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59" r:id="rId5"/>
    <p:sldId id="277" r:id="rId6"/>
    <p:sldId id="269" r:id="rId7"/>
    <p:sldId id="265" r:id="rId8"/>
    <p:sldId id="272" r:id="rId9"/>
    <p:sldId id="273" r:id="rId10"/>
    <p:sldId id="274" r:id="rId11"/>
    <p:sldId id="266" r:id="rId12"/>
    <p:sldId id="263" r:id="rId13"/>
    <p:sldId id="267" r:id="rId14"/>
    <p:sldId id="280" r:id="rId15"/>
    <p:sldId id="278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C9085C82-E8E3-413A-932A-F00721A798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125FE4-C98A-4E7B-84D0-B6296940DB76}"/>
              </a:ext>
            </a:extLst>
          </p:cNvPr>
          <p:cNvSpPr/>
          <p:nvPr/>
        </p:nvSpPr>
        <p:spPr>
          <a:xfrm>
            <a:off x="4037540" y="2459504"/>
            <a:ext cx="41169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A2A8D-3511-415F-8649-BA8119D91F30}"/>
              </a:ext>
            </a:extLst>
          </p:cNvPr>
          <p:cNvSpPr txBox="1"/>
          <p:nvPr/>
        </p:nvSpPr>
        <p:spPr>
          <a:xfrm>
            <a:off x="5741961" y="3906054"/>
            <a:ext cx="708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Team7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269B09D-95EF-48F7-B95D-FD512613021B}"/>
              </a:ext>
            </a:extLst>
          </p:cNvPr>
          <p:cNvSpPr/>
          <p:nvPr/>
        </p:nvSpPr>
        <p:spPr>
          <a:xfrm>
            <a:off x="3795180" y="2635250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BBDA25B1-043D-4AE9-B35D-75F5FB452799}"/>
              </a:ext>
            </a:extLst>
          </p:cNvPr>
          <p:cNvSpPr/>
          <p:nvPr/>
        </p:nvSpPr>
        <p:spPr>
          <a:xfrm rot="10800000">
            <a:off x="8269821" y="2635250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296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5E388E-9C8B-4B95-B435-CD1E8DF3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60" y="566737"/>
            <a:ext cx="3409950" cy="5724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F8BEBD-C116-4808-A0AB-FF1E67BD19B2}"/>
              </a:ext>
            </a:extLst>
          </p:cNvPr>
          <p:cNvSpPr txBox="1"/>
          <p:nvPr/>
        </p:nvSpPr>
        <p:spPr>
          <a:xfrm>
            <a:off x="5747657" y="559837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want to provide a special window for comparing products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DC837-279C-4D06-A4A1-EE9FF623409A}"/>
              </a:ext>
            </a:extLst>
          </p:cNvPr>
          <p:cNvSpPr/>
          <p:nvPr/>
        </p:nvSpPr>
        <p:spPr>
          <a:xfrm>
            <a:off x="1931437" y="2463282"/>
            <a:ext cx="3816220" cy="2985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957B85-207F-4B86-B98D-839512F82789}"/>
              </a:ext>
            </a:extLst>
          </p:cNvPr>
          <p:cNvCxnSpPr/>
          <p:nvPr/>
        </p:nvCxnSpPr>
        <p:spPr>
          <a:xfrm>
            <a:off x="5747657" y="3564294"/>
            <a:ext cx="10823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327CE-990D-4BCF-A5E2-90CAAFFCBAA6}"/>
              </a:ext>
            </a:extLst>
          </p:cNvPr>
          <p:cNvSpPr txBox="1"/>
          <p:nvPr/>
        </p:nvSpPr>
        <p:spPr>
          <a:xfrm>
            <a:off x="7007291" y="2964129"/>
            <a:ext cx="381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want to provide many comparable data in an easy understandable display to help customers decisions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79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854529" y="3922693"/>
            <a:ext cx="2359236" cy="954107"/>
            <a:chOff x="4404076" y="4234939"/>
            <a:chExt cx="2359236" cy="95410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404076" y="4234939"/>
              <a:ext cx="235923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Development</a:t>
              </a:r>
            </a:p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Plans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5013066" y="4694887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CCEA9D-DEB7-4DB4-830F-FF8035C1D8C6}"/>
              </a:ext>
            </a:extLst>
          </p:cNvPr>
          <p:cNvSpPr txBox="1"/>
          <p:nvPr/>
        </p:nvSpPr>
        <p:spPr>
          <a:xfrm>
            <a:off x="620786" y="538448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DDDDDD"/>
                </a:solidFill>
              </a:rPr>
              <a:t>#03</a:t>
            </a:r>
            <a:endParaRPr lang="ko-KR" altLang="en-US" sz="5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1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3FE90916-5E09-4CF4-AD33-358D934AC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C3B1ED-0AE6-45E4-967D-C1332D2E4B3E}"/>
              </a:ext>
            </a:extLst>
          </p:cNvPr>
          <p:cNvSpPr/>
          <p:nvPr/>
        </p:nvSpPr>
        <p:spPr>
          <a:xfrm>
            <a:off x="780556" y="331739"/>
            <a:ext cx="32175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Plan</a:t>
            </a:r>
            <a:endParaRPr lang="ko-KR" altLang="en-US" sz="4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4" name="그래픽 33" descr="Books">
            <a:extLst>
              <a:ext uri="{FF2B5EF4-FFF2-40B4-BE49-F238E27FC236}">
                <a16:creationId xmlns:a16="http://schemas.microsoft.com/office/drawing/2014/main" id="{E2CFB585-D7B3-4102-9D5D-58B8C0F0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261" y="4660089"/>
            <a:ext cx="914400" cy="914400"/>
          </a:xfrm>
          <a:prstGeom prst="rect">
            <a:avLst/>
          </a:prstGeom>
        </p:spPr>
      </p:pic>
      <p:pic>
        <p:nvPicPr>
          <p:cNvPr id="40" name="그래픽 39" descr="반복">
            <a:extLst>
              <a:ext uri="{FF2B5EF4-FFF2-40B4-BE49-F238E27FC236}">
                <a16:creationId xmlns:a16="http://schemas.microsoft.com/office/drawing/2014/main" id="{87776548-C799-436F-AE6C-38B6BED80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20821" y="3007246"/>
            <a:ext cx="914400" cy="914400"/>
          </a:xfrm>
          <a:prstGeom prst="rect">
            <a:avLst/>
          </a:prstGeom>
        </p:spPr>
      </p:pic>
      <p:pic>
        <p:nvPicPr>
          <p:cNvPr id="35" name="그래픽 34" descr="돋보기">
            <a:extLst>
              <a:ext uri="{FF2B5EF4-FFF2-40B4-BE49-F238E27FC236}">
                <a16:creationId xmlns:a16="http://schemas.microsoft.com/office/drawing/2014/main" id="{B14A1BB8-AE5E-4E5E-8948-F013A40B2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556" y="138893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2C95E8-231C-4C3C-8F49-F996A81E3552}"/>
              </a:ext>
            </a:extLst>
          </p:cNvPr>
          <p:cNvSpPr txBox="1"/>
          <p:nvPr/>
        </p:nvSpPr>
        <p:spPr>
          <a:xfrm>
            <a:off x="2108716" y="1476802"/>
            <a:ext cx="321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Requirement Engineering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9AB0B-C7FD-4BC1-9C3D-5CCE1E9EFBF1}"/>
              </a:ext>
            </a:extLst>
          </p:cNvPr>
          <p:cNvSpPr txBox="1"/>
          <p:nvPr/>
        </p:nvSpPr>
        <p:spPr>
          <a:xfrm>
            <a:off x="2108717" y="1846134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~Week 9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C0603-49B2-4BDC-A33C-02B037A0E64A}"/>
              </a:ext>
            </a:extLst>
          </p:cNvPr>
          <p:cNvSpPr txBox="1"/>
          <p:nvPr/>
        </p:nvSpPr>
        <p:spPr>
          <a:xfrm>
            <a:off x="4735220" y="3007246"/>
            <a:ext cx="480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Design &amp; Evaluation And Integration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270E09-D417-4A24-B4CE-B67B43737377}"/>
              </a:ext>
            </a:extLst>
          </p:cNvPr>
          <p:cNvSpPr txBox="1"/>
          <p:nvPr/>
        </p:nvSpPr>
        <p:spPr>
          <a:xfrm>
            <a:off x="4735222" y="3376578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~Week 13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B52436-F5E4-4DB2-9E7D-D0A0C7B5D6EE}"/>
              </a:ext>
            </a:extLst>
          </p:cNvPr>
          <p:cNvSpPr txBox="1"/>
          <p:nvPr/>
        </p:nvSpPr>
        <p:spPr>
          <a:xfrm>
            <a:off x="7795661" y="4756600"/>
            <a:ext cx="375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 &amp; Review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0B686F-9683-4FA5-8A3A-FB82539DB2ED}"/>
              </a:ext>
            </a:extLst>
          </p:cNvPr>
          <p:cNvSpPr txBox="1"/>
          <p:nvPr/>
        </p:nvSpPr>
        <p:spPr>
          <a:xfrm>
            <a:off x="7795661" y="5117289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~Final Presentation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52DEDF-41A1-4927-BD3D-4B58AC0A1B90}"/>
              </a:ext>
            </a:extLst>
          </p:cNvPr>
          <p:cNvSpPr txBox="1"/>
          <p:nvPr/>
        </p:nvSpPr>
        <p:spPr>
          <a:xfrm>
            <a:off x="3998103" y="669147"/>
            <a:ext cx="350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By using the incremental model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0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971342" y="3939054"/>
            <a:ext cx="1645259" cy="954107"/>
            <a:chOff x="4520889" y="4251300"/>
            <a:chExt cx="1645259" cy="95410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520889" y="4251300"/>
              <a:ext cx="164525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Expected</a:t>
              </a:r>
            </a:p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Benefits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5013066" y="4694887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CCEA9D-DEB7-4DB4-830F-FF8035C1D8C6}"/>
              </a:ext>
            </a:extLst>
          </p:cNvPr>
          <p:cNvSpPr txBox="1"/>
          <p:nvPr/>
        </p:nvSpPr>
        <p:spPr>
          <a:xfrm>
            <a:off x="620786" y="538448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DDDDDD"/>
                </a:solidFill>
              </a:rPr>
              <a:t>#04</a:t>
            </a:r>
            <a:endParaRPr lang="ko-KR" altLang="en-US" sz="5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3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mi WooCommerce Compare – WordPress plugin | WordPress.org">
            <a:extLst>
              <a:ext uri="{FF2B5EF4-FFF2-40B4-BE49-F238E27FC236}">
                <a16:creationId xmlns:a16="http://schemas.microsoft.com/office/drawing/2014/main" id="{C27E0E44-3B6C-471F-A7A4-BA263A65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45" y="1912776"/>
            <a:ext cx="2810069" cy="281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CDCABB36-E69D-4C8C-A1EC-99823D7CF6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1295400 h 6858000"/>
              <a:gd name="connsiteX1" fmla="*/ 3962400 w 12192000"/>
              <a:gd name="connsiteY1" fmla="*/ 3429000 h 6858000"/>
              <a:gd name="connsiteX2" fmla="*/ 6096000 w 12192000"/>
              <a:gd name="connsiteY2" fmla="*/ 5562600 h 6858000"/>
              <a:gd name="connsiteX3" fmla="*/ 8229600 w 12192000"/>
              <a:gd name="connsiteY3" fmla="*/ 3429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096000" y="1295400"/>
                </a:moveTo>
                <a:lnTo>
                  <a:pt x="3962400" y="3429000"/>
                </a:lnTo>
                <a:lnTo>
                  <a:pt x="6096000" y="5562600"/>
                </a:lnTo>
                <a:lnTo>
                  <a:pt x="8229600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72778C-42A3-4E55-B27A-C2DD241C0D4C}"/>
              </a:ext>
            </a:extLst>
          </p:cNvPr>
          <p:cNvCxnSpPr/>
          <p:nvPr/>
        </p:nvCxnSpPr>
        <p:spPr>
          <a:xfrm flipH="1">
            <a:off x="4152900" y="4406900"/>
            <a:ext cx="774700" cy="7747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4FC222-6435-4F54-BA03-2D7F94624522}"/>
              </a:ext>
            </a:extLst>
          </p:cNvPr>
          <p:cNvCxnSpPr/>
          <p:nvPr/>
        </p:nvCxnSpPr>
        <p:spPr>
          <a:xfrm>
            <a:off x="952500" y="5181600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96324-6006-4B28-91B9-C1A49AA3DBAD}"/>
              </a:ext>
            </a:extLst>
          </p:cNvPr>
          <p:cNvCxnSpPr/>
          <p:nvPr/>
        </p:nvCxnSpPr>
        <p:spPr>
          <a:xfrm rot="10800000" flipH="1">
            <a:off x="7137400" y="1549400"/>
            <a:ext cx="774700" cy="7747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9E8263-9641-4306-B67D-B92085509B93}"/>
              </a:ext>
            </a:extLst>
          </p:cNvPr>
          <p:cNvCxnSpPr/>
          <p:nvPr/>
        </p:nvCxnSpPr>
        <p:spPr>
          <a:xfrm rot="10800000">
            <a:off x="7912100" y="1549400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05F6A-54A3-4564-AEF1-D2E422022AC9}"/>
              </a:ext>
            </a:extLst>
          </p:cNvPr>
          <p:cNvSpPr/>
          <p:nvPr/>
        </p:nvSpPr>
        <p:spPr>
          <a:xfrm>
            <a:off x="952500" y="4607600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7DA845-6AB7-4BCF-B0F9-18C83A1998AF}"/>
              </a:ext>
            </a:extLst>
          </p:cNvPr>
          <p:cNvSpPr/>
          <p:nvPr/>
        </p:nvSpPr>
        <p:spPr>
          <a:xfrm>
            <a:off x="8910734" y="1554359"/>
            <a:ext cx="22017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Higher Satisfaction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E634890-F17F-43B9-A071-617A2C08E7B5}"/>
              </a:ext>
            </a:extLst>
          </p:cNvPr>
          <p:cNvCxnSpPr>
            <a:cxnSpLocks/>
          </p:cNvCxnSpPr>
          <p:nvPr/>
        </p:nvCxnSpPr>
        <p:spPr>
          <a:xfrm>
            <a:off x="4286250" y="1549856"/>
            <a:ext cx="742950" cy="7880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F6EBB4-C9C4-488C-BBEC-10BB02D60730}"/>
              </a:ext>
            </a:extLst>
          </p:cNvPr>
          <p:cNvCxnSpPr>
            <a:cxnSpLocks/>
          </p:cNvCxnSpPr>
          <p:nvPr/>
        </p:nvCxnSpPr>
        <p:spPr>
          <a:xfrm>
            <a:off x="952500" y="1549856"/>
            <a:ext cx="3333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4E09726-EB02-4E66-B7A6-D0C153B324D6}"/>
              </a:ext>
            </a:extLst>
          </p:cNvPr>
          <p:cNvCxnSpPr>
            <a:cxnSpLocks/>
          </p:cNvCxnSpPr>
          <p:nvPr/>
        </p:nvCxnSpPr>
        <p:spPr>
          <a:xfrm>
            <a:off x="7296152" y="4380473"/>
            <a:ext cx="742950" cy="7880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6A0B29-3810-4FC1-86EB-E1FD04D37F45}"/>
              </a:ext>
            </a:extLst>
          </p:cNvPr>
          <p:cNvCxnSpPr/>
          <p:nvPr/>
        </p:nvCxnSpPr>
        <p:spPr>
          <a:xfrm rot="10800000">
            <a:off x="8039102" y="5168558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549078-0763-49D1-B6C6-59C0FF3CF3A3}"/>
              </a:ext>
            </a:extLst>
          </p:cNvPr>
          <p:cNvSpPr/>
          <p:nvPr/>
        </p:nvSpPr>
        <p:spPr>
          <a:xfrm>
            <a:off x="865414" y="1614383"/>
            <a:ext cx="31772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Easier to Compare</a:t>
            </a:r>
          </a:p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Products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770A33-841A-433C-9100-447DFFA4F606}"/>
              </a:ext>
            </a:extLst>
          </p:cNvPr>
          <p:cNvSpPr/>
          <p:nvPr/>
        </p:nvSpPr>
        <p:spPr>
          <a:xfrm>
            <a:off x="8654262" y="4176713"/>
            <a:ext cx="27430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Higher Visibility</a:t>
            </a:r>
          </a:p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 Comparing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56620-A840-4F4C-BCD6-49BD1CD18855}"/>
              </a:ext>
            </a:extLst>
          </p:cNvPr>
          <p:cNvSpPr/>
          <p:nvPr/>
        </p:nvSpPr>
        <p:spPr>
          <a:xfrm>
            <a:off x="952500" y="4600809"/>
            <a:ext cx="2825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Easier to Decide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9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971342" y="3939054"/>
            <a:ext cx="1932004" cy="659031"/>
            <a:chOff x="4520889" y="4251300"/>
            <a:chExt cx="1932004" cy="65903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520889" y="4251300"/>
              <a:ext cx="19320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References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5013066" y="4694887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CCEA9D-DEB7-4DB4-830F-FF8035C1D8C6}"/>
              </a:ext>
            </a:extLst>
          </p:cNvPr>
          <p:cNvSpPr txBox="1"/>
          <p:nvPr/>
        </p:nvSpPr>
        <p:spPr>
          <a:xfrm>
            <a:off x="620786" y="538448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DDDDDD"/>
                </a:solidFill>
              </a:rPr>
              <a:t>#05</a:t>
            </a:r>
            <a:endParaRPr lang="ko-KR" altLang="en-US" sz="5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5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795B96-FA9A-4FEB-8753-65F136174B17}"/>
              </a:ext>
            </a:extLst>
          </p:cNvPr>
          <p:cNvSpPr/>
          <p:nvPr/>
        </p:nvSpPr>
        <p:spPr>
          <a:xfrm>
            <a:off x="6731000" y="-1"/>
            <a:ext cx="4051300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89D93191-AC9F-4511-8249-D1F388BF5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t="7812" r="47084" b="7812"/>
          <a:stretch/>
        </p:blipFill>
        <p:spPr>
          <a:xfrm>
            <a:off x="6731000" y="0"/>
            <a:ext cx="405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6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0F65B08-85F3-4102-99B3-EC218652E744}"/>
              </a:ext>
            </a:extLst>
          </p:cNvPr>
          <p:cNvSpPr/>
          <p:nvPr/>
        </p:nvSpPr>
        <p:spPr>
          <a:xfrm>
            <a:off x="0" y="478971"/>
            <a:ext cx="12192000" cy="29500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C9D8D8-2664-458E-983B-E0FF27578865}"/>
              </a:ext>
            </a:extLst>
          </p:cNvPr>
          <p:cNvGrpSpPr/>
          <p:nvPr/>
        </p:nvGrpSpPr>
        <p:grpSpPr>
          <a:xfrm>
            <a:off x="830614" y="4181287"/>
            <a:ext cx="1882247" cy="1102618"/>
            <a:chOff x="1295071" y="2773402"/>
            <a:chExt cx="1882247" cy="110261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AC54AB-1D51-4D6C-8DE9-964E4DE59ABB}"/>
                </a:ext>
              </a:extLst>
            </p:cNvPr>
            <p:cNvSpPr/>
            <p:nvPr/>
          </p:nvSpPr>
          <p:spPr>
            <a:xfrm>
              <a:off x="1295071" y="2773402"/>
              <a:ext cx="18822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</a:t>
              </a:r>
              <a:endParaRPr lang="ko-KR" altLang="en-US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579EE7-33AD-4FD5-9E5B-456D88DDB2FF}"/>
                </a:ext>
              </a:extLst>
            </p:cNvPr>
            <p:cNvSpPr txBox="1"/>
            <p:nvPr/>
          </p:nvSpPr>
          <p:spPr>
            <a:xfrm>
              <a:off x="2173113" y="3568243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18" name="그림 17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04755581-9EFD-4BAE-9FA8-C8BD5659C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50000"/>
          <a:stretch/>
        </p:blipFill>
        <p:spPr>
          <a:xfrm>
            <a:off x="0" y="478971"/>
            <a:ext cx="12192000" cy="295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A395A-BFA5-403F-90A1-84407B1EAFD3}"/>
              </a:ext>
            </a:extLst>
          </p:cNvPr>
          <p:cNvSpPr txBox="1"/>
          <p:nvPr/>
        </p:nvSpPr>
        <p:spPr>
          <a:xfrm>
            <a:off x="3145872" y="3845728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venir Next LT Pro" panose="020B0504020202020204" pitchFamily="34" charset="0"/>
              </a:rPr>
              <a:t>1.Background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02385-9EB3-469C-BDFC-F6A49919F906}"/>
              </a:ext>
            </a:extLst>
          </p:cNvPr>
          <p:cNvSpPr txBox="1"/>
          <p:nvPr/>
        </p:nvSpPr>
        <p:spPr>
          <a:xfrm>
            <a:off x="4806892" y="4299019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venir Next LT Pro" panose="020B0504020202020204" pitchFamily="34" charset="0"/>
              </a:rPr>
              <a:t>2.Project Overview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7CAF3D-AB89-481C-90F9-BB326975E017}"/>
              </a:ext>
            </a:extLst>
          </p:cNvPr>
          <p:cNvSpPr txBox="1"/>
          <p:nvPr/>
        </p:nvSpPr>
        <p:spPr>
          <a:xfrm>
            <a:off x="7097087" y="4791462"/>
            <a:ext cx="245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venir Next LT Pro" panose="020B0504020202020204" pitchFamily="34" charset="0"/>
              </a:rPr>
              <a:t>3.Development plans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63472-52B0-43A0-9A86-CB250A13B002}"/>
              </a:ext>
            </a:extLst>
          </p:cNvPr>
          <p:cNvSpPr txBox="1"/>
          <p:nvPr/>
        </p:nvSpPr>
        <p:spPr>
          <a:xfrm>
            <a:off x="9555062" y="5283905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venir Next LT Pro" panose="020B0504020202020204" pitchFamily="34" charset="0"/>
              </a:rPr>
              <a:t>4.Expected Benefits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1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971342" y="3939054"/>
            <a:ext cx="2109937" cy="659031"/>
            <a:chOff x="4520889" y="4251300"/>
            <a:chExt cx="2109937" cy="65903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520889" y="4251300"/>
              <a:ext cx="210993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Background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5013066" y="4694887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CCEA9D-DEB7-4DB4-830F-FF8035C1D8C6}"/>
              </a:ext>
            </a:extLst>
          </p:cNvPr>
          <p:cNvSpPr txBox="1"/>
          <p:nvPr/>
        </p:nvSpPr>
        <p:spPr>
          <a:xfrm>
            <a:off x="620786" y="538448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DDDDDD"/>
                </a:solidFill>
              </a:rPr>
              <a:t>#01</a:t>
            </a:r>
            <a:endParaRPr lang="ko-KR" altLang="en-US" sz="5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We Do Is Not Complicated&quot; | Partners in EXCELLENCE Blog ...">
            <a:extLst>
              <a:ext uri="{FF2B5EF4-FFF2-40B4-BE49-F238E27FC236}">
                <a16:creationId xmlns:a16="http://schemas.microsoft.com/office/drawing/2014/main" id="{7841B397-6872-4522-88FF-195870DB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734977"/>
            <a:ext cx="4126211" cy="357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0A051F3-6096-4CCA-8ADD-FEB15DD241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1295400 h 6858000"/>
              <a:gd name="connsiteX1" fmla="*/ 3962400 w 12192000"/>
              <a:gd name="connsiteY1" fmla="*/ 3429000 h 6858000"/>
              <a:gd name="connsiteX2" fmla="*/ 6096000 w 12192000"/>
              <a:gd name="connsiteY2" fmla="*/ 5562600 h 6858000"/>
              <a:gd name="connsiteX3" fmla="*/ 8229600 w 12192000"/>
              <a:gd name="connsiteY3" fmla="*/ 3429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096000" y="1295400"/>
                </a:moveTo>
                <a:lnTo>
                  <a:pt x="3962400" y="3429000"/>
                </a:lnTo>
                <a:lnTo>
                  <a:pt x="6096000" y="5562600"/>
                </a:lnTo>
                <a:lnTo>
                  <a:pt x="8229600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87273C-104C-42D8-BEF4-C3ADEEC05E18}"/>
              </a:ext>
            </a:extLst>
          </p:cNvPr>
          <p:cNvGrpSpPr/>
          <p:nvPr/>
        </p:nvGrpSpPr>
        <p:grpSpPr>
          <a:xfrm>
            <a:off x="952500" y="4406900"/>
            <a:ext cx="3975100" cy="774700"/>
            <a:chOff x="952500" y="4406900"/>
            <a:chExt cx="3975100" cy="7747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572778C-42A3-4E55-B27A-C2DD241C0D4C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4FC222-6435-4F54-BA03-2D7F94624522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72373C-7E71-48E9-88B1-C12984F77C4E}"/>
              </a:ext>
            </a:extLst>
          </p:cNvPr>
          <p:cNvGrpSpPr/>
          <p:nvPr/>
        </p:nvGrpSpPr>
        <p:grpSpPr>
          <a:xfrm rot="10800000">
            <a:off x="7137400" y="1549400"/>
            <a:ext cx="3975100" cy="774700"/>
            <a:chOff x="952500" y="4406900"/>
            <a:chExt cx="3975100" cy="7747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FF96324-6006-4B28-91B9-C1A49AA3DBAD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49E8263-9641-4306-B67D-B92085509B93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05F6A-54A3-4564-AEF1-D2E422022AC9}"/>
              </a:ext>
            </a:extLst>
          </p:cNvPr>
          <p:cNvSpPr/>
          <p:nvPr/>
        </p:nvSpPr>
        <p:spPr>
          <a:xfrm>
            <a:off x="948878" y="4478651"/>
            <a:ext cx="30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나눔스퀘어 ExtraBold" panose="020B0600000101010101" pitchFamily="50" charset="-127"/>
              </a:rPr>
              <a:t>Too many products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itka Heading" panose="02000505000000020004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7DA845-6AB7-4BCF-B0F9-18C83A1998AF}"/>
              </a:ext>
            </a:extLst>
          </p:cNvPr>
          <p:cNvSpPr/>
          <p:nvPr/>
        </p:nvSpPr>
        <p:spPr>
          <a:xfrm>
            <a:off x="8647800" y="1594519"/>
            <a:ext cx="2463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나눔스퀘어 ExtraBold" panose="020B0600000101010101" pitchFamily="50" charset="-127"/>
              </a:rPr>
              <a:t>Hard to decide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itka Heading" panose="02000505000000020004" pitchFamily="2" charset="0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40977-AEFC-41DC-87A7-FDF20F8C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8" y="2324100"/>
            <a:ext cx="1972365" cy="1785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91C1A-2229-4C7C-AE3B-6F40922DF50A}"/>
              </a:ext>
            </a:extLst>
          </p:cNvPr>
          <p:cNvSpPr txBox="1"/>
          <p:nvPr/>
        </p:nvSpPr>
        <p:spPr>
          <a:xfrm>
            <a:off x="952500" y="1918469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Over 600,000 product for keyword “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스마트워치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”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3962C6-9D94-4586-87A0-2547A3CC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0" y="2410442"/>
            <a:ext cx="1908622" cy="21177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403F11-E031-470F-83F1-95141FCB0576}"/>
              </a:ext>
            </a:extLst>
          </p:cNvPr>
          <p:cNvSpPr txBox="1"/>
          <p:nvPr/>
        </p:nvSpPr>
        <p:spPr>
          <a:xfrm>
            <a:off x="7831950" y="4740261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Over 70,000 product for keyword “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축구공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”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088007-7000-4F12-B272-D9952B415F43}"/>
              </a:ext>
            </a:extLst>
          </p:cNvPr>
          <p:cNvSpPr/>
          <p:nvPr/>
        </p:nvSpPr>
        <p:spPr>
          <a:xfrm>
            <a:off x="2705872" y="203631"/>
            <a:ext cx="7020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Social Commerce</a:t>
            </a:r>
            <a:endParaRPr lang="ko-KR" altLang="en-US" sz="5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3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3FE90916-5E09-4CF4-AD33-358D934AC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C3B1ED-0AE6-45E4-967D-C1332D2E4B3E}"/>
              </a:ext>
            </a:extLst>
          </p:cNvPr>
          <p:cNvSpPr/>
          <p:nvPr/>
        </p:nvSpPr>
        <p:spPr>
          <a:xfrm>
            <a:off x="672790" y="636951"/>
            <a:ext cx="409259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Too Many Sites</a:t>
            </a:r>
            <a:endParaRPr lang="ko-KR" altLang="en-US" sz="4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3AD54-5B01-4939-B00A-5863E9AE254A}"/>
              </a:ext>
            </a:extLst>
          </p:cNvPr>
          <p:cNvSpPr txBox="1"/>
          <p:nvPr/>
        </p:nvSpPr>
        <p:spPr>
          <a:xfrm>
            <a:off x="4832703" y="1037060"/>
            <a:ext cx="42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Hard to decide which one is the best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2" name="Picture 4" descr="Myoinbong, What If? :: 2011/03/31 글 목록">
            <a:extLst>
              <a:ext uri="{FF2B5EF4-FFF2-40B4-BE49-F238E27FC236}">
                <a16:creationId xmlns:a16="http://schemas.microsoft.com/office/drawing/2014/main" id="{BF89C816-FC79-43A5-8ADB-941894A4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410" y="2145555"/>
            <a:ext cx="7252773" cy="3541771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5058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FAB619-98D9-4952-B7B1-B3432ECE4160}"/>
              </a:ext>
            </a:extLst>
          </p:cNvPr>
          <p:cNvSpPr/>
          <p:nvPr/>
        </p:nvSpPr>
        <p:spPr>
          <a:xfrm>
            <a:off x="4558636" y="413342"/>
            <a:ext cx="34801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 want</a:t>
            </a:r>
          </a:p>
          <a:p>
            <a:r>
              <a:rPr lang="en-US" altLang="ko-KR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 make it</a:t>
            </a:r>
            <a:endParaRPr lang="ko-KR" altLang="en-US" sz="5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A5993-9030-434A-A0E2-264B347CC743}"/>
              </a:ext>
            </a:extLst>
          </p:cNvPr>
          <p:cNvSpPr/>
          <p:nvPr/>
        </p:nvSpPr>
        <p:spPr>
          <a:xfrm>
            <a:off x="0" y="3429000"/>
            <a:ext cx="12192000" cy="2950029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59298C84-0645-401C-B381-9047E603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794" y="3912233"/>
            <a:ext cx="532134" cy="53213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21103A-25AE-43F5-A545-17E2EA040B73}"/>
              </a:ext>
            </a:extLst>
          </p:cNvPr>
          <p:cNvGrpSpPr/>
          <p:nvPr/>
        </p:nvGrpSpPr>
        <p:grpSpPr>
          <a:xfrm>
            <a:off x="2006911" y="4534299"/>
            <a:ext cx="2211311" cy="709541"/>
            <a:chOff x="850900" y="4534299"/>
            <a:chExt cx="2211311" cy="70954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2A7943-FB5C-4428-A019-E63B4C18486F}"/>
                </a:ext>
              </a:extLst>
            </p:cNvPr>
            <p:cNvSpPr/>
            <p:nvPr/>
          </p:nvSpPr>
          <p:spPr>
            <a:xfrm>
              <a:off x="850900" y="4535954"/>
              <a:ext cx="221131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Providing Various</a:t>
              </a:r>
            </a:p>
            <a:p>
              <a:r>
                <a:rPr lang="en-US" altLang="ko-KR" sz="2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Category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AD147FA-1799-40C0-B995-919953BE0F36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래픽 11" descr="열린 폴더">
            <a:extLst>
              <a:ext uri="{FF2B5EF4-FFF2-40B4-BE49-F238E27FC236}">
                <a16:creationId xmlns:a16="http://schemas.microsoft.com/office/drawing/2014/main" id="{DA25EE54-7F08-4865-825E-FECD5D01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8126" y="3898900"/>
            <a:ext cx="532134" cy="53213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DA02B1-87FE-40DD-9067-EC88DF315B6E}"/>
              </a:ext>
            </a:extLst>
          </p:cNvPr>
          <p:cNvGrpSpPr/>
          <p:nvPr/>
        </p:nvGrpSpPr>
        <p:grpSpPr>
          <a:xfrm>
            <a:off x="5234226" y="4534299"/>
            <a:ext cx="1960345" cy="370987"/>
            <a:chOff x="850900" y="4534299"/>
            <a:chExt cx="1960345" cy="3709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313BFB-70EE-4B9A-82AF-741707EB69CF}"/>
                </a:ext>
              </a:extLst>
            </p:cNvPr>
            <p:cNvSpPr/>
            <p:nvPr/>
          </p:nvSpPr>
          <p:spPr>
            <a:xfrm>
              <a:off x="850900" y="4535954"/>
              <a:ext cx="19603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Easy to Compare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4E9FF96-E450-4269-B211-E954E87EB517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래픽 13" descr="수신기">
            <a:extLst>
              <a:ext uri="{FF2B5EF4-FFF2-40B4-BE49-F238E27FC236}">
                <a16:creationId xmlns:a16="http://schemas.microsoft.com/office/drawing/2014/main" id="{D2253D8B-A98A-4207-A538-DD5D21AF8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4559" y="3898900"/>
            <a:ext cx="532134" cy="53213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5316FB-109C-47EF-94B8-232E36BAAB5C}"/>
              </a:ext>
            </a:extLst>
          </p:cNvPr>
          <p:cNvGrpSpPr/>
          <p:nvPr/>
        </p:nvGrpSpPr>
        <p:grpSpPr>
          <a:xfrm>
            <a:off x="8461541" y="4534299"/>
            <a:ext cx="1577975" cy="647986"/>
            <a:chOff x="850900" y="4534299"/>
            <a:chExt cx="1577975" cy="6479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B6D82D-992E-4FCB-983A-123DA07E5061}"/>
                </a:ext>
              </a:extLst>
            </p:cNvPr>
            <p:cNvSpPr/>
            <p:nvPr/>
          </p:nvSpPr>
          <p:spPr>
            <a:xfrm>
              <a:off x="850900" y="4535954"/>
              <a:ext cx="15136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Help you to </a:t>
              </a:r>
            </a:p>
            <a:p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Decide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B0FF52A-19A4-4997-961B-6A72D5056A45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BE9CD1F7-9E3C-444B-B9DC-733415F9EA90}"/>
              </a:ext>
            </a:extLst>
          </p:cNvPr>
          <p:cNvSpPr/>
          <p:nvPr/>
        </p:nvSpPr>
        <p:spPr>
          <a:xfrm>
            <a:off x="5893273" y="2184873"/>
            <a:ext cx="405455" cy="405455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왼쪽 대괄호 32">
            <a:extLst>
              <a:ext uri="{FF2B5EF4-FFF2-40B4-BE49-F238E27FC236}">
                <a16:creationId xmlns:a16="http://schemas.microsoft.com/office/drawing/2014/main" id="{E90B55E5-90A5-4FD5-8EFC-E370BF53244B}"/>
              </a:ext>
            </a:extLst>
          </p:cNvPr>
          <p:cNvSpPr/>
          <p:nvPr/>
        </p:nvSpPr>
        <p:spPr>
          <a:xfrm>
            <a:off x="3831160" y="652562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DDBD3CB1-F24A-484C-BAE2-B031F86F4E46}"/>
              </a:ext>
            </a:extLst>
          </p:cNvPr>
          <p:cNvSpPr/>
          <p:nvPr/>
        </p:nvSpPr>
        <p:spPr>
          <a:xfrm rot="10800000">
            <a:off x="8305801" y="652562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766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971342" y="3939054"/>
            <a:ext cx="1688732" cy="954107"/>
            <a:chOff x="4520889" y="4251300"/>
            <a:chExt cx="1688732" cy="95410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520889" y="4251300"/>
              <a:ext cx="168873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Project </a:t>
              </a:r>
            </a:p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Overview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5013066" y="4694887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CCEA9D-DEB7-4DB4-830F-FF8035C1D8C6}"/>
              </a:ext>
            </a:extLst>
          </p:cNvPr>
          <p:cNvSpPr txBox="1"/>
          <p:nvPr/>
        </p:nvSpPr>
        <p:spPr>
          <a:xfrm>
            <a:off x="620786" y="538448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DDDDDD"/>
                </a:solidFill>
              </a:rPr>
              <a:t>#02</a:t>
            </a:r>
            <a:endParaRPr lang="ko-KR" altLang="en-US" sz="5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2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3A3516-3E38-4A74-8DC3-13BF0E015810}"/>
              </a:ext>
            </a:extLst>
          </p:cNvPr>
          <p:cNvGrpSpPr/>
          <p:nvPr/>
        </p:nvGrpSpPr>
        <p:grpSpPr>
          <a:xfrm>
            <a:off x="2677108" y="681134"/>
            <a:ext cx="6837783" cy="5271796"/>
            <a:chOff x="2250233" y="576262"/>
            <a:chExt cx="8176921" cy="57054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52B7D3D-8076-4AC3-9827-C27DD4430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3300" y="576262"/>
              <a:ext cx="3486150" cy="57054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8D837E-D309-4F4E-9E19-EB3C4D3805DE}"/>
                </a:ext>
              </a:extLst>
            </p:cNvPr>
            <p:cNvSpPr/>
            <p:nvPr/>
          </p:nvSpPr>
          <p:spPr>
            <a:xfrm>
              <a:off x="2250233" y="1212980"/>
              <a:ext cx="3539218" cy="9517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B0A46E1-0C49-46DD-AF29-EAECF5C328EA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5789451" y="1688841"/>
              <a:ext cx="306549" cy="6904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D4EAF73-5458-4C7E-A610-92C9A801FA7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61045"/>
              <a:ext cx="43311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3EF19-A50A-4925-953C-6C146F229CD3}"/>
                </a:ext>
              </a:extLst>
            </p:cNvPr>
            <p:cNvSpPr txBox="1"/>
            <p:nvPr/>
          </p:nvSpPr>
          <p:spPr>
            <a:xfrm>
              <a:off x="6402549" y="1365272"/>
              <a:ext cx="4024605" cy="899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Bahnschrift SemiBold SemiConden" panose="020B0502040204020203" pitchFamily="34" charset="0"/>
                  <a:cs typeface="Arabic Typesetting" panose="020B0604020202020204" pitchFamily="66" charset="-78"/>
                </a:rPr>
                <a:t>We want to provide various rankings by various options </a:t>
              </a:r>
            </a:p>
            <a:p>
              <a:r>
                <a:rPr lang="en-US" altLang="ko-KR" sz="1600" b="1" dirty="0">
                  <a:latin typeface="Bahnschrift SemiBold SemiConden" panose="020B0502040204020203" pitchFamily="34" charset="0"/>
                  <a:cs typeface="Arabic Typesetting" panose="020B0604020202020204" pitchFamily="66" charset="-78"/>
                </a:rPr>
                <a:t>For example by categories or by period</a:t>
              </a:r>
              <a:endParaRPr lang="ko-KR" altLang="en-US" sz="1600" b="1" dirty="0">
                <a:latin typeface="Bahnschrift SemiBold SemiConden" panose="020B0502040204020203" pitchFamily="34" charset="0"/>
                <a:cs typeface="Arabic Typesetting" panose="020B0604020202020204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79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CDFBD3-A102-47CB-8D6F-4F1C008E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83" y="547687"/>
            <a:ext cx="3448050" cy="57626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A9ABA8-1FC5-42D3-8BE5-6BE3B0FC1243}"/>
              </a:ext>
            </a:extLst>
          </p:cNvPr>
          <p:cNvCxnSpPr>
            <a:cxnSpLocks/>
          </p:cNvCxnSpPr>
          <p:nvPr/>
        </p:nvCxnSpPr>
        <p:spPr>
          <a:xfrm>
            <a:off x="5868955" y="2649893"/>
            <a:ext cx="16048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F7313-C58C-4E93-9CFD-F72DA135709E}"/>
              </a:ext>
            </a:extLst>
          </p:cNvPr>
          <p:cNvSpPr/>
          <p:nvPr/>
        </p:nvSpPr>
        <p:spPr>
          <a:xfrm>
            <a:off x="3526971" y="2062065"/>
            <a:ext cx="2341984" cy="1184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7071B-D55E-4770-B21B-B1E97D84EA09}"/>
              </a:ext>
            </a:extLst>
          </p:cNvPr>
          <p:cNvSpPr txBox="1"/>
          <p:nvPr/>
        </p:nvSpPr>
        <p:spPr>
          <a:xfrm>
            <a:off x="7651102" y="2326727"/>
            <a:ext cx="386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want to display more comparable data for the products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9ADEF-FF4D-4D5D-AFC1-4AA79A3B451A}"/>
              </a:ext>
            </a:extLst>
          </p:cNvPr>
          <p:cNvSpPr/>
          <p:nvPr/>
        </p:nvSpPr>
        <p:spPr>
          <a:xfrm>
            <a:off x="2323321" y="5141167"/>
            <a:ext cx="4030825" cy="1250298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337E1F-92BB-45DB-B000-84F682AD7BBC}"/>
              </a:ext>
            </a:extLst>
          </p:cNvPr>
          <p:cNvCxnSpPr/>
          <p:nvPr/>
        </p:nvCxnSpPr>
        <p:spPr>
          <a:xfrm>
            <a:off x="6354146" y="5579706"/>
            <a:ext cx="10170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C811B8-D1EE-4AD0-857D-5B7A009C7B91}"/>
              </a:ext>
            </a:extLst>
          </p:cNvPr>
          <p:cNvSpPr txBox="1"/>
          <p:nvPr/>
        </p:nvSpPr>
        <p:spPr>
          <a:xfrm>
            <a:off x="7473820" y="5141167"/>
            <a:ext cx="386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want to introduce a special function to help customers to compare various products</a:t>
            </a:r>
          </a:p>
        </p:txBody>
      </p:sp>
    </p:spTree>
    <p:extLst>
      <p:ext uri="{BB962C8B-B14F-4D97-AF65-F5344CB8AC3E}">
        <p14:creationId xmlns:p14="http://schemas.microsoft.com/office/powerpoint/2010/main" val="91971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307</TotalTime>
  <Words>192</Words>
  <Application>Microsoft Office PowerPoint</Application>
  <PresentationFormat>와이드스크린</PresentationFormat>
  <Paragraphs>54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나눔스퀘어</vt:lpstr>
      <vt:lpstr>나눔스퀘어 ExtraBold</vt:lpstr>
      <vt:lpstr>맑은 고딕</vt:lpstr>
      <vt:lpstr>Arial</vt:lpstr>
      <vt:lpstr>Avenir Next LT Pro</vt:lpstr>
      <vt:lpstr>Bahnschrift SemiBold SemiConden</vt:lpstr>
      <vt:lpstr>Sitka Heading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Han Syngha</cp:lastModifiedBy>
  <cp:revision>55</cp:revision>
  <dcterms:created xsi:type="dcterms:W3CDTF">2018-03-25T07:18:49Z</dcterms:created>
  <dcterms:modified xsi:type="dcterms:W3CDTF">2020-05-02T04:26:08Z</dcterms:modified>
</cp:coreProperties>
</file>