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91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3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4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4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0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48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6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90A2F-296A-469C-BCDE-6E522C655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5493" b="864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88F9AD-60AA-4E3B-B353-1B63B8712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altLang="ko-KR" sz="4300" dirty="0"/>
              <a:t>1.</a:t>
            </a:r>
            <a:r>
              <a:rPr lang="en-US" altLang="ko-KR" sz="43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Apply the OMT to the cash withdrawal function of your current on-campus ATM.</a:t>
            </a:r>
            <a:br>
              <a:rPr lang="ko-KR" altLang="en-US" sz="43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43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81D25D-D188-4582-BF03-55C7AB6DE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457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AA3F8-BA97-4D92-88D2-A7B3F5CE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Relationships among classes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908304-B8E9-4056-A26A-0D386BED8E8B}"/>
              </a:ext>
            </a:extLst>
          </p:cNvPr>
          <p:cNvSpPr/>
          <p:nvPr/>
        </p:nvSpPr>
        <p:spPr>
          <a:xfrm>
            <a:off x="1770743" y="2599508"/>
            <a:ext cx="1393372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FE7D83-C9F5-4F9A-8F2B-6E53C9AE44C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64115" y="2862415"/>
            <a:ext cx="1275755" cy="4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E9145B-B33F-4A79-BB2B-8C32FDE6CB44}"/>
              </a:ext>
            </a:extLst>
          </p:cNvPr>
          <p:cNvSpPr/>
          <p:nvPr/>
        </p:nvSpPr>
        <p:spPr>
          <a:xfrm>
            <a:off x="4439870" y="2608415"/>
            <a:ext cx="1393372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418A2B-2C85-417C-9823-B2A880139722}"/>
              </a:ext>
            </a:extLst>
          </p:cNvPr>
          <p:cNvCxnSpPr>
            <a:cxnSpLocks/>
          </p:cNvCxnSpPr>
          <p:nvPr/>
        </p:nvCxnSpPr>
        <p:spPr>
          <a:xfrm>
            <a:off x="5126037" y="3103151"/>
            <a:ext cx="0" cy="832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B62C28-E06E-4D15-955B-3F2D8AC92705}"/>
              </a:ext>
            </a:extLst>
          </p:cNvPr>
          <p:cNvSpPr txBox="1"/>
          <p:nvPr/>
        </p:nvSpPr>
        <p:spPr>
          <a:xfrm>
            <a:off x="1666876" y="4078652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42DF41-E8F6-40D0-8CE7-3EBC8583B204}"/>
              </a:ext>
            </a:extLst>
          </p:cNvPr>
          <p:cNvSpPr/>
          <p:nvPr/>
        </p:nvSpPr>
        <p:spPr>
          <a:xfrm>
            <a:off x="1770743" y="5312439"/>
            <a:ext cx="1393372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B883DD-00A0-4500-9A77-D5FB11BFDFD9}"/>
              </a:ext>
            </a:extLst>
          </p:cNvPr>
          <p:cNvCxnSpPr>
            <a:cxnSpLocks/>
          </p:cNvCxnSpPr>
          <p:nvPr/>
        </p:nvCxnSpPr>
        <p:spPr>
          <a:xfrm>
            <a:off x="2478764" y="3116415"/>
            <a:ext cx="0" cy="219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6544FD14-DC5A-4E73-B56C-FE10735B6A4D}"/>
              </a:ext>
            </a:extLst>
          </p:cNvPr>
          <p:cNvSpPr/>
          <p:nvPr/>
        </p:nvSpPr>
        <p:spPr>
          <a:xfrm>
            <a:off x="5039492" y="3740138"/>
            <a:ext cx="194128" cy="195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3F124C-CFDF-4261-BE55-A8EC81CE219B}"/>
              </a:ext>
            </a:extLst>
          </p:cNvPr>
          <p:cNvSpPr/>
          <p:nvPr/>
        </p:nvSpPr>
        <p:spPr>
          <a:xfrm>
            <a:off x="4429351" y="3939984"/>
            <a:ext cx="1393372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B41A97-994B-484A-8387-D1FBAEEDBD15}"/>
              </a:ext>
            </a:extLst>
          </p:cNvPr>
          <p:cNvSpPr txBox="1"/>
          <p:nvPr/>
        </p:nvSpPr>
        <p:spPr>
          <a:xfrm>
            <a:off x="5342024" y="3339080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D7FA34-ABD1-4DB5-90C1-BE1FB7CC95B5}"/>
              </a:ext>
            </a:extLst>
          </p:cNvPr>
          <p:cNvSpPr txBox="1"/>
          <p:nvPr/>
        </p:nvSpPr>
        <p:spPr>
          <a:xfrm>
            <a:off x="3424937" y="2361630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보유</a:t>
            </a:r>
          </a:p>
        </p:txBody>
      </p:sp>
    </p:spTree>
    <p:extLst>
      <p:ext uri="{BB962C8B-B14F-4D97-AF65-F5344CB8AC3E}">
        <p14:creationId xmlns:p14="http://schemas.microsoft.com/office/powerpoint/2010/main" val="291244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AA3F8-BA97-4D92-88D2-A7B3F5CE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Attributes of classes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252845-C764-4D19-B8AB-C9EDD281BA4B}"/>
              </a:ext>
            </a:extLst>
          </p:cNvPr>
          <p:cNvSpPr/>
          <p:nvPr/>
        </p:nvSpPr>
        <p:spPr>
          <a:xfrm>
            <a:off x="1932666" y="1916533"/>
            <a:ext cx="1393353" cy="1393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r>
              <a:rPr lang="ko-KR" altLang="en-US" dirty="0"/>
              <a:t>연결된 </a:t>
            </a:r>
            <a:r>
              <a:rPr lang="en-US" altLang="ko-KR" dirty="0"/>
              <a:t>DB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FA0C0C0-536C-4A24-BBFB-719BA86A8FC0}"/>
              </a:ext>
            </a:extLst>
          </p:cNvPr>
          <p:cNvCxnSpPr>
            <a:cxnSpLocks/>
          </p:cNvCxnSpPr>
          <p:nvPr/>
        </p:nvCxnSpPr>
        <p:spPr>
          <a:xfrm>
            <a:off x="3359889" y="2560691"/>
            <a:ext cx="2383686" cy="52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70B88FF-BB74-4D72-A7F0-849C71D544FE}"/>
              </a:ext>
            </a:extLst>
          </p:cNvPr>
          <p:cNvSpPr/>
          <p:nvPr/>
        </p:nvSpPr>
        <p:spPr>
          <a:xfrm>
            <a:off x="5743575" y="1862795"/>
            <a:ext cx="1393372" cy="1660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Attributes</a:t>
            </a:r>
          </a:p>
          <a:p>
            <a:pPr algn="ctr"/>
            <a:r>
              <a:rPr lang="ko-KR" altLang="en-US" dirty="0"/>
              <a:t>보유 제품</a:t>
            </a:r>
            <a:endParaRPr lang="en-US" altLang="ko-KR" dirty="0"/>
          </a:p>
          <a:p>
            <a:pPr algn="ctr"/>
            <a:r>
              <a:rPr lang="ko-KR" altLang="en-US" dirty="0"/>
              <a:t>보유 정보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1D3E72A7-9000-4490-B1C1-B3CC1A16831A}"/>
              </a:ext>
            </a:extLst>
          </p:cNvPr>
          <p:cNvCxnSpPr>
            <a:cxnSpLocks/>
          </p:cNvCxnSpPr>
          <p:nvPr/>
        </p:nvCxnSpPr>
        <p:spPr>
          <a:xfrm>
            <a:off x="6440261" y="3523606"/>
            <a:ext cx="0" cy="832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813FA7-3902-4AA3-BEA7-A616F64961D3}"/>
              </a:ext>
            </a:extLst>
          </p:cNvPr>
          <p:cNvSpPr txBox="1"/>
          <p:nvPr/>
        </p:nvSpPr>
        <p:spPr>
          <a:xfrm>
            <a:off x="1790604" y="3885381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접근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3656546-C890-457F-9021-34E5B78E2A47}"/>
              </a:ext>
            </a:extLst>
          </p:cNvPr>
          <p:cNvSpPr/>
          <p:nvPr/>
        </p:nvSpPr>
        <p:spPr>
          <a:xfrm>
            <a:off x="1906345" y="4829589"/>
            <a:ext cx="1393372" cy="1494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r>
              <a:rPr lang="ko-KR" altLang="en-US" dirty="0"/>
              <a:t>전화번호</a:t>
            </a:r>
            <a:endParaRPr lang="en-US" altLang="ko-KR" dirty="0"/>
          </a:p>
          <a:p>
            <a:pPr algn="ctr"/>
            <a:r>
              <a:rPr lang="ko-KR" altLang="en-US" dirty="0"/>
              <a:t>이메일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5D1C718-ADE9-4207-9917-A5F9CEC63A8A}"/>
              </a:ext>
            </a:extLst>
          </p:cNvPr>
          <p:cNvCxnSpPr>
            <a:cxnSpLocks/>
          </p:cNvCxnSpPr>
          <p:nvPr/>
        </p:nvCxnSpPr>
        <p:spPr>
          <a:xfrm>
            <a:off x="2603031" y="3334896"/>
            <a:ext cx="0" cy="1494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6EF40CD-AC87-4342-A902-6B649EBDB522}"/>
              </a:ext>
            </a:extLst>
          </p:cNvPr>
          <p:cNvSpPr/>
          <p:nvPr/>
        </p:nvSpPr>
        <p:spPr>
          <a:xfrm>
            <a:off x="6343197" y="4330786"/>
            <a:ext cx="194128" cy="195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B81AF60-90DD-4890-A9B5-8C656CD6B7CD}"/>
              </a:ext>
            </a:extLst>
          </p:cNvPr>
          <p:cNvSpPr/>
          <p:nvPr/>
        </p:nvSpPr>
        <p:spPr>
          <a:xfrm>
            <a:off x="5591177" y="4526275"/>
            <a:ext cx="1698168" cy="17980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제품명</a:t>
            </a:r>
            <a:endParaRPr lang="en-US" altLang="ko-KR" dirty="0"/>
          </a:p>
          <a:p>
            <a:pPr algn="ctr"/>
            <a:r>
              <a:rPr lang="ko-KR" altLang="en-US" dirty="0"/>
              <a:t>제품 카테고리</a:t>
            </a:r>
            <a:endParaRPr lang="en-US" altLang="ko-KR" dirty="0"/>
          </a:p>
          <a:p>
            <a:pPr algn="ctr"/>
            <a:r>
              <a:rPr lang="ko-KR" altLang="en-US" dirty="0"/>
              <a:t>제품 정보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BD9C59-1E78-4008-89BA-2918DCABB264}"/>
              </a:ext>
            </a:extLst>
          </p:cNvPr>
          <p:cNvSpPr txBox="1"/>
          <p:nvPr/>
        </p:nvSpPr>
        <p:spPr>
          <a:xfrm>
            <a:off x="6675524" y="3875261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보유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400C5B-3BA6-4D87-B41F-334748D21D38}"/>
              </a:ext>
            </a:extLst>
          </p:cNvPr>
          <p:cNvSpPr txBox="1"/>
          <p:nvPr/>
        </p:nvSpPr>
        <p:spPr>
          <a:xfrm>
            <a:off x="4199310" y="1924364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보유</a:t>
            </a:r>
          </a:p>
        </p:txBody>
      </p:sp>
    </p:spTree>
    <p:extLst>
      <p:ext uri="{BB962C8B-B14F-4D97-AF65-F5344CB8AC3E}">
        <p14:creationId xmlns:p14="http://schemas.microsoft.com/office/powerpoint/2010/main" val="59663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AA3F8-BA97-4D92-88D2-A7B3F5CE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Scenario Composition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064BA-6646-42D6-89BB-8268ACD9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고객은 </a:t>
            </a:r>
            <a:r>
              <a:rPr lang="en-US" altLang="ko-KR" dirty="0"/>
              <a:t>System</a:t>
            </a:r>
            <a:r>
              <a:rPr lang="ko-KR" altLang="en-US" dirty="0"/>
              <a:t>에게 두 제품 비교를 요청한다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System</a:t>
            </a:r>
            <a:r>
              <a:rPr lang="ko-KR" altLang="en-US" dirty="0"/>
              <a:t>은 </a:t>
            </a:r>
            <a:r>
              <a:rPr lang="en-US" altLang="ko-KR" dirty="0"/>
              <a:t>Database</a:t>
            </a:r>
            <a:r>
              <a:rPr lang="ko-KR" altLang="en-US" dirty="0"/>
              <a:t>에게 두 제품의 정보를 요청한다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Database</a:t>
            </a:r>
            <a:r>
              <a:rPr lang="ko-KR" altLang="en-US" dirty="0"/>
              <a:t>는 두 제품의 비교가능한 수치들을 알린다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System</a:t>
            </a:r>
            <a:r>
              <a:rPr lang="ko-KR" altLang="en-US" dirty="0"/>
              <a:t>은 두 제품의 비교 수치를 디스플레이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316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84110-895D-4F9C-8128-0B524410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Trace Diagram/Sequence Chart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B85917C-F596-44BB-A03E-A291E9E7CF78}"/>
              </a:ext>
            </a:extLst>
          </p:cNvPr>
          <p:cNvCxnSpPr/>
          <p:nvPr/>
        </p:nvCxnSpPr>
        <p:spPr>
          <a:xfrm>
            <a:off x="1238250" y="2014194"/>
            <a:ext cx="0" cy="374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4C9D9E-79B9-4A13-9E00-75B680DF2B6D}"/>
              </a:ext>
            </a:extLst>
          </p:cNvPr>
          <p:cNvCxnSpPr/>
          <p:nvPr/>
        </p:nvCxnSpPr>
        <p:spPr>
          <a:xfrm>
            <a:off x="5486400" y="2014194"/>
            <a:ext cx="0" cy="374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7663A1E-E398-460E-8785-C36B7FEEF6C6}"/>
              </a:ext>
            </a:extLst>
          </p:cNvPr>
          <p:cNvCxnSpPr/>
          <p:nvPr/>
        </p:nvCxnSpPr>
        <p:spPr>
          <a:xfrm>
            <a:off x="9734549" y="2014194"/>
            <a:ext cx="0" cy="374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E6C5D-4397-4FB6-8E47-4FA99354F639}"/>
              </a:ext>
            </a:extLst>
          </p:cNvPr>
          <p:cNvSpPr txBox="1"/>
          <p:nvPr/>
        </p:nvSpPr>
        <p:spPr>
          <a:xfrm>
            <a:off x="923925" y="5846074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16433-3E0A-421A-90F0-B37187EEA87C}"/>
              </a:ext>
            </a:extLst>
          </p:cNvPr>
          <p:cNvSpPr txBox="1"/>
          <p:nvPr/>
        </p:nvSpPr>
        <p:spPr>
          <a:xfrm>
            <a:off x="5210175" y="5846074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8F86ED-37FC-4077-A34A-0BAF7CBB90FF}"/>
              </a:ext>
            </a:extLst>
          </p:cNvPr>
          <p:cNvSpPr txBox="1"/>
          <p:nvPr/>
        </p:nvSpPr>
        <p:spPr>
          <a:xfrm>
            <a:off x="9396412" y="5846074"/>
            <a:ext cx="11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DBDF42-6066-4CAD-AD72-5A3453B22087}"/>
              </a:ext>
            </a:extLst>
          </p:cNvPr>
          <p:cNvCxnSpPr/>
          <p:nvPr/>
        </p:nvCxnSpPr>
        <p:spPr>
          <a:xfrm>
            <a:off x="1238250" y="2124075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4EB27C-F6D1-4098-B9ED-603F61BE509D}"/>
              </a:ext>
            </a:extLst>
          </p:cNvPr>
          <p:cNvSpPr txBox="1"/>
          <p:nvPr/>
        </p:nvSpPr>
        <p:spPr>
          <a:xfrm>
            <a:off x="2409824" y="175474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제품 비교 요청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EBF12C-273C-4204-A144-01559099B8A1}"/>
              </a:ext>
            </a:extLst>
          </p:cNvPr>
          <p:cNvCxnSpPr/>
          <p:nvPr/>
        </p:nvCxnSpPr>
        <p:spPr>
          <a:xfrm flipH="1">
            <a:off x="1238250" y="4147793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6F38BEC-8FB3-4714-B3C4-1206B5ED7416}"/>
              </a:ext>
            </a:extLst>
          </p:cNvPr>
          <p:cNvSpPr txBox="1"/>
          <p:nvPr/>
        </p:nvSpPr>
        <p:spPr>
          <a:xfrm>
            <a:off x="2490790" y="3501462"/>
            <a:ext cx="1666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비교 정보 디스플레이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0255EF6-81B6-48BF-BB84-3BB2DA84F40E}"/>
              </a:ext>
            </a:extLst>
          </p:cNvPr>
          <p:cNvCxnSpPr/>
          <p:nvPr/>
        </p:nvCxnSpPr>
        <p:spPr>
          <a:xfrm>
            <a:off x="5534027" y="2621530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1CC06DB-FF8C-4FF5-AABC-18CD5DA00E0F}"/>
              </a:ext>
            </a:extLst>
          </p:cNvPr>
          <p:cNvSpPr txBox="1"/>
          <p:nvPr/>
        </p:nvSpPr>
        <p:spPr>
          <a:xfrm>
            <a:off x="6705601" y="2252198"/>
            <a:ext cx="18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정보 요청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63692B4-4E0C-4981-A829-5D2589D21715}"/>
              </a:ext>
            </a:extLst>
          </p:cNvPr>
          <p:cNvCxnSpPr/>
          <p:nvPr/>
        </p:nvCxnSpPr>
        <p:spPr>
          <a:xfrm flipH="1">
            <a:off x="5486399" y="3235668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F969A08-4D41-4E51-A3C3-D5A653DEBD24}"/>
              </a:ext>
            </a:extLst>
          </p:cNvPr>
          <p:cNvSpPr txBox="1"/>
          <p:nvPr/>
        </p:nvSpPr>
        <p:spPr>
          <a:xfrm>
            <a:off x="6705601" y="2893429"/>
            <a:ext cx="203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정보 반환</a:t>
            </a:r>
          </a:p>
        </p:txBody>
      </p:sp>
    </p:spTree>
    <p:extLst>
      <p:ext uri="{BB962C8B-B14F-4D97-AF65-F5344CB8AC3E}">
        <p14:creationId xmlns:p14="http://schemas.microsoft.com/office/powerpoint/2010/main" val="308803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3CF96-CBF2-404E-B163-BBEFF475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Transition Diagram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3B2197-8DAB-4626-97E2-6BE5E224613C}"/>
              </a:ext>
            </a:extLst>
          </p:cNvPr>
          <p:cNvSpPr/>
          <p:nvPr/>
        </p:nvSpPr>
        <p:spPr>
          <a:xfrm>
            <a:off x="3886200" y="3102597"/>
            <a:ext cx="1295400" cy="65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Do: </a:t>
            </a:r>
            <a:r>
              <a:rPr lang="ko-KR" altLang="en-US" dirty="0"/>
              <a:t>제품 정보 요청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13BE39-995D-4D7F-B71D-914DCDD0DFA7}"/>
              </a:ext>
            </a:extLst>
          </p:cNvPr>
          <p:cNvCxnSpPr>
            <a:endCxn id="4" idx="0"/>
          </p:cNvCxnSpPr>
          <p:nvPr/>
        </p:nvCxnSpPr>
        <p:spPr>
          <a:xfrm>
            <a:off x="4533900" y="2536203"/>
            <a:ext cx="0" cy="56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32B60DC5-F85E-4C1B-9F0F-57D8CECF7837}"/>
              </a:ext>
            </a:extLst>
          </p:cNvPr>
          <p:cNvSpPr/>
          <p:nvPr/>
        </p:nvSpPr>
        <p:spPr>
          <a:xfrm>
            <a:off x="4381500" y="2411691"/>
            <a:ext cx="304800" cy="31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F3102-A1CB-4A9D-88E0-1AC3F466B798}"/>
              </a:ext>
            </a:extLst>
          </p:cNvPr>
          <p:cNvSpPr txBox="1"/>
          <p:nvPr/>
        </p:nvSpPr>
        <p:spPr>
          <a:xfrm>
            <a:off x="2562227" y="2641706"/>
            <a:ext cx="174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제품 비교 요청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EC3F09-66CD-45B5-A1E3-C1E3C97B2CE2}"/>
              </a:ext>
            </a:extLst>
          </p:cNvPr>
          <p:cNvCxnSpPr>
            <a:stCxn id="4" idx="3"/>
          </p:cNvCxnSpPr>
          <p:nvPr/>
        </p:nvCxnSpPr>
        <p:spPr>
          <a:xfrm>
            <a:off x="5181600" y="3429000"/>
            <a:ext cx="146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E3900C-08B6-4A2E-A9C8-4ABA0DB4DCFD}"/>
              </a:ext>
            </a:extLst>
          </p:cNvPr>
          <p:cNvSpPr/>
          <p:nvPr/>
        </p:nvSpPr>
        <p:spPr>
          <a:xfrm>
            <a:off x="6648460" y="3011038"/>
            <a:ext cx="1457315" cy="923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</a:t>
            </a:r>
            <a:r>
              <a:rPr lang="en-US" altLang="ko-KR"/>
              <a:t>: </a:t>
            </a:r>
            <a:r>
              <a:rPr lang="ko-KR" altLang="en-US" dirty="0"/>
              <a:t>제품 정보 디스플레이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F2992-C111-4819-95E7-3501A8980F46}"/>
              </a:ext>
            </a:extLst>
          </p:cNvPr>
          <p:cNvSpPr txBox="1"/>
          <p:nvPr/>
        </p:nvSpPr>
        <p:spPr>
          <a:xfrm>
            <a:off x="5569741" y="3569964"/>
            <a:ext cx="785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제품 정보 반환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3E32DE9-3A0F-4F4E-8AFE-9B51AF15B964}"/>
              </a:ext>
            </a:extLst>
          </p:cNvPr>
          <p:cNvCxnSpPr>
            <a:cxnSpLocks/>
          </p:cNvCxnSpPr>
          <p:nvPr/>
        </p:nvCxnSpPr>
        <p:spPr>
          <a:xfrm flipH="1" flipV="1">
            <a:off x="4810125" y="2568853"/>
            <a:ext cx="2743200" cy="44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64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AA3F8-BA97-4D92-88D2-A7B3F5CE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identification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064BA-6646-42D6-89BB-8268ACD9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ATM</a:t>
            </a:r>
            <a:r>
              <a:rPr lang="ko-KR" altLang="en-US" dirty="0"/>
              <a:t>에서의 현금 인출은 별도의 직원 도움 없이 자동으로 이루어진다</a:t>
            </a:r>
            <a:r>
              <a:rPr lang="en-US" altLang="ko-KR" dirty="0"/>
              <a:t>.  ATM</a:t>
            </a:r>
            <a:r>
              <a:rPr lang="ko-KR" altLang="en-US" dirty="0"/>
              <a:t>은 현금카드를 받아 고객을 식별한 뒤 해당 은행의 고객이 가지고 있는 계좌에서 현금을 지급한다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DFFFE45-C100-4764-A3CF-1E5CC3BE0A2C}"/>
              </a:ext>
            </a:extLst>
          </p:cNvPr>
          <p:cNvSpPr/>
          <p:nvPr/>
        </p:nvSpPr>
        <p:spPr>
          <a:xfrm>
            <a:off x="1524000" y="3762375"/>
            <a:ext cx="69532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ATM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90E5180-5A59-46B9-903E-587886B69E5F}"/>
              </a:ext>
            </a:extLst>
          </p:cNvPr>
          <p:cNvSpPr/>
          <p:nvPr/>
        </p:nvSpPr>
        <p:spPr>
          <a:xfrm>
            <a:off x="2800350" y="3762375"/>
            <a:ext cx="69532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DE8A4C-6E85-4E7F-9662-83D68F76BBDD}"/>
              </a:ext>
            </a:extLst>
          </p:cNvPr>
          <p:cNvSpPr/>
          <p:nvPr/>
        </p:nvSpPr>
        <p:spPr>
          <a:xfrm>
            <a:off x="4076700" y="3762375"/>
            <a:ext cx="69532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17978D7-FD96-4EF6-BE15-DC20FF1031D5}"/>
              </a:ext>
            </a:extLst>
          </p:cNvPr>
          <p:cNvSpPr/>
          <p:nvPr/>
        </p:nvSpPr>
        <p:spPr>
          <a:xfrm>
            <a:off x="5400675" y="3762374"/>
            <a:ext cx="119062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현금카드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CE1FE8-0C41-49D9-B33C-882630146C95}"/>
              </a:ext>
            </a:extLst>
          </p:cNvPr>
          <p:cNvSpPr/>
          <p:nvPr/>
        </p:nvSpPr>
        <p:spPr>
          <a:xfrm>
            <a:off x="7219950" y="3762374"/>
            <a:ext cx="69532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은행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95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AA3F8-BA97-4D92-88D2-A7B3F5CE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Relationships among classes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908304-B8E9-4056-A26A-0D386BED8E8B}"/>
              </a:ext>
            </a:extLst>
          </p:cNvPr>
          <p:cNvSpPr/>
          <p:nvPr/>
        </p:nvSpPr>
        <p:spPr>
          <a:xfrm>
            <a:off x="1770743" y="2599508"/>
            <a:ext cx="1393372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ATM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685D52D-F2E3-41C1-BF02-6B9A772B4DE6}"/>
              </a:ext>
            </a:extLst>
          </p:cNvPr>
          <p:cNvSpPr/>
          <p:nvPr/>
        </p:nvSpPr>
        <p:spPr>
          <a:xfrm>
            <a:off x="3164115" y="4112229"/>
            <a:ext cx="194128" cy="195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FE7D83-C9F5-4F9A-8F2B-6E53C9AE44CB}"/>
              </a:ext>
            </a:extLst>
          </p:cNvPr>
          <p:cNvCxnSpPr>
            <a:cxnSpLocks/>
          </p:cNvCxnSpPr>
          <p:nvPr/>
        </p:nvCxnSpPr>
        <p:spPr>
          <a:xfrm flipV="1">
            <a:off x="3358243" y="4193984"/>
            <a:ext cx="1071108" cy="15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E9145B-B33F-4A79-BB2B-8C32FDE6CB44}"/>
              </a:ext>
            </a:extLst>
          </p:cNvPr>
          <p:cNvSpPr/>
          <p:nvPr/>
        </p:nvSpPr>
        <p:spPr>
          <a:xfrm>
            <a:off x="1770743" y="3939984"/>
            <a:ext cx="1393372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현금카드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418A2B-2C85-417C-9823-B2A88013972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467429" y="3107508"/>
            <a:ext cx="0" cy="832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B62C28-E06E-4D15-955B-3F2D8AC92705}"/>
              </a:ext>
            </a:extLst>
          </p:cNvPr>
          <p:cNvSpPr txBox="1"/>
          <p:nvPr/>
        </p:nvSpPr>
        <p:spPr>
          <a:xfrm>
            <a:off x="1600201" y="3339080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B2B32A-F5CA-440F-8AB7-889FB35366B1}"/>
              </a:ext>
            </a:extLst>
          </p:cNvPr>
          <p:cNvSpPr/>
          <p:nvPr/>
        </p:nvSpPr>
        <p:spPr>
          <a:xfrm>
            <a:off x="6780778" y="3955973"/>
            <a:ext cx="1393372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은행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642DF41-E8F6-40D0-8CE7-3EBC8583B204}"/>
              </a:ext>
            </a:extLst>
          </p:cNvPr>
          <p:cNvSpPr/>
          <p:nvPr/>
        </p:nvSpPr>
        <p:spPr>
          <a:xfrm>
            <a:off x="1770743" y="5312439"/>
            <a:ext cx="1393372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B99098-3AEC-4F61-B6BF-D57F64D7F11C}"/>
              </a:ext>
            </a:extLst>
          </p:cNvPr>
          <p:cNvSpPr/>
          <p:nvPr/>
        </p:nvSpPr>
        <p:spPr>
          <a:xfrm>
            <a:off x="2370365" y="4476845"/>
            <a:ext cx="194128" cy="195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3B883DD-00A0-4500-9A77-D5FB11BFDFD9}"/>
              </a:ext>
            </a:extLst>
          </p:cNvPr>
          <p:cNvCxnSpPr>
            <a:cxnSpLocks/>
          </p:cNvCxnSpPr>
          <p:nvPr/>
        </p:nvCxnSpPr>
        <p:spPr>
          <a:xfrm>
            <a:off x="2467429" y="4643473"/>
            <a:ext cx="0" cy="6689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AFFCAC-CC43-43AC-A2EA-460EA0A3B4DA}"/>
              </a:ext>
            </a:extLst>
          </p:cNvPr>
          <p:cNvSpPr txBox="1"/>
          <p:nvPr/>
        </p:nvSpPr>
        <p:spPr>
          <a:xfrm>
            <a:off x="1603835" y="4731894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891F80B-B00B-4705-BDE6-9CD2CC75AD82}"/>
              </a:ext>
            </a:extLst>
          </p:cNvPr>
          <p:cNvCxnSpPr/>
          <p:nvPr/>
        </p:nvCxnSpPr>
        <p:spPr>
          <a:xfrm>
            <a:off x="5721350" y="4209973"/>
            <a:ext cx="1032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6544FD14-DC5A-4E73-B56C-FE10735B6A4D}"/>
              </a:ext>
            </a:extLst>
          </p:cNvPr>
          <p:cNvSpPr/>
          <p:nvPr/>
        </p:nvSpPr>
        <p:spPr>
          <a:xfrm>
            <a:off x="5800102" y="4112229"/>
            <a:ext cx="194128" cy="195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3F124C-CFDF-4261-BE55-A8EC81CE219B}"/>
              </a:ext>
            </a:extLst>
          </p:cNvPr>
          <p:cNvSpPr/>
          <p:nvPr/>
        </p:nvSpPr>
        <p:spPr>
          <a:xfrm>
            <a:off x="4429351" y="3939984"/>
            <a:ext cx="1393372" cy="50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B41A97-994B-484A-8387-D1FBAEEDBD15}"/>
              </a:ext>
            </a:extLst>
          </p:cNvPr>
          <p:cNvSpPr txBox="1"/>
          <p:nvPr/>
        </p:nvSpPr>
        <p:spPr>
          <a:xfrm>
            <a:off x="5977053" y="3702908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보유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6251AD-31D8-4F24-B58D-E6C183388059}"/>
              </a:ext>
            </a:extLst>
          </p:cNvPr>
          <p:cNvSpPr txBox="1"/>
          <p:nvPr/>
        </p:nvSpPr>
        <p:spPr>
          <a:xfrm>
            <a:off x="3500361" y="3658600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소속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257972D-931B-43FA-8DB4-9707B79DEE4C}"/>
              </a:ext>
            </a:extLst>
          </p:cNvPr>
          <p:cNvCxnSpPr>
            <a:cxnSpLocks/>
          </p:cNvCxnSpPr>
          <p:nvPr/>
        </p:nvCxnSpPr>
        <p:spPr>
          <a:xfrm flipH="1">
            <a:off x="3156744" y="5566439"/>
            <a:ext cx="1969293" cy="17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7A39E66-6A57-4431-879F-581DCECE8103}"/>
              </a:ext>
            </a:extLst>
          </p:cNvPr>
          <p:cNvCxnSpPr>
            <a:cxnSpLocks/>
          </p:cNvCxnSpPr>
          <p:nvPr/>
        </p:nvCxnSpPr>
        <p:spPr>
          <a:xfrm>
            <a:off x="5126037" y="4476845"/>
            <a:ext cx="0" cy="10895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442AB046-0FC4-4B2A-9322-65F15CD1F7F5}"/>
              </a:ext>
            </a:extLst>
          </p:cNvPr>
          <p:cNvSpPr/>
          <p:nvPr/>
        </p:nvSpPr>
        <p:spPr>
          <a:xfrm>
            <a:off x="5028973" y="4428857"/>
            <a:ext cx="194128" cy="19548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A420B8-9A1E-4B5B-BE35-2A1888450E9C}"/>
              </a:ext>
            </a:extLst>
          </p:cNvPr>
          <p:cNvSpPr txBox="1"/>
          <p:nvPr/>
        </p:nvSpPr>
        <p:spPr>
          <a:xfrm>
            <a:off x="3735025" y="5070107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보유</a:t>
            </a:r>
          </a:p>
        </p:txBody>
      </p:sp>
    </p:spTree>
    <p:extLst>
      <p:ext uri="{BB962C8B-B14F-4D97-AF65-F5344CB8AC3E}">
        <p14:creationId xmlns:p14="http://schemas.microsoft.com/office/powerpoint/2010/main" val="6594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AA3F8-BA97-4D92-88D2-A7B3F5CE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Attributes of classes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D34D7-CE3B-4AD3-9530-6CABE2CAE04D}"/>
              </a:ext>
            </a:extLst>
          </p:cNvPr>
          <p:cNvSpPr txBox="1"/>
          <p:nvPr/>
        </p:nvSpPr>
        <p:spPr>
          <a:xfrm>
            <a:off x="2295525" y="2647950"/>
            <a:ext cx="7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1A3E74-D1B9-4610-9523-F3F0CF5A3CA6}"/>
              </a:ext>
            </a:extLst>
          </p:cNvPr>
          <p:cNvSpPr/>
          <p:nvPr/>
        </p:nvSpPr>
        <p:spPr>
          <a:xfrm>
            <a:off x="1576387" y="1781529"/>
            <a:ext cx="1104900" cy="156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ATM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ATM</a:t>
            </a:r>
            <a:r>
              <a:rPr lang="ko-KR" altLang="en-US" dirty="0"/>
              <a:t>번호</a:t>
            </a:r>
            <a:endParaRPr lang="en-US" altLang="ko-KR" dirty="0"/>
          </a:p>
          <a:p>
            <a:pPr algn="ctr"/>
            <a:r>
              <a:rPr lang="ko-KR" altLang="en-US" dirty="0"/>
              <a:t>설치장소</a:t>
            </a:r>
            <a:endParaRPr lang="en-US" altLang="ko-KR" dirty="0"/>
          </a:p>
          <a:p>
            <a:pPr algn="ctr"/>
            <a:r>
              <a:rPr lang="ko-KR" altLang="en-US" dirty="0"/>
              <a:t>보유현금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9A41DE-29BD-4FCD-ABC2-84B3481A4CC1}"/>
              </a:ext>
            </a:extLst>
          </p:cNvPr>
          <p:cNvSpPr/>
          <p:nvPr/>
        </p:nvSpPr>
        <p:spPr>
          <a:xfrm>
            <a:off x="3786188" y="1781529"/>
            <a:ext cx="1104900" cy="1235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현금카드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비밀번호</a:t>
            </a:r>
            <a:endParaRPr lang="en-US" altLang="ko-KR" dirty="0"/>
          </a:p>
          <a:p>
            <a:pPr algn="ctr"/>
            <a:r>
              <a:rPr lang="ko-KR" altLang="en-US" dirty="0"/>
              <a:t>연결계좌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C3ABC-EDA9-41E5-93EF-56BAB85090F9}"/>
              </a:ext>
            </a:extLst>
          </p:cNvPr>
          <p:cNvSpPr txBox="1"/>
          <p:nvPr/>
        </p:nvSpPr>
        <p:spPr>
          <a:xfrm>
            <a:off x="2928940" y="1821537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접근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9F950F-C15B-4669-BE9A-BA1BABFA0BDE}"/>
              </a:ext>
            </a:extLst>
          </p:cNvPr>
          <p:cNvCxnSpPr>
            <a:endCxn id="7" idx="1"/>
          </p:cNvCxnSpPr>
          <p:nvPr/>
        </p:nvCxnSpPr>
        <p:spPr>
          <a:xfrm flipV="1">
            <a:off x="2681287" y="2399406"/>
            <a:ext cx="1104901" cy="38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BD1CBDB-7CE9-473E-85DB-9473690A9C29}"/>
              </a:ext>
            </a:extLst>
          </p:cNvPr>
          <p:cNvSpPr/>
          <p:nvPr/>
        </p:nvSpPr>
        <p:spPr>
          <a:xfrm>
            <a:off x="4891088" y="2314575"/>
            <a:ext cx="223837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49EC05A-3FAF-4ADE-BDA1-ED185BE27715}"/>
              </a:ext>
            </a:extLst>
          </p:cNvPr>
          <p:cNvCxnSpPr/>
          <p:nvPr/>
        </p:nvCxnSpPr>
        <p:spPr>
          <a:xfrm flipV="1">
            <a:off x="5057775" y="2399406"/>
            <a:ext cx="1104901" cy="38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E68362-6A83-474E-895E-76FFDD10D697}"/>
              </a:ext>
            </a:extLst>
          </p:cNvPr>
          <p:cNvSpPr/>
          <p:nvPr/>
        </p:nvSpPr>
        <p:spPr>
          <a:xfrm>
            <a:off x="6157915" y="1734689"/>
            <a:ext cx="1104900" cy="1562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이름</a:t>
            </a:r>
            <a:endParaRPr lang="en-US" altLang="ko-KR" dirty="0"/>
          </a:p>
          <a:p>
            <a:pPr algn="ctr"/>
            <a:r>
              <a:rPr lang="ko-KR" altLang="en-US" dirty="0"/>
              <a:t>주소</a:t>
            </a:r>
            <a:endParaRPr lang="en-US" altLang="ko-KR" dirty="0"/>
          </a:p>
          <a:p>
            <a:pPr algn="ctr"/>
            <a:r>
              <a:rPr lang="ko-KR" altLang="en-US" dirty="0"/>
              <a:t>전화번호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B114D0-814F-4A7A-9579-CCAC9F9044DA}"/>
              </a:ext>
            </a:extLst>
          </p:cNvPr>
          <p:cNvSpPr/>
          <p:nvPr/>
        </p:nvSpPr>
        <p:spPr>
          <a:xfrm>
            <a:off x="3786188" y="3801724"/>
            <a:ext cx="1104900" cy="192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계좌번호</a:t>
            </a:r>
            <a:endParaRPr lang="en-US" altLang="ko-KR" dirty="0"/>
          </a:p>
          <a:p>
            <a:pPr algn="ctr"/>
            <a:r>
              <a:rPr lang="ko-KR" altLang="en-US" dirty="0"/>
              <a:t>비밀번호</a:t>
            </a:r>
            <a:endParaRPr lang="en-US" altLang="ko-KR" dirty="0"/>
          </a:p>
          <a:p>
            <a:pPr algn="ctr"/>
            <a:r>
              <a:rPr lang="ko-KR" altLang="en-US" dirty="0"/>
              <a:t>잔고</a:t>
            </a:r>
            <a:endParaRPr lang="en-US" altLang="ko-KR" dirty="0"/>
          </a:p>
          <a:p>
            <a:pPr algn="ctr"/>
            <a:r>
              <a:rPr lang="ko-KR" altLang="en-US" dirty="0"/>
              <a:t>소속은행</a:t>
            </a:r>
            <a:endParaRPr lang="en-US" altLang="ko-KR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5A43559-45C0-48E4-A2E5-A8F0D80FF7B2}"/>
              </a:ext>
            </a:extLst>
          </p:cNvPr>
          <p:cNvSpPr/>
          <p:nvPr/>
        </p:nvSpPr>
        <p:spPr>
          <a:xfrm>
            <a:off x="4171951" y="2998232"/>
            <a:ext cx="223837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83EE67-4FA1-44A4-B964-B3E250A475F4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4891088" y="4500284"/>
            <a:ext cx="12430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1FAFA7-B67D-42DA-AE7F-33359D9E58C1}"/>
              </a:ext>
            </a:extLst>
          </p:cNvPr>
          <p:cNvSpPr/>
          <p:nvPr/>
        </p:nvSpPr>
        <p:spPr>
          <a:xfrm>
            <a:off x="6134102" y="3866592"/>
            <a:ext cx="1104900" cy="1267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은행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은행이름</a:t>
            </a:r>
            <a:endParaRPr lang="en-US" altLang="ko-KR" dirty="0"/>
          </a:p>
          <a:p>
            <a:pPr algn="ctr"/>
            <a:r>
              <a:rPr lang="ko-KR" altLang="en-US" dirty="0"/>
              <a:t>은행주소</a:t>
            </a:r>
            <a:endParaRPr lang="en-US" altLang="ko-KR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EFB0F68-22AF-472A-B955-6B0D18B26D16}"/>
              </a:ext>
            </a:extLst>
          </p:cNvPr>
          <p:cNvSpPr/>
          <p:nvPr/>
        </p:nvSpPr>
        <p:spPr>
          <a:xfrm>
            <a:off x="4879182" y="4385983"/>
            <a:ext cx="223837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88D3D32-2BD2-4812-B773-9811777FB582}"/>
              </a:ext>
            </a:extLst>
          </p:cNvPr>
          <p:cNvCxnSpPr>
            <a:stCxn id="15" idx="4"/>
            <a:endCxn id="14" idx="0"/>
          </p:cNvCxnSpPr>
          <p:nvPr/>
        </p:nvCxnSpPr>
        <p:spPr>
          <a:xfrm>
            <a:off x="4283870" y="3226832"/>
            <a:ext cx="54768" cy="574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C558E95-DF7C-486F-BB2C-3F6D4CD8E932}"/>
              </a:ext>
            </a:extLst>
          </p:cNvPr>
          <p:cNvSpPr txBox="1"/>
          <p:nvPr/>
        </p:nvSpPr>
        <p:spPr>
          <a:xfrm>
            <a:off x="5305545" y="2000718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소지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3C01E2-BCF1-4CC9-9175-290CE34C1F0C}"/>
              </a:ext>
            </a:extLst>
          </p:cNvPr>
          <p:cNvSpPr txBox="1"/>
          <p:nvPr/>
        </p:nvSpPr>
        <p:spPr>
          <a:xfrm>
            <a:off x="5017479" y="3043406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A70ED6-A374-42F4-BCDA-A3CBEDBB388D}"/>
              </a:ext>
            </a:extLst>
          </p:cNvPr>
          <p:cNvSpPr txBox="1"/>
          <p:nvPr/>
        </p:nvSpPr>
        <p:spPr>
          <a:xfrm>
            <a:off x="3386201" y="3244334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소속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CC80A5-3CE0-4708-B101-57835D002388}"/>
              </a:ext>
            </a:extLst>
          </p:cNvPr>
          <p:cNvSpPr txBox="1"/>
          <p:nvPr/>
        </p:nvSpPr>
        <p:spPr>
          <a:xfrm>
            <a:off x="5305544" y="4558997"/>
            <a:ext cx="7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보유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ED6CC54-1D4A-49F0-B6E6-BA2ED0687EF6}"/>
              </a:ext>
            </a:extLst>
          </p:cNvPr>
          <p:cNvCxnSpPr/>
          <p:nvPr/>
        </p:nvCxnSpPr>
        <p:spPr>
          <a:xfrm flipH="1">
            <a:off x="4936394" y="3276041"/>
            <a:ext cx="1204912" cy="50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8C3B730E-D892-4E12-8033-32AC50B09549}"/>
              </a:ext>
            </a:extLst>
          </p:cNvPr>
          <p:cNvSpPr/>
          <p:nvPr/>
        </p:nvSpPr>
        <p:spPr>
          <a:xfrm>
            <a:off x="4841082" y="3689428"/>
            <a:ext cx="223837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3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AA3F8-BA97-4D92-88D2-A7B3F5CE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Scenario Composition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064BA-6646-42D6-89BB-8268ACD9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고객은 </a:t>
            </a:r>
            <a:r>
              <a:rPr lang="en-US" altLang="ko-KR" dirty="0"/>
              <a:t>ATM</a:t>
            </a:r>
            <a:r>
              <a:rPr lang="ko-KR" altLang="en-US" dirty="0"/>
              <a:t>에게 현금인출을 요청한다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ATM</a:t>
            </a:r>
            <a:r>
              <a:rPr lang="ko-KR" altLang="en-US" dirty="0"/>
              <a:t>은 고객에게 현금카드를 입력할 것을 요구한다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고객은 현금카드를 입력한다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ATM</a:t>
            </a:r>
            <a:r>
              <a:rPr lang="ko-KR" altLang="en-US" dirty="0"/>
              <a:t>은 현금카드의 소속 은행 및 계좌를 판단한 후 비밀번호를 요구한다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고객이 비밀번호를 입력한다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ATM</a:t>
            </a:r>
            <a:r>
              <a:rPr lang="ko-KR" altLang="en-US" dirty="0"/>
              <a:t>이 은행에게 비밀번호 대조를 요청한다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은행이 </a:t>
            </a:r>
            <a:r>
              <a:rPr lang="en-US" altLang="ko-KR" dirty="0"/>
              <a:t>ATM</a:t>
            </a:r>
            <a:r>
              <a:rPr lang="ko-KR" altLang="en-US" dirty="0"/>
              <a:t>에게 비밀번호가 일치함을 알린다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ATM</a:t>
            </a:r>
            <a:r>
              <a:rPr lang="ko-KR" altLang="en-US" dirty="0"/>
              <a:t>은 고객에게 인출할 금액을 물어본다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고객은 </a:t>
            </a:r>
            <a:r>
              <a:rPr lang="en-US" altLang="ko-KR" dirty="0"/>
              <a:t>ATM</a:t>
            </a:r>
            <a:r>
              <a:rPr lang="ko-KR" altLang="en-US" dirty="0"/>
              <a:t>에게 인출할 금액을 입력한다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ATM</a:t>
            </a:r>
            <a:r>
              <a:rPr lang="ko-KR" altLang="en-US" dirty="0"/>
              <a:t>은 요청된 금액을 인출한 뒤 은행에게 인출되었음을 알린다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99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84110-895D-4F9C-8128-0B5244104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Trace Diagram/Sequence Chart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B85917C-F596-44BB-A03E-A291E9E7CF78}"/>
              </a:ext>
            </a:extLst>
          </p:cNvPr>
          <p:cNvCxnSpPr/>
          <p:nvPr/>
        </p:nvCxnSpPr>
        <p:spPr>
          <a:xfrm>
            <a:off x="1238250" y="2014194"/>
            <a:ext cx="0" cy="374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94C9D9E-79B9-4A13-9E00-75B680DF2B6D}"/>
              </a:ext>
            </a:extLst>
          </p:cNvPr>
          <p:cNvCxnSpPr/>
          <p:nvPr/>
        </p:nvCxnSpPr>
        <p:spPr>
          <a:xfrm>
            <a:off x="5486400" y="2014194"/>
            <a:ext cx="0" cy="374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7663A1E-E398-460E-8785-C36B7FEEF6C6}"/>
              </a:ext>
            </a:extLst>
          </p:cNvPr>
          <p:cNvCxnSpPr/>
          <p:nvPr/>
        </p:nvCxnSpPr>
        <p:spPr>
          <a:xfrm>
            <a:off x="9734549" y="2014194"/>
            <a:ext cx="0" cy="374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E6C5D-4397-4FB6-8E47-4FA99354F639}"/>
              </a:ext>
            </a:extLst>
          </p:cNvPr>
          <p:cNvSpPr txBox="1"/>
          <p:nvPr/>
        </p:nvSpPr>
        <p:spPr>
          <a:xfrm>
            <a:off x="923925" y="5846074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16433-3E0A-421A-90F0-B37187EEA87C}"/>
              </a:ext>
            </a:extLst>
          </p:cNvPr>
          <p:cNvSpPr txBox="1"/>
          <p:nvPr/>
        </p:nvSpPr>
        <p:spPr>
          <a:xfrm>
            <a:off x="5210175" y="5846074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ATM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8F86ED-37FC-4077-A34A-0BAF7CBB90FF}"/>
              </a:ext>
            </a:extLst>
          </p:cNvPr>
          <p:cNvSpPr txBox="1"/>
          <p:nvPr/>
        </p:nvSpPr>
        <p:spPr>
          <a:xfrm>
            <a:off x="9396412" y="5846074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은행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DBDF42-6066-4CAD-AD72-5A3453B22087}"/>
              </a:ext>
            </a:extLst>
          </p:cNvPr>
          <p:cNvCxnSpPr/>
          <p:nvPr/>
        </p:nvCxnSpPr>
        <p:spPr>
          <a:xfrm>
            <a:off x="1238250" y="2124075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4EB27C-F6D1-4098-B9ED-603F61BE509D}"/>
              </a:ext>
            </a:extLst>
          </p:cNvPr>
          <p:cNvSpPr txBox="1"/>
          <p:nvPr/>
        </p:nvSpPr>
        <p:spPr>
          <a:xfrm>
            <a:off x="2409824" y="1754743"/>
            <a:ext cx="166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현금인출 요청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6C742A-6470-41EA-8577-F353E5016CA3}"/>
              </a:ext>
            </a:extLst>
          </p:cNvPr>
          <p:cNvCxnSpPr/>
          <p:nvPr/>
        </p:nvCxnSpPr>
        <p:spPr>
          <a:xfrm flipH="1">
            <a:off x="1238250" y="2505075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B91C7D-EBF4-4A54-ACE1-7B999B63E9D1}"/>
              </a:ext>
            </a:extLst>
          </p:cNvPr>
          <p:cNvSpPr txBox="1"/>
          <p:nvPr/>
        </p:nvSpPr>
        <p:spPr>
          <a:xfrm>
            <a:off x="2409823" y="2124075"/>
            <a:ext cx="166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현금카드 요구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99CB55E-9B3E-4D4F-84EF-29371372C51F}"/>
              </a:ext>
            </a:extLst>
          </p:cNvPr>
          <p:cNvCxnSpPr/>
          <p:nvPr/>
        </p:nvCxnSpPr>
        <p:spPr>
          <a:xfrm>
            <a:off x="1238249" y="2886075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D71B2B-1125-45A9-829B-6963E1E965F8}"/>
              </a:ext>
            </a:extLst>
          </p:cNvPr>
          <p:cNvSpPr txBox="1"/>
          <p:nvPr/>
        </p:nvSpPr>
        <p:spPr>
          <a:xfrm>
            <a:off x="2409823" y="2516743"/>
            <a:ext cx="166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현금카드 입력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EBF12C-273C-4204-A144-01559099B8A1}"/>
              </a:ext>
            </a:extLst>
          </p:cNvPr>
          <p:cNvCxnSpPr/>
          <p:nvPr/>
        </p:nvCxnSpPr>
        <p:spPr>
          <a:xfrm flipH="1">
            <a:off x="1247771" y="3290543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6F38BEC-8FB3-4714-B3C4-1206B5ED7416}"/>
              </a:ext>
            </a:extLst>
          </p:cNvPr>
          <p:cNvSpPr txBox="1"/>
          <p:nvPr/>
        </p:nvSpPr>
        <p:spPr>
          <a:xfrm>
            <a:off x="2419344" y="2909543"/>
            <a:ext cx="166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요구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2E1525E-5056-47E6-A36E-353E1F0FDF00}"/>
              </a:ext>
            </a:extLst>
          </p:cNvPr>
          <p:cNvCxnSpPr/>
          <p:nvPr/>
        </p:nvCxnSpPr>
        <p:spPr>
          <a:xfrm>
            <a:off x="1247771" y="3669398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1A48CC-AAD8-475F-822E-888006012427}"/>
              </a:ext>
            </a:extLst>
          </p:cNvPr>
          <p:cNvSpPr txBox="1"/>
          <p:nvPr/>
        </p:nvSpPr>
        <p:spPr>
          <a:xfrm>
            <a:off x="2419345" y="3300066"/>
            <a:ext cx="166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입력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E98470B-14FA-4F9A-A438-EFDFAD809CEC}"/>
              </a:ext>
            </a:extLst>
          </p:cNvPr>
          <p:cNvCxnSpPr/>
          <p:nvPr/>
        </p:nvCxnSpPr>
        <p:spPr>
          <a:xfrm>
            <a:off x="5486399" y="4038729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0DAEB3-AFAC-495B-A99B-6AE04B034FB8}"/>
              </a:ext>
            </a:extLst>
          </p:cNvPr>
          <p:cNvSpPr txBox="1"/>
          <p:nvPr/>
        </p:nvSpPr>
        <p:spPr>
          <a:xfrm>
            <a:off x="6657973" y="3669397"/>
            <a:ext cx="227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비밀번호 대조 요청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067DCED-C7C9-493C-9F89-52B174E07B55}"/>
              </a:ext>
            </a:extLst>
          </p:cNvPr>
          <p:cNvCxnSpPr/>
          <p:nvPr/>
        </p:nvCxnSpPr>
        <p:spPr>
          <a:xfrm flipH="1">
            <a:off x="5495921" y="4431655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EAD021-33E1-4C57-A21A-D54B1CC017AB}"/>
              </a:ext>
            </a:extLst>
          </p:cNvPr>
          <p:cNvSpPr txBox="1"/>
          <p:nvPr/>
        </p:nvSpPr>
        <p:spPr>
          <a:xfrm>
            <a:off x="6667494" y="4050655"/>
            <a:ext cx="216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비밀번호 대조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496B85-C5D5-4858-BE1B-9F3B86D51C63}"/>
              </a:ext>
            </a:extLst>
          </p:cNvPr>
          <p:cNvCxnSpPr/>
          <p:nvPr/>
        </p:nvCxnSpPr>
        <p:spPr>
          <a:xfrm flipH="1">
            <a:off x="1247771" y="4728818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57BB45F-76C3-44CE-A8D3-6FDA1205A57E}"/>
              </a:ext>
            </a:extLst>
          </p:cNvPr>
          <p:cNvSpPr txBox="1"/>
          <p:nvPr/>
        </p:nvSpPr>
        <p:spPr>
          <a:xfrm>
            <a:off x="2428864" y="4333185"/>
            <a:ext cx="229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인출금액 입력 요청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4E773BA-1FA2-461B-9CD7-A1B405988766}"/>
              </a:ext>
            </a:extLst>
          </p:cNvPr>
          <p:cNvCxnSpPr/>
          <p:nvPr/>
        </p:nvCxnSpPr>
        <p:spPr>
          <a:xfrm>
            <a:off x="1257291" y="5102782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F117E2A-F21B-43D7-AE61-D03AD1149093}"/>
              </a:ext>
            </a:extLst>
          </p:cNvPr>
          <p:cNvSpPr txBox="1"/>
          <p:nvPr/>
        </p:nvSpPr>
        <p:spPr>
          <a:xfrm>
            <a:off x="2428865" y="4733450"/>
            <a:ext cx="166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인출금액 입력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B0DAED9-43FF-494F-86E5-552A373FF10D}"/>
              </a:ext>
            </a:extLst>
          </p:cNvPr>
          <p:cNvCxnSpPr/>
          <p:nvPr/>
        </p:nvCxnSpPr>
        <p:spPr>
          <a:xfrm>
            <a:off x="5505441" y="5475395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154142A-6081-4089-8531-38BECE582D6E}"/>
              </a:ext>
            </a:extLst>
          </p:cNvPr>
          <p:cNvSpPr txBox="1"/>
          <p:nvPr/>
        </p:nvSpPr>
        <p:spPr>
          <a:xfrm>
            <a:off x="6677015" y="5106063"/>
            <a:ext cx="166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인출금액 전달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972213C-284E-4E22-8674-44119C4DA1B0}"/>
              </a:ext>
            </a:extLst>
          </p:cNvPr>
          <p:cNvCxnSpPr/>
          <p:nvPr/>
        </p:nvCxnSpPr>
        <p:spPr>
          <a:xfrm flipH="1">
            <a:off x="1262053" y="5626074"/>
            <a:ext cx="424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3441F8-8045-4090-A613-466468568A77}"/>
              </a:ext>
            </a:extLst>
          </p:cNvPr>
          <p:cNvSpPr txBox="1"/>
          <p:nvPr/>
        </p:nvSpPr>
        <p:spPr>
          <a:xfrm>
            <a:off x="2433626" y="5245074"/>
            <a:ext cx="166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현금 인출</a:t>
            </a:r>
          </a:p>
        </p:txBody>
      </p:sp>
    </p:spTree>
    <p:extLst>
      <p:ext uri="{BB962C8B-B14F-4D97-AF65-F5344CB8AC3E}">
        <p14:creationId xmlns:p14="http://schemas.microsoft.com/office/powerpoint/2010/main" val="423742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3CF96-CBF2-404E-B163-BBEFF475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 Transition Diagram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3B2197-8DAB-4626-97E2-6BE5E224613C}"/>
              </a:ext>
            </a:extLst>
          </p:cNvPr>
          <p:cNvSpPr/>
          <p:nvPr/>
        </p:nvSpPr>
        <p:spPr>
          <a:xfrm>
            <a:off x="1876425" y="2290419"/>
            <a:ext cx="1295400" cy="65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Do: </a:t>
            </a:r>
            <a:r>
              <a:rPr lang="ko-KR" altLang="en-US" dirty="0"/>
              <a:t>현금카드 요청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13BE39-995D-4D7F-B71D-914DCDD0DFA7}"/>
              </a:ext>
            </a:extLst>
          </p:cNvPr>
          <p:cNvCxnSpPr>
            <a:endCxn id="4" idx="0"/>
          </p:cNvCxnSpPr>
          <p:nvPr/>
        </p:nvCxnSpPr>
        <p:spPr>
          <a:xfrm>
            <a:off x="2524125" y="1724025"/>
            <a:ext cx="0" cy="566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32B60DC5-F85E-4C1B-9F0F-57D8CECF7837}"/>
              </a:ext>
            </a:extLst>
          </p:cNvPr>
          <p:cNvSpPr/>
          <p:nvPr/>
        </p:nvSpPr>
        <p:spPr>
          <a:xfrm>
            <a:off x="2371725" y="1599513"/>
            <a:ext cx="304800" cy="3143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F3102-A1CB-4A9D-88E0-1AC3F466B798}"/>
              </a:ext>
            </a:extLst>
          </p:cNvPr>
          <p:cNvSpPr txBox="1"/>
          <p:nvPr/>
        </p:nvSpPr>
        <p:spPr>
          <a:xfrm>
            <a:off x="552452" y="1829528"/>
            <a:ext cx="174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현금 인출 요청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DEC3F09-66CD-45B5-A1E3-C1E3C97B2CE2}"/>
              </a:ext>
            </a:extLst>
          </p:cNvPr>
          <p:cNvCxnSpPr>
            <a:stCxn id="4" idx="3"/>
          </p:cNvCxnSpPr>
          <p:nvPr/>
        </p:nvCxnSpPr>
        <p:spPr>
          <a:xfrm>
            <a:off x="3171825" y="2616822"/>
            <a:ext cx="146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E3900C-08B6-4A2E-A9C8-4ABA0DB4DCFD}"/>
              </a:ext>
            </a:extLst>
          </p:cNvPr>
          <p:cNvSpPr/>
          <p:nvPr/>
        </p:nvSpPr>
        <p:spPr>
          <a:xfrm>
            <a:off x="4638675" y="2290419"/>
            <a:ext cx="1295400" cy="652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Do: </a:t>
            </a:r>
            <a:r>
              <a:rPr lang="ko-KR" altLang="en-US" dirty="0"/>
              <a:t>비밀번호 요청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F2992-C111-4819-95E7-3501A8980F46}"/>
              </a:ext>
            </a:extLst>
          </p:cNvPr>
          <p:cNvSpPr txBox="1"/>
          <p:nvPr/>
        </p:nvSpPr>
        <p:spPr>
          <a:xfrm>
            <a:off x="3564732" y="1724025"/>
            <a:ext cx="661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현금카드 입력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3E32DE9-3A0F-4F4E-8AFE-9B51AF15B964}"/>
              </a:ext>
            </a:extLst>
          </p:cNvPr>
          <p:cNvCxnSpPr/>
          <p:nvPr/>
        </p:nvCxnSpPr>
        <p:spPr>
          <a:xfrm>
            <a:off x="5934075" y="2616822"/>
            <a:ext cx="1466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982C57-3259-407B-8B38-D3CFDDC140A6}"/>
              </a:ext>
            </a:extLst>
          </p:cNvPr>
          <p:cNvSpPr/>
          <p:nvPr/>
        </p:nvSpPr>
        <p:spPr>
          <a:xfrm>
            <a:off x="7400924" y="2290418"/>
            <a:ext cx="1466849" cy="73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Do: </a:t>
            </a:r>
            <a:r>
              <a:rPr lang="ko-KR" altLang="en-US" dirty="0"/>
              <a:t>비밀번호 대조 요청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6240A3-354A-4E45-87B7-55B56F181AA3}"/>
              </a:ext>
            </a:extLst>
          </p:cNvPr>
          <p:cNvSpPr txBox="1"/>
          <p:nvPr/>
        </p:nvSpPr>
        <p:spPr>
          <a:xfrm>
            <a:off x="6326982" y="1724025"/>
            <a:ext cx="661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입력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825CA8-88A5-4D03-9EF7-9A029D1B12C3}"/>
              </a:ext>
            </a:extLst>
          </p:cNvPr>
          <p:cNvCxnSpPr>
            <a:cxnSpLocks/>
          </p:cNvCxnSpPr>
          <p:nvPr/>
        </p:nvCxnSpPr>
        <p:spPr>
          <a:xfrm>
            <a:off x="8058146" y="3059386"/>
            <a:ext cx="0" cy="102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640194-3F65-4934-A4E9-93A534E58CD2}"/>
              </a:ext>
            </a:extLst>
          </p:cNvPr>
          <p:cNvSpPr/>
          <p:nvPr/>
        </p:nvSpPr>
        <p:spPr>
          <a:xfrm>
            <a:off x="7400924" y="4085537"/>
            <a:ext cx="1466849" cy="73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Do: </a:t>
            </a:r>
            <a:r>
              <a:rPr lang="ko-KR" altLang="en-US" dirty="0"/>
              <a:t>인출 금액 입력 요청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204A3A-F3F0-42A4-A8DF-1C1AFBA5892F}"/>
              </a:ext>
            </a:extLst>
          </p:cNvPr>
          <p:cNvSpPr txBox="1"/>
          <p:nvPr/>
        </p:nvSpPr>
        <p:spPr>
          <a:xfrm>
            <a:off x="8220071" y="3387796"/>
            <a:ext cx="239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대조 성공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3B3C810-8E9A-4EB5-B3D9-F367ACDFA3EE}"/>
              </a:ext>
            </a:extLst>
          </p:cNvPr>
          <p:cNvCxnSpPr>
            <a:cxnSpLocks/>
          </p:cNvCxnSpPr>
          <p:nvPr/>
        </p:nvCxnSpPr>
        <p:spPr>
          <a:xfrm>
            <a:off x="8010521" y="4824064"/>
            <a:ext cx="0" cy="68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19A037-461A-4123-8951-C504046B128C}"/>
              </a:ext>
            </a:extLst>
          </p:cNvPr>
          <p:cNvSpPr/>
          <p:nvPr/>
        </p:nvSpPr>
        <p:spPr>
          <a:xfrm>
            <a:off x="7324721" y="5505450"/>
            <a:ext cx="1466849" cy="738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Do:  </a:t>
            </a:r>
            <a:r>
              <a:rPr lang="ko-KR" altLang="en-US" dirty="0"/>
              <a:t>현금인출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918875-582D-43EA-BBAD-0559623018A0}"/>
              </a:ext>
            </a:extLst>
          </p:cNvPr>
          <p:cNvSpPr txBox="1"/>
          <p:nvPr/>
        </p:nvSpPr>
        <p:spPr>
          <a:xfrm>
            <a:off x="8058145" y="4907375"/>
            <a:ext cx="2390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인출 금액 입력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CB50305-9E76-4202-9118-0458B461C1D0}"/>
              </a:ext>
            </a:extLst>
          </p:cNvPr>
          <p:cNvCxnSpPr>
            <a:cxnSpLocks/>
          </p:cNvCxnSpPr>
          <p:nvPr/>
        </p:nvCxnSpPr>
        <p:spPr>
          <a:xfrm flipH="1" flipV="1">
            <a:off x="2771775" y="1905343"/>
            <a:ext cx="4505323" cy="3969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90A2F-296A-469C-BCDE-6E522C655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5484" b="873"/>
          <a:stretch/>
        </p:blipFill>
        <p:spPr>
          <a:xfrm>
            <a:off x="1" y="-123825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D88F9AD-60AA-4E3B-B353-1B63B8712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altLang="ko-KR" sz="53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2.Apply the OMT to your team project just for a particular function</a:t>
            </a:r>
            <a:endParaRPr lang="ko-KR" altLang="en-US" sz="53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81D25D-D188-4582-BF03-55C7AB6DE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13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AA3F8-BA97-4D92-88D2-A7B3F5CE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identification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064BA-6646-42D6-89BB-8268ACD9E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</a:t>
            </a:r>
            <a:r>
              <a:rPr lang="ko-KR" altLang="en-US" dirty="0"/>
              <a:t>은 고객이 선택한 두 제품을 식별하여</a:t>
            </a:r>
            <a:r>
              <a:rPr lang="en-US" altLang="ko-KR" dirty="0"/>
              <a:t>, Data base</a:t>
            </a:r>
            <a:r>
              <a:rPr lang="ko-KR" altLang="en-US" dirty="0"/>
              <a:t>에서 비교 가능한 수치들을 가져와 고객에게 보여준다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DFFFE45-C100-4764-A3CF-1E5CC3BE0A2C}"/>
              </a:ext>
            </a:extLst>
          </p:cNvPr>
          <p:cNvSpPr/>
          <p:nvPr/>
        </p:nvSpPr>
        <p:spPr>
          <a:xfrm>
            <a:off x="1181100" y="3762375"/>
            <a:ext cx="1038226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90E5180-5A59-46B9-903E-587886B69E5F}"/>
              </a:ext>
            </a:extLst>
          </p:cNvPr>
          <p:cNvSpPr/>
          <p:nvPr/>
        </p:nvSpPr>
        <p:spPr>
          <a:xfrm>
            <a:off x="2800350" y="3762375"/>
            <a:ext cx="69532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1DE8A4C-6E85-4E7F-9662-83D68F76BBDD}"/>
              </a:ext>
            </a:extLst>
          </p:cNvPr>
          <p:cNvSpPr/>
          <p:nvPr/>
        </p:nvSpPr>
        <p:spPr>
          <a:xfrm>
            <a:off x="4076700" y="3762375"/>
            <a:ext cx="1390650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CE1FE8-0C41-49D9-B33C-882630146C95}"/>
              </a:ext>
            </a:extLst>
          </p:cNvPr>
          <p:cNvSpPr/>
          <p:nvPr/>
        </p:nvSpPr>
        <p:spPr>
          <a:xfrm>
            <a:off x="6096000" y="3762374"/>
            <a:ext cx="695325" cy="46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제품</a:t>
            </a:r>
          </a:p>
        </p:txBody>
      </p:sp>
    </p:spTree>
    <p:extLst>
      <p:ext uri="{BB962C8B-B14F-4D97-AF65-F5344CB8AC3E}">
        <p14:creationId xmlns:p14="http://schemas.microsoft.com/office/powerpoint/2010/main" val="2157634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2A24"/>
      </a:dk2>
      <a:lt2>
        <a:srgbClr val="E2E7E8"/>
      </a:lt2>
      <a:accent1>
        <a:srgbClr val="C1988D"/>
      </a:accent1>
      <a:accent2>
        <a:srgbClr val="B6A17C"/>
      </a:accent2>
      <a:accent3>
        <a:srgbClr val="A4A67E"/>
      </a:accent3>
      <a:accent4>
        <a:srgbClr val="91A974"/>
      </a:accent4>
      <a:accent5>
        <a:srgbClr val="86AB81"/>
      </a:accent5>
      <a:accent6>
        <a:srgbClr val="77AF88"/>
      </a:accent6>
      <a:hlink>
        <a:srgbClr val="5B8B97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376</Words>
  <Application>Microsoft Office PowerPoint</Application>
  <PresentationFormat>와이드스크린</PresentationFormat>
  <Paragraphs>142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Century Gothic</vt:lpstr>
      <vt:lpstr>Garamond</vt:lpstr>
      <vt:lpstr>Gill Sans MT</vt:lpstr>
      <vt:lpstr>SavonVTI</vt:lpstr>
      <vt:lpstr>1. Apply the OMT to the cash withdrawal function of your current on-campus ATM. </vt:lpstr>
      <vt:lpstr>Object identification</vt:lpstr>
      <vt:lpstr>Relationships among classes</vt:lpstr>
      <vt:lpstr>Attributes of classes</vt:lpstr>
      <vt:lpstr>Scenario Composition</vt:lpstr>
      <vt:lpstr>Event Trace Diagram/Sequence Chart</vt:lpstr>
      <vt:lpstr>State Transition Diagram</vt:lpstr>
      <vt:lpstr>2.Apply the OMT to your team project just for a particular function</vt:lpstr>
      <vt:lpstr>Object identification</vt:lpstr>
      <vt:lpstr>Relationships among classes</vt:lpstr>
      <vt:lpstr>Attributes of classes</vt:lpstr>
      <vt:lpstr>Scenario Composition</vt:lpstr>
      <vt:lpstr>Event Trace Diagram/Sequence Chart</vt:lpstr>
      <vt:lpstr>State Transition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Apply the OMT to the cash withdrawal function of your current on-campus ATM. </dc:title>
  <dc:creator>Han Syngha</dc:creator>
  <cp:lastModifiedBy>Han Syngha</cp:lastModifiedBy>
  <cp:revision>52</cp:revision>
  <dcterms:created xsi:type="dcterms:W3CDTF">2020-05-14T19:19:50Z</dcterms:created>
  <dcterms:modified xsi:type="dcterms:W3CDTF">2020-05-14T20:06:29Z</dcterms:modified>
</cp:coreProperties>
</file>