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4" r:id="rId2"/>
  </p:sldMasterIdLst>
  <p:notesMasterIdLst>
    <p:notesMasterId r:id="rId60"/>
  </p:notesMasterIdLst>
  <p:sldIdLst>
    <p:sldId id="1204" r:id="rId3"/>
    <p:sldId id="1139" r:id="rId4"/>
    <p:sldId id="1140" r:id="rId5"/>
    <p:sldId id="1141" r:id="rId6"/>
    <p:sldId id="1131" r:id="rId7"/>
    <p:sldId id="1142" r:id="rId8"/>
    <p:sldId id="1147" r:id="rId9"/>
    <p:sldId id="1144" r:id="rId10"/>
    <p:sldId id="1145" r:id="rId11"/>
    <p:sldId id="1146" r:id="rId12"/>
    <p:sldId id="1143" r:id="rId13"/>
    <p:sldId id="1148" r:id="rId14"/>
    <p:sldId id="1149" r:id="rId15"/>
    <p:sldId id="1150" r:id="rId16"/>
    <p:sldId id="1151" r:id="rId17"/>
    <p:sldId id="1152" r:id="rId18"/>
    <p:sldId id="1153" r:id="rId19"/>
    <p:sldId id="1156" r:id="rId20"/>
    <p:sldId id="1157" r:id="rId21"/>
    <p:sldId id="1158" r:id="rId22"/>
    <p:sldId id="1159" r:id="rId23"/>
    <p:sldId id="1160" r:id="rId24"/>
    <p:sldId id="1161" r:id="rId25"/>
    <p:sldId id="1162" r:id="rId26"/>
    <p:sldId id="1163" r:id="rId27"/>
    <p:sldId id="1164" r:id="rId28"/>
    <p:sldId id="1165" r:id="rId29"/>
    <p:sldId id="1166" r:id="rId30"/>
    <p:sldId id="1167" r:id="rId31"/>
    <p:sldId id="1168" r:id="rId32"/>
    <p:sldId id="1169" r:id="rId33"/>
    <p:sldId id="1170" r:id="rId34"/>
    <p:sldId id="1176" r:id="rId35"/>
    <p:sldId id="1171" r:id="rId36"/>
    <p:sldId id="1172" r:id="rId37"/>
    <p:sldId id="1175" r:id="rId38"/>
    <p:sldId id="1177" r:id="rId39"/>
    <p:sldId id="1178" r:id="rId40"/>
    <p:sldId id="1180" r:id="rId41"/>
    <p:sldId id="1181" r:id="rId42"/>
    <p:sldId id="1179" r:id="rId43"/>
    <p:sldId id="1182" r:id="rId44"/>
    <p:sldId id="1183" r:id="rId45"/>
    <p:sldId id="1184" r:id="rId46"/>
    <p:sldId id="1185" r:id="rId47"/>
    <p:sldId id="1186" r:id="rId48"/>
    <p:sldId id="1187" r:id="rId49"/>
    <p:sldId id="1200" r:id="rId50"/>
    <p:sldId id="1201" r:id="rId51"/>
    <p:sldId id="1202" r:id="rId52"/>
    <p:sldId id="1203" r:id="rId53"/>
    <p:sldId id="1194" r:id="rId54"/>
    <p:sldId id="1195" r:id="rId55"/>
    <p:sldId id="1196" r:id="rId56"/>
    <p:sldId id="1197" r:id="rId57"/>
    <p:sldId id="1198" r:id="rId58"/>
    <p:sldId id="1199" r:id="rId59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0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0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0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0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D28A184-1F74-4773-A818-8D4FDCA49711}">
          <p14:sldIdLst>
            <p14:sldId id="1204"/>
            <p14:sldId id="1139"/>
            <p14:sldId id="1140"/>
            <p14:sldId id="1141"/>
            <p14:sldId id="1131"/>
            <p14:sldId id="1142"/>
            <p14:sldId id="1147"/>
            <p14:sldId id="1144"/>
            <p14:sldId id="1145"/>
            <p14:sldId id="1146"/>
            <p14:sldId id="1143"/>
            <p14:sldId id="1148"/>
            <p14:sldId id="1149"/>
            <p14:sldId id="1150"/>
            <p14:sldId id="1151"/>
            <p14:sldId id="1152"/>
            <p14:sldId id="1153"/>
            <p14:sldId id="1156"/>
            <p14:sldId id="1157"/>
            <p14:sldId id="1158"/>
            <p14:sldId id="1159"/>
            <p14:sldId id="1160"/>
            <p14:sldId id="1161"/>
            <p14:sldId id="1162"/>
            <p14:sldId id="1163"/>
            <p14:sldId id="1164"/>
            <p14:sldId id="1165"/>
            <p14:sldId id="1166"/>
            <p14:sldId id="1167"/>
            <p14:sldId id="1168"/>
            <p14:sldId id="1169"/>
            <p14:sldId id="1170"/>
            <p14:sldId id="1176"/>
            <p14:sldId id="1171"/>
            <p14:sldId id="1172"/>
            <p14:sldId id="1175"/>
            <p14:sldId id="1177"/>
            <p14:sldId id="1178"/>
            <p14:sldId id="1180"/>
            <p14:sldId id="1181"/>
            <p14:sldId id="1179"/>
            <p14:sldId id="1182"/>
            <p14:sldId id="1183"/>
            <p14:sldId id="1184"/>
            <p14:sldId id="1185"/>
            <p14:sldId id="1186"/>
            <p14:sldId id="1187"/>
            <p14:sldId id="1200"/>
            <p14:sldId id="1201"/>
            <p14:sldId id="1202"/>
            <p14:sldId id="1203"/>
            <p14:sldId id="1194"/>
            <p14:sldId id="1195"/>
            <p14:sldId id="1196"/>
            <p14:sldId id="1197"/>
            <p14:sldId id="1198"/>
            <p14:sldId id="119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onmyung Lee" initials="Y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72B60"/>
    <a:srgbClr val="8ECA15"/>
    <a:srgbClr val="8EC818"/>
    <a:srgbClr val="6CB31D"/>
    <a:srgbClr val="8DC63F"/>
    <a:srgbClr val="499901"/>
    <a:srgbClr val="009900"/>
    <a:srgbClr val="BC2A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1" autoAdjust="0"/>
    <p:restoredTop sz="86401" autoAdjust="0"/>
  </p:normalViewPr>
  <p:slideViewPr>
    <p:cSldViewPr snapToGrid="0">
      <p:cViewPr varScale="1">
        <p:scale>
          <a:sx n="75" d="100"/>
          <a:sy n="75" d="100"/>
        </p:scale>
        <p:origin x="-1766" y="-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7579"/>
    </p:cViewPr>
  </p:sorterViewPr>
  <p:notesViewPr>
    <p:cSldViewPr snapToGrid="0">
      <p:cViewPr varScale="1">
        <p:scale>
          <a:sx n="62" d="100"/>
          <a:sy n="62" d="100"/>
        </p:scale>
        <p:origin x="-2394" y="-72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l" defTabSz="947738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4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14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l" defTabSz="947738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4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9D6672B-447E-46B8-B51D-E684DF9769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2115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4059701" y="8954674"/>
            <a:ext cx="3105746" cy="471384"/>
          </a:xfrm>
          <a:prstGeom prst="rect">
            <a:avLst/>
          </a:prstGeom>
          <a:noFill/>
          <a:ln>
            <a:noFill/>
          </a:ln>
        </p:spPr>
        <p:txBody>
          <a:bodyPr lIns="99059" tIns="49516" rIns="99059" bIns="49516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227138" y="706438"/>
            <a:ext cx="4713287" cy="3536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716712" y="4478155"/>
            <a:ext cx="5733684" cy="4242462"/>
          </a:xfrm>
          <a:prstGeom prst="rect">
            <a:avLst/>
          </a:prstGeom>
          <a:noFill/>
          <a:ln>
            <a:noFill/>
          </a:ln>
        </p:spPr>
        <p:txBody>
          <a:bodyPr lIns="99059" tIns="49516" rIns="99059" bIns="49516" anchor="t" anchorCtr="0">
            <a:noAutofit/>
          </a:bodyPr>
          <a:lstStyle/>
          <a:p>
            <a:pPr>
              <a:buSzPct val="25000"/>
            </a:pP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8265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D6672B-447E-46B8-B51D-E684DF9769B2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3612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D6672B-447E-46B8-B51D-E684DF9769B2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7539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D6672B-447E-46B8-B51D-E684DF9769B2}" type="slidenum">
              <a:rPr lang="en-US" altLang="ko-KR" smtClean="0"/>
              <a:pPr>
                <a:defRPr/>
              </a:pPr>
              <a:t>47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363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D6672B-447E-46B8-B51D-E684DF9769B2}" type="slidenum">
              <a:rPr lang="en-US" altLang="ko-KR" smtClean="0"/>
              <a:pPr>
                <a:defRPr/>
              </a:pPr>
              <a:t>49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7325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D6672B-447E-46B8-B51D-E684DF9769B2}" type="slidenum">
              <a:rPr lang="en-US" altLang="ko-KR" smtClean="0"/>
              <a:pPr>
                <a:defRPr/>
              </a:pPr>
              <a:t>51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9513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ko-KR" dirty="0"/>
              <a:t>Subtitle 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237990" y="6649274"/>
            <a:ext cx="709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C0D0A8A-4F6D-4492-AC36-A4297EDAB407}" type="slidenum">
              <a:rPr lang="ko-KR" altLang="en-US" smtClean="0">
                <a:solidFill>
                  <a:srgbClr val="8ECA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ko-KR" altLang="en-US" dirty="0">
              <a:solidFill>
                <a:srgbClr val="8ECA1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4000"/>
              </a:lnSpc>
              <a:defRPr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>
              <a:lnSpc>
                <a:spcPct val="114000"/>
              </a:lnSpc>
              <a:defRPr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lnSpc>
                <a:spcPct val="114000"/>
              </a:lnSpc>
              <a:defRPr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lnSpc>
                <a:spcPct val="114000"/>
              </a:lnSpc>
              <a:defRPr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lnSpc>
                <a:spcPct val="114000"/>
              </a:lnSpc>
              <a:defRPr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237990" y="6649274"/>
            <a:ext cx="709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C0D0A8A-4F6D-4492-AC36-A4297EDAB407}" type="slidenum">
              <a:rPr lang="ko-KR" altLang="en-US" smtClean="0">
                <a:solidFill>
                  <a:srgbClr val="8ECA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ko-KR" altLang="en-US" dirty="0">
              <a:solidFill>
                <a:srgbClr val="8ECA1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idx="10"/>
          </p:nvPr>
        </p:nvSpPr>
        <p:spPr bwMode="auto">
          <a:xfrm>
            <a:off x="112954" y="934570"/>
            <a:ext cx="4381856" cy="5479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Rectangle 10"/>
          <p:cNvSpPr>
            <a:spLocks noGrp="1" noChangeArrowheads="1"/>
          </p:cNvSpPr>
          <p:nvPr>
            <p:ph idx="11"/>
          </p:nvPr>
        </p:nvSpPr>
        <p:spPr bwMode="auto">
          <a:xfrm>
            <a:off x="4643390" y="934570"/>
            <a:ext cx="4381856" cy="5479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237990" y="6649274"/>
            <a:ext cx="709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C0D0A8A-4F6D-4492-AC36-A4297EDAB407}" type="slidenum">
              <a:rPr lang="ko-KR" altLang="en-US" smtClean="0">
                <a:solidFill>
                  <a:srgbClr val="8ECA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ko-KR" altLang="en-US" dirty="0">
              <a:solidFill>
                <a:srgbClr val="8ECA1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4237990" y="6649274"/>
            <a:ext cx="709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C0D0A8A-4F6D-4492-AC36-A4297EDAB407}" type="slidenum">
              <a:rPr lang="ko-KR" altLang="en-US" smtClean="0">
                <a:solidFill>
                  <a:srgbClr val="8ECA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ko-KR" altLang="en-US" dirty="0">
              <a:solidFill>
                <a:srgbClr val="8ECA1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237990" y="6649274"/>
            <a:ext cx="709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C0D0A8A-4F6D-4492-AC36-A4297EDAB407}" type="slidenum">
              <a:rPr lang="ko-KR" altLang="en-US" smtClean="0">
                <a:solidFill>
                  <a:srgbClr val="8ECA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ko-KR" altLang="en-US" dirty="0">
              <a:solidFill>
                <a:srgbClr val="8ECA1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35560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4213" y="20558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-1587" y="3502559"/>
            <a:ext cx="9144000" cy="53975"/>
          </a:xfrm>
          <a:prstGeom prst="rect">
            <a:avLst/>
          </a:prstGeom>
          <a:gradFill rotWithShape="0">
            <a:gsLst>
              <a:gs pos="0">
                <a:srgbClr val="0099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Rectangle 12"/>
          <p:cNvSpPr>
            <a:spLocks noChangeArrowheads="1"/>
          </p:cNvSpPr>
          <p:nvPr userDrawn="1"/>
        </p:nvSpPr>
        <p:spPr bwMode="auto">
          <a:xfrm>
            <a:off x="0" y="3556534"/>
            <a:ext cx="9144000" cy="53975"/>
          </a:xfrm>
          <a:prstGeom prst="rect">
            <a:avLst/>
          </a:prstGeom>
          <a:gradFill rotWithShape="0">
            <a:gsLst>
              <a:gs pos="0">
                <a:srgbClr val="072B6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788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16101"/>
            <a:ext cx="7772400" cy="1538678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65600"/>
            <a:ext cx="6400800" cy="1473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-1587" y="3502559"/>
            <a:ext cx="9144000" cy="53975"/>
          </a:xfrm>
          <a:prstGeom prst="rect">
            <a:avLst/>
          </a:prstGeom>
          <a:gradFill rotWithShape="0">
            <a:gsLst>
              <a:gs pos="0">
                <a:srgbClr val="0099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auto">
          <a:xfrm>
            <a:off x="0" y="3556534"/>
            <a:ext cx="9144000" cy="53975"/>
          </a:xfrm>
          <a:prstGeom prst="rect">
            <a:avLst/>
          </a:prstGeom>
          <a:gradFill rotWithShape="0">
            <a:gsLst>
              <a:gs pos="0">
                <a:srgbClr val="072B6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642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576" y="864064"/>
            <a:ext cx="8918092" cy="5696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19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0" y="215153"/>
            <a:ext cx="9144000" cy="57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Title </a:t>
            </a: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762000"/>
            <a:ext cx="9144000" cy="53975"/>
          </a:xfrm>
          <a:prstGeom prst="rect">
            <a:avLst/>
          </a:prstGeom>
          <a:gradFill rotWithShape="0">
            <a:gsLst>
              <a:gs pos="0">
                <a:srgbClr val="072B6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39691" y="6687897"/>
            <a:ext cx="9105900" cy="17150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98CE15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r>
              <a:rPr lang="en-US" altLang="ko-KR" i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Integrated Circuits &amp; Systems Design Lab.</a:t>
            </a:r>
          </a:p>
        </p:txBody>
      </p:sp>
      <p:pic>
        <p:nvPicPr>
          <p:cNvPr id="8" name="Picture 4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3" y="6585886"/>
            <a:ext cx="1100134" cy="2533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4" r:id="rId6"/>
    <p:sldLayoutId id="2147483655" r:id="rId7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 i="0" baseline="0">
          <a:solidFill>
            <a:schemeClr val="accent6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rgbClr val="3C8C93"/>
          </a:solidFill>
          <a:latin typeface="Verdana" pitchFamily="34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rgbClr val="3C8C93"/>
          </a:solidFill>
          <a:latin typeface="Verdana" pitchFamily="34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rgbClr val="3C8C93"/>
          </a:solidFill>
          <a:latin typeface="Verdana" pitchFamily="34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rgbClr val="3C8C93"/>
          </a:solidFill>
          <a:latin typeface="Verdana" pitchFamily="34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266700" indent="-266700" algn="l" rtl="0" eaLnBrk="1" fontAlgn="base" latinLnBrk="1" hangingPunct="0">
        <a:lnSpc>
          <a:spcPct val="114000"/>
        </a:lnSpc>
        <a:spcBef>
          <a:spcPct val="20000"/>
        </a:spcBef>
        <a:spcAft>
          <a:spcPct val="0"/>
        </a:spcAft>
        <a:buClr>
          <a:schemeClr val="accent6"/>
        </a:buClr>
        <a:buFont typeface="Wingdings" pitchFamily="2" charset="2"/>
        <a:buChar char="§"/>
        <a:defRPr kumimoji="1" sz="20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36575" indent="-268288" algn="l" rtl="0" eaLnBrk="0" fontAlgn="base" latinLnBrk="1" hangingPunct="0">
        <a:lnSpc>
          <a:spcPct val="114000"/>
        </a:lnSpc>
        <a:spcBef>
          <a:spcPct val="20000"/>
        </a:spcBef>
        <a:spcAft>
          <a:spcPct val="0"/>
        </a:spcAft>
        <a:buClr>
          <a:schemeClr val="accent6"/>
        </a:buClr>
        <a:buFont typeface="Wingdings" pitchFamily="2" charset="2"/>
        <a:buChar char="§"/>
        <a:defRPr kumimoji="1" sz="18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806450" indent="-266700" algn="l" rtl="0" eaLnBrk="0" fontAlgn="base" latinLnBrk="1" hangingPunct="0">
        <a:lnSpc>
          <a:spcPct val="114000"/>
        </a:lnSpc>
        <a:spcBef>
          <a:spcPct val="20000"/>
        </a:spcBef>
        <a:spcAft>
          <a:spcPct val="0"/>
        </a:spcAft>
        <a:buClr>
          <a:schemeClr val="accent6"/>
        </a:buClr>
        <a:buFont typeface="Wingdings" pitchFamily="2" charset="2"/>
        <a:buChar char="§"/>
        <a:defRPr kumimoji="1" sz="16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076325" indent="-268288" algn="l" rtl="0" eaLnBrk="0" fontAlgn="base" latinLnBrk="1" hangingPunct="0">
        <a:lnSpc>
          <a:spcPct val="114000"/>
        </a:lnSpc>
        <a:spcBef>
          <a:spcPct val="20000"/>
        </a:spcBef>
        <a:spcAft>
          <a:spcPct val="0"/>
        </a:spcAft>
        <a:buChar char="–"/>
        <a:defRPr kumimoji="1" sz="16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1346200" indent="-266700" algn="l" rtl="0" eaLnBrk="0" fontAlgn="base" latinLnBrk="1" hangingPunct="0">
        <a:lnSpc>
          <a:spcPct val="114000"/>
        </a:lnSpc>
        <a:spcBef>
          <a:spcPct val="20000"/>
        </a:spcBef>
        <a:spcAft>
          <a:spcPct val="0"/>
        </a:spcAft>
        <a:buChar char="»"/>
        <a:defRPr kumimoji="1" sz="16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0" y="215153"/>
            <a:ext cx="9144000" cy="57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Title </a:t>
            </a:r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39691" y="6687897"/>
            <a:ext cx="9105900" cy="17150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98CE15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r>
              <a:rPr lang="en-US" altLang="ko-KR" i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Integrated Circuits &amp; Systems Design Lab.</a:t>
            </a:r>
          </a:p>
        </p:txBody>
      </p:sp>
      <p:pic>
        <p:nvPicPr>
          <p:cNvPr id="6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3" y="6585886"/>
            <a:ext cx="1100134" cy="253320"/>
          </a:xfrm>
          <a:prstGeom prst="rect">
            <a:avLst/>
          </a:prstGeom>
        </p:spPr>
      </p:pic>
      <p:sp>
        <p:nvSpPr>
          <p:cNvPr id="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576" y="864064"/>
            <a:ext cx="8918092" cy="5479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7291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0" baseline="0">
          <a:solidFill>
            <a:schemeClr val="accent6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rgbClr val="3C8C93"/>
          </a:solidFill>
          <a:latin typeface="Verdana" pitchFamily="34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rgbClr val="3C8C93"/>
          </a:solidFill>
          <a:latin typeface="Verdana" pitchFamily="34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rgbClr val="3C8C93"/>
          </a:solidFill>
          <a:latin typeface="Verdana" pitchFamily="34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rgbClr val="3C8C93"/>
          </a:solidFill>
          <a:latin typeface="Verdana" pitchFamily="34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269875" indent="-269875" algn="l" rtl="0" eaLnBrk="1" fontAlgn="base" latinLnBrk="1" hangingPunct="0">
        <a:lnSpc>
          <a:spcPct val="114000"/>
        </a:lnSpc>
        <a:spcBef>
          <a:spcPct val="20000"/>
        </a:spcBef>
        <a:spcAft>
          <a:spcPct val="0"/>
        </a:spcAft>
        <a:buClr>
          <a:schemeClr val="accent6"/>
        </a:buClr>
        <a:buFont typeface="Wingdings" pitchFamily="2" charset="2"/>
        <a:buChar char="§"/>
        <a:defRPr kumimoji="1" sz="20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36575" indent="-285750" algn="l" rtl="0" eaLnBrk="0" fontAlgn="base" latinLnBrk="1" hangingPunct="0">
        <a:lnSpc>
          <a:spcPct val="114000"/>
        </a:lnSpc>
        <a:spcBef>
          <a:spcPct val="20000"/>
        </a:spcBef>
        <a:spcAft>
          <a:spcPct val="0"/>
        </a:spcAft>
        <a:buClr>
          <a:schemeClr val="accent6"/>
        </a:buClr>
        <a:buFont typeface="Wingdings" pitchFamily="2" charset="2"/>
        <a:buChar char="§"/>
        <a:defRPr kumimoji="1" sz="18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717550" indent="-228600" algn="l" rtl="0" eaLnBrk="0" fontAlgn="base" latinLnBrk="1" hangingPunct="0">
        <a:lnSpc>
          <a:spcPct val="114000"/>
        </a:lnSpc>
        <a:spcBef>
          <a:spcPct val="20000"/>
        </a:spcBef>
        <a:spcAft>
          <a:spcPct val="0"/>
        </a:spcAft>
        <a:buClr>
          <a:schemeClr val="accent6"/>
        </a:buClr>
        <a:buFont typeface="Wingdings" pitchFamily="2" charset="2"/>
        <a:buChar char="§"/>
        <a:defRPr kumimoji="1" sz="16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987425" indent="-228600" algn="l" rtl="0" eaLnBrk="0" fontAlgn="base" latinLnBrk="1" hangingPunct="0">
        <a:lnSpc>
          <a:spcPct val="114000"/>
        </a:lnSpc>
        <a:spcBef>
          <a:spcPct val="20000"/>
        </a:spcBef>
        <a:spcAft>
          <a:spcPct val="0"/>
        </a:spcAft>
        <a:buChar char="–"/>
        <a:defRPr kumimoji="1" sz="16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1165225" indent="-228600" algn="l" rtl="0" eaLnBrk="0" fontAlgn="base" latinLnBrk="1" hangingPunct="0">
        <a:lnSpc>
          <a:spcPct val="114000"/>
        </a:lnSpc>
        <a:spcBef>
          <a:spcPct val="20000"/>
        </a:spcBef>
        <a:spcAft>
          <a:spcPct val="0"/>
        </a:spcAft>
        <a:buChar char="»"/>
        <a:defRPr kumimoji="1" sz="16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84213" y="3556000"/>
            <a:ext cx="7772400" cy="1362075"/>
          </a:xfrm>
        </p:spPr>
        <p:txBody>
          <a:bodyPr/>
          <a:lstStyle/>
          <a:p>
            <a:r>
              <a:rPr lang="en-US" altLang="ko-KR" cap="none" dirty="0" smtClean="0"/>
              <a:t>Logic Circuit Design Laboratory</a:t>
            </a:r>
            <a:endParaRPr lang="ko-KR" altLang="en-US" cap="none" dirty="0"/>
          </a:p>
        </p:txBody>
      </p:sp>
      <p:sp>
        <p:nvSpPr>
          <p:cNvPr id="7" name="텍스트 개체 틀 3"/>
          <p:cNvSpPr>
            <a:spLocks noGrp="1"/>
          </p:cNvSpPr>
          <p:nvPr>
            <p:ph type="body" idx="1"/>
          </p:nvPr>
        </p:nvSpPr>
        <p:spPr>
          <a:xfrm>
            <a:off x="684213" y="1995805"/>
            <a:ext cx="7772400" cy="1500187"/>
          </a:xfrm>
        </p:spPr>
        <p:txBody>
          <a:bodyPr/>
          <a:lstStyle/>
          <a:p>
            <a:r>
              <a:rPr lang="en-US" altLang="ko-KR" dirty="0" smtClean="0"/>
              <a:t>Verilog Tutorial</a:t>
            </a:r>
            <a:endParaRPr lang="en-US" altLang="ko-KR" dirty="0"/>
          </a:p>
        </p:txBody>
      </p:sp>
      <p:sp>
        <p:nvSpPr>
          <p:cNvPr id="8" name="텍스트 개체 틀 3"/>
          <p:cNvSpPr txBox="1">
            <a:spLocks/>
          </p:cNvSpPr>
          <p:nvPr/>
        </p:nvSpPr>
        <p:spPr bwMode="auto">
          <a:xfrm>
            <a:off x="684213" y="5173683"/>
            <a:ext cx="7772400" cy="1065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None/>
              <a:defRPr kumimoji="1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None/>
              <a:defRPr kumimoji="1" sz="18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None/>
              <a:defRPr kumimoji="1" sz="16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286000" indent="0" algn="l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ea"/>
                <a:ea typeface="+mn-ea"/>
              </a:defRPr>
            </a:lvl6pPr>
            <a:lvl7pPr marL="2743200" indent="0" algn="l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ea"/>
                <a:ea typeface="+mn-ea"/>
              </a:defRPr>
            </a:lvl7pPr>
            <a:lvl8pPr marL="3200400" indent="0" algn="l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ea"/>
                <a:ea typeface="+mn-ea"/>
              </a:defRPr>
            </a:lvl8pPr>
            <a:lvl9pPr marL="3657600" indent="0" algn="l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marL="0" marR="0" lvl="0" indent="0" algn="l" defTabSz="914400" rtl="0" eaLnBrk="1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D2D8A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Arial"/>
            </a:endParaRPr>
          </a:p>
          <a:p>
            <a:pPr marL="0" marR="0" lvl="0" indent="0" algn="l" defTabSz="914400" rtl="0" eaLnBrk="1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D2D8A"/>
              </a:buClr>
              <a:buSzTx/>
              <a:buFont typeface="Wingdings" pitchFamily="2" charset="2"/>
              <a:buNone/>
              <a:tabLst/>
              <a:defRPr/>
            </a:pPr>
            <a:endParaRPr lang="en-US" altLang="ko-KR" sz="1400" kern="0" dirty="0">
              <a:solidFill>
                <a:srgbClr val="000000"/>
              </a:solidFill>
              <a:sym typeface="Arial"/>
            </a:endParaRPr>
          </a:p>
          <a:p>
            <a:pPr marL="0" marR="0" lvl="0" indent="0" algn="l" defTabSz="914400" rtl="0" eaLnBrk="1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D2D8A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Arial"/>
              </a:rPr>
              <a:t>Dept. of Semiconductor Systems Engineering</a:t>
            </a:r>
          </a:p>
          <a:p>
            <a:pPr marL="0" marR="0" lvl="0" indent="0" algn="l" defTabSz="914400" rtl="0" eaLnBrk="1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D2D8A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Arial"/>
              </a:rPr>
              <a:t>Sungkyunkwan University</a:t>
            </a:r>
          </a:p>
          <a:p>
            <a:pPr marL="0" marR="0" lvl="0" indent="0" algn="l" defTabSz="914400" rtl="0" eaLnBrk="1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D2D8A"/>
              </a:buClr>
              <a:buSzTx/>
              <a:buFont typeface="Wingdings" pitchFamily="2" charset="2"/>
              <a:buNone/>
              <a:tabLst/>
              <a:defRPr/>
            </a:pPr>
            <a:endParaRPr kumimoji="1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258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A531BFD-6A51-4A03-8437-AA25C542F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식별자 </a:t>
            </a:r>
            <a:r>
              <a:rPr lang="en-US" altLang="ko-KR" dirty="0"/>
              <a:t>(identifier)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6F3C3E6-796D-48CB-97DE-D0241C6B2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1"/>
            <a:r>
              <a:rPr lang="ko-KR" altLang="en-US" dirty="0" err="1" smtClean="0"/>
              <a:t>식별자</a:t>
            </a:r>
            <a:r>
              <a:rPr lang="en-US" altLang="ko-KR" dirty="0"/>
              <a:t>(identifier</a:t>
            </a:r>
            <a:r>
              <a:rPr lang="ko-KR" altLang="en-US" dirty="0"/>
              <a:t>는 </a:t>
            </a:r>
            <a:r>
              <a:rPr lang="ko-KR" altLang="en-US" dirty="0" err="1"/>
              <a:t>설계시</a:t>
            </a:r>
            <a:r>
              <a:rPr lang="ko-KR" altLang="en-US" dirty="0"/>
              <a:t> 객체들을 참조할 수 있게 하기 위해 객체에 주어진 이름이다</a:t>
            </a:r>
            <a:r>
              <a:rPr lang="en-US" altLang="ko-KR" dirty="0"/>
              <a:t>.</a:t>
            </a:r>
          </a:p>
          <a:p>
            <a:pPr hangingPunct="1"/>
            <a:r>
              <a:rPr lang="ko-KR" altLang="en-US" dirty="0"/>
              <a:t>알파벳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 err="1"/>
              <a:t>언더바</a:t>
            </a:r>
            <a:r>
              <a:rPr lang="en-US" altLang="ko-KR" dirty="0"/>
              <a:t>(_), </a:t>
            </a:r>
            <a:r>
              <a:rPr lang="ko-KR" altLang="en-US" dirty="0"/>
              <a:t>달러기호</a:t>
            </a:r>
            <a:r>
              <a:rPr lang="en-US" altLang="ko-KR" dirty="0"/>
              <a:t>($)</a:t>
            </a:r>
            <a:r>
              <a:rPr lang="ko-KR" altLang="en-US" dirty="0"/>
              <a:t>로 구성</a:t>
            </a:r>
          </a:p>
          <a:p>
            <a:pPr hangingPunct="1"/>
            <a:r>
              <a:rPr lang="ko-KR" altLang="en-US" dirty="0"/>
              <a:t>대소문자를 구별</a:t>
            </a:r>
          </a:p>
          <a:p>
            <a:pPr hangingPunct="1"/>
            <a:r>
              <a:rPr lang="ko-KR" altLang="en-US" dirty="0"/>
              <a:t>알파벳이나 </a:t>
            </a:r>
            <a:r>
              <a:rPr lang="ko-KR" altLang="en-US" dirty="0" err="1"/>
              <a:t>언더바</a:t>
            </a:r>
            <a:r>
              <a:rPr lang="en-US" altLang="ko-KR" dirty="0"/>
              <a:t>(_)</a:t>
            </a:r>
            <a:r>
              <a:rPr lang="ko-KR" altLang="en-US" dirty="0"/>
              <a:t>로 시작될 수 있으며</a:t>
            </a:r>
            <a:r>
              <a:rPr lang="en-US" altLang="ko-KR" dirty="0"/>
              <a:t>, </a:t>
            </a:r>
            <a:r>
              <a:rPr lang="ko-KR" altLang="en-US" dirty="0"/>
              <a:t>숫자나 달러기호</a:t>
            </a:r>
            <a:r>
              <a:rPr lang="en-US" altLang="ko-KR" dirty="0"/>
              <a:t>($)</a:t>
            </a:r>
            <a:r>
              <a:rPr lang="ko-KR" altLang="en-US" dirty="0"/>
              <a:t>로 시작될 수 없다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AF3A4ED-5F00-4997-9F84-33D1D13F0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335" y="4037133"/>
            <a:ext cx="6688642" cy="157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745B8E4-BF57-4CE1-8ED1-C6E9494E3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F41C5FC-7F24-45B4-92E8-B3B873CA3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1">
              <a:lnSpc>
                <a:spcPct val="90000"/>
              </a:lnSpc>
            </a:pPr>
            <a:r>
              <a:rPr lang="en-US" altLang="ko-KR" dirty="0">
                <a:latin typeface="맑은 고딕" panose="020B0503020000020004" pitchFamily="50" charset="-127"/>
              </a:rPr>
              <a:t>Verilog language</a:t>
            </a:r>
            <a:r>
              <a:rPr lang="ko-KR" altLang="en-US" dirty="0">
                <a:latin typeface="맑은 고딕" panose="020B0503020000020004" pitchFamily="50" charset="-127"/>
              </a:rPr>
              <a:t>는 </a:t>
            </a:r>
            <a:r>
              <a:rPr lang="en-US" altLang="ko-KR" dirty="0">
                <a:latin typeface="맑은 고딕" panose="020B0503020000020004" pitchFamily="50" charset="-127"/>
              </a:rPr>
              <a:t>Digital System</a:t>
            </a:r>
            <a:r>
              <a:rPr lang="ko-KR" altLang="en-US" dirty="0">
                <a:latin typeface="맑은 고딕" panose="020B0503020000020004" pitchFamily="50" charset="-127"/>
              </a:rPr>
              <a:t>을 </a:t>
            </a:r>
            <a:r>
              <a:rPr lang="en-US" altLang="ko-KR" dirty="0">
                <a:latin typeface="맑은 고딕" panose="020B0503020000020004" pitchFamily="50" charset="-127"/>
              </a:rPr>
              <a:t>Module</a:t>
            </a:r>
            <a:r>
              <a:rPr lang="ko-KR" altLang="en-US" dirty="0">
                <a:latin typeface="맑은 고딕" panose="020B0503020000020004" pitchFamily="50" charset="-127"/>
              </a:rPr>
              <a:t>의 집합으로 기술한다</a:t>
            </a:r>
            <a:r>
              <a:rPr lang="en-US" altLang="ko-KR" dirty="0">
                <a:latin typeface="맑은 고딕" panose="020B0503020000020004" pitchFamily="50" charset="-127"/>
              </a:rPr>
              <a:t>.</a:t>
            </a:r>
          </a:p>
          <a:p>
            <a:pPr hangingPunct="1">
              <a:lnSpc>
                <a:spcPct val="90000"/>
              </a:lnSpc>
            </a:pPr>
            <a:endParaRPr lang="en-US" altLang="ko-KR" sz="1000" dirty="0">
              <a:latin typeface="맑은 고딕" panose="020B0503020000020004" pitchFamily="50" charset="-127"/>
            </a:endParaRPr>
          </a:p>
          <a:p>
            <a:pPr hangingPunct="1">
              <a:lnSpc>
                <a:spcPct val="10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각 </a:t>
            </a:r>
            <a:r>
              <a:rPr lang="en-US" altLang="ko-KR" dirty="0">
                <a:latin typeface="맑은 고딕" panose="020B0503020000020004" pitchFamily="50" charset="-127"/>
              </a:rPr>
              <a:t>module</a:t>
            </a:r>
            <a:r>
              <a:rPr lang="ko-KR" altLang="en-US" dirty="0">
                <a:latin typeface="맑은 고딕" panose="020B0503020000020004" pitchFamily="50" charset="-127"/>
              </a:rPr>
              <a:t>의 내부는 설계의 쓰임에 따라 </a:t>
            </a:r>
            <a:r>
              <a:rPr lang="en-US" altLang="ko-KR" dirty="0">
                <a:latin typeface="맑은 고딕" panose="020B0503020000020004" pitchFamily="50" charset="-127"/>
              </a:rPr>
              <a:t>4</a:t>
            </a:r>
            <a:r>
              <a:rPr lang="ko-KR" altLang="en-US" dirty="0">
                <a:latin typeface="맑은 고딕" panose="020B0503020000020004" pitchFamily="50" charset="-127"/>
              </a:rPr>
              <a:t>가지 수준으로 정의된다</a:t>
            </a:r>
            <a:endParaRPr lang="ko-KR" altLang="en-US" sz="2800" dirty="0">
              <a:latin typeface="맑은 고딕" panose="020B0503020000020004" pitchFamily="50" charset="-127"/>
            </a:endParaRPr>
          </a:p>
          <a:p>
            <a:pPr lvl="1" eaLnBrk="1" hangingPunct="1">
              <a:lnSpc>
                <a:spcPct val="100000"/>
              </a:lnSpc>
            </a:pPr>
            <a:r>
              <a:rPr lang="en-US" altLang="ko-KR" dirty="0">
                <a:latin typeface="맑은 고딕" panose="020B0503020000020004" pitchFamily="50" charset="-127"/>
              </a:rPr>
              <a:t>Behavioral or Algorithmic level</a:t>
            </a:r>
          </a:p>
          <a:p>
            <a:pPr lvl="2" eaLnBrk="1" hangingPunct="1">
              <a:lnSpc>
                <a:spcPct val="10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자세한 하드웨어 구현에 관계없이 원하는 디자인 알고리즘을 바로 사용함으로써 모듈을 구현</a:t>
            </a:r>
            <a:r>
              <a:rPr lang="en-US" altLang="ko-KR" dirty="0">
                <a:latin typeface="맑은 고딕" panose="020B0503020000020004" pitchFamily="50" charset="-127"/>
              </a:rPr>
              <a:t>. C </a:t>
            </a:r>
            <a:r>
              <a:rPr lang="ko-KR" altLang="en-US" dirty="0">
                <a:latin typeface="맑은 고딕" panose="020B0503020000020004" pitchFamily="50" charset="-127"/>
              </a:rPr>
              <a:t>프로그래밍과 매우 유사</a:t>
            </a:r>
            <a:r>
              <a:rPr lang="en-US" altLang="ko-KR" dirty="0">
                <a:latin typeface="맑은 고딕" panose="020B0503020000020004" pitchFamily="50" charset="-127"/>
              </a:rPr>
              <a:t>.</a:t>
            </a:r>
          </a:p>
          <a:p>
            <a:pPr lvl="1" eaLnBrk="1" hangingPunct="1">
              <a:lnSpc>
                <a:spcPct val="10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데이터 플로우 수준</a:t>
            </a:r>
            <a:r>
              <a:rPr lang="en-US" altLang="ko-KR" dirty="0">
                <a:latin typeface="맑은 고딕" panose="020B0503020000020004" pitchFamily="50" charset="-127"/>
              </a:rPr>
              <a:t>(Dataflow level)</a:t>
            </a:r>
          </a:p>
          <a:p>
            <a:pPr lvl="2" eaLnBrk="1" hangingPunct="1">
              <a:lnSpc>
                <a:spcPct val="10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데이터의 흐름을 명백히 나타냄으로써 모듈을 구현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</a:p>
          <a:p>
            <a:pPr lvl="1" eaLnBrk="1" hangingPunct="1">
              <a:lnSpc>
                <a:spcPct val="10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게이트 수준</a:t>
            </a:r>
            <a:r>
              <a:rPr lang="en-US" altLang="ko-KR" dirty="0">
                <a:latin typeface="맑은 고딕" panose="020B0503020000020004" pitchFamily="50" charset="-127"/>
              </a:rPr>
              <a:t>(Gate level)</a:t>
            </a:r>
          </a:p>
          <a:p>
            <a:pPr lvl="2" eaLnBrk="1" hangingPunct="1">
              <a:lnSpc>
                <a:spcPct val="10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논리 게이트와 게이트 사이의 연결에 의해 모듈을 구현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</a:rPr>
              <a:t>게이트 수준 논리 다이어그램에 의해서 묘사하는 것과 유사</a:t>
            </a:r>
            <a:r>
              <a:rPr lang="en-US" altLang="ko-KR" dirty="0">
                <a:latin typeface="맑은 고딕" panose="020B0503020000020004" pitchFamily="50" charset="-127"/>
              </a:rPr>
              <a:t>.</a:t>
            </a:r>
          </a:p>
          <a:p>
            <a:pPr lvl="1" eaLnBrk="1" hangingPunct="1">
              <a:lnSpc>
                <a:spcPct val="100000"/>
              </a:lnSpc>
            </a:pPr>
            <a:r>
              <a:rPr lang="ko-KR" altLang="en-US" sz="1600" dirty="0">
                <a:latin typeface="맑은 고딕" panose="020B0503020000020004" pitchFamily="50" charset="-127"/>
              </a:rPr>
              <a:t>스위치 수준</a:t>
            </a:r>
            <a:r>
              <a:rPr lang="en-US" altLang="ko-KR" sz="1600" dirty="0">
                <a:latin typeface="맑은 고딕" panose="020B0503020000020004" pitchFamily="50" charset="-127"/>
              </a:rPr>
              <a:t>(Switch level)</a:t>
            </a:r>
          </a:p>
          <a:p>
            <a:pPr lvl="2" eaLnBrk="1" hangingPunct="1">
              <a:lnSpc>
                <a:spcPct val="10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추상화의 가장 하위 수준</a:t>
            </a:r>
            <a:r>
              <a:rPr lang="en-US" altLang="ko-KR" dirty="0">
                <a:latin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</a:rPr>
              <a:t>스위치와 기억 노드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그리고 그것들의 연결에 의해서 모듈을 구현</a:t>
            </a:r>
            <a:r>
              <a:rPr lang="en-US" altLang="ko-KR" dirty="0">
                <a:latin typeface="맑은 고딕" panose="020B0503020000020004" pitchFamily="50" charset="-127"/>
              </a:rPr>
              <a:t>.</a:t>
            </a:r>
          </a:p>
          <a:p>
            <a:pPr lvl="2" eaLnBrk="1" hangingPunct="1">
              <a:lnSpc>
                <a:spcPct val="90000"/>
              </a:lnSpc>
            </a:pPr>
            <a:endParaRPr lang="en-US" altLang="ko-KR" sz="1000" dirty="0">
              <a:latin typeface="맑은 고딕" panose="020B0503020000020004" pitchFamily="50" charset="-127"/>
            </a:endParaRPr>
          </a:p>
          <a:p>
            <a:pPr hangingPunct="1">
              <a:lnSpc>
                <a:spcPct val="90000"/>
              </a:lnSpc>
            </a:pPr>
            <a:r>
              <a:rPr lang="en-US" altLang="ko-KR" dirty="0">
                <a:latin typeface="맑은 고딕" panose="020B0503020000020004" pitchFamily="50" charset="-127"/>
              </a:rPr>
              <a:t>module</a:t>
            </a:r>
            <a:r>
              <a:rPr lang="ko-KR" altLang="en-US" dirty="0">
                <a:latin typeface="맑은 고딕" panose="020B0503020000020004" pitchFamily="50" charset="-127"/>
              </a:rPr>
              <a:t>의 정의는 항상 키워드 “</a:t>
            </a:r>
            <a:r>
              <a:rPr lang="en-US" altLang="ko-KR" dirty="0">
                <a:latin typeface="맑은 고딕" panose="020B0503020000020004" pitchFamily="50" charset="-127"/>
              </a:rPr>
              <a:t>module”</a:t>
            </a:r>
            <a:r>
              <a:rPr lang="ko-KR" altLang="en-US" dirty="0">
                <a:latin typeface="맑은 고딕" panose="020B0503020000020004" pitchFamily="50" charset="-127"/>
              </a:rPr>
              <a:t>로 시작하여 맨 마지막에는 항상 “</a:t>
            </a:r>
            <a:r>
              <a:rPr lang="en-US" altLang="ko-KR" dirty="0" err="1">
                <a:latin typeface="맑은 고딕" panose="020B0503020000020004" pitchFamily="50" charset="-127"/>
              </a:rPr>
              <a:t>endmodule</a:t>
            </a:r>
            <a:r>
              <a:rPr lang="en-US" altLang="ko-KR" dirty="0">
                <a:latin typeface="맑은 고딕" panose="020B0503020000020004" pitchFamily="50" charset="-127"/>
              </a:rPr>
              <a:t>”</a:t>
            </a:r>
            <a:r>
              <a:rPr lang="ko-KR" altLang="en-US" dirty="0">
                <a:latin typeface="맑은 고딕" panose="020B0503020000020004" pitchFamily="50" charset="-127"/>
              </a:rPr>
              <a:t>을 쓴다</a:t>
            </a:r>
            <a:r>
              <a:rPr lang="en-US" altLang="ko-KR" dirty="0">
                <a:latin typeface="맑은 고딕" panose="020B0503020000020004" pitchFamily="50" charset="-127"/>
              </a:rPr>
              <a:t>.</a:t>
            </a:r>
          </a:p>
          <a:p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916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5D9B352-D70E-4F3B-925F-1AD9BCA28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내 </a:t>
            </a:r>
            <a:r>
              <a:rPr lang="en-US" altLang="ko-KR" dirty="0"/>
              <a:t>Port </a:t>
            </a:r>
            <a:r>
              <a:rPr lang="ko-KR" altLang="en-US" dirty="0"/>
              <a:t>선언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6A1831D-A40B-4581-A2B6-BC54DD30B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76" y="864064"/>
            <a:ext cx="8918092" cy="5696422"/>
          </a:xfrm>
        </p:spPr>
        <p:txBody>
          <a:bodyPr/>
          <a:lstStyle/>
          <a:p>
            <a:pPr hangingPunct="1"/>
            <a:r>
              <a:rPr lang="ko-KR" altLang="en-US" dirty="0">
                <a:sym typeface="Symbol" panose="05050102010706020507" pitchFamily="18" charset="2"/>
              </a:rPr>
              <a:t>포트 선언</a:t>
            </a:r>
          </a:p>
          <a:p>
            <a:pPr lvl="1" eaLnBrk="1" hangingPunct="1"/>
            <a:r>
              <a:rPr lang="ko-KR" altLang="en-US" dirty="0">
                <a:sym typeface="Symbol" panose="05050102010706020507" pitchFamily="18" charset="2"/>
              </a:rPr>
              <a:t>포트 리스트의 모든 포트는 모듈 안에서 선언</a:t>
            </a:r>
          </a:p>
          <a:p>
            <a:pPr lvl="1" eaLnBrk="1" hangingPunct="1"/>
            <a:endParaRPr lang="ko-KR" altLang="en-US" dirty="0">
              <a:sym typeface="Symbol" panose="05050102010706020507" pitchFamily="18" charset="2"/>
            </a:endParaRPr>
          </a:p>
          <a:p>
            <a:pPr lvl="1" eaLnBrk="1" hangingPunct="1"/>
            <a:endParaRPr lang="ko-KR" altLang="en-US" dirty="0">
              <a:sym typeface="Symbol" panose="05050102010706020507" pitchFamily="18" charset="2"/>
            </a:endParaRPr>
          </a:p>
          <a:p>
            <a:pPr lvl="1" eaLnBrk="1" hangingPunct="1"/>
            <a:endParaRPr lang="ko-KR" altLang="en-US" dirty="0">
              <a:sym typeface="Symbol" panose="05050102010706020507" pitchFamily="18" charset="2"/>
            </a:endParaRPr>
          </a:p>
          <a:p>
            <a:pPr lvl="1" eaLnBrk="1" hangingPunct="1"/>
            <a:endParaRPr lang="ko-KR" altLang="en-US" dirty="0">
              <a:sym typeface="Symbol" panose="05050102010706020507" pitchFamily="18" charset="2"/>
            </a:endParaRPr>
          </a:p>
          <a:p>
            <a:pPr lvl="1" eaLnBrk="1" hangingPunct="1"/>
            <a:endParaRPr lang="ko-KR" altLang="en-US" dirty="0">
              <a:sym typeface="Symbol" panose="05050102010706020507" pitchFamily="18" charset="2"/>
            </a:endParaRPr>
          </a:p>
          <a:p>
            <a:pPr lvl="1" eaLnBrk="1" hangingPunct="1"/>
            <a:r>
              <a:rPr lang="ko-KR" altLang="en-US" dirty="0">
                <a:sym typeface="Symbol" panose="05050102010706020507" pitchFamily="18" charset="2"/>
              </a:rPr>
              <a:t>입력</a:t>
            </a:r>
            <a:r>
              <a:rPr lang="en-US" altLang="ko-KR" dirty="0">
                <a:sym typeface="Symbol" panose="05050102010706020507" pitchFamily="18" charset="2"/>
              </a:rPr>
              <a:t>(input)</a:t>
            </a:r>
          </a:p>
          <a:p>
            <a:pPr lvl="2" eaLnBrk="1" hangingPunct="1"/>
            <a:r>
              <a:rPr lang="ko-KR" altLang="en-US" dirty="0">
                <a:sym typeface="Symbol" panose="05050102010706020507" pitchFamily="18" charset="2"/>
              </a:rPr>
              <a:t>내부적으로 반드시 </a:t>
            </a:r>
            <a:r>
              <a:rPr lang="en-US" altLang="ko-KR" dirty="0">
                <a:sym typeface="Symbol" panose="05050102010706020507" pitchFamily="18" charset="2"/>
              </a:rPr>
              <a:t>net</a:t>
            </a:r>
            <a:r>
              <a:rPr lang="ko-KR" altLang="en-US" dirty="0">
                <a:sym typeface="Symbol" panose="05050102010706020507" pitchFamily="18" charset="2"/>
              </a:rPr>
              <a:t>형</a:t>
            </a:r>
            <a:r>
              <a:rPr lang="en-US" altLang="ko-KR" dirty="0">
                <a:sym typeface="Symbol" panose="05050102010706020507" pitchFamily="18" charset="2"/>
              </a:rPr>
              <a:t>, </a:t>
            </a:r>
            <a:r>
              <a:rPr lang="ko-KR" altLang="en-US" dirty="0">
                <a:sym typeface="Symbol" panose="05050102010706020507" pitchFamily="18" charset="2"/>
              </a:rPr>
              <a:t>외부적으로 </a:t>
            </a:r>
            <a:r>
              <a:rPr lang="en-US" altLang="ko-KR" dirty="0">
                <a:sym typeface="Symbol" panose="05050102010706020507" pitchFamily="18" charset="2"/>
              </a:rPr>
              <a:t>reg </a:t>
            </a:r>
            <a:r>
              <a:rPr lang="ko-KR" altLang="en-US" dirty="0">
                <a:sym typeface="Symbol" panose="05050102010706020507" pitchFamily="18" charset="2"/>
              </a:rPr>
              <a:t>또는 </a:t>
            </a:r>
            <a:r>
              <a:rPr lang="en-US" altLang="ko-KR" dirty="0">
                <a:sym typeface="Symbol" panose="05050102010706020507" pitchFamily="18" charset="2"/>
              </a:rPr>
              <a:t>net </a:t>
            </a:r>
            <a:r>
              <a:rPr lang="ko-KR" altLang="en-US" dirty="0">
                <a:sym typeface="Symbol" panose="05050102010706020507" pitchFamily="18" charset="2"/>
              </a:rPr>
              <a:t>변수와 연결 </a:t>
            </a:r>
          </a:p>
          <a:p>
            <a:pPr lvl="1" eaLnBrk="1" hangingPunct="1"/>
            <a:endParaRPr lang="ko-KR" altLang="en-US" sz="1600" dirty="0">
              <a:sym typeface="Symbol" panose="05050102010706020507" pitchFamily="18" charset="2"/>
            </a:endParaRPr>
          </a:p>
          <a:p>
            <a:pPr lvl="1" eaLnBrk="1" hangingPunct="1"/>
            <a:r>
              <a:rPr lang="ko-KR" altLang="en-US" dirty="0">
                <a:sym typeface="Symbol" panose="05050102010706020507" pitchFamily="18" charset="2"/>
              </a:rPr>
              <a:t>출력</a:t>
            </a:r>
            <a:r>
              <a:rPr lang="en-US" altLang="ko-KR" dirty="0">
                <a:sym typeface="Symbol" panose="05050102010706020507" pitchFamily="18" charset="2"/>
              </a:rPr>
              <a:t>(output)</a:t>
            </a:r>
          </a:p>
          <a:p>
            <a:pPr lvl="2" eaLnBrk="1" hangingPunct="1"/>
            <a:r>
              <a:rPr lang="ko-KR" altLang="en-US" dirty="0">
                <a:sym typeface="Symbol" panose="05050102010706020507" pitchFamily="18" charset="2"/>
              </a:rPr>
              <a:t>내부적으로 </a:t>
            </a:r>
            <a:r>
              <a:rPr lang="en-US" altLang="ko-KR" dirty="0">
                <a:sym typeface="Symbol" panose="05050102010706020507" pitchFamily="18" charset="2"/>
              </a:rPr>
              <a:t>reg </a:t>
            </a:r>
            <a:r>
              <a:rPr lang="ko-KR" altLang="en-US" dirty="0">
                <a:sym typeface="Symbol" panose="05050102010706020507" pitchFamily="18" charset="2"/>
              </a:rPr>
              <a:t>또는 </a:t>
            </a:r>
            <a:r>
              <a:rPr lang="en-US" altLang="ko-KR" dirty="0">
                <a:sym typeface="Symbol" panose="05050102010706020507" pitchFamily="18" charset="2"/>
              </a:rPr>
              <a:t>net</a:t>
            </a:r>
            <a:r>
              <a:rPr lang="ko-KR" altLang="en-US" dirty="0">
                <a:sym typeface="Symbol" panose="05050102010706020507" pitchFamily="18" charset="2"/>
              </a:rPr>
              <a:t>형</a:t>
            </a:r>
            <a:r>
              <a:rPr lang="en-US" altLang="ko-KR" dirty="0">
                <a:sym typeface="Symbol" panose="05050102010706020507" pitchFamily="18" charset="2"/>
              </a:rPr>
              <a:t>, </a:t>
            </a:r>
            <a:r>
              <a:rPr lang="ko-KR" altLang="en-US" dirty="0">
                <a:sym typeface="Symbol" panose="05050102010706020507" pitchFamily="18" charset="2"/>
              </a:rPr>
              <a:t>외부적으로 반드시 </a:t>
            </a:r>
            <a:r>
              <a:rPr lang="en-US" altLang="ko-KR" dirty="0">
                <a:sym typeface="Symbol" panose="05050102010706020507" pitchFamily="18" charset="2"/>
              </a:rPr>
              <a:t>net</a:t>
            </a:r>
            <a:r>
              <a:rPr lang="ko-KR" altLang="en-US" dirty="0">
                <a:sym typeface="Symbol" panose="05050102010706020507" pitchFamily="18" charset="2"/>
              </a:rPr>
              <a:t>과 연결</a:t>
            </a:r>
          </a:p>
          <a:p>
            <a:pPr lvl="2" eaLnBrk="1" hangingPunct="1"/>
            <a:endParaRPr lang="ko-KR" altLang="en-US" dirty="0">
              <a:sym typeface="Symbol" panose="05050102010706020507" pitchFamily="18" charset="2"/>
            </a:endParaRPr>
          </a:p>
          <a:p>
            <a:pPr lvl="1" eaLnBrk="1" hangingPunct="1"/>
            <a:r>
              <a:rPr lang="ko-KR" altLang="en-US" dirty="0">
                <a:sym typeface="Symbol" panose="05050102010706020507" pitchFamily="18" charset="2"/>
              </a:rPr>
              <a:t>입출력</a:t>
            </a:r>
            <a:r>
              <a:rPr lang="en-US" altLang="ko-KR" dirty="0">
                <a:sym typeface="Symbol" panose="05050102010706020507" pitchFamily="18" charset="2"/>
              </a:rPr>
              <a:t>(</a:t>
            </a:r>
            <a:r>
              <a:rPr lang="en-US" altLang="ko-KR" dirty="0" err="1">
                <a:sym typeface="Symbol" panose="05050102010706020507" pitchFamily="18" charset="2"/>
              </a:rPr>
              <a:t>inout</a:t>
            </a:r>
            <a:r>
              <a:rPr lang="en-US" altLang="ko-KR" dirty="0">
                <a:sym typeface="Symbol" panose="05050102010706020507" pitchFamily="18" charset="2"/>
              </a:rPr>
              <a:t>)</a:t>
            </a:r>
          </a:p>
          <a:p>
            <a:pPr lvl="2" eaLnBrk="1" hangingPunct="1"/>
            <a:r>
              <a:rPr lang="ko-KR" altLang="en-US" dirty="0">
                <a:sym typeface="Symbol" panose="05050102010706020507" pitchFamily="18" charset="2"/>
              </a:rPr>
              <a:t>내부적으로 반드시 </a:t>
            </a:r>
            <a:r>
              <a:rPr lang="en-US" altLang="ko-KR" dirty="0">
                <a:sym typeface="Symbol" panose="05050102010706020507" pitchFamily="18" charset="2"/>
              </a:rPr>
              <a:t>net</a:t>
            </a:r>
            <a:r>
              <a:rPr lang="ko-KR" altLang="en-US" dirty="0">
                <a:sym typeface="Symbol" panose="05050102010706020507" pitchFamily="18" charset="2"/>
              </a:rPr>
              <a:t>형</a:t>
            </a:r>
            <a:r>
              <a:rPr lang="en-US" altLang="ko-KR" dirty="0">
                <a:sym typeface="Symbol" panose="05050102010706020507" pitchFamily="18" charset="2"/>
              </a:rPr>
              <a:t>, </a:t>
            </a:r>
            <a:r>
              <a:rPr lang="ko-KR" altLang="en-US" dirty="0">
                <a:sym typeface="Symbol" panose="05050102010706020507" pitchFamily="18" charset="2"/>
              </a:rPr>
              <a:t>외부적으로 반드시 </a:t>
            </a:r>
            <a:r>
              <a:rPr lang="en-US" altLang="ko-KR" dirty="0">
                <a:sym typeface="Symbol" panose="05050102010706020507" pitchFamily="18" charset="2"/>
              </a:rPr>
              <a:t>net</a:t>
            </a:r>
            <a:r>
              <a:rPr lang="ko-KR" altLang="en-US" dirty="0">
                <a:sym typeface="Symbol" panose="05050102010706020507" pitchFamily="18" charset="2"/>
              </a:rPr>
              <a:t>과 연결</a:t>
            </a:r>
            <a:endParaRPr lang="ko-KR" altLang="en-US" dirty="0"/>
          </a:p>
        </p:txBody>
      </p:sp>
      <p:graphicFrame>
        <p:nvGraphicFramePr>
          <p:cNvPr id="4" name="Group 15">
            <a:extLst>
              <a:ext uri="{FF2B5EF4-FFF2-40B4-BE49-F238E27FC236}">
                <a16:creationId xmlns:a16="http://schemas.microsoft.com/office/drawing/2014/main" xmlns="" id="{791728C0-08DC-4B2C-9B59-910157F0A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038010"/>
              </p:ext>
            </p:extLst>
          </p:nvPr>
        </p:nvGraphicFramePr>
        <p:xfrm>
          <a:off x="1488831" y="1840523"/>
          <a:ext cx="5432425" cy="1401763"/>
        </p:xfrm>
        <a:graphic>
          <a:graphicData uri="http://schemas.openxmlformats.org/drawingml/2006/table">
            <a:tbl>
              <a:tblPr/>
              <a:tblGrid>
                <a:gridCol w="25511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813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Verilog Key Word</a:t>
                      </a:r>
                    </a:p>
                  </a:txBody>
                  <a:tcPr marT="45710" marB="4571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Port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의 형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input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output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inout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T="45710" marB="4571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입력 포트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출력 포트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양방향 포트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50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FB0F0C9-1130-4DAF-BC32-604BBFA09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내 </a:t>
            </a:r>
            <a:r>
              <a:rPr lang="en-US" altLang="ko-KR" dirty="0"/>
              <a:t>Port </a:t>
            </a:r>
            <a:r>
              <a:rPr lang="ko-KR" altLang="en-US" dirty="0"/>
              <a:t>선언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xmlns="" id="{AE1C14E1-855B-40E5-81AC-F06937530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179" y="1669930"/>
            <a:ext cx="4105641" cy="3293209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dirty="0">
                <a:latin typeface="Arial" panose="020B0604020202020204" pitchFamily="34" charset="0"/>
                <a:ea typeface="맑은 고딕" panose="020B0503020000020004" pitchFamily="50" charset="-127"/>
              </a:rPr>
              <a:t>module fulladd4(sum, </a:t>
            </a:r>
            <a:r>
              <a:rPr lang="en-US" altLang="ko-KR" sz="1600" dirty="0" err="1">
                <a:latin typeface="Arial" panose="020B0604020202020204" pitchFamily="34" charset="0"/>
                <a:ea typeface="맑은 고딕" panose="020B0503020000020004" pitchFamily="50" charset="-127"/>
              </a:rPr>
              <a:t>c_out</a:t>
            </a:r>
            <a:r>
              <a:rPr lang="en-US" altLang="ko-KR" sz="1600" dirty="0">
                <a:latin typeface="Arial" panose="020B0604020202020204" pitchFamily="34" charset="0"/>
                <a:ea typeface="맑은 고딕" panose="020B0503020000020004" pitchFamily="50" charset="-127"/>
              </a:rPr>
              <a:t>, a, b, </a:t>
            </a:r>
            <a:r>
              <a:rPr lang="en-US" altLang="ko-KR" sz="1600" dirty="0" err="1">
                <a:latin typeface="Arial" panose="020B0604020202020204" pitchFamily="34" charset="0"/>
                <a:ea typeface="맑은 고딕" panose="020B0503020000020004" pitchFamily="50" charset="-127"/>
              </a:rPr>
              <a:t>c_in</a:t>
            </a:r>
            <a:r>
              <a:rPr lang="en-US" altLang="ko-KR" sz="1600" dirty="0">
                <a:latin typeface="Arial" panose="020B0604020202020204" pitchFamily="34" charset="0"/>
                <a:ea typeface="맑은 고딕" panose="020B0503020000020004" pitchFamily="50" charset="-127"/>
              </a:rPr>
              <a:t>);</a:t>
            </a:r>
          </a:p>
          <a:p>
            <a:pPr eaLnBrk="1" hangingPunct="1"/>
            <a:endParaRPr lang="en-US" altLang="ko-KR" sz="1600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ea typeface="맑은 고딕" panose="020B0503020000020004" pitchFamily="50" charset="-127"/>
              </a:rPr>
              <a:t>// </a:t>
            </a:r>
            <a:r>
              <a:rPr lang="ko-KR" altLang="en-US" sz="1600" dirty="0">
                <a:latin typeface="Arial" panose="020B0604020202020204" pitchFamily="34" charset="0"/>
                <a:ea typeface="맑은 고딕" panose="020B0503020000020004" pitchFamily="50" charset="-127"/>
              </a:rPr>
              <a:t>포트 선언 시작 부분</a:t>
            </a:r>
          </a:p>
          <a:p>
            <a:pPr eaLnBrk="1" hangingPunct="1"/>
            <a:r>
              <a:rPr lang="ko-KR" altLang="en-US" sz="1600" dirty="0">
                <a:latin typeface="Arial" panose="020B0604020202020204" pitchFamily="34" charset="0"/>
                <a:ea typeface="맑은 고딕" panose="020B0503020000020004" pitchFamily="50" charset="-127"/>
              </a:rPr>
              <a:t>     </a:t>
            </a:r>
            <a:r>
              <a:rPr lang="en-US" altLang="ko-KR" sz="1600" dirty="0">
                <a:latin typeface="Arial" panose="020B0604020202020204" pitchFamily="34" charset="0"/>
                <a:ea typeface="맑은 고딕" panose="020B0503020000020004" pitchFamily="50" charset="-127"/>
              </a:rPr>
              <a:t>output [3:0] sum;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ea typeface="맑은 고딕" panose="020B0503020000020004" pitchFamily="50" charset="-127"/>
              </a:rPr>
              <a:t>     output </a:t>
            </a:r>
            <a:r>
              <a:rPr lang="en-US" altLang="ko-KR" sz="1600" dirty="0" err="1">
                <a:latin typeface="Arial" panose="020B0604020202020204" pitchFamily="34" charset="0"/>
                <a:ea typeface="맑은 고딕" panose="020B0503020000020004" pitchFamily="50" charset="-127"/>
              </a:rPr>
              <a:t>c_out</a:t>
            </a:r>
            <a:r>
              <a:rPr lang="en-US" altLang="ko-KR" sz="1600" dirty="0">
                <a:latin typeface="Arial" panose="020B0604020202020204" pitchFamily="34" charset="0"/>
                <a:ea typeface="맑은 고딕" panose="020B0503020000020004" pitchFamily="50" charset="-127"/>
              </a:rPr>
              <a:t>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ea typeface="맑은 고딕" panose="020B0503020000020004" pitchFamily="50" charset="-127"/>
              </a:rPr>
              <a:t>     input [3:0] a, b;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ea typeface="맑은 고딕" panose="020B0503020000020004" pitchFamily="50" charset="-127"/>
              </a:rPr>
              <a:t>     input </a:t>
            </a:r>
            <a:r>
              <a:rPr lang="en-US" altLang="ko-KR" sz="1600" dirty="0" err="1">
                <a:latin typeface="Arial" panose="020B0604020202020204" pitchFamily="34" charset="0"/>
                <a:ea typeface="맑은 고딕" panose="020B0503020000020004" pitchFamily="50" charset="-127"/>
              </a:rPr>
              <a:t>c_in</a:t>
            </a:r>
            <a:r>
              <a:rPr lang="en-US" altLang="ko-KR" sz="1600" dirty="0">
                <a:latin typeface="Arial" panose="020B0604020202020204" pitchFamily="34" charset="0"/>
                <a:ea typeface="맑은 고딕" panose="020B0503020000020004" pitchFamily="50" charset="-127"/>
              </a:rPr>
              <a:t>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ea typeface="맑은 고딕" panose="020B0503020000020004" pitchFamily="50" charset="-127"/>
              </a:rPr>
              <a:t>// </a:t>
            </a:r>
            <a:r>
              <a:rPr lang="ko-KR" altLang="en-US" sz="1600" dirty="0">
                <a:latin typeface="Arial" panose="020B0604020202020204" pitchFamily="34" charset="0"/>
                <a:ea typeface="맑은 고딕" panose="020B0503020000020004" pitchFamily="50" charset="-127"/>
              </a:rPr>
              <a:t>포트 선언 끝부분</a:t>
            </a:r>
          </a:p>
          <a:p>
            <a:pPr eaLnBrk="1" hangingPunct="1"/>
            <a:r>
              <a:rPr lang="ko-KR" altLang="en-US" sz="1600" dirty="0">
                <a:latin typeface="Arial" panose="020B0604020202020204" pitchFamily="34" charset="0"/>
                <a:ea typeface="맑은 고딕" panose="020B0503020000020004" pitchFamily="50" charset="-127"/>
              </a:rPr>
              <a:t>	</a:t>
            </a:r>
          </a:p>
          <a:p>
            <a:pPr eaLnBrk="1" hangingPunct="1"/>
            <a:r>
              <a:rPr lang="ko-KR" altLang="en-US" sz="1600" dirty="0">
                <a:latin typeface="Arial" panose="020B0604020202020204" pitchFamily="34" charset="0"/>
                <a:ea typeface="맑은 고딕" panose="020B0503020000020004" pitchFamily="50" charset="-127"/>
              </a:rPr>
              <a:t>	</a:t>
            </a:r>
            <a:r>
              <a:rPr lang="en-US" altLang="ko-KR" sz="1600" dirty="0">
                <a:latin typeface="Arial" panose="020B0604020202020204" pitchFamily="34" charset="0"/>
                <a:ea typeface="맑은 고딕" panose="020B0503020000020004" pitchFamily="50" charset="-127"/>
              </a:rPr>
              <a:t>…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ea typeface="맑은 고딕" panose="020B0503020000020004" pitchFamily="50" charset="-127"/>
              </a:rPr>
              <a:t>      &lt;</a:t>
            </a:r>
            <a:r>
              <a:rPr lang="ko-KR" altLang="en-US" sz="1600" dirty="0">
                <a:latin typeface="Arial" panose="020B0604020202020204" pitchFamily="34" charset="0"/>
                <a:ea typeface="맑은 고딕" panose="020B0503020000020004" pitchFamily="50" charset="-127"/>
              </a:rPr>
              <a:t>모듈내용</a:t>
            </a:r>
            <a:r>
              <a:rPr lang="en-US" altLang="ko-KR" sz="1600" dirty="0">
                <a:latin typeface="Arial" panose="020B0604020202020204" pitchFamily="34" charset="0"/>
                <a:ea typeface="맑은 고딕" panose="020B0503020000020004" pitchFamily="50" charset="-127"/>
              </a:rPr>
              <a:t>&gt;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ea typeface="맑은 고딕" panose="020B0503020000020004" pitchFamily="50" charset="-127"/>
              </a:rPr>
              <a:t>	…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ea typeface="맑은 고딕" panose="020B0503020000020004" pitchFamily="50" charset="-127"/>
              </a:rPr>
              <a:t>end module </a:t>
            </a:r>
          </a:p>
        </p:txBody>
      </p:sp>
    </p:spTree>
    <p:extLst>
      <p:ext uri="{BB962C8B-B14F-4D97-AF65-F5344CB8AC3E}">
        <p14:creationId xmlns:p14="http://schemas.microsoft.com/office/powerpoint/2010/main" val="390558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A33BF6-42AD-4F12-AF7D-8F34B75F3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Primitives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DB94162-03B3-4CE5-925C-7E09AC8DD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모듈 </a:t>
            </a:r>
            <a:r>
              <a:rPr lang="ko-KR" altLang="en-US" dirty="0"/>
              <a:t>내에서 사용 가능 </a:t>
            </a:r>
          </a:p>
        </p:txBody>
      </p:sp>
      <p:graphicFrame>
        <p:nvGraphicFramePr>
          <p:cNvPr id="4" name="Group 27">
            <a:extLst>
              <a:ext uri="{FF2B5EF4-FFF2-40B4-BE49-F238E27FC236}">
                <a16:creationId xmlns:a16="http://schemas.microsoft.com/office/drawing/2014/main" xmlns="" id="{D48109DD-1829-483A-9F79-BEC83E72C2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7884821"/>
              </p:ext>
            </p:extLst>
          </p:nvPr>
        </p:nvGraphicFramePr>
        <p:xfrm>
          <a:off x="314960" y="1751393"/>
          <a:ext cx="8727440" cy="3694368"/>
        </p:xfrm>
        <a:graphic>
          <a:graphicData uri="http://schemas.openxmlformats.org/drawingml/2006/table">
            <a:tbl>
              <a:tblPr/>
              <a:tblGrid>
                <a:gridCol w="20881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38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20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440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0861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2865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3235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itchFamily="50" charset="-127"/>
                          <a:cs typeface="Arial" panose="020B0604020202020204" pitchFamily="34" charset="0"/>
                        </a:rPr>
                        <a:t>Combinational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itchFamily="50" charset="-127"/>
                          <a:cs typeface="Arial" panose="020B0604020202020204" pitchFamily="34" charset="0"/>
                        </a:rPr>
                        <a:t>logic</a:t>
                      </a:r>
                    </a:p>
                  </a:txBody>
                  <a:tcPr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itchFamily="50" charset="-127"/>
                          <a:cs typeface="Arial" panose="020B0604020202020204" pitchFamily="34" charset="0"/>
                        </a:rPr>
                        <a:t>Three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itchFamily="50" charset="-127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itchFamily="50" charset="-127"/>
                          <a:cs typeface="Arial" panose="020B0604020202020204" pitchFamily="34" charset="0"/>
                        </a:rPr>
                        <a:t>MOS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itchFamily="50" charset="-127"/>
                          <a:cs typeface="Arial" panose="020B0604020202020204" pitchFamily="34" charset="0"/>
                        </a:rPr>
                        <a:t>Gates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itchFamily="50" charset="-127"/>
                          <a:cs typeface="Arial" panose="020B0604020202020204" pitchFamily="34" charset="0"/>
                        </a:rPr>
                        <a:t>CMOS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itchFamily="50" charset="-127"/>
                          <a:cs typeface="Arial" panose="020B0604020202020204" pitchFamily="34" charset="0"/>
                        </a:rPr>
                        <a:t>Gates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itchFamily="50" charset="-127"/>
                          <a:cs typeface="Arial" panose="020B0604020202020204" pitchFamily="34" charset="0"/>
                        </a:rPr>
                        <a:t>Bi- Directional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itchFamily="50" charset="-127"/>
                          <a:cs typeface="Arial" panose="020B0604020202020204" pitchFamily="34" charset="0"/>
                        </a:rPr>
                        <a:t>Gates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itchFamily="50" charset="-127"/>
                          <a:cs typeface="Arial" panose="020B0604020202020204" pitchFamily="34" charset="0"/>
                        </a:rPr>
                        <a:t>Pull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itchFamily="50" charset="-127"/>
                          <a:cs typeface="Arial" panose="020B0604020202020204" pitchFamily="34" charset="0"/>
                        </a:rPr>
                        <a:t>Gates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07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itchFamily="50" charset="-127"/>
                          <a:cs typeface="Arial" panose="020B0604020202020204" pitchFamily="34" charset="0"/>
                        </a:rPr>
                        <a:t>and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itchFamily="50" charset="-127"/>
                          <a:cs typeface="Arial" panose="020B0604020202020204" pitchFamily="34" charset="0"/>
                        </a:rPr>
                        <a:t>nand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itchFamily="50" charset="-127"/>
                          <a:cs typeface="Arial" panose="020B0604020202020204" pitchFamily="34" charset="0"/>
                        </a:rPr>
                        <a:t>or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itchFamily="50" charset="-127"/>
                          <a:cs typeface="Arial" panose="020B0604020202020204" pitchFamily="34" charset="0"/>
                        </a:rPr>
                        <a:t>nor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itchFamily="50" charset="-127"/>
                          <a:cs typeface="Arial" panose="020B0604020202020204" pitchFamily="34" charset="0"/>
                        </a:rPr>
                        <a:t>xor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itchFamily="50" charset="-127"/>
                          <a:cs typeface="Arial" panose="020B0604020202020204" pitchFamily="34" charset="0"/>
                        </a:rPr>
                        <a:t>xnor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itchFamily="50" charset="-127"/>
                          <a:cs typeface="Arial" panose="020B0604020202020204" pitchFamily="34" charset="0"/>
                        </a:rPr>
                        <a:t>buf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itchFamily="50" charset="-127"/>
                          <a:cs typeface="Arial" panose="020B0604020202020204" pitchFamily="34" charset="0"/>
                        </a:rPr>
                        <a:t>not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itchFamily="50" charset="-127"/>
                          <a:cs typeface="Arial" panose="020B0604020202020204" pitchFamily="34" charset="0"/>
                        </a:rPr>
                        <a:t>bufif0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itchFamily="50" charset="-127"/>
                          <a:cs typeface="Arial" panose="020B0604020202020204" pitchFamily="34" charset="0"/>
                        </a:rPr>
                        <a:t>bufif1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itchFamily="50" charset="-127"/>
                          <a:cs typeface="Arial" panose="020B0604020202020204" pitchFamily="34" charset="0"/>
                        </a:rPr>
                        <a:t>notif0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itchFamily="50" charset="-127"/>
                          <a:cs typeface="Arial" panose="020B0604020202020204" pitchFamily="34" charset="0"/>
                        </a:rPr>
                        <a:t>notif1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itchFamily="50" charset="-127"/>
                          <a:cs typeface="Arial" panose="020B0604020202020204" pitchFamily="34" charset="0"/>
                        </a:rPr>
                        <a:t>nmos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itchFamily="50" charset="-127"/>
                          <a:cs typeface="Arial" panose="020B0604020202020204" pitchFamily="34" charset="0"/>
                        </a:rPr>
                        <a:t>pmos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itchFamily="50" charset="-127"/>
                          <a:cs typeface="Arial" panose="020B0604020202020204" pitchFamily="34" charset="0"/>
                        </a:rPr>
                        <a:t>rnmos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itchFamily="50" charset="-127"/>
                          <a:cs typeface="Arial" panose="020B0604020202020204" pitchFamily="34" charset="0"/>
                        </a:rPr>
                        <a:t>rpmos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itchFamily="50" charset="-127"/>
                        <a:cs typeface="Arial" panose="020B0604020202020204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itchFamily="50" charset="-127"/>
                          <a:cs typeface="Arial" panose="020B0604020202020204" pitchFamily="34" charset="0"/>
                        </a:rPr>
                        <a:t>cmos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itchFamily="50" charset="-127"/>
                          <a:cs typeface="Arial" panose="020B0604020202020204" pitchFamily="34" charset="0"/>
                        </a:rPr>
                        <a:t>rcmos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itchFamily="50" charset="-127"/>
                        <a:cs typeface="Arial" panose="020B0604020202020204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itchFamily="50" charset="-127"/>
                          <a:cs typeface="Arial" panose="020B0604020202020204" pitchFamily="34" charset="0"/>
                        </a:rPr>
                        <a:t>tran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itchFamily="50" charset="-127"/>
                          <a:cs typeface="Arial" panose="020B0604020202020204" pitchFamily="34" charset="0"/>
                        </a:rPr>
                        <a:t>tranif0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itchFamily="50" charset="-127"/>
                          <a:cs typeface="Arial" panose="020B0604020202020204" pitchFamily="34" charset="0"/>
                        </a:rPr>
                        <a:t>tranif1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itchFamily="50" charset="-127"/>
                          <a:cs typeface="Arial" panose="020B0604020202020204" pitchFamily="34" charset="0"/>
                        </a:rPr>
                        <a:t>rtran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itchFamily="50" charset="-127"/>
                          <a:cs typeface="Arial" panose="020B0604020202020204" pitchFamily="34" charset="0"/>
                        </a:rPr>
                        <a:t>rtranif0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itchFamily="50" charset="-127"/>
                          <a:cs typeface="Arial" panose="020B0604020202020204" pitchFamily="34" charset="0"/>
                        </a:rPr>
                        <a:t>rtranif1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itchFamily="50" charset="-127"/>
                        <a:cs typeface="Arial" panose="020B0604020202020204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itchFamily="50" charset="-127"/>
                          <a:cs typeface="Arial" panose="020B0604020202020204" pitchFamily="34" charset="0"/>
                        </a:rPr>
                        <a:t>pullup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itchFamily="50" charset="-127"/>
                          <a:cs typeface="Arial" panose="020B0604020202020204" pitchFamily="34" charset="0"/>
                        </a:rPr>
                        <a:t>pulldown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43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3379F15-6126-4DB9-B3CA-BB838CB74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AF26DB7-C19B-409A-9600-403A69E27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1">
              <a:lnSpc>
                <a:spcPct val="90000"/>
              </a:lnSpc>
            </a:pPr>
            <a:r>
              <a:rPr lang="ko-KR" altLang="en-US" dirty="0" err="1" smtClean="0"/>
              <a:t>게이트</a:t>
            </a:r>
            <a:r>
              <a:rPr lang="ko-KR" altLang="en-US" dirty="0" smtClean="0"/>
              <a:t> </a:t>
            </a:r>
            <a:r>
              <a:rPr lang="ko-KR" altLang="en-US" dirty="0"/>
              <a:t>또는 모듈 사이의 연결을 나타내며 신호가 저장되지 않는다</a:t>
            </a:r>
            <a:r>
              <a:rPr lang="en-US" altLang="ko-KR" dirty="0"/>
              <a:t>.</a:t>
            </a:r>
          </a:p>
          <a:p>
            <a:pPr hangingPunct="1">
              <a:lnSpc>
                <a:spcPct val="90000"/>
              </a:lnSpc>
            </a:pPr>
            <a:r>
              <a:rPr lang="en-US" altLang="ko-KR" dirty="0"/>
              <a:t>Net</a:t>
            </a:r>
            <a:r>
              <a:rPr lang="ko-KR" altLang="en-US" dirty="0"/>
              <a:t> 값이 변할 때 자동으로 </a:t>
            </a:r>
            <a:r>
              <a:rPr lang="en-US" altLang="ko-KR" dirty="0"/>
              <a:t>Net</a:t>
            </a:r>
            <a:r>
              <a:rPr lang="ko-KR" altLang="en-US" dirty="0"/>
              <a:t>에 새로운 값이 전달</a:t>
            </a:r>
          </a:p>
          <a:p>
            <a:pPr hangingPunct="1">
              <a:lnSpc>
                <a:spcPct val="90000"/>
              </a:lnSpc>
            </a:pPr>
            <a:r>
              <a:rPr lang="ko-KR" altLang="en-US" dirty="0"/>
              <a:t>크기를 정하는 벡터를 지정하지 않으면 </a:t>
            </a:r>
            <a:r>
              <a:rPr lang="en-US" altLang="ko-KR" dirty="0"/>
              <a:t>1bit net</a:t>
            </a:r>
          </a:p>
          <a:p>
            <a:pPr hangingPunct="1">
              <a:lnSpc>
                <a:spcPct val="90000"/>
              </a:lnSpc>
            </a:pPr>
            <a:r>
              <a:rPr lang="ko-KR" altLang="en-US" dirty="0"/>
              <a:t>형식</a:t>
            </a:r>
          </a:p>
          <a:p>
            <a:pPr hangingPunct="1">
              <a:lnSpc>
                <a:spcPct val="90000"/>
              </a:lnSpc>
            </a:pPr>
            <a:endParaRPr lang="ko-KR" altLang="en-US" dirty="0"/>
          </a:p>
          <a:p>
            <a:pPr lvl="2" eaLnBrk="1" hangingPunct="1">
              <a:lnSpc>
                <a:spcPct val="90000"/>
              </a:lnSpc>
            </a:pPr>
            <a:endParaRPr lang="ko-KR" altLang="en-US" dirty="0"/>
          </a:p>
          <a:p>
            <a:pPr lvl="2" eaLnBrk="1" hangingPunct="1">
              <a:lnSpc>
                <a:spcPct val="90000"/>
              </a:lnSpc>
            </a:pPr>
            <a:endParaRPr lang="en-US" altLang="ko-KR" dirty="0"/>
          </a:p>
          <a:p>
            <a:pPr lvl="2" eaLnBrk="1" hangingPunct="1">
              <a:lnSpc>
                <a:spcPct val="90000"/>
              </a:lnSpc>
            </a:pPr>
            <a:r>
              <a:rPr lang="ko-KR" altLang="en-US" dirty="0"/>
              <a:t>범위 </a:t>
            </a:r>
            <a:r>
              <a:rPr lang="en-US" altLang="ko-KR" dirty="0"/>
              <a:t>: </a:t>
            </a:r>
            <a:r>
              <a:rPr lang="ko-KR" altLang="en-US" dirty="0"/>
              <a:t>벡터 혹은 비트로 지정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dirty="0"/>
              <a:t>지연 </a:t>
            </a:r>
            <a:r>
              <a:rPr lang="en-US" altLang="ko-KR" dirty="0"/>
              <a:t>: Simulation</a:t>
            </a:r>
            <a:r>
              <a:rPr lang="ko-KR" altLang="en-US" dirty="0"/>
              <a:t>에서 사용</a:t>
            </a:r>
            <a:endParaRPr lang="en-US" altLang="ko-KR" dirty="0"/>
          </a:p>
          <a:p>
            <a:pPr lvl="2" eaLnBrk="1" hangingPunct="1">
              <a:lnSpc>
                <a:spcPct val="90000"/>
              </a:lnSpc>
            </a:pPr>
            <a:endParaRPr lang="ko-KR" altLang="en-US" dirty="0"/>
          </a:p>
          <a:p>
            <a:pPr hangingPunct="1">
              <a:lnSpc>
                <a:spcPct val="90000"/>
              </a:lnSpc>
            </a:pPr>
            <a:r>
              <a:rPr lang="en-US" altLang="ko-KR" dirty="0"/>
              <a:t>Net</a:t>
            </a:r>
            <a:r>
              <a:rPr lang="ko-KR" altLang="en-US" dirty="0"/>
              <a:t> 정의의 예</a:t>
            </a:r>
          </a:p>
          <a:p>
            <a:pPr hangingPunct="1">
              <a:lnSpc>
                <a:spcPct val="90000"/>
              </a:lnSpc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DBED52C1-83AD-499D-AB48-A6A301338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533" y="2303312"/>
            <a:ext cx="5184775" cy="5048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  <a:sym typeface="Symbol" panose="05050102010706020507" pitchFamily="18" charset="2"/>
              </a:rPr>
              <a:t>Net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  <a:sym typeface="Symbol" panose="05050102010706020507" pitchFamily="18" charset="2"/>
              </a:rPr>
              <a:t> 형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  <a:sym typeface="Symbol" panose="05050102010706020507" pitchFamily="18" charset="2"/>
              </a:rPr>
              <a:t>[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  <a:sym typeface="Symbol" panose="05050102010706020507" pitchFamily="18" charset="2"/>
              </a:rPr>
              <a:t>범위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  <a:sym typeface="Symbol" panose="05050102010706020507" pitchFamily="18" charset="2"/>
              </a:rPr>
              <a:t>] [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  <a:sym typeface="Symbol" panose="05050102010706020507" pitchFamily="18" charset="2"/>
              </a:rPr>
              <a:t>지연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  <a:sym typeface="Symbol" panose="05050102010706020507" pitchFamily="18" charset="2"/>
              </a:rPr>
              <a:t>] </a:t>
            </a:r>
            <a:r>
              <a:rPr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  <a:sym typeface="Symbol" panose="05050102010706020507" pitchFamily="18" charset="2"/>
              </a:rPr>
              <a:t>Net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  <a:sym typeface="Symbol" panose="05050102010706020507" pitchFamily="18" charset="2"/>
              </a:rPr>
              <a:t> 이름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…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  <a:sym typeface="Symbol" panose="05050102010706020507" pitchFamily="18" charset="2"/>
              </a:rPr>
              <a:t>네트 이름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  <a:sym typeface="Symbol" panose="05050102010706020507" pitchFamily="18" charset="2"/>
              </a:rPr>
              <a:t>;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F34A752C-3A07-4034-AA74-E488CF99E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533" y="4402353"/>
            <a:ext cx="5184775" cy="1008062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wire a;             // net a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를 정의</a:t>
            </a: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wire b, c;         // net b, c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를 정의</a:t>
            </a: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wire d = 1’b0;   // net d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는 논리값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으로 선언</a:t>
            </a:r>
            <a:endParaRPr kumimoji="1" lang="ko-KR" altLang="en-US" sz="16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37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4067275-B491-44AD-BBD3-AB1A349D4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Register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4204880-9266-422F-9931-C82ED9F08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1"/>
            <a:r>
              <a:rPr lang="en-US" altLang="ko-KR" dirty="0" smtClean="0"/>
              <a:t>Data</a:t>
            </a:r>
            <a:r>
              <a:rPr lang="ko-KR" altLang="en-US" dirty="0"/>
              <a:t>를 저장하기 위한 변수</a:t>
            </a:r>
          </a:p>
          <a:p>
            <a:pPr hangingPunct="1"/>
            <a:r>
              <a:rPr lang="en-US" altLang="ko-KR" dirty="0"/>
              <a:t>Net</a:t>
            </a:r>
            <a:r>
              <a:rPr lang="ko-KR" altLang="en-US" dirty="0"/>
              <a:t> 와는 달리 새로운 값이 할당될 때 까지는 현재 값을 유지</a:t>
            </a:r>
          </a:p>
          <a:p>
            <a:pPr hangingPunct="1"/>
            <a:r>
              <a:rPr lang="ko-KR" altLang="en-US" dirty="0"/>
              <a:t>형식</a:t>
            </a:r>
            <a:endParaRPr lang="en-US" altLang="ko-KR" dirty="0"/>
          </a:p>
          <a:p>
            <a:pPr hangingPunct="1"/>
            <a:endParaRPr lang="en-US" altLang="ko-KR" dirty="0"/>
          </a:p>
          <a:p>
            <a:pPr hangingPunct="1"/>
            <a:endParaRPr lang="en-US" altLang="ko-KR" dirty="0"/>
          </a:p>
          <a:p>
            <a:pPr hangingPunct="1"/>
            <a:endParaRPr lang="en-US" altLang="ko-KR" dirty="0"/>
          </a:p>
          <a:p>
            <a:pPr hangingPunct="1"/>
            <a:endParaRPr lang="en-US" altLang="ko-KR" dirty="0"/>
          </a:p>
          <a:p>
            <a:pPr hangingPunct="1"/>
            <a:endParaRPr lang="en-US" altLang="ko-KR" dirty="0"/>
          </a:p>
          <a:p>
            <a:pPr hangingPunct="1"/>
            <a:r>
              <a:rPr lang="en-US" altLang="ko-KR" dirty="0"/>
              <a:t>Register </a:t>
            </a:r>
            <a:r>
              <a:rPr lang="ko-KR" altLang="en-US" dirty="0"/>
              <a:t>사용의 예</a:t>
            </a:r>
          </a:p>
          <a:p>
            <a:endParaRPr lang="ko-KR" alt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378178F5-0129-4B1A-A9B2-E504744E6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19" y="2188373"/>
            <a:ext cx="7345362" cy="5048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레지스터형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[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범위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] [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지연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]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레지스터이름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… ,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레지스터 이름</a:t>
            </a:r>
            <a:r>
              <a:rPr kumimoji="1" lang="en-US" altLang="ko-KR" dirty="0">
                <a:ea typeface="맑은 고딕" panose="020B0503020000020004" pitchFamily="50" charset="-127"/>
              </a:rPr>
              <a:t>; 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58CDE0E3-F307-4112-9237-7B7901D87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19" y="2790897"/>
            <a:ext cx="7345362" cy="1223963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reg A;			// 1 bit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레지스터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</a:t>
            </a: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reg [5:0] A, B;		// 6 bit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레지스터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A, N</a:t>
            </a: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integer A;		// 32 bit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정수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</a:t>
            </a: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integer A, B;		// 32 bit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정수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A,B  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DE87AA8A-57BB-45E0-9F7C-74E603750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19" y="4590397"/>
            <a:ext cx="2665412" cy="1655762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reg reset;	</a:t>
            </a: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initial</a:t>
            </a: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begin</a:t>
            </a: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reset = 1’b1;		</a:t>
            </a: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#100 reset = 1’b0;	</a:t>
            </a: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3209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6DEDF97-364B-44E9-9266-63C5085B1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1C98233-00A2-4C13-8F5E-B8C4F15A9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1"/>
            <a:r>
              <a:rPr lang="ko-KR" altLang="en-US" dirty="0" smtClean="0"/>
              <a:t>형식</a:t>
            </a:r>
            <a:endParaRPr lang="ko-KR" altLang="en-US" dirty="0"/>
          </a:p>
          <a:p>
            <a:pPr hangingPunct="1"/>
            <a:endParaRPr lang="ko-KR" altLang="en-US" dirty="0"/>
          </a:p>
          <a:p>
            <a:pPr hangingPunct="1"/>
            <a:endParaRPr lang="ko-KR" altLang="en-US" dirty="0"/>
          </a:p>
          <a:p>
            <a:pPr hangingPunct="1"/>
            <a:endParaRPr lang="ko-KR" altLang="en-US" sz="1000" dirty="0"/>
          </a:p>
          <a:p>
            <a:pPr hangingPunct="1"/>
            <a:r>
              <a:rPr lang="en-US" altLang="ko-KR" dirty="0"/>
              <a:t>Vector </a:t>
            </a:r>
            <a:r>
              <a:rPr lang="ko-KR" altLang="en-US" dirty="0"/>
              <a:t>표현의 예</a:t>
            </a:r>
          </a:p>
          <a:p>
            <a:endParaRPr lang="ko-KR" alt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26FAB36-E46D-4AB3-BD69-2EB8387D2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941" y="1437761"/>
            <a:ext cx="3887787" cy="5048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ko-KR" altLang="en-US" sz="16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예약어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[MSB : LSB]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신호 이름</a:t>
            </a:r>
            <a:r>
              <a:rPr kumimoji="1" lang="en-US" altLang="ko-KR" dirty="0">
                <a:latin typeface="Arial" panose="020B0604020202020204" pitchFamily="34" charset="0"/>
                <a:ea typeface="맑은 고딕" panose="020B0503020000020004" pitchFamily="50" charset="-127"/>
              </a:rPr>
              <a:t>;</a:t>
            </a:r>
          </a:p>
        </p:txBody>
      </p:sp>
      <p:graphicFrame>
        <p:nvGraphicFramePr>
          <p:cNvPr id="7" name="Group 16">
            <a:extLst>
              <a:ext uri="{FF2B5EF4-FFF2-40B4-BE49-F238E27FC236}">
                <a16:creationId xmlns:a16="http://schemas.microsoft.com/office/drawing/2014/main" xmlns="" id="{967D7A27-1732-46AD-B82E-425764EE32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0608092"/>
              </p:ext>
            </p:extLst>
          </p:nvPr>
        </p:nvGraphicFramePr>
        <p:xfrm>
          <a:off x="893941" y="2887498"/>
          <a:ext cx="7345362" cy="1364037"/>
        </p:xfrm>
        <a:graphic>
          <a:graphicData uri="http://schemas.openxmlformats.org/drawingml/2006/table">
            <a:tbl>
              <a:tblPr/>
              <a:tblGrid>
                <a:gridCol w="28813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640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5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표현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의 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884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busA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[7]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bus[2:0]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virtual_adder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[0:1]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벡터 </a:t>
                      </a: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busA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의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번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bit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벡터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bus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의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개의 하위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bit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virtual_adder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의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개의 상위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92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2C5DCCD-ABFB-489D-A859-BFE0C1B08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B427AA8-231A-4025-BA94-A55C02061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1"/>
            <a:r>
              <a:rPr lang="en-US" altLang="ko-KR" dirty="0" smtClean="0"/>
              <a:t>Verilog </a:t>
            </a:r>
            <a:r>
              <a:rPr lang="en-US" altLang="ko-KR" dirty="0"/>
              <a:t>HDL</a:t>
            </a:r>
            <a:r>
              <a:rPr lang="ko-KR" altLang="en-US" dirty="0"/>
              <a:t>에서는 </a:t>
            </a:r>
            <a:r>
              <a:rPr lang="en-US" altLang="ko-KR" dirty="0"/>
              <a:t>reg, integer, time, vector register data</a:t>
            </a:r>
            <a:r>
              <a:rPr lang="ko-KR" altLang="en-US" dirty="0"/>
              <a:t>형의  </a:t>
            </a:r>
            <a:r>
              <a:rPr lang="ko-KR" altLang="en-US" dirty="0" smtClean="0"/>
              <a:t>배열이 </a:t>
            </a:r>
            <a:r>
              <a:rPr lang="ko-KR" altLang="en-US" dirty="0"/>
              <a:t>제공</a:t>
            </a:r>
          </a:p>
          <a:p>
            <a:pPr hangingPunct="1"/>
            <a:r>
              <a:rPr lang="ko-KR" altLang="en-US" dirty="0"/>
              <a:t>다차원 배열은 제공되지 않음</a:t>
            </a:r>
          </a:p>
          <a:p>
            <a:pPr hangingPunct="1"/>
            <a:r>
              <a:rPr lang="ko-KR" altLang="en-US" dirty="0"/>
              <a:t>벡터는 </a:t>
            </a:r>
            <a:r>
              <a:rPr lang="en-US" altLang="ko-KR" dirty="0"/>
              <a:t>n bit</a:t>
            </a:r>
            <a:r>
              <a:rPr lang="ko-KR" altLang="en-US" dirty="0"/>
              <a:t>의 폭을 가지는 하나의 원소인 반면</a:t>
            </a:r>
            <a:r>
              <a:rPr lang="en-US" altLang="ko-KR" dirty="0"/>
              <a:t>, </a:t>
            </a:r>
            <a:r>
              <a:rPr lang="ko-KR" altLang="en-US" dirty="0"/>
              <a:t>배열은 </a:t>
            </a:r>
            <a:r>
              <a:rPr lang="en-US" altLang="ko-KR" dirty="0"/>
              <a:t>1 bit</a:t>
            </a:r>
            <a:r>
              <a:rPr lang="ko-KR" altLang="en-US" dirty="0"/>
              <a:t>를 가지는 여러 원소</a:t>
            </a:r>
          </a:p>
          <a:p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967CB75-AADE-4731-A1B5-6228970EE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255" y="3080674"/>
            <a:ext cx="7489825" cy="208915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integer count[0:7];	</a:t>
            </a:r>
            <a:r>
              <a:rPr kumimoji="1" lang="en-US" altLang="ko-KR" sz="160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	//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8 count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변수의 배열 </a:t>
            </a: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reg bool[31:0];		// 32 1bit </a:t>
            </a:r>
            <a:r>
              <a:rPr kumimoji="1" lang="en-US" altLang="ko-KR" sz="16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boolean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레지스터 변수의 배열        </a:t>
            </a: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time </a:t>
            </a:r>
            <a:r>
              <a:rPr kumimoji="1" lang="en-US" altLang="ko-KR" sz="16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chk_point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[1:100];	// 100 time checkpoint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변수의 배열 </a:t>
            </a: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reg [4:0] </a:t>
            </a:r>
            <a:r>
              <a:rPr kumimoji="1" lang="en-US" altLang="ko-KR" sz="16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port_id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[0:7]; 	// 8 </a:t>
            </a:r>
            <a:r>
              <a:rPr kumimoji="1" lang="en-US" altLang="ko-KR" sz="16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port_id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의 배열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각 </a:t>
            </a:r>
            <a:r>
              <a:rPr kumimoji="1" lang="en-US" altLang="ko-KR" sz="16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port_id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는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5bit </a:t>
            </a: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count[5];		</a:t>
            </a:r>
            <a:r>
              <a:rPr kumimoji="1" lang="en-US" altLang="ko-KR" sz="160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	//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count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변수 배열의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5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번째 원소</a:t>
            </a:r>
          </a:p>
          <a:p>
            <a:pPr eaLnBrk="1" hangingPunct="1"/>
            <a:r>
              <a:rPr kumimoji="1" lang="en-US" altLang="ko-KR" sz="16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chk_point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[100];		// check point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값이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100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번째 시간 </a:t>
            </a:r>
          </a:p>
          <a:p>
            <a:pPr eaLnBrk="1" hangingPunct="1"/>
            <a:r>
              <a:rPr kumimoji="1" lang="en-US" altLang="ko-KR" sz="16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port_id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[3];		// </a:t>
            </a:r>
            <a:r>
              <a:rPr kumimoji="1" lang="en-US" altLang="ko-KR" sz="16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port_id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배열의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번째 원소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5 bit</a:t>
            </a:r>
          </a:p>
        </p:txBody>
      </p:sp>
    </p:spTree>
    <p:extLst>
      <p:ext uri="{BB962C8B-B14F-4D97-AF65-F5344CB8AC3E}">
        <p14:creationId xmlns:p14="http://schemas.microsoft.com/office/powerpoint/2010/main" val="28540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739CCBF-D55F-4276-8232-1A622EF48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 </a:t>
            </a:r>
            <a:r>
              <a:rPr lang="en-US" altLang="ko-KR" dirty="0"/>
              <a:t>(Operator) </a:t>
            </a:r>
            <a:endParaRPr lang="ko-KR" altLang="en-US" dirty="0"/>
          </a:p>
        </p:txBody>
      </p:sp>
      <p:graphicFrame>
        <p:nvGraphicFramePr>
          <p:cNvPr id="4" name="Group 26">
            <a:extLst>
              <a:ext uri="{FF2B5EF4-FFF2-40B4-BE49-F238E27FC236}">
                <a16:creationId xmlns:a16="http://schemas.microsoft.com/office/drawing/2014/main" xmlns="" id="{54411071-EAB7-419C-BEC5-BEF810A69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035888"/>
              </p:ext>
            </p:extLst>
          </p:nvPr>
        </p:nvGraphicFramePr>
        <p:xfrm>
          <a:off x="808672" y="1206940"/>
          <a:ext cx="7343775" cy="5031300"/>
        </p:xfrm>
        <a:graphic>
          <a:graphicData uri="http://schemas.openxmlformats.org/drawingml/2006/table">
            <a:tbl>
              <a:tblPr/>
              <a:tblGrid>
                <a:gridCol w="1150937">
                  <a:extLst>
                    <a:ext uri="{9D8B030D-6E8A-4147-A177-3AD203B41FA5}">
                      <a16:colId xmlns:a16="http://schemas.microsoft.com/office/drawing/2014/main" xmlns="" val="1618090966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xmlns="" val="427987270"/>
                    </a:ext>
                  </a:extLst>
                </a:gridCol>
                <a:gridCol w="2160588">
                  <a:extLst>
                    <a:ext uri="{9D8B030D-6E8A-4147-A177-3AD203B41FA5}">
                      <a16:colId xmlns:a16="http://schemas.microsoft.com/office/drawing/2014/main" xmlns="" val="3349296829"/>
                    </a:ext>
                  </a:extLst>
                </a:gridCol>
                <a:gridCol w="2879725">
                  <a:extLst>
                    <a:ext uri="{9D8B030D-6E8A-4147-A177-3AD203B41FA5}">
                      <a16:colId xmlns:a16="http://schemas.microsoft.com/office/drawing/2014/main" xmlns="" val="1918048485"/>
                    </a:ext>
                  </a:extLst>
                </a:gridCol>
              </a:tblGrid>
              <a:tr h="458654"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형   태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   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연 산 자 역 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형       식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83709742"/>
                  </a:ext>
                </a:extLst>
              </a:tr>
              <a:tr h="1792922"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산   술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연산자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+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*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덧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셈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뺄   셈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곱하기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나누기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나머지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 + B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 - B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 * B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 / B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 %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2166294"/>
                  </a:ext>
                </a:extLst>
              </a:tr>
              <a:tr h="2779724"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관   계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연산자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&lt;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&gt;=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&lt;=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==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!=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크   다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작   다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크거나 같다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작거나 같다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같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다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다르다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 &gt; B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 &lt; B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 &gt;= B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 &lt;= B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 == B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 !=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00940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39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A1B869D-99DF-4198-9D90-5112622D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HDL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DD38A18-5A6E-4301-BAA8-56EC2F056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1">
              <a:lnSpc>
                <a:spcPct val="90000"/>
              </a:lnSpc>
            </a:pPr>
            <a:r>
              <a:rPr lang="ko-KR" altLang="en-US" dirty="0" smtClean="0"/>
              <a:t>하드웨어 </a:t>
            </a:r>
            <a:r>
              <a:rPr lang="ko-KR" altLang="en-US" dirty="0"/>
              <a:t>기술</a:t>
            </a:r>
            <a:r>
              <a:rPr lang="en-US" altLang="ko-KR" dirty="0"/>
              <a:t>(</a:t>
            </a:r>
            <a:r>
              <a:rPr lang="ko-KR" altLang="en-US" dirty="0"/>
              <a:t>표현</a:t>
            </a:r>
            <a:r>
              <a:rPr lang="en-US" altLang="ko-KR" dirty="0"/>
              <a:t>) </a:t>
            </a:r>
            <a:r>
              <a:rPr lang="ko-KR" altLang="en-US" dirty="0"/>
              <a:t>언어 </a:t>
            </a:r>
            <a:r>
              <a:rPr lang="en-US" altLang="ko-KR" dirty="0"/>
              <a:t>(Hardware Description Language)</a:t>
            </a:r>
          </a:p>
          <a:p>
            <a:pPr hangingPunct="1">
              <a:lnSpc>
                <a:spcPct val="90000"/>
              </a:lnSpc>
            </a:pPr>
            <a:endParaRPr lang="en-US" altLang="ko-KR" dirty="0"/>
          </a:p>
          <a:p>
            <a:pPr hangingPunct="1">
              <a:lnSpc>
                <a:spcPct val="90000"/>
              </a:lnSpc>
            </a:pPr>
            <a:r>
              <a:rPr lang="en-US" altLang="ko-KR" dirty="0"/>
              <a:t>Digital System</a:t>
            </a:r>
            <a:r>
              <a:rPr lang="ko-KR" altLang="en-US" dirty="0"/>
              <a:t>의 동작특성을 정해진 문법과 키워드 그리고 사용자 정의 객체들을 이용해 기술</a:t>
            </a:r>
            <a:r>
              <a:rPr lang="en-US" altLang="ko-KR" dirty="0"/>
              <a:t>(description)</a:t>
            </a:r>
          </a:p>
          <a:p>
            <a:pPr hangingPunct="1">
              <a:lnSpc>
                <a:spcPct val="90000"/>
              </a:lnSpc>
            </a:pPr>
            <a:endParaRPr lang="en-US" altLang="ko-KR" dirty="0"/>
          </a:p>
          <a:p>
            <a:pPr hangingPunct="1">
              <a:lnSpc>
                <a:spcPct val="90000"/>
              </a:lnSpc>
            </a:pPr>
            <a:r>
              <a:rPr lang="ko-KR" altLang="en-US" dirty="0"/>
              <a:t>프로그래밍 언어와 다른 점</a:t>
            </a:r>
            <a:endParaRPr lang="en-US" altLang="ko-KR" dirty="0"/>
          </a:p>
          <a:p>
            <a:pPr marL="0" indent="0" hangingPunct="1">
              <a:lnSpc>
                <a:spcPct val="90000"/>
              </a:lnSpc>
              <a:buNone/>
            </a:pPr>
            <a:endParaRPr lang="ko-KR" altLang="en-US" dirty="0"/>
          </a:p>
          <a:p>
            <a:pPr lvl="1" eaLnBrk="1" hangingPunct="1">
              <a:lnSpc>
                <a:spcPct val="90000"/>
              </a:lnSpc>
            </a:pPr>
            <a:r>
              <a:rPr lang="ko-KR" altLang="en-US" dirty="0"/>
              <a:t>프로그래밍 언어는 순차구문</a:t>
            </a:r>
            <a:r>
              <a:rPr lang="en-US" altLang="ko-KR" dirty="0"/>
              <a:t>(sequential statements)</a:t>
            </a:r>
            <a:r>
              <a:rPr lang="ko-KR" altLang="en-US" dirty="0"/>
              <a:t>으로 구성되며 시간의 개념이 없다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lvl="1" eaLnBrk="1" hangingPunct="1">
              <a:lnSpc>
                <a:spcPct val="90000"/>
              </a:lnSpc>
            </a:pPr>
            <a:r>
              <a:rPr lang="en-US" altLang="ko-KR" dirty="0"/>
              <a:t>HDL</a:t>
            </a:r>
            <a:r>
              <a:rPr lang="ko-KR" altLang="en-US" dirty="0"/>
              <a:t>은 순차구문과 함께  병렬구문</a:t>
            </a:r>
            <a:r>
              <a:rPr lang="en-US" altLang="ko-KR" dirty="0"/>
              <a:t>(concurrent statements)</a:t>
            </a:r>
            <a:r>
              <a:rPr lang="ko-KR" altLang="en-US" dirty="0"/>
              <a:t>과 </a:t>
            </a:r>
            <a:r>
              <a:rPr lang="en-US" altLang="ko-KR" dirty="0"/>
              <a:t>Clock, Delay</a:t>
            </a:r>
            <a:r>
              <a:rPr lang="ko-KR" altLang="en-US" dirty="0"/>
              <a:t>등 일반 프로그래밍 언어에 없는 개념이 존재한다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088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8076876-3694-4833-A9F0-C668533F3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 </a:t>
            </a:r>
            <a:r>
              <a:rPr lang="en-US" altLang="ko-KR" dirty="0"/>
              <a:t>(Operator) </a:t>
            </a:r>
            <a:endParaRPr lang="ko-KR" altLang="en-US" dirty="0"/>
          </a:p>
        </p:txBody>
      </p:sp>
      <p:graphicFrame>
        <p:nvGraphicFramePr>
          <p:cNvPr id="4" name="Group 26">
            <a:extLst>
              <a:ext uri="{FF2B5EF4-FFF2-40B4-BE49-F238E27FC236}">
                <a16:creationId xmlns:a16="http://schemas.microsoft.com/office/drawing/2014/main" xmlns="" id="{F0D23A83-F3B2-49D7-9242-70546C81A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186776"/>
              </p:ext>
            </p:extLst>
          </p:nvPr>
        </p:nvGraphicFramePr>
        <p:xfrm>
          <a:off x="930593" y="1377314"/>
          <a:ext cx="7343775" cy="4637405"/>
        </p:xfrm>
        <a:graphic>
          <a:graphicData uri="http://schemas.openxmlformats.org/drawingml/2006/table">
            <a:tbl>
              <a:tblPr/>
              <a:tblGrid>
                <a:gridCol w="1150937">
                  <a:extLst>
                    <a:ext uri="{9D8B030D-6E8A-4147-A177-3AD203B41FA5}">
                      <a16:colId xmlns:a16="http://schemas.microsoft.com/office/drawing/2014/main" xmlns="" val="2752103956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xmlns="" val="3371817776"/>
                    </a:ext>
                  </a:extLst>
                </a:gridCol>
                <a:gridCol w="2160588">
                  <a:extLst>
                    <a:ext uri="{9D8B030D-6E8A-4147-A177-3AD203B41FA5}">
                      <a16:colId xmlns:a16="http://schemas.microsoft.com/office/drawing/2014/main" xmlns="" val="611855029"/>
                    </a:ext>
                  </a:extLst>
                </a:gridCol>
                <a:gridCol w="2879725">
                  <a:extLst>
                    <a:ext uri="{9D8B030D-6E8A-4147-A177-3AD203B41FA5}">
                      <a16:colId xmlns:a16="http://schemas.microsoft.com/office/drawing/2014/main" xmlns="" val="1312205114"/>
                    </a:ext>
                  </a:extLst>
                </a:gridCol>
              </a:tblGrid>
              <a:tr h="584101"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형태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연산자 역할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09995533"/>
                  </a:ext>
                </a:extLst>
              </a:tr>
              <a:tr h="1770002"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논   리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연산자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&amp;&amp;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||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!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논리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and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논리   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or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논리  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not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 &amp;&amp; B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 || B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!A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89450908"/>
                  </a:ext>
                </a:extLst>
              </a:tr>
              <a:tr h="2283302"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비   트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연산자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~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&amp;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|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^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^~ or ~^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비트단위 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not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비트단위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and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비트단위   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or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비트단위   </a:t>
                      </a: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xor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비트단위 </a:t>
                      </a: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xnor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~A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 &amp; B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 | B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 ^ B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 ~^ B)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1768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969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1728554-08ED-4F28-95FD-2CC069833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 </a:t>
            </a:r>
            <a:r>
              <a:rPr lang="en-US" altLang="ko-KR" dirty="0"/>
              <a:t>(Operator) </a:t>
            </a:r>
            <a:endParaRPr lang="ko-KR" altLang="en-US" dirty="0"/>
          </a:p>
        </p:txBody>
      </p:sp>
      <p:graphicFrame>
        <p:nvGraphicFramePr>
          <p:cNvPr id="4" name="Group 33">
            <a:extLst>
              <a:ext uri="{FF2B5EF4-FFF2-40B4-BE49-F238E27FC236}">
                <a16:creationId xmlns:a16="http://schemas.microsoft.com/office/drawing/2014/main" xmlns="" id="{923D3EF3-4382-4AC8-B5C7-B31570939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463956"/>
              </p:ext>
            </p:extLst>
          </p:nvPr>
        </p:nvGraphicFramePr>
        <p:xfrm>
          <a:off x="794605" y="1446090"/>
          <a:ext cx="7343775" cy="4334951"/>
        </p:xfrm>
        <a:graphic>
          <a:graphicData uri="http://schemas.openxmlformats.org/drawingml/2006/table">
            <a:tbl>
              <a:tblPr/>
              <a:tblGrid>
                <a:gridCol w="1150937">
                  <a:extLst>
                    <a:ext uri="{9D8B030D-6E8A-4147-A177-3AD203B41FA5}">
                      <a16:colId xmlns:a16="http://schemas.microsoft.com/office/drawing/2014/main" xmlns="" val="2872840932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xmlns="" val="3620143193"/>
                    </a:ext>
                  </a:extLst>
                </a:gridCol>
                <a:gridCol w="2160588">
                  <a:extLst>
                    <a:ext uri="{9D8B030D-6E8A-4147-A177-3AD203B41FA5}">
                      <a16:colId xmlns:a16="http://schemas.microsoft.com/office/drawing/2014/main" xmlns="" val="2639212293"/>
                    </a:ext>
                  </a:extLst>
                </a:gridCol>
                <a:gridCol w="2879725">
                  <a:extLst>
                    <a:ext uri="{9D8B030D-6E8A-4147-A177-3AD203B41FA5}">
                      <a16:colId xmlns:a16="http://schemas.microsoft.com/office/drawing/2014/main" xmlns="" val="2846956402"/>
                    </a:ext>
                  </a:extLst>
                </a:gridCol>
              </a:tblGrid>
              <a:tr h="441523"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형태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연산자 역할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66436874"/>
                  </a:ext>
                </a:extLst>
              </a:tr>
              <a:tr h="2047060"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단항</a:t>
                      </a:r>
                      <a:endParaRPr kumimoji="1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비트</a:t>
                      </a:r>
                      <a:endParaRPr kumimoji="1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연산자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&amp;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~&amp;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|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~|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^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^~ or ~^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비트단항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and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비트단항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nand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비트단항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 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or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비트단항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nor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비트단항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 </a:t>
                      </a: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xor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비트단항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</a:t>
                      </a: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xnor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&amp; (0101) = 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~&amp; (0101) = 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| (0101) = 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~| (0101) = 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^ (0101) = 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~^(1010) =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16600472"/>
                  </a:ext>
                </a:extLst>
              </a:tr>
              <a:tr h="762630"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Shift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연산자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&gt;&gt;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&lt;&lt;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오른쪽으로 이동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왼쪽으로 이동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0011 &gt;&gt; 1 (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결과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: 0001)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1100 &lt;&lt; 1 (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결과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: 1000)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40493486"/>
                  </a:ext>
                </a:extLst>
              </a:tr>
              <a:tr h="1083738"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그밖의 연산자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{}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{{}}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?: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결합 연산자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중복 연산자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조건 연산자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{ A, B 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{ {A} 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 ? B : 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37472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03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7024A1-5B34-4499-83D3-798A98171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 연산자 </a:t>
            </a:r>
            <a:r>
              <a:rPr lang="en-US" altLang="ko-KR" dirty="0"/>
              <a:t>(arithmetic</a:t>
            </a:r>
            <a:r>
              <a:rPr lang="ko-KR" altLang="en-US" dirty="0"/>
              <a:t> </a:t>
            </a:r>
            <a:r>
              <a:rPr lang="en-US" altLang="ko-KR" dirty="0"/>
              <a:t>operator)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70C0005-599A-445B-9E1B-B0EAB73F5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76" y="864064"/>
            <a:ext cx="8918092" cy="5696422"/>
          </a:xfrm>
        </p:spPr>
        <p:txBody>
          <a:bodyPr/>
          <a:lstStyle/>
          <a:p>
            <a:pPr hangingPunct="1"/>
            <a:r>
              <a:rPr lang="ko-KR" altLang="en-US" dirty="0" smtClean="0"/>
              <a:t>덧셈</a:t>
            </a:r>
            <a:r>
              <a:rPr lang="en-US" altLang="ko-KR" dirty="0"/>
              <a:t>, </a:t>
            </a:r>
            <a:r>
              <a:rPr lang="ko-KR" altLang="en-US" dirty="0"/>
              <a:t>뺄셈</a:t>
            </a:r>
            <a:r>
              <a:rPr lang="en-US" altLang="ko-KR" dirty="0"/>
              <a:t>, </a:t>
            </a:r>
            <a:r>
              <a:rPr lang="ko-KR" altLang="en-US" dirty="0"/>
              <a:t>곱셈</a:t>
            </a:r>
            <a:r>
              <a:rPr lang="en-US" altLang="ko-KR" dirty="0"/>
              <a:t>, </a:t>
            </a:r>
            <a:r>
              <a:rPr lang="ko-KR" altLang="en-US" dirty="0"/>
              <a:t>나눗셈</a:t>
            </a:r>
            <a:r>
              <a:rPr lang="en-US" altLang="ko-KR" dirty="0"/>
              <a:t>, </a:t>
            </a:r>
            <a:r>
              <a:rPr lang="ko-KR" altLang="en-US" dirty="0"/>
              <a:t>나머지 연산자</a:t>
            </a:r>
          </a:p>
          <a:p>
            <a:pPr hangingPunct="1"/>
            <a:r>
              <a:rPr lang="ko-KR" altLang="en-US" dirty="0"/>
              <a:t>이항 연산자는 </a:t>
            </a:r>
            <a:r>
              <a:rPr lang="en-US" altLang="ko-KR" dirty="0"/>
              <a:t>2</a:t>
            </a:r>
            <a:r>
              <a:rPr lang="ko-KR" altLang="en-US" dirty="0"/>
              <a:t>개의 피연산자를 가짐</a:t>
            </a:r>
          </a:p>
          <a:p>
            <a:pPr hangingPunct="1"/>
            <a:r>
              <a:rPr lang="ko-KR" altLang="en-US" dirty="0"/>
              <a:t>피연산자의 어떤 비트가 </a:t>
            </a:r>
            <a:r>
              <a:rPr lang="en-US" altLang="ko-KR" dirty="0"/>
              <a:t>x</a:t>
            </a:r>
            <a:r>
              <a:rPr lang="ko-KR" altLang="en-US" dirty="0"/>
              <a:t>값이면</a:t>
            </a:r>
            <a:r>
              <a:rPr lang="en-US" altLang="ko-KR" dirty="0"/>
              <a:t>, </a:t>
            </a:r>
            <a:r>
              <a:rPr lang="ko-KR" altLang="en-US" dirty="0"/>
              <a:t>전체 결과는 </a:t>
            </a:r>
            <a:r>
              <a:rPr lang="en-US" altLang="ko-KR" dirty="0"/>
              <a:t>x</a:t>
            </a:r>
          </a:p>
          <a:p>
            <a:pPr hangingPunct="1"/>
            <a:r>
              <a:rPr lang="en-US" altLang="ko-KR" dirty="0"/>
              <a:t>+, - </a:t>
            </a:r>
            <a:r>
              <a:rPr lang="ko-KR" altLang="en-US" dirty="0"/>
              <a:t>연산자는 </a:t>
            </a:r>
            <a:r>
              <a:rPr lang="ko-KR" altLang="en-US" dirty="0" err="1"/>
              <a:t>단항연산자</a:t>
            </a:r>
            <a:r>
              <a:rPr lang="ko-KR" altLang="en-US" dirty="0"/>
              <a:t> 처럼 쓰여</a:t>
            </a:r>
            <a:r>
              <a:rPr lang="en-US" altLang="ko-KR" dirty="0"/>
              <a:t>, </a:t>
            </a:r>
            <a:r>
              <a:rPr lang="ko-KR" altLang="en-US" dirty="0"/>
              <a:t>피연산자의 부호를 나타내는데 사용되기도 한다</a:t>
            </a:r>
            <a:r>
              <a:rPr lang="en-US" altLang="ko-KR" dirty="0"/>
              <a:t>.</a:t>
            </a:r>
          </a:p>
          <a:p>
            <a:pPr hangingPunct="1"/>
            <a:r>
              <a:rPr lang="ko-KR" altLang="en-US" dirty="0"/>
              <a:t>산술 연산자의 사용 예 </a:t>
            </a:r>
          </a:p>
          <a:p>
            <a:endParaRPr lang="ko-KR" alt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58174C11-E39E-439F-8374-C9A0F77A5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8352" y="3550783"/>
            <a:ext cx="5184775" cy="2663825"/>
          </a:xfrm>
          <a:prstGeom prst="rect">
            <a:avLst/>
          </a:prstGeom>
          <a:noFill/>
          <a:ln w="222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 = 4’b0011; B = 4’b0100; C = 4’b101x;</a:t>
            </a:r>
          </a:p>
          <a:p>
            <a:pPr eaLnBrk="1" hangingPunct="1"/>
            <a:endParaRPr kumimoji="1" lang="en-US" altLang="ko-KR" sz="16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 + B		//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결과값은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4’b0111	</a:t>
            </a: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 – B		//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결과값은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4’b0001</a:t>
            </a: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 * B	 	//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결과값은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4’b100</a:t>
            </a: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 / B	 	//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결과값은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1,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나머지는 버림</a:t>
            </a: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13 % 3	 	//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결과값은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</a:p>
          <a:p>
            <a:pPr eaLnBrk="1" hangingPunct="1"/>
            <a:endParaRPr kumimoji="1" lang="en-US" altLang="ko-KR" sz="16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-5	 	//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음수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5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를 나타냄</a:t>
            </a: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+5	 	//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양수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5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를 나타냄</a:t>
            </a:r>
          </a:p>
        </p:txBody>
      </p:sp>
    </p:spTree>
    <p:extLst>
      <p:ext uri="{BB962C8B-B14F-4D97-AF65-F5344CB8AC3E}">
        <p14:creationId xmlns:p14="http://schemas.microsoft.com/office/powerpoint/2010/main" val="332914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FE50485-B80E-45B4-87E3-FDB85D2D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 연산자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90B822C-A68D-4306-97CC-3B94575A7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76" y="864064"/>
            <a:ext cx="8918092" cy="5696422"/>
          </a:xfrm>
        </p:spPr>
        <p:txBody>
          <a:bodyPr/>
          <a:lstStyle/>
          <a:p>
            <a:pPr hangingPunct="1"/>
            <a:r>
              <a:rPr lang="ko-KR" altLang="en-US" dirty="0" smtClean="0"/>
              <a:t>수식 </a:t>
            </a:r>
            <a:r>
              <a:rPr lang="ko-KR" altLang="en-US" dirty="0"/>
              <a:t>안에서 사용될 때</a:t>
            </a:r>
            <a:r>
              <a:rPr lang="en-US" altLang="ko-KR" dirty="0"/>
              <a:t>, </a:t>
            </a:r>
            <a:r>
              <a:rPr lang="ko-KR" altLang="en-US" dirty="0"/>
              <a:t>수식의 결과가 참이면 논리값 </a:t>
            </a:r>
            <a:r>
              <a:rPr lang="en-US" altLang="ko-KR" dirty="0"/>
              <a:t>1(</a:t>
            </a:r>
            <a:r>
              <a:rPr lang="ko-KR" altLang="en-US" dirty="0"/>
              <a:t>참</a:t>
            </a:r>
            <a:r>
              <a:rPr lang="en-US" altLang="ko-KR" dirty="0"/>
              <a:t>)</a:t>
            </a:r>
            <a:r>
              <a:rPr lang="ko-KR" altLang="en-US" dirty="0"/>
              <a:t>을</a:t>
            </a:r>
            <a:r>
              <a:rPr lang="en-US" altLang="ko-KR" dirty="0"/>
              <a:t>, </a:t>
            </a:r>
            <a:r>
              <a:rPr lang="ko-KR" altLang="en-US" dirty="0"/>
              <a:t>거짓이면 논리값 </a:t>
            </a:r>
            <a:r>
              <a:rPr lang="en-US" altLang="ko-KR" dirty="0"/>
              <a:t>0(</a:t>
            </a:r>
            <a:r>
              <a:rPr lang="ko-KR" altLang="en-US" dirty="0"/>
              <a:t>거짓</a:t>
            </a:r>
            <a:r>
              <a:rPr lang="en-US" altLang="ko-KR" dirty="0"/>
              <a:t>)</a:t>
            </a:r>
            <a:r>
              <a:rPr lang="ko-KR" altLang="en-US" dirty="0"/>
              <a:t>을</a:t>
            </a:r>
            <a:r>
              <a:rPr lang="en-US" altLang="ko-KR" dirty="0"/>
              <a:t> return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hangingPunct="1"/>
            <a:r>
              <a:rPr lang="ko-KR" altLang="en-US" dirty="0"/>
              <a:t>수식의 피연산자 중 ‘</a:t>
            </a:r>
            <a:r>
              <a:rPr lang="en-US" altLang="ko-KR" dirty="0"/>
              <a:t>x’</a:t>
            </a:r>
            <a:r>
              <a:rPr lang="ko-KR" altLang="en-US" dirty="0"/>
              <a:t>나 ‘</a:t>
            </a:r>
            <a:r>
              <a:rPr lang="en-US" altLang="ko-KR" dirty="0"/>
              <a:t>z’</a:t>
            </a:r>
            <a:r>
              <a:rPr lang="ko-KR" altLang="en-US" dirty="0"/>
              <a:t>값을 가진다면</a:t>
            </a:r>
            <a:r>
              <a:rPr lang="en-US" altLang="ko-KR" dirty="0"/>
              <a:t>, </a:t>
            </a:r>
            <a:r>
              <a:rPr lang="ko-KR" altLang="en-US" dirty="0"/>
              <a:t>결과로 ‘</a:t>
            </a:r>
            <a:r>
              <a:rPr lang="en-US" altLang="ko-KR" dirty="0"/>
              <a:t>x’</a:t>
            </a:r>
            <a:r>
              <a:rPr lang="ko-KR" altLang="en-US" dirty="0"/>
              <a:t>값을 </a:t>
            </a:r>
            <a:r>
              <a:rPr lang="en-US" altLang="ko-KR" dirty="0"/>
              <a:t>return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pPr hangingPunct="1"/>
            <a:r>
              <a:rPr lang="en-US" altLang="ko-KR" dirty="0"/>
              <a:t>2</a:t>
            </a:r>
            <a:r>
              <a:rPr lang="ko-KR" altLang="en-US" dirty="0"/>
              <a:t>개의 피연산자들을 비트별로 비교하며</a:t>
            </a:r>
            <a:r>
              <a:rPr lang="en-US" altLang="ko-KR" dirty="0"/>
              <a:t>, </a:t>
            </a:r>
            <a:r>
              <a:rPr lang="ko-KR" altLang="en-US" dirty="0"/>
              <a:t>두 피연산자의 길이가 다를 때는 길이가 짧은 피연산자의 앞에 </a:t>
            </a:r>
            <a:r>
              <a:rPr lang="en-US" altLang="ko-KR" dirty="0"/>
              <a:t>0</a:t>
            </a:r>
            <a:r>
              <a:rPr lang="ko-KR" altLang="en-US" dirty="0"/>
              <a:t>을 채운다</a:t>
            </a:r>
            <a:r>
              <a:rPr lang="en-US" altLang="ko-KR" dirty="0"/>
              <a:t>.</a:t>
            </a:r>
          </a:p>
          <a:p>
            <a:pPr hangingPunct="1"/>
            <a:r>
              <a:rPr lang="ko-KR" altLang="en-US" dirty="0"/>
              <a:t>관계 연산자 사용의 예</a:t>
            </a:r>
          </a:p>
          <a:p>
            <a:endParaRPr lang="ko-KR" alt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6B9E9CB5-3F6B-4F02-BFE0-9C0272699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6288" y="3483257"/>
            <a:ext cx="5257800" cy="2808288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 = 7;	B = 5;	</a:t>
            </a: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X = 4’b1010;	Y = 4’b1101;	Z = 4’b1xxx;</a:t>
            </a:r>
          </a:p>
          <a:p>
            <a:pPr eaLnBrk="1" hangingPunct="1"/>
            <a:endParaRPr kumimoji="1" lang="en-US" altLang="ko-KR" sz="16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 &lt;= B		//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결과값은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 (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거짓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 &gt; B		//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결과값은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 (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참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 </a:t>
            </a: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Y &gt;= X		//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결과값은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 (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참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Y &lt; Z	 	//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결과값은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x 	</a:t>
            </a:r>
          </a:p>
          <a:p>
            <a:pPr eaLnBrk="1" hangingPunct="1"/>
            <a:endParaRPr kumimoji="1" lang="en-US" altLang="ko-KR" sz="16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 == B		//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결과값은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 (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거짓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X != B		//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결과값은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 (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참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298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DA289D-3CB9-4D4B-A689-6916C569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연산자 </a:t>
            </a:r>
            <a:r>
              <a:rPr lang="en-US" altLang="ko-KR" dirty="0"/>
              <a:t>(Logic Operator) 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2449FF1-DA12-4462-820A-2BD1D3C2B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1"/>
            <a:r>
              <a:rPr lang="ko-KR" altLang="en-US" dirty="0" smtClean="0"/>
              <a:t>항상 </a:t>
            </a:r>
            <a:r>
              <a:rPr lang="en-US" altLang="ko-KR" dirty="0"/>
              <a:t>1 bit</a:t>
            </a:r>
            <a:r>
              <a:rPr lang="ko-KR" altLang="en-US" dirty="0"/>
              <a:t>의 결과를 생성</a:t>
            </a:r>
          </a:p>
          <a:p>
            <a:pPr hangingPunct="1"/>
            <a:r>
              <a:rPr lang="ko-KR" altLang="en-US" dirty="0"/>
              <a:t>‘</a:t>
            </a:r>
            <a:r>
              <a:rPr lang="en-US" altLang="ko-KR" dirty="0"/>
              <a:t>0’</a:t>
            </a:r>
            <a:r>
              <a:rPr lang="ko-KR" altLang="en-US" dirty="0"/>
              <a:t>은 거짓</a:t>
            </a:r>
            <a:r>
              <a:rPr lang="en-US" altLang="ko-KR" dirty="0"/>
              <a:t>, ‘1’</a:t>
            </a:r>
            <a:r>
              <a:rPr lang="ko-KR" altLang="en-US" dirty="0"/>
              <a:t>은 참을 나타내며</a:t>
            </a:r>
            <a:r>
              <a:rPr lang="en-US" altLang="ko-KR" dirty="0"/>
              <a:t>, ‘x’</a:t>
            </a:r>
            <a:r>
              <a:rPr lang="ko-KR" altLang="en-US" dirty="0"/>
              <a:t>는 결과가 참도 거짓도 아닌 경우</a:t>
            </a:r>
          </a:p>
          <a:p>
            <a:pPr hangingPunct="1"/>
            <a:r>
              <a:rPr lang="ko-KR" altLang="en-US" dirty="0"/>
              <a:t>피연산자가 ‘</a:t>
            </a:r>
            <a:r>
              <a:rPr lang="en-US" altLang="ko-KR" dirty="0"/>
              <a:t>0’</a:t>
            </a:r>
            <a:r>
              <a:rPr lang="ko-KR" altLang="en-US" dirty="0"/>
              <a:t>이 </a:t>
            </a:r>
            <a:r>
              <a:rPr lang="ko-KR" altLang="en-US" dirty="0" err="1"/>
              <a:t>아닌경우</a:t>
            </a:r>
            <a:r>
              <a:rPr lang="ko-KR" altLang="en-US" dirty="0"/>
              <a:t> 항상 참</a:t>
            </a:r>
            <a:r>
              <a:rPr lang="en-US" altLang="ko-KR" dirty="0"/>
              <a:t>(1)</a:t>
            </a:r>
            <a:r>
              <a:rPr lang="ko-KR" altLang="en-US" dirty="0"/>
              <a:t>으로 인식</a:t>
            </a:r>
          </a:p>
          <a:p>
            <a:pPr hangingPunct="1"/>
            <a:r>
              <a:rPr lang="ko-KR" altLang="en-US" dirty="0"/>
              <a:t>논리 연산자는 변수 또는 수식을 피연산자로 취함</a:t>
            </a:r>
          </a:p>
          <a:p>
            <a:pPr hangingPunct="1"/>
            <a:r>
              <a:rPr lang="ko-KR" altLang="en-US" dirty="0"/>
              <a:t>논리 연산자 사용의 예 </a:t>
            </a:r>
          </a:p>
          <a:p>
            <a:endParaRPr lang="ko-KR" alt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F0AF9F8C-E77D-4765-BAEF-6E658B893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826" y="3106270"/>
            <a:ext cx="7273925" cy="295275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 = 3;	B = 0;	</a:t>
            </a: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 = 2’b0x;    D = 2’b01;</a:t>
            </a:r>
          </a:p>
          <a:p>
            <a:pPr eaLnBrk="1" hangingPunct="1"/>
            <a:endParaRPr kumimoji="1" lang="en-US" altLang="ko-KR" sz="16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 &amp;&amp; B		    </a:t>
            </a:r>
            <a:r>
              <a:rPr kumimoji="1" lang="en-US" altLang="ko-KR" sz="160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	//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결과값은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 ( ‘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논리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 &amp;&amp;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논리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 ’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을 계산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 || B		     </a:t>
            </a:r>
            <a:r>
              <a:rPr kumimoji="1" lang="en-US" altLang="ko-KR" sz="160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	//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결과값은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 ( ‘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논리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 ||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논리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 ’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을 계산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!A	            </a:t>
            </a:r>
            <a:r>
              <a:rPr kumimoji="1" lang="en-US" altLang="ko-KR" sz="160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		//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결과값은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 ( ‘ not (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논리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1) ’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을 계산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	</a:t>
            </a: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!B		   </a:t>
            </a:r>
            <a:r>
              <a:rPr lang="en-US" altLang="ko-KR" sz="160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	</a:t>
            </a:r>
            <a:r>
              <a:rPr kumimoji="1" lang="en-US" altLang="ko-KR" sz="160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//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결과값은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 ( ‘ not (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논리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0) ’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을 계산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	</a:t>
            </a:r>
          </a:p>
          <a:p>
            <a:pPr eaLnBrk="1" hangingPunct="1"/>
            <a:endParaRPr kumimoji="1" lang="en-US" altLang="ko-KR" sz="16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 &amp;&amp; B		   </a:t>
            </a:r>
            <a:r>
              <a:rPr kumimoji="1" lang="en-US" altLang="ko-KR" sz="160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	//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결과값은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x ( ‘ x &amp;&amp;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논리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 ’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을 계산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	</a:t>
            </a: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(a==2) &amp;&amp; (b==3)     </a:t>
            </a:r>
            <a:r>
              <a:rPr kumimoji="1" lang="en-US" altLang="ko-KR" sz="160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	//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(a==2)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와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(b==3)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이 모두 참이면 결과값은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		      </a:t>
            </a:r>
            <a:r>
              <a:rPr kumimoji="1" lang="en-US" altLang="ko-KR" sz="160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	// </a:t>
            </a:r>
            <a:r>
              <a:rPr kumimoji="1" lang="ko-KR" altLang="en-US" sz="16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둘중에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하나라도 거짓이면 결과값은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2406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274A4C1-75C2-4E60-B1D3-F7F74065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연산자 </a:t>
            </a:r>
            <a:r>
              <a:rPr lang="en-US" altLang="ko-KR" dirty="0"/>
              <a:t>(Bitwise Operator)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DB0BE4D-1921-432D-A90C-61A271719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1"/>
            <a:r>
              <a:rPr lang="ko-KR" altLang="en-US" dirty="0" err="1" smtClean="0"/>
              <a:t>피연산자를</a:t>
            </a:r>
            <a:r>
              <a:rPr lang="ko-KR" altLang="en-US" dirty="0" smtClean="0"/>
              <a:t> </a:t>
            </a:r>
            <a:r>
              <a:rPr lang="ko-KR" altLang="en-US" dirty="0"/>
              <a:t>비트 단위로 연산</a:t>
            </a:r>
          </a:p>
          <a:p>
            <a:pPr hangingPunct="1"/>
            <a:r>
              <a:rPr lang="ko-KR" altLang="en-US" dirty="0"/>
              <a:t>비트 연산자 사용의 예</a:t>
            </a:r>
          </a:p>
          <a:p>
            <a:pPr hangingPunct="1"/>
            <a:endParaRPr lang="ko-KR" altLang="en-US" dirty="0"/>
          </a:p>
          <a:p>
            <a:pPr hangingPunct="1"/>
            <a:endParaRPr lang="ko-KR" altLang="en-US" dirty="0"/>
          </a:p>
          <a:p>
            <a:pPr hangingPunct="1"/>
            <a:endParaRPr lang="ko-KR" altLang="en-US" dirty="0"/>
          </a:p>
          <a:p>
            <a:pPr hangingPunct="1"/>
            <a:endParaRPr lang="ko-KR" altLang="en-US" dirty="0"/>
          </a:p>
          <a:p>
            <a:pPr hangingPunct="1"/>
            <a:endParaRPr lang="ko-KR" altLang="en-US" dirty="0"/>
          </a:p>
          <a:p>
            <a:pPr hangingPunct="1"/>
            <a:endParaRPr lang="ko-KR" altLang="en-US" dirty="0"/>
          </a:p>
          <a:p>
            <a:pPr hangingPunct="1"/>
            <a:endParaRPr lang="ko-KR" altLang="en-US" sz="1000" dirty="0"/>
          </a:p>
          <a:p>
            <a:pPr hangingPunct="1"/>
            <a:endParaRPr lang="ko-KR" altLang="en-US" sz="1000" dirty="0"/>
          </a:p>
          <a:p>
            <a:pPr hangingPunct="1"/>
            <a:r>
              <a:rPr lang="ko-KR" altLang="en-US" dirty="0"/>
              <a:t>비트 연산자와 논리 연산자의 비교</a:t>
            </a:r>
          </a:p>
          <a:p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D025756-EE6B-43A8-BF5B-7EE5E43E1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579" y="1857590"/>
            <a:ext cx="5257800" cy="22320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X = 4’b1010;	Y = 4’b1101;	Z = 4’bb10x1</a:t>
            </a:r>
          </a:p>
          <a:p>
            <a:pPr eaLnBrk="1" hangingPunct="1"/>
            <a:endParaRPr kumimoji="1" lang="en-US" altLang="ko-KR" sz="16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~X		//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결과값은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4’b0101</a:t>
            </a: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X &amp; Y	 	//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결과값은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4’b1000	</a:t>
            </a: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X | Y		//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결과값은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4’b1111	</a:t>
            </a: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X ^ Y		//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결과값은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4’b0111	</a:t>
            </a: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X ^~ Y		//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결과값은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4’b1000	</a:t>
            </a: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X &amp; Z		//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결과값은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4’b10x0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AED38D0-3D3F-4EE8-ACA1-95834BE3C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579" y="5017508"/>
            <a:ext cx="6624637" cy="11525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X = 4’b1010;	Y = 4’b0000</a:t>
            </a:r>
          </a:p>
          <a:p>
            <a:pPr eaLnBrk="1" hangingPunct="1"/>
            <a:endParaRPr kumimoji="1" lang="en-US" altLang="ko-KR" sz="16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X | Y		//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비트 연산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결과값은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4’b1010 		</a:t>
            </a: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X || Y		//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논리 연산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결과값은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 ( ‘1 || 0’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을 계산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 </a:t>
            </a:r>
            <a:r>
              <a:rPr kumimoji="1" lang="en-US" altLang="ko-KR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1929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9A060B-8C97-4B68-BF91-2561CECAF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단항</a:t>
            </a:r>
            <a:r>
              <a:rPr lang="ko-KR" altLang="en-US" dirty="0"/>
              <a:t> 비트 연산자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7F6D7A8-901A-45BD-ABA8-5A3D7FC0A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1"/>
            <a:r>
              <a:rPr lang="ko-KR" altLang="en-US" dirty="0" smtClean="0"/>
              <a:t>한 </a:t>
            </a:r>
            <a:r>
              <a:rPr lang="ko-KR" altLang="en-US" dirty="0"/>
              <a:t>개의 피연산자만을 가짐</a:t>
            </a:r>
          </a:p>
          <a:p>
            <a:pPr hangingPunct="1"/>
            <a:r>
              <a:rPr lang="ko-KR" altLang="en-US" dirty="0"/>
              <a:t>피연산자의 오른쪽 비트에서부터 왼쪽 비트까지 비트별로 연산</a:t>
            </a:r>
          </a:p>
          <a:p>
            <a:pPr hangingPunct="1"/>
            <a:r>
              <a:rPr lang="ko-KR" altLang="en-US" dirty="0" err="1"/>
              <a:t>단항</a:t>
            </a:r>
            <a:r>
              <a:rPr lang="ko-KR" altLang="en-US" dirty="0"/>
              <a:t> 비트 연산자 사용의 예</a:t>
            </a:r>
          </a:p>
          <a:p>
            <a:pPr hangingPunct="1"/>
            <a:endParaRPr lang="ko-KR" altLang="en-US" dirty="0"/>
          </a:p>
          <a:p>
            <a:pPr hangingPunct="1"/>
            <a:endParaRPr lang="ko-KR" altLang="en-US" dirty="0"/>
          </a:p>
          <a:p>
            <a:pPr hangingPunct="1"/>
            <a:endParaRPr lang="ko-KR" altLang="en-US" dirty="0"/>
          </a:p>
          <a:p>
            <a:pPr hangingPunct="1"/>
            <a:endParaRPr lang="ko-KR" altLang="en-US" dirty="0"/>
          </a:p>
          <a:p>
            <a:pPr hangingPunct="1"/>
            <a:endParaRPr lang="ko-KR" altLang="en-US" dirty="0"/>
          </a:p>
          <a:p>
            <a:pPr hangingPunct="1"/>
            <a:r>
              <a:rPr lang="ko-KR" altLang="en-US" dirty="0" err="1"/>
              <a:t>단항</a:t>
            </a:r>
            <a:r>
              <a:rPr lang="ko-KR" altLang="en-US" dirty="0"/>
              <a:t> 비트 연산자 ‘</a:t>
            </a:r>
            <a:r>
              <a:rPr lang="en-US" altLang="ko-KR" dirty="0" err="1"/>
              <a:t>xor</a:t>
            </a:r>
            <a:r>
              <a:rPr lang="en-US" altLang="ko-KR" dirty="0"/>
              <a:t>’</a:t>
            </a:r>
            <a:r>
              <a:rPr lang="ko-KR" altLang="en-US" dirty="0"/>
              <a:t>나 ‘</a:t>
            </a:r>
            <a:r>
              <a:rPr lang="en-US" altLang="ko-KR" dirty="0" err="1"/>
              <a:t>xnor</a:t>
            </a:r>
            <a:r>
              <a:rPr lang="en-US" altLang="ko-KR" dirty="0"/>
              <a:t>’</a:t>
            </a:r>
            <a:r>
              <a:rPr lang="ko-KR" altLang="en-US" dirty="0"/>
              <a:t>는 벡터의 짝수</a:t>
            </a:r>
            <a:r>
              <a:rPr lang="en-US" altLang="ko-KR" dirty="0"/>
              <a:t>/</a:t>
            </a:r>
            <a:r>
              <a:rPr lang="ko-KR" altLang="en-US" dirty="0"/>
              <a:t>홀수 패리티 확인에 사용되기도 한다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9C3B13B-512A-4DF5-81B3-46B9A1624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309485"/>
            <a:ext cx="7705725" cy="1512888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X = 4’b1010;	</a:t>
            </a:r>
          </a:p>
          <a:p>
            <a:pPr eaLnBrk="1" hangingPunct="1"/>
            <a:endParaRPr kumimoji="1" lang="en-US" altLang="ko-KR" sz="16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&amp;X		// 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결과값은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1’b0 ( ‘1 &amp; 0 &amp; 1 &amp; 0’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을 계산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|X		// 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결과값은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1’b1 ( ‘1 | 0 | 1 | 0’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을 계산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^X		// 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결과값은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1’b0 ( ‘1 ^ 0 ^ 1 ^ 0’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을 계산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330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6CD643-CB3F-4C5A-82C7-75C25B3F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378" y="297514"/>
            <a:ext cx="9144000" cy="575422"/>
          </a:xfrm>
        </p:spPr>
        <p:txBody>
          <a:bodyPr/>
          <a:lstStyle/>
          <a:p>
            <a:r>
              <a:rPr lang="en-US" altLang="ko-KR" dirty="0"/>
              <a:t>Shift </a:t>
            </a:r>
            <a:r>
              <a:rPr lang="ko-KR" altLang="en-US" dirty="0"/>
              <a:t>연산자</a:t>
            </a:r>
            <a:r>
              <a:rPr lang="en-US" altLang="ko-KR" dirty="0"/>
              <a:t>/ </a:t>
            </a:r>
            <a:r>
              <a:rPr lang="ko-KR" altLang="en-US" dirty="0"/>
              <a:t>조건 연산자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AC5C00C-45A3-474E-91A4-CA9BB443E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1"/>
            <a:r>
              <a:rPr lang="en-US" altLang="ko-KR" dirty="0" smtClean="0"/>
              <a:t>Shift </a:t>
            </a:r>
            <a:r>
              <a:rPr lang="ko-KR" altLang="en-US" dirty="0"/>
              <a:t>연산자</a:t>
            </a:r>
          </a:p>
          <a:p>
            <a:pPr lvl="1" eaLnBrk="1" hangingPunct="1"/>
            <a:r>
              <a:rPr lang="ko-KR" altLang="en-US" dirty="0"/>
              <a:t>주어진 값만큼 오른쪽 혹은 왼쪽으로 자리 이동</a:t>
            </a:r>
          </a:p>
          <a:p>
            <a:pPr lvl="1" eaLnBrk="1" hangingPunct="1"/>
            <a:r>
              <a:rPr lang="ko-KR" altLang="en-US" dirty="0"/>
              <a:t>비워진 자리는 </a:t>
            </a:r>
            <a:r>
              <a:rPr lang="en-US" altLang="ko-KR" dirty="0"/>
              <a:t>0</a:t>
            </a:r>
            <a:r>
              <a:rPr lang="ko-KR" altLang="en-US" dirty="0"/>
              <a:t>으로 채워진다</a:t>
            </a:r>
          </a:p>
          <a:p>
            <a:pPr lvl="1" eaLnBrk="1" hangingPunct="1"/>
            <a:r>
              <a:rPr lang="en-US" altLang="ko-KR" dirty="0"/>
              <a:t>shift </a:t>
            </a:r>
            <a:r>
              <a:rPr lang="ko-KR" altLang="en-US" dirty="0"/>
              <a:t>연산자 사용의 예</a:t>
            </a:r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hangingPunct="1"/>
            <a:r>
              <a:rPr lang="ko-KR" altLang="en-US" dirty="0"/>
              <a:t>조건 연산자</a:t>
            </a:r>
          </a:p>
          <a:p>
            <a:pPr lvl="1" eaLnBrk="1" hangingPunct="1"/>
            <a:r>
              <a:rPr lang="ko-KR" altLang="en-US" dirty="0"/>
              <a:t>형식</a:t>
            </a:r>
          </a:p>
          <a:p>
            <a:pPr marL="0" indent="0" hangingPunct="1">
              <a:buNone/>
            </a:pPr>
            <a:endParaRPr lang="ko-KR" altLang="en-US" dirty="0"/>
          </a:p>
          <a:p>
            <a:pPr lvl="1" eaLnBrk="1" hangingPunct="1"/>
            <a:r>
              <a:rPr lang="ko-KR" altLang="en-US" dirty="0"/>
              <a:t>조건 연산자 사용의 예</a:t>
            </a:r>
          </a:p>
          <a:p>
            <a:pPr lvl="1" eaLnBrk="1" hangingPunct="1"/>
            <a:endParaRPr lang="ko-KR" altLang="en-US" dirty="0"/>
          </a:p>
          <a:p>
            <a:pPr lvl="1" eaLnBrk="1" hangingPunct="1"/>
            <a:endParaRPr lang="ko-KR" altLang="en-US" dirty="0"/>
          </a:p>
          <a:p>
            <a:pPr lvl="1" eaLnBrk="1" hangingPunct="1"/>
            <a:endParaRPr lang="ko-KR" altLang="en-US" dirty="0"/>
          </a:p>
          <a:p>
            <a:pPr lvl="1" eaLnBrk="1" hangingPunct="1"/>
            <a:endParaRPr lang="ko-KR" altLang="en-US" dirty="0"/>
          </a:p>
          <a:p>
            <a:pPr lvl="1" eaLnBrk="1" hangingPunct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B6BDCCF6-A5AE-4825-A647-5B9747A4B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845" y="2525385"/>
            <a:ext cx="6840538" cy="1081088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X = 4’b1100;</a:t>
            </a:r>
          </a:p>
          <a:p>
            <a:pPr eaLnBrk="1" hangingPunct="1"/>
            <a:endParaRPr kumimoji="1" lang="en-US" altLang="ko-KR" sz="16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Y = X &gt;&gt;1;	// 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오른쪽으로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 bit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자리 이동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Y = 4’b0110</a:t>
            </a: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Y = X &lt;&lt;2;	// 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왼쪽으로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 bit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자리 이동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Y = 4’b0000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3AE12AC7-5C9C-4115-B17D-20FFA2067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833" y="4397118"/>
            <a:ext cx="4968875" cy="5048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조건식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?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참 일 때 수식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거짓 일 때 수식</a:t>
            </a:r>
            <a:r>
              <a:rPr kumimoji="1" lang="en-US" altLang="ko-KR" dirty="0">
                <a:ea typeface="맑은 고딕" panose="020B0503020000020004" pitchFamily="50" charset="-127"/>
              </a:rPr>
              <a:t>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7C10F948-C5A1-44EA-9479-D3412C492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845" y="5621152"/>
            <a:ext cx="6840538" cy="576263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assign out = control ? in1 : in0;	// 2:1 mux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의 기능적 모델</a:t>
            </a:r>
          </a:p>
        </p:txBody>
      </p:sp>
    </p:spTree>
    <p:extLst>
      <p:ext uri="{BB962C8B-B14F-4D97-AF65-F5344CB8AC3E}">
        <p14:creationId xmlns:p14="http://schemas.microsoft.com/office/powerpoint/2010/main" val="97866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684D384-5691-4E04-A509-105E49AF6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 우선 순위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1266F36-1449-4CB4-91BD-16A9FE95E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4" y="946425"/>
            <a:ext cx="8918092" cy="5696422"/>
          </a:xfrm>
        </p:spPr>
        <p:txBody>
          <a:bodyPr/>
          <a:lstStyle/>
          <a:p>
            <a:r>
              <a:rPr lang="ko-KR" altLang="en-US" dirty="0" smtClean="0"/>
              <a:t>높은 </a:t>
            </a:r>
            <a:r>
              <a:rPr lang="ko-KR" altLang="en-US" dirty="0"/>
              <a:t>우선순위인 연산자부터 연산이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graphicFrame>
        <p:nvGraphicFramePr>
          <p:cNvPr id="4" name="Group 34">
            <a:extLst>
              <a:ext uri="{FF2B5EF4-FFF2-40B4-BE49-F238E27FC236}">
                <a16:creationId xmlns:a16="http://schemas.microsoft.com/office/drawing/2014/main" xmlns="" id="{396ADDDD-4DE5-4D17-AAFE-610460127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313822"/>
              </p:ext>
            </p:extLst>
          </p:nvPr>
        </p:nvGraphicFramePr>
        <p:xfrm>
          <a:off x="884604" y="1689985"/>
          <a:ext cx="7040196" cy="3885415"/>
        </p:xfrm>
        <a:graphic>
          <a:graphicData uri="http://schemas.openxmlformats.org/drawingml/2006/table">
            <a:tbl>
              <a:tblPr/>
              <a:tblGrid>
                <a:gridCol w="1513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768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4987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6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우선순위</a:t>
                      </a:r>
                    </a:p>
                  </a:txBody>
                  <a:tcPr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연    산    자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설      명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0247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높음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낮음</a:t>
                      </a:r>
                    </a:p>
                  </a:txBody>
                  <a:tcPr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+, -, !, ~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*, /, % 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단항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연산자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곱셈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나눗셈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나머지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60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+, -, &lt;&lt;, &gt;&gt;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덧셈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뺄셈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shift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85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&lt;, &lt;=, &gt;, &gt;=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==, !=, ===, !==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관계 연산자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등가 연산자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02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&amp;, ~&amp;, ^, ^~, |, ~|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&amp;&amp;, ||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단항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비트 연산자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논리연산자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243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? :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조건 연산자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56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267FA-4031-4E28-97D4-AA2B98B27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Verilog</a:t>
            </a:r>
            <a:r>
              <a:rPr lang="ko-KR" altLang="en-US" dirty="0"/>
              <a:t> </a:t>
            </a:r>
            <a:r>
              <a:rPr lang="en-US" altLang="ko-KR" dirty="0"/>
              <a:t>HDL</a:t>
            </a:r>
            <a:r>
              <a:rPr lang="ko-KR" altLang="en-US" dirty="0"/>
              <a:t> 구문 구성 요소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93E0785-716A-493B-A846-63E4A3279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endParaRPr lang="en-US" altLang="ko-KR" dirty="0"/>
          </a:p>
          <a:p>
            <a:pPr lvl="1" eaLnBrk="1" hangingPunct="1">
              <a:lnSpc>
                <a:spcPct val="90000"/>
              </a:lnSpc>
            </a:pPr>
            <a:r>
              <a:rPr lang="en-US" altLang="ko-KR" dirty="0"/>
              <a:t>Block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/>
              <a:t>Always</a:t>
            </a:r>
            <a:r>
              <a:rPr lang="ko-KR" altLang="en-US" dirty="0"/>
              <a:t>문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/>
              <a:t>Initial</a:t>
            </a:r>
            <a:r>
              <a:rPr lang="ko-KR" altLang="en-US" dirty="0"/>
              <a:t>문</a:t>
            </a:r>
          </a:p>
          <a:p>
            <a:pPr lvl="1" eaLnBrk="1" hangingPunct="1"/>
            <a:r>
              <a:rPr lang="en-US" altLang="ko-KR" dirty="0"/>
              <a:t>If</a:t>
            </a:r>
            <a:r>
              <a:rPr lang="ko-KR" altLang="en-US" dirty="0"/>
              <a:t>문</a:t>
            </a:r>
          </a:p>
          <a:p>
            <a:pPr lvl="1" eaLnBrk="1" hangingPunct="1"/>
            <a:r>
              <a:rPr lang="en-US" altLang="ko-KR" dirty="0"/>
              <a:t>Case</a:t>
            </a:r>
            <a:r>
              <a:rPr lang="ko-KR" altLang="en-US" dirty="0"/>
              <a:t>문</a:t>
            </a:r>
          </a:p>
          <a:p>
            <a:pPr lvl="1" eaLnBrk="1" hangingPunct="1"/>
            <a:r>
              <a:rPr lang="en-US" altLang="ko-KR" dirty="0"/>
              <a:t>For</a:t>
            </a:r>
            <a:r>
              <a:rPr lang="ko-KR" altLang="en-US" dirty="0"/>
              <a:t>문</a:t>
            </a:r>
          </a:p>
          <a:p>
            <a:pPr lvl="1" eaLnBrk="1" hangingPunct="1"/>
            <a:r>
              <a:rPr lang="en-US" altLang="ko-KR" dirty="0"/>
              <a:t>Repeat</a:t>
            </a:r>
            <a:r>
              <a:rPr lang="ko-KR" altLang="en-US" dirty="0"/>
              <a:t>문</a:t>
            </a:r>
          </a:p>
          <a:p>
            <a:pPr lvl="1" eaLnBrk="1" hangingPunct="1"/>
            <a:r>
              <a:rPr lang="en-US" altLang="ko-KR" dirty="0"/>
              <a:t>While</a:t>
            </a:r>
            <a:r>
              <a:rPr lang="ko-KR" altLang="en-US" dirty="0"/>
              <a:t>문</a:t>
            </a:r>
          </a:p>
          <a:p>
            <a:pPr lvl="1" eaLnBrk="1" hangingPunct="1"/>
            <a:r>
              <a:rPr lang="en-US" altLang="ko-KR" dirty="0"/>
              <a:t>Forever</a:t>
            </a:r>
            <a:r>
              <a:rPr lang="ko-KR" altLang="en-US" dirty="0"/>
              <a:t>문</a:t>
            </a:r>
          </a:p>
          <a:p>
            <a:pPr lvl="1" eaLnBrk="1" hangingPunct="1"/>
            <a:r>
              <a:rPr lang="en-US" altLang="ko-KR" dirty="0"/>
              <a:t>Function</a:t>
            </a:r>
            <a:r>
              <a:rPr lang="ko-KR" altLang="en-US" dirty="0"/>
              <a:t>문</a:t>
            </a:r>
          </a:p>
          <a:p>
            <a:pPr lvl="1" eaLnBrk="1" hangingPunct="1"/>
            <a:r>
              <a:rPr lang="en-US" altLang="ko-KR" dirty="0"/>
              <a:t>Blocking Assignment</a:t>
            </a:r>
          </a:p>
          <a:p>
            <a:pPr lvl="1" eaLnBrk="1" hangingPunct="1"/>
            <a:r>
              <a:rPr lang="en-US" altLang="ko-KR" dirty="0"/>
              <a:t>Non-blocking Assignment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227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1715E32-1069-4025-8643-0E6185128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HDL</a:t>
            </a:r>
            <a:r>
              <a:rPr lang="ko-KR" altLang="en-US" dirty="0" smtClean="0"/>
              <a:t>의 </a:t>
            </a:r>
            <a:r>
              <a:rPr lang="ko-KR" altLang="en-US" dirty="0"/>
              <a:t>종류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ECF702C-7EFC-4202-8DB6-1D4EF53F6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1">
              <a:lnSpc>
                <a:spcPct val="100000"/>
              </a:lnSpc>
            </a:pPr>
            <a:r>
              <a:rPr lang="en-US" altLang="ko-KR" dirty="0" smtClean="0"/>
              <a:t>Verilog </a:t>
            </a:r>
            <a:r>
              <a:rPr lang="en-US" altLang="ko-KR" dirty="0"/>
              <a:t>HDL(IEEE 1364) : </a:t>
            </a:r>
            <a:r>
              <a:rPr lang="ko-KR" altLang="en-US" dirty="0"/>
              <a:t>문법이 </a:t>
            </a:r>
            <a:r>
              <a:rPr lang="en-US" altLang="ko-KR" dirty="0"/>
              <a:t>C</a:t>
            </a:r>
            <a:r>
              <a:rPr lang="ko-KR" altLang="en-US" dirty="0"/>
              <a:t>언어와 유사하여 </a:t>
            </a:r>
            <a:r>
              <a:rPr lang="en-US" altLang="ko-KR" dirty="0"/>
              <a:t>VHDL</a:t>
            </a:r>
            <a:r>
              <a:rPr lang="ko-KR" altLang="en-US" dirty="0"/>
              <a:t>에 비해 배우기 쉬운 장점이 있다</a:t>
            </a:r>
            <a:r>
              <a:rPr lang="en-US" altLang="ko-KR" dirty="0"/>
              <a:t>. Simulation</a:t>
            </a:r>
            <a:r>
              <a:rPr lang="ko-KR" altLang="en-US" dirty="0"/>
              <a:t>시 </a:t>
            </a:r>
            <a:r>
              <a:rPr lang="en-US" altLang="ko-KR" dirty="0"/>
              <a:t>PLI (Programming Language Interface)</a:t>
            </a:r>
            <a:r>
              <a:rPr lang="ko-KR" altLang="en-US" dirty="0"/>
              <a:t>를 통하여 </a:t>
            </a:r>
            <a:r>
              <a:rPr lang="en-US" altLang="ko-KR" dirty="0"/>
              <a:t>C</a:t>
            </a:r>
            <a:r>
              <a:rPr lang="ko-KR" altLang="en-US" dirty="0"/>
              <a:t>언어 루틴과 연동할 수 있는 기능이 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hangingPunct="1">
              <a:lnSpc>
                <a:spcPct val="100000"/>
              </a:lnSpc>
            </a:pPr>
            <a:r>
              <a:rPr lang="en-US" altLang="ko-KR" dirty="0"/>
              <a:t>VHDL(IEEE 1164) : Ada</a:t>
            </a:r>
            <a:r>
              <a:rPr lang="ko-KR" altLang="en-US" dirty="0"/>
              <a:t>언어에 기원을 두고 있으며 </a:t>
            </a:r>
            <a:r>
              <a:rPr lang="en-US" altLang="ko-KR" dirty="0"/>
              <a:t>Verilog HDL</a:t>
            </a:r>
            <a:r>
              <a:rPr lang="ko-KR" altLang="en-US" dirty="0"/>
              <a:t>에서 제공하지 않는 고급 자료 구조</a:t>
            </a:r>
            <a:r>
              <a:rPr lang="en-US" altLang="ko-KR" dirty="0"/>
              <a:t>(Records, </a:t>
            </a:r>
            <a:r>
              <a:rPr lang="en-US" altLang="ko-KR" dirty="0" err="1"/>
              <a:t>Enums</a:t>
            </a:r>
            <a:r>
              <a:rPr lang="en-US" altLang="ko-KR" dirty="0"/>
              <a:t>)</a:t>
            </a:r>
            <a:r>
              <a:rPr lang="ko-KR" altLang="en-US" dirty="0"/>
              <a:t>등을 제공한다</a:t>
            </a:r>
            <a:r>
              <a:rPr lang="en-US" altLang="ko-KR" dirty="0"/>
              <a:t>. </a:t>
            </a:r>
            <a:br>
              <a:rPr lang="en-US" altLang="ko-KR" dirty="0"/>
            </a:br>
            <a:endParaRPr lang="en-US" altLang="ko-KR" dirty="0"/>
          </a:p>
          <a:p>
            <a:pPr hangingPunct="1">
              <a:lnSpc>
                <a:spcPct val="100000"/>
              </a:lnSpc>
            </a:pPr>
            <a:r>
              <a:rPr lang="en-US" altLang="ko-KR" dirty="0" err="1"/>
              <a:t>SystemC</a:t>
            </a:r>
            <a:r>
              <a:rPr lang="en-US" altLang="ko-KR" dirty="0"/>
              <a:t> : C++</a:t>
            </a:r>
            <a:r>
              <a:rPr lang="ko-KR" altLang="en-US" dirty="0"/>
              <a:t>기반의 설계 </a:t>
            </a:r>
            <a:r>
              <a:rPr lang="en-US" altLang="ko-KR" dirty="0"/>
              <a:t>Library</a:t>
            </a:r>
            <a:r>
              <a:rPr lang="ko-KR" altLang="en-US" dirty="0"/>
              <a:t>로 알고리즘 레벨에서 </a:t>
            </a:r>
            <a:r>
              <a:rPr lang="en-US" altLang="ko-KR" dirty="0"/>
              <a:t>RTL </a:t>
            </a:r>
            <a:r>
              <a:rPr lang="ko-KR" altLang="en-US" dirty="0"/>
              <a:t>레벨까지 단일 언어 환경에서 설계를 진행할 수 있는 장점이 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hangingPunct="1">
              <a:lnSpc>
                <a:spcPct val="100000"/>
              </a:lnSpc>
            </a:pPr>
            <a:r>
              <a:rPr lang="ko-KR" altLang="en-US" dirty="0"/>
              <a:t>기타 </a:t>
            </a:r>
            <a:r>
              <a:rPr lang="en-US" altLang="ko-KR" dirty="0" err="1"/>
              <a:t>SystemVerilog</a:t>
            </a:r>
            <a:r>
              <a:rPr lang="en-US" altLang="ko-KR" dirty="0"/>
              <a:t>, </a:t>
            </a:r>
            <a:r>
              <a:rPr lang="en-US" altLang="ko-KR" dirty="0" err="1"/>
              <a:t>SpecC</a:t>
            </a:r>
            <a:r>
              <a:rPr lang="ko-KR" altLang="en-US" dirty="0"/>
              <a:t>등의 설계언어가 있다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334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F0D51A8-240B-42F8-9A67-6B5E516C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Block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F776B64-B36B-4E2E-95A0-A9936D09F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1">
              <a:lnSpc>
                <a:spcPct val="90000"/>
              </a:lnSpc>
            </a:pPr>
            <a:r>
              <a:rPr lang="ko-KR" altLang="en-US" dirty="0" smtClean="0"/>
              <a:t>문 </a:t>
            </a:r>
            <a:r>
              <a:rPr lang="en-US" altLang="ko-KR" dirty="0"/>
              <a:t>(statement)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/>
              <a:t>‘ assign A = B; ’</a:t>
            </a:r>
            <a:r>
              <a:rPr lang="ko-KR" altLang="en-US" dirty="0"/>
              <a:t>와 같이 세미콜론</a:t>
            </a:r>
            <a:r>
              <a:rPr lang="en-US" altLang="ko-KR" dirty="0"/>
              <a:t>(;)</a:t>
            </a:r>
            <a:r>
              <a:rPr lang="ko-KR" altLang="en-US" dirty="0"/>
              <a:t>으로 구분한 것을 의미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/>
              <a:t>내부에 여러 개의 문을 쓰려면 블록문을 사용</a:t>
            </a:r>
          </a:p>
          <a:p>
            <a:pPr hangingPunct="1">
              <a:lnSpc>
                <a:spcPct val="90000"/>
              </a:lnSpc>
            </a:pPr>
            <a:endParaRPr lang="ko-KR" altLang="en-US" sz="1000" dirty="0"/>
          </a:p>
          <a:p>
            <a:pPr hangingPunct="1">
              <a:lnSpc>
                <a:spcPct val="90000"/>
              </a:lnSpc>
            </a:pPr>
            <a:r>
              <a:rPr lang="en-US" altLang="ko-KR" dirty="0"/>
              <a:t>Block </a:t>
            </a:r>
            <a:r>
              <a:rPr lang="ko-KR" altLang="en-US" dirty="0"/>
              <a:t>문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/>
              <a:t>여러 개의 문</a:t>
            </a:r>
            <a:r>
              <a:rPr lang="en-US" altLang="ko-KR" dirty="0"/>
              <a:t>(statement)</a:t>
            </a:r>
            <a:r>
              <a:rPr lang="ko-KR" altLang="en-US" dirty="0"/>
              <a:t>을 하나의 문으로 취급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/>
              <a:t>기술된 내용을 보기 편함</a:t>
            </a:r>
          </a:p>
          <a:p>
            <a:pPr hangingPunct="1">
              <a:lnSpc>
                <a:spcPct val="90000"/>
              </a:lnSpc>
            </a:pPr>
            <a:endParaRPr lang="ko-KR" altLang="en-US" sz="1000" dirty="0"/>
          </a:p>
          <a:p>
            <a:pPr hangingPunct="1">
              <a:lnSpc>
                <a:spcPct val="90000"/>
              </a:lnSpc>
            </a:pPr>
            <a:r>
              <a:rPr lang="ko-KR" altLang="en-US" dirty="0"/>
              <a:t>형식</a:t>
            </a:r>
          </a:p>
          <a:p>
            <a:pPr hangingPunct="1">
              <a:lnSpc>
                <a:spcPct val="90000"/>
              </a:lnSpc>
            </a:pPr>
            <a:endParaRPr lang="ko-KR" altLang="en-US" dirty="0"/>
          </a:p>
          <a:p>
            <a:pPr hangingPunct="1">
              <a:lnSpc>
                <a:spcPct val="90000"/>
              </a:lnSpc>
            </a:pPr>
            <a:endParaRPr lang="ko-KR" altLang="en-US" dirty="0"/>
          </a:p>
          <a:p>
            <a:pPr hangingPunct="1">
              <a:lnSpc>
                <a:spcPct val="90000"/>
              </a:lnSpc>
            </a:pPr>
            <a:endParaRPr lang="ko-KR" altLang="en-US" dirty="0"/>
          </a:p>
          <a:p>
            <a:pPr hangingPunct="1">
              <a:lnSpc>
                <a:spcPct val="90000"/>
              </a:lnSpc>
            </a:pPr>
            <a:endParaRPr lang="ko-KR" altLang="en-US" dirty="0"/>
          </a:p>
          <a:p>
            <a:pPr hangingPunct="1">
              <a:lnSpc>
                <a:spcPct val="90000"/>
              </a:lnSpc>
            </a:pPr>
            <a:endParaRPr lang="ko-KR" altLang="en-US" dirty="0"/>
          </a:p>
          <a:p>
            <a:pPr hangingPunct="1">
              <a:lnSpc>
                <a:spcPct val="90000"/>
              </a:lnSpc>
            </a:pPr>
            <a:endParaRPr lang="ko-KR" altLang="en-US" sz="1000" dirty="0"/>
          </a:p>
          <a:p>
            <a:pPr lvl="1" eaLnBrk="1" hangingPunct="1">
              <a:lnSpc>
                <a:spcPct val="90000"/>
              </a:lnSpc>
            </a:pPr>
            <a:endParaRPr lang="en-US" altLang="ko-KR" sz="1600" dirty="0" smtClean="0"/>
          </a:p>
          <a:p>
            <a:pPr lvl="1" eaLnBrk="1" hangingPunct="1">
              <a:lnSpc>
                <a:spcPct val="90000"/>
              </a:lnSpc>
            </a:pPr>
            <a:r>
              <a:rPr lang="ko-KR" altLang="en-US" sz="1600" dirty="0" smtClean="0"/>
              <a:t>이름있는 </a:t>
            </a:r>
            <a:r>
              <a:rPr lang="ko-KR" altLang="en-US" sz="1600" dirty="0"/>
              <a:t>블록안에서는 지역변수선언 가능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600" dirty="0"/>
              <a:t>이름없는 블록안에서는 지역변수 선언 불가능</a:t>
            </a:r>
            <a:endParaRPr lang="ko-KR" alt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C6BED486-0865-4F4D-98F6-40BEDE47F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134" y="3429000"/>
            <a:ext cx="6429496" cy="18002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begin :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블록 이름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	</a:t>
            </a:r>
            <a:endParaRPr kumimoji="1" lang="ko-KR" altLang="en-US" sz="16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eaLnBrk="1" hangingPunct="1"/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reg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지역변수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;                 </a:t>
            </a:r>
            <a:r>
              <a:rPr kumimoji="1" lang="en-US" altLang="ko-KR" sz="160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	 //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지역 변수는 필요한 경우에만 선언</a:t>
            </a:r>
            <a:endParaRPr kumimoji="1" lang="en-US" altLang="ko-KR" sz="16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integer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지역변수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;</a:t>
            </a: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parameter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지역변수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;</a:t>
            </a: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  …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문장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…</a:t>
            </a: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end			</a:t>
            </a:r>
            <a:r>
              <a:rPr kumimoji="1" lang="en-US" altLang="ko-KR" sz="160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// </a:t>
            </a:r>
            <a:r>
              <a:rPr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begin</a:t>
            </a:r>
            <a:r>
              <a:rPr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과 </a:t>
            </a:r>
            <a:r>
              <a:rPr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end </a:t>
            </a:r>
            <a:r>
              <a:rPr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에는 </a:t>
            </a:r>
            <a:r>
              <a:rPr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semicolon </a:t>
            </a:r>
            <a:r>
              <a:rPr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생략</a:t>
            </a:r>
            <a:endParaRPr kumimoji="1" lang="en-US" altLang="ko-KR" sz="16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3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F0D51A8-240B-42F8-9A67-6B5E516C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Always </a:t>
            </a:r>
            <a:r>
              <a:rPr lang="ko-KR" altLang="en-US" dirty="0"/>
              <a:t>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F776B64-B36B-4E2E-95A0-A9936D09F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1"/>
            <a:r>
              <a:rPr lang="en-US" altLang="ko-KR" dirty="0" smtClean="0"/>
              <a:t>@ </a:t>
            </a:r>
            <a:r>
              <a:rPr lang="ko-KR" altLang="en-US" dirty="0"/>
              <a:t>안의 </a:t>
            </a:r>
            <a:r>
              <a:rPr lang="en-US" altLang="ko-KR" dirty="0"/>
              <a:t>event/signal</a:t>
            </a:r>
            <a:r>
              <a:rPr lang="ko-KR" altLang="en-US" dirty="0"/>
              <a:t> 의 값들 중 하나라도 변화하면</a:t>
            </a:r>
            <a:r>
              <a:rPr lang="en-US" altLang="ko-KR" dirty="0"/>
              <a:t>, </a:t>
            </a:r>
            <a:r>
              <a:rPr lang="ko-KR" altLang="en-US" dirty="0"/>
              <a:t>쓰여진 </a:t>
            </a:r>
            <a:r>
              <a:rPr lang="en-US" altLang="ko-KR" dirty="0"/>
              <a:t>statement</a:t>
            </a:r>
            <a:r>
              <a:rPr lang="ko-KR" altLang="en-US" dirty="0"/>
              <a:t> 가 순서대로 처리되며</a:t>
            </a:r>
            <a:r>
              <a:rPr lang="en-US" altLang="ko-KR" dirty="0"/>
              <a:t>, </a:t>
            </a:r>
            <a:r>
              <a:rPr lang="ko-KR" altLang="en-US" dirty="0"/>
              <a:t>마지막 </a:t>
            </a:r>
            <a:r>
              <a:rPr lang="en-US" altLang="ko-KR" dirty="0"/>
              <a:t>statement</a:t>
            </a:r>
            <a:r>
              <a:rPr lang="ko-KR" altLang="en-US" dirty="0"/>
              <a:t> 까지 실행이 끝나면 처음으로 돌아가서</a:t>
            </a:r>
            <a:r>
              <a:rPr lang="en-US" altLang="ko-KR" dirty="0"/>
              <a:t>, </a:t>
            </a:r>
            <a:r>
              <a:rPr lang="ko-KR" altLang="en-US" dirty="0"/>
              <a:t>다음의 </a:t>
            </a:r>
            <a:r>
              <a:rPr lang="en-US" altLang="ko-KR" dirty="0"/>
              <a:t>event/signal</a:t>
            </a:r>
            <a:r>
              <a:rPr lang="ko-KR" altLang="en-US" dirty="0"/>
              <a:t> 신호가 변화될 때까지 기다린다</a:t>
            </a:r>
            <a:r>
              <a:rPr lang="en-US" altLang="ko-KR" dirty="0"/>
              <a:t>.</a:t>
            </a:r>
          </a:p>
          <a:p>
            <a:pPr hangingPunct="1"/>
            <a:r>
              <a:rPr lang="en-US" altLang="ko-KR" dirty="0"/>
              <a:t>always</a:t>
            </a:r>
            <a:r>
              <a:rPr lang="ko-KR" altLang="en-US" dirty="0"/>
              <a:t>문의 예</a:t>
            </a:r>
          </a:p>
          <a:p>
            <a:endParaRPr lang="ko-KR" altLang="en-US" dirty="0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xmlns="" id="{BC2089FD-0E25-4E93-B5D2-97701001FE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62206" y="4277849"/>
            <a:ext cx="76200" cy="533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ko-KR" altLang="en-US" sz="1600">
              <a:latin typeface="ㅁ갸미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9A729A3E-A4AD-45A0-9D4E-B9DDAECE6BDE}"/>
              </a:ext>
            </a:extLst>
          </p:cNvPr>
          <p:cNvGrpSpPr>
            <a:grpSpLocks/>
          </p:cNvGrpSpPr>
          <p:nvPr/>
        </p:nvGrpSpPr>
        <p:grpSpPr bwMode="auto">
          <a:xfrm>
            <a:off x="864944" y="3257086"/>
            <a:ext cx="7345362" cy="2736850"/>
            <a:chOff x="558" y="1706"/>
            <a:chExt cx="4627" cy="17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78D2B815-C880-4B1C-82EF-2F1C2BDDF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" y="1706"/>
              <a:ext cx="4627" cy="1724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kumimoji="1" lang="en-US" altLang="ko-KR" sz="1600" dirty="0">
                  <a:latin typeface="Arial" panose="020B0604020202020204" pitchFamily="34" charset="0"/>
                  <a:ea typeface="맑은 고딕" panose="020B0503020000020004" pitchFamily="50" charset="-127"/>
                </a:rPr>
                <a:t>always @ (</a:t>
              </a:r>
              <a:r>
                <a:rPr lang="en-US" altLang="ko-KR" sz="1600" dirty="0">
                  <a:latin typeface="Arial" panose="020B0604020202020204" pitchFamily="34" charset="0"/>
                  <a:ea typeface="맑은 고딕" panose="020B0503020000020004" pitchFamily="50" charset="-127"/>
                </a:rPr>
                <a:t>event/signal</a:t>
              </a:r>
              <a:r>
                <a:rPr kumimoji="1" lang="ko-KR" altLang="en-US" sz="16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</a:t>
              </a:r>
              <a:r>
                <a:rPr kumimoji="1" lang="en-US" altLang="ko-KR" sz="1600" dirty="0">
                  <a:latin typeface="Arial" panose="020B0604020202020204" pitchFamily="34" charset="0"/>
                  <a:ea typeface="맑은 고딕" panose="020B0503020000020004" pitchFamily="50" charset="-127"/>
                </a:rPr>
                <a:t>or … or </a:t>
              </a:r>
              <a:r>
                <a:rPr lang="en-US" altLang="ko-KR" sz="1600" dirty="0">
                  <a:latin typeface="Arial" panose="020B0604020202020204" pitchFamily="34" charset="0"/>
                  <a:ea typeface="맑은 고딕" panose="020B0503020000020004" pitchFamily="50" charset="-127"/>
                </a:rPr>
                <a:t>event/signal</a:t>
              </a:r>
              <a:r>
                <a:rPr kumimoji="1" lang="en-US" altLang="ko-KR" sz="1600" dirty="0">
                  <a:latin typeface="Arial" panose="020B0604020202020204" pitchFamily="34" charset="0"/>
                  <a:ea typeface="맑은 고딕" panose="020B0503020000020004" pitchFamily="50" charset="-127"/>
                </a:rPr>
                <a:t>)</a:t>
              </a:r>
            </a:p>
            <a:p>
              <a:pPr eaLnBrk="1" hangingPunct="1"/>
              <a:endPara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eaLnBrk="1" hangingPunct="1"/>
              <a:r>
                <a:rPr kumimoji="1" lang="en-US" altLang="ko-KR" sz="1600" dirty="0">
                  <a:latin typeface="Arial" panose="020B0604020202020204" pitchFamily="34" charset="0"/>
                  <a:ea typeface="맑은 고딕" panose="020B0503020000020004" pitchFamily="50" charset="-127"/>
                </a:rPr>
                <a:t>begin</a:t>
              </a:r>
            </a:p>
            <a:p>
              <a:pPr eaLnBrk="1" hangingPunct="1"/>
              <a:endPara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eaLnBrk="1" hangingPunct="1"/>
              <a:r>
                <a:rPr kumimoji="1" lang="en-US" altLang="ko-KR" sz="1600" dirty="0">
                  <a:latin typeface="Arial" panose="020B0604020202020204" pitchFamily="34" charset="0"/>
                  <a:ea typeface="맑은 고딕" panose="020B0503020000020004" pitchFamily="50" charset="-127"/>
                </a:rPr>
                <a:t>	</a:t>
              </a:r>
              <a:r>
                <a:rPr kumimoji="1" lang="ko-KR" altLang="en-US" sz="16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순차적인 </a:t>
              </a:r>
              <a:r>
                <a:rPr kumimoji="1" lang="en-US" altLang="ko-KR" sz="1600" dirty="0">
                  <a:latin typeface="Arial" panose="020B0604020202020204" pitchFamily="34" charset="0"/>
                  <a:ea typeface="맑은 고딕" panose="020B0503020000020004" pitchFamily="50" charset="-127"/>
                </a:rPr>
                <a:t>assign</a:t>
              </a:r>
              <a:r>
                <a:rPr kumimoji="1" lang="ko-KR" altLang="en-US" sz="16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문</a:t>
              </a:r>
            </a:p>
            <a:p>
              <a:pPr eaLnBrk="1" hangingPunct="1"/>
              <a:r>
                <a:rPr kumimoji="1" lang="ko-KR" altLang="en-US" sz="1600" dirty="0">
                  <a:latin typeface="Arial" panose="020B0604020202020204" pitchFamily="34" charset="0"/>
                  <a:ea typeface="맑은 고딕" panose="020B0503020000020004" pitchFamily="50" charset="-127"/>
                </a:rPr>
                <a:t>	</a:t>
              </a:r>
              <a:r>
                <a:rPr kumimoji="1" lang="en-US" altLang="ko-KR" sz="1600" dirty="0">
                  <a:latin typeface="Arial" panose="020B0604020202020204" pitchFamily="34" charset="0"/>
                  <a:ea typeface="맑은 고딕" panose="020B0503020000020004" pitchFamily="50" charset="-127"/>
                </a:rPr>
                <a:t>if, case </a:t>
              </a:r>
              <a:r>
                <a:rPr kumimoji="1" lang="ko-KR" altLang="en-US" sz="16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문 등</a:t>
              </a:r>
            </a:p>
            <a:p>
              <a:pPr eaLnBrk="1" hangingPunct="1"/>
              <a:r>
                <a:rPr kumimoji="1" lang="ko-KR" altLang="en-US" sz="1600" dirty="0">
                  <a:latin typeface="Arial" panose="020B0604020202020204" pitchFamily="34" charset="0"/>
                  <a:ea typeface="맑은 고딕" panose="020B0503020000020004" pitchFamily="50" charset="-127"/>
                </a:rPr>
                <a:t>	</a:t>
              </a:r>
              <a:r>
                <a:rPr kumimoji="1" lang="en-US" altLang="ko-KR" sz="1600" dirty="0">
                  <a:latin typeface="Arial" panose="020B0604020202020204" pitchFamily="34" charset="0"/>
                  <a:ea typeface="맑은 고딕" panose="020B0503020000020004" pitchFamily="50" charset="-127"/>
                </a:rPr>
                <a:t>loop, function, </a:t>
              </a:r>
            </a:p>
            <a:p>
              <a:pPr eaLnBrk="1" hangingPunct="1"/>
              <a:r>
                <a:rPr kumimoji="1" lang="en-US" altLang="ko-KR" sz="16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           	task call </a:t>
              </a:r>
              <a:r>
                <a:rPr kumimoji="1" lang="ko-KR" altLang="en-US" sz="16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등</a:t>
              </a:r>
            </a:p>
            <a:p>
              <a:pPr eaLnBrk="1" hangingPunct="1"/>
              <a:endPara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eaLnBrk="1" hangingPunct="1"/>
              <a:r>
                <a:rPr kumimoji="1" lang="en-US" altLang="ko-KR" sz="1600" dirty="0">
                  <a:latin typeface="Arial" panose="020B0604020202020204" pitchFamily="34" charset="0"/>
                  <a:ea typeface="맑은 고딕" panose="020B0503020000020004" pitchFamily="50" charset="-127"/>
                </a:rPr>
                <a:t>end</a:t>
              </a:r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xmlns="" id="{72ADFCDE-719A-4B4A-9BFD-E7217C3DEA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5" y="2253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600">
                <a:latin typeface="ㅁ갸미"/>
              </a:endParaRPr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xmlns="" id="{1BD9D91C-38B5-492A-BE3D-430B00B98D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5" y="3249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600">
                <a:latin typeface="ㅁ갸미"/>
              </a:endParaRP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xmlns="" id="{B5E5EF4B-E333-49EB-B328-00B1D27AF0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3" y="2445"/>
              <a:ext cx="91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ko-KR" altLang="en-US" sz="1600" dirty="0">
                  <a:latin typeface="Arial" panose="020B0604020202020204" pitchFamily="34" charset="0"/>
                  <a:ea typeface="맑은 고딕" panose="020B0503020000020004" pitchFamily="50" charset="-127"/>
                </a:rPr>
                <a:t>계속해서 순차적으로 실행</a:t>
              </a:r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xmlns="" id="{ED4E1C71-01B5-4003-9659-3AADCE8169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" y="2445"/>
              <a:ext cx="1056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ko-KR" altLang="en-US" sz="16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블록문이</a:t>
              </a:r>
              <a:r>
                <a:rPr lang="ko-KR" altLang="en-US" sz="16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없는 경우는 한 문장만 실행</a:t>
              </a:r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xmlns="" id="{FE9D2379-F25B-4BB4-96AB-1EB7BF8CE3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" y="2253"/>
              <a:ext cx="0" cy="9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600">
                <a:latin typeface="ㅁ갸미"/>
              </a:endParaRPr>
            </a:p>
          </p:txBody>
        </p:sp>
        <p:sp>
          <p:nvSpPr>
            <p:cNvPr id="13" name="AutoShape 12">
              <a:extLst>
                <a:ext uri="{FF2B5EF4-FFF2-40B4-BE49-F238E27FC236}">
                  <a16:creationId xmlns:a16="http://schemas.microsoft.com/office/drawing/2014/main" xmlns="" id="{1BCA765D-EC29-4FBA-831F-944E75C61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" y="2205"/>
              <a:ext cx="240" cy="864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17 h 21600"/>
                <a:gd name="T4" fmla="*/ 1 w 21600"/>
                <a:gd name="T5" fmla="*/ 9 h 21600"/>
                <a:gd name="T6" fmla="*/ 3 w 21600"/>
                <a:gd name="T7" fmla="*/ 17 h 21600"/>
                <a:gd name="T8" fmla="*/ 2 w 21600"/>
                <a:gd name="T9" fmla="*/ 26 h 21600"/>
                <a:gd name="T10" fmla="*/ 2 w 21600"/>
                <a:gd name="T11" fmla="*/ 1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50 w 21600"/>
                <a:gd name="T19" fmla="*/ 3175 h 21600"/>
                <a:gd name="T20" fmla="*/ 18450 w 21600"/>
                <a:gd name="T21" fmla="*/ 18425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 sz="1600">
                <a:latin typeface="ㅁ갸미"/>
              </a:endParaRPr>
            </a:p>
          </p:txBody>
        </p:sp>
        <p:sp>
          <p:nvSpPr>
            <p:cNvPr id="14" name="AutoShape 13">
              <a:extLst>
                <a:ext uri="{FF2B5EF4-FFF2-40B4-BE49-F238E27FC236}">
                  <a16:creationId xmlns:a16="http://schemas.microsoft.com/office/drawing/2014/main" xmlns="" id="{6082F0A7-E81B-470C-8CB0-E8BFF16B84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809" y="2445"/>
              <a:ext cx="240" cy="816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15 h 21600"/>
                <a:gd name="T4" fmla="*/ 1 w 21600"/>
                <a:gd name="T5" fmla="*/ 8 h 21600"/>
                <a:gd name="T6" fmla="*/ 3 w 21600"/>
                <a:gd name="T7" fmla="*/ 15 h 21600"/>
                <a:gd name="T8" fmla="*/ 2 w 21600"/>
                <a:gd name="T9" fmla="*/ 23 h 21600"/>
                <a:gd name="T10" fmla="*/ 2 w 21600"/>
                <a:gd name="T11" fmla="*/ 15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50 w 21600"/>
                <a:gd name="T19" fmla="*/ 3150 h 21600"/>
                <a:gd name="T20" fmla="*/ 18450 w 21600"/>
                <a:gd name="T21" fmla="*/ 1845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 sz="1600">
                <a:latin typeface="ㅁ갸미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245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F0D51A8-240B-42F8-9A67-6B5E516C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Always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F776B64-B36B-4E2E-95A0-A9936D09F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1"/>
            <a:r>
              <a:rPr lang="ko-KR" altLang="en-US" dirty="0">
                <a:latin typeface="맑은 고딕" panose="020B0503020000020004" pitchFamily="50" charset="-127"/>
              </a:rPr>
              <a:t>조합회로에서 사용시 주의점</a:t>
            </a:r>
          </a:p>
          <a:p>
            <a:pPr lvl="1" eaLnBrk="1" hangingPunct="1"/>
            <a:r>
              <a:rPr lang="en-US" altLang="ko-KR" dirty="0">
                <a:latin typeface="맑은 고딕" panose="020B0503020000020004" pitchFamily="50" charset="-127"/>
              </a:rPr>
              <a:t>always </a:t>
            </a:r>
            <a:r>
              <a:rPr lang="ko-KR" altLang="en-US" dirty="0">
                <a:latin typeface="맑은 고딕" panose="020B0503020000020004" pitchFamily="50" charset="-127"/>
              </a:rPr>
              <a:t>블록에 반드시 “</a:t>
            </a:r>
            <a:r>
              <a:rPr lang="en-US" altLang="ko-KR" dirty="0">
                <a:latin typeface="맑은 고딕" panose="020B0503020000020004" pitchFamily="50" charset="-127"/>
              </a:rPr>
              <a:t>@(Event / Signal)”</a:t>
            </a:r>
            <a:r>
              <a:rPr lang="ko-KR" altLang="en-US" dirty="0">
                <a:latin typeface="맑은 고딕" panose="020B0503020000020004" pitchFamily="50" charset="-127"/>
              </a:rPr>
              <a:t>가 있어야 한다</a:t>
            </a:r>
            <a:r>
              <a:rPr lang="en-US" altLang="ko-KR" dirty="0">
                <a:latin typeface="맑은 고딕" panose="020B0503020000020004" pitchFamily="50" charset="-127"/>
              </a:rPr>
              <a:t>.</a:t>
            </a:r>
          </a:p>
          <a:p>
            <a:pPr lvl="1" eaLnBrk="1" hangingPunct="1"/>
            <a:r>
              <a:rPr lang="ko-KR" altLang="en-US" dirty="0">
                <a:latin typeface="맑은 고딕" panose="020B0503020000020004" pitchFamily="50" charset="-127"/>
              </a:rPr>
              <a:t>조합회로에 공급되는 모든 신호는 “</a:t>
            </a:r>
            <a:r>
              <a:rPr lang="en-US" altLang="ko-KR" dirty="0">
                <a:latin typeface="맑은 고딕" panose="020B0503020000020004" pitchFamily="50" charset="-127"/>
              </a:rPr>
              <a:t>@(Event</a:t>
            </a:r>
            <a:r>
              <a:rPr lang="ko-KR" altLang="en-US" dirty="0"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</a:rPr>
              <a:t>/ Signal)”</a:t>
            </a:r>
            <a:r>
              <a:rPr lang="ko-KR" altLang="en-US" dirty="0">
                <a:latin typeface="맑은 고딕" panose="020B0503020000020004" pitchFamily="50" charset="-127"/>
              </a:rPr>
              <a:t>내에 있어야 한다</a:t>
            </a:r>
            <a:r>
              <a:rPr lang="en-US" altLang="ko-KR" dirty="0">
                <a:latin typeface="맑은 고딕" panose="020B0503020000020004" pitchFamily="50" charset="-127"/>
              </a:rPr>
              <a:t>.</a:t>
            </a:r>
          </a:p>
          <a:p>
            <a:pPr lvl="1" eaLnBrk="1" hangingPunct="1"/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</a:rPr>
              <a:t>always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</a:rPr>
              <a:t>의 동작은 일종의 레지스터로 생각하기 때문에 블록에서 할당된 신호들은 반드시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</a:rPr>
              <a:t>reg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</a:rPr>
              <a:t>혹은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</a:rPr>
              <a:t>integer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</a:rPr>
              <a:t>로 선언되어야 한다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</a:rPr>
              <a:t>. </a:t>
            </a:r>
          </a:p>
          <a:p>
            <a:pPr lvl="1" eaLnBrk="1" hangingPunct="1"/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</a:rPr>
              <a:t>Blocking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</a:rPr>
              <a:t> 대입 문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</a:rPr>
              <a:t>(=)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</a:rPr>
              <a:t>을 사용하지 않고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</a:rPr>
              <a:t>, Non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</a:rPr>
              <a:t>blocking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</a:rPr>
              <a:t> 대입 문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</a:rPr>
              <a:t>(&lt;=)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</a:rPr>
              <a:t>을 사용하여야 한다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</a:rPr>
              <a:t>.</a:t>
            </a:r>
          </a:p>
          <a:p>
            <a:pPr lvl="1" eaLnBrk="1" hangingPunct="1"/>
            <a:endParaRPr lang="en-US" altLang="ko-KR" dirty="0">
              <a:latin typeface="맑은 고딕" panose="020B0503020000020004" pitchFamily="50" charset="-127"/>
            </a:endParaRPr>
          </a:p>
          <a:p>
            <a:pPr hangingPunct="1"/>
            <a:r>
              <a:rPr lang="ko-KR" altLang="en-US" dirty="0">
                <a:latin typeface="맑은 고딕" panose="020B0503020000020004" pitchFamily="50" charset="-127"/>
              </a:rPr>
              <a:t>순차회로에서 사용시 주의점</a:t>
            </a:r>
          </a:p>
          <a:p>
            <a:pPr lvl="1" eaLnBrk="1" hangingPunct="1"/>
            <a:r>
              <a:rPr lang="ko-KR" altLang="en-US" dirty="0">
                <a:latin typeface="맑은 고딕" panose="020B0503020000020004" pitchFamily="50" charset="-127"/>
              </a:rPr>
              <a:t> “</a:t>
            </a:r>
            <a:r>
              <a:rPr lang="en-US" altLang="ko-KR" dirty="0">
                <a:latin typeface="맑은 고딕" panose="020B0503020000020004" pitchFamily="50" charset="-127"/>
              </a:rPr>
              <a:t>@(Event</a:t>
            </a:r>
            <a:r>
              <a:rPr lang="ko-KR" altLang="en-US" dirty="0"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</a:rPr>
              <a:t>/</a:t>
            </a:r>
            <a:r>
              <a:rPr lang="ko-KR" altLang="en-US" dirty="0"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</a:rPr>
              <a:t>Signal)”</a:t>
            </a:r>
            <a:r>
              <a:rPr lang="ko-KR" altLang="en-US" dirty="0">
                <a:latin typeface="맑은 고딕" panose="020B0503020000020004" pitchFamily="50" charset="-127"/>
              </a:rPr>
              <a:t>없이 사용할 경우 블록 내에 </a:t>
            </a:r>
            <a:r>
              <a:rPr lang="en-US" altLang="ko-KR" dirty="0">
                <a:latin typeface="맑은 고딕" panose="020B0503020000020004" pitchFamily="50" charset="-127"/>
              </a:rPr>
              <a:t>event</a:t>
            </a:r>
            <a:r>
              <a:rPr lang="ko-KR" altLang="en-US" dirty="0">
                <a:latin typeface="맑은 고딕" panose="020B0503020000020004" pitchFamily="50" charset="-127"/>
              </a:rPr>
              <a:t>를 일으키는 식이 포함되어 있어야 한다</a:t>
            </a:r>
            <a:r>
              <a:rPr lang="en-US" altLang="ko-KR" dirty="0">
                <a:latin typeface="맑은 고딕" panose="020B0503020000020004" pitchFamily="50" charset="-127"/>
              </a:rPr>
              <a:t>.</a:t>
            </a:r>
          </a:p>
          <a:p>
            <a:pPr lvl="1" eaLnBrk="1" hangingPunct="1"/>
            <a:r>
              <a:rPr lang="ko-KR" altLang="en-US" dirty="0">
                <a:latin typeface="맑은 고딕" panose="020B0503020000020004" pitchFamily="50" charset="-127"/>
              </a:rPr>
              <a:t>벡터의 비트</a:t>
            </a:r>
            <a:r>
              <a:rPr lang="en-US" altLang="ko-KR" dirty="0">
                <a:latin typeface="맑은 고딕" panose="020B0503020000020004" pitchFamily="50" charset="-127"/>
              </a:rPr>
              <a:t>(Q[2])</a:t>
            </a:r>
            <a:r>
              <a:rPr lang="ko-KR" altLang="en-US" dirty="0">
                <a:latin typeface="맑은 고딕" panose="020B0503020000020004" pitchFamily="50" charset="-127"/>
              </a:rPr>
              <a:t>는 사용할 수 없다</a:t>
            </a:r>
            <a:r>
              <a:rPr lang="en-US" altLang="ko-KR" dirty="0">
                <a:latin typeface="맑은 고딕" panose="020B0503020000020004" pitchFamily="50" charset="-127"/>
              </a:rPr>
              <a:t>.</a:t>
            </a:r>
          </a:p>
          <a:p>
            <a:pPr lvl="1" eaLnBrk="1" hangingPunct="1"/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</a:rPr>
              <a:t>Blocking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</a:rPr>
              <a:t> 대입 문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</a:rPr>
              <a:t>(=)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</a:rPr>
              <a:t>을 사용하지 않고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</a:rPr>
              <a:t>, Non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</a:rPr>
              <a:t>blocking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</a:rPr>
              <a:t> 대입 문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</a:rPr>
              <a:t>(&lt;=)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</a:rPr>
              <a:t>을 사용하여야 한다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</a:rPr>
              <a:t>.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 hangingPunct="1"/>
            <a:r>
              <a:rPr lang="ko-KR" altLang="en-US" dirty="0">
                <a:latin typeface="맑은 고딕" panose="020B0503020000020004" pitchFamily="50" charset="-127"/>
              </a:rPr>
              <a:t>여러 개의 </a:t>
            </a:r>
            <a:r>
              <a:rPr lang="en-US" altLang="ko-KR" dirty="0">
                <a:latin typeface="맑은 고딕" panose="020B0503020000020004" pitchFamily="50" charset="-127"/>
              </a:rPr>
              <a:t>always</a:t>
            </a:r>
            <a:r>
              <a:rPr lang="ko-KR" altLang="en-US" dirty="0">
                <a:latin typeface="맑은 고딕" panose="020B0503020000020004" pitchFamily="50" charset="-127"/>
              </a:rPr>
              <a:t>문을 사용할 수 있다</a:t>
            </a:r>
            <a:endParaRPr lang="ko-KR" altLang="en-US" sz="1800" dirty="0">
              <a:latin typeface="맑은 고딕" panose="020B0503020000020004" pitchFamily="50" charset="-127"/>
            </a:endParaRPr>
          </a:p>
          <a:p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55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ED5A8E1-FCEF-4498-A6A7-CA4D13130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Always </a:t>
            </a:r>
            <a:r>
              <a:rPr lang="ko-KR" altLang="en-US" dirty="0"/>
              <a:t>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4C470EB-03EE-43A4-ABE7-96176E401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76" y="864064"/>
            <a:ext cx="8918092" cy="5696422"/>
          </a:xfrm>
        </p:spPr>
        <p:txBody>
          <a:bodyPr/>
          <a:lstStyle/>
          <a:p>
            <a:r>
              <a:rPr lang="en-US" altLang="ko-KR" dirty="0" smtClean="0"/>
              <a:t>always</a:t>
            </a:r>
            <a:r>
              <a:rPr lang="ko-KR" altLang="en-US" dirty="0"/>
              <a:t>문을 이용한 </a:t>
            </a:r>
            <a:r>
              <a:rPr lang="en-US" altLang="ko-KR" dirty="0"/>
              <a:t>2×1 </a:t>
            </a:r>
            <a:r>
              <a:rPr lang="ko-KR" altLang="en-US" dirty="0" err="1"/>
              <a:t>멀티플렉서</a:t>
            </a:r>
            <a:r>
              <a:rPr lang="ko-KR" altLang="en-US" dirty="0"/>
              <a:t> 설계</a:t>
            </a:r>
          </a:p>
          <a:p>
            <a:endParaRPr lang="ko-KR" alt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1A52294B-5AFA-49CD-A8D9-347E473A0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709" y="2008798"/>
            <a:ext cx="7489825" cy="388937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module MUX (A, B, SEL, Y);	//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모듈선언</a:t>
            </a: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input A, B, SEL;		//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입력정의</a:t>
            </a: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output Y;			//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출력정의</a:t>
            </a: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reg Y;  </a:t>
            </a:r>
            <a:r>
              <a:rPr kumimoji="1" lang="en-US" altLang="ko-KR" sz="160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	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//always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블록에서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Y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값을 할당하기 때문에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Y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를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reg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로 다시 선언</a:t>
            </a:r>
          </a:p>
          <a:p>
            <a:pPr eaLnBrk="1" hangingPunct="1"/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		</a:t>
            </a:r>
          </a:p>
          <a:p>
            <a:pPr eaLnBrk="1" hangingPunct="1"/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	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//always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블록</a:t>
            </a:r>
          </a:p>
          <a:p>
            <a:pPr eaLnBrk="1" hangingPunct="1"/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	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always @(A or B or SEL)  //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모든 입력은 이벤트 신호에 포함</a:t>
            </a:r>
          </a:p>
          <a:p>
            <a:pPr eaLnBrk="1" hangingPunct="1"/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	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begin			  </a:t>
            </a: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		if (SEL) Y &lt;= A;		//SEL=1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이면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Y=A</a:t>
            </a: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		else      Y &lt;= B;		//SEL=0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이면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Y=B</a:t>
            </a: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	end</a:t>
            </a:r>
          </a:p>
          <a:p>
            <a:pPr eaLnBrk="1" hangingPunct="1"/>
            <a:r>
              <a:rPr kumimoji="1" lang="en-US" altLang="ko-KR" sz="16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endmodule</a:t>
            </a:r>
            <a:endParaRPr kumimoji="1" lang="en-US" altLang="ko-KR" sz="16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8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F0D51A8-240B-42F8-9A67-6B5E516C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Blocking Assignments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F776B64-B36B-4E2E-95A0-A9936D09F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1"/>
            <a:r>
              <a:rPr lang="ko-KR" altLang="en-US" dirty="0" smtClean="0"/>
              <a:t>하나의 </a:t>
            </a:r>
            <a:r>
              <a:rPr lang="ko-KR" altLang="en-US" dirty="0"/>
              <a:t>대입이 끝나고 나서 다음을 대입한다</a:t>
            </a:r>
            <a:r>
              <a:rPr lang="en-US" altLang="ko-KR" dirty="0"/>
              <a:t>. </a:t>
            </a:r>
          </a:p>
          <a:p>
            <a:pPr hangingPunct="1"/>
            <a:r>
              <a:rPr lang="ko-KR" altLang="en-US" dirty="0"/>
              <a:t>기술된 순서에 따라 회로동작이 다르기 때문에 순차 회로에는 부적합</a:t>
            </a:r>
          </a:p>
          <a:p>
            <a:endParaRPr lang="ko-KR" altLang="en-US" dirty="0"/>
          </a:p>
        </p:txBody>
      </p:sp>
      <p:graphicFrame>
        <p:nvGraphicFramePr>
          <p:cNvPr id="4" name="Group 21">
            <a:extLst>
              <a:ext uri="{FF2B5EF4-FFF2-40B4-BE49-F238E27FC236}">
                <a16:creationId xmlns:a16="http://schemas.microsoft.com/office/drawing/2014/main" xmlns="" id="{9F832122-E465-4BD5-B276-FF19AC0E9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304541"/>
              </p:ext>
            </p:extLst>
          </p:nvPr>
        </p:nvGraphicFramePr>
        <p:xfrm>
          <a:off x="528022" y="2462946"/>
          <a:ext cx="8077200" cy="3627437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초기값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A=5; B=3; C=10; D=2;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52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실행 순서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wire [3:0] A, B, C, 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always @(</a:t>
                      </a:r>
                      <a:r>
                        <a:rPr kumimoji="1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posedge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CLK)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 begin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     C=B;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     B=A;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    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A=D;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 end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wire [3:0] A, B, C, 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always @(</a:t>
                      </a:r>
                      <a:r>
                        <a:rPr kumimoji="1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posedge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CLK)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 begin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     A=D;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     C=B;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     B=A;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  end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059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결과값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A=2; 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B=5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; C=3; D=2;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A=2; 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B=2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; C=3; D=2;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(A=D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의 결과가 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B=A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에 영향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87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F0D51A8-240B-42F8-9A67-6B5E516C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Non</a:t>
            </a:r>
            <a:r>
              <a:rPr lang="ko-KR" altLang="en-US" dirty="0"/>
              <a:t> </a:t>
            </a:r>
            <a:r>
              <a:rPr lang="en-US" altLang="ko-KR" dirty="0"/>
              <a:t>Blocking Assignments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F776B64-B36B-4E2E-95A0-A9936D09F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1"/>
            <a:r>
              <a:rPr lang="en-US" altLang="ko-KR" dirty="0" smtClean="0">
                <a:solidFill>
                  <a:srgbClr val="FF0000"/>
                </a:solidFill>
              </a:rPr>
              <a:t>always</a:t>
            </a:r>
            <a:r>
              <a:rPr lang="ko-KR" altLang="en-US" dirty="0">
                <a:solidFill>
                  <a:srgbClr val="FF0000"/>
                </a:solidFill>
              </a:rPr>
              <a:t>문 블록내의 대입식에서 오른쪽 처리가 완전히 끝나고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일제히 왼쪽에 대입</a:t>
            </a:r>
          </a:p>
          <a:p>
            <a:pPr hangingPunct="1"/>
            <a:r>
              <a:rPr lang="ko-KR" altLang="en-US" dirty="0"/>
              <a:t>기술된 순서와 무관하게 회로동작이 되므로 순차회로에 적합</a:t>
            </a:r>
          </a:p>
          <a:p>
            <a:endParaRPr lang="ko-KR" altLang="en-US" dirty="0"/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xmlns="" id="{42F54472-B12F-4C55-9010-616B4D9FB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389468"/>
              </p:ext>
            </p:extLst>
          </p:nvPr>
        </p:nvGraphicFramePr>
        <p:xfrm>
          <a:off x="650631" y="2819523"/>
          <a:ext cx="8077200" cy="3017838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62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초기값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A=5; B=3; C=10; D=2;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52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실행 순서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wire [3:0] A, B, C, 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always @(</a:t>
                      </a:r>
                      <a:r>
                        <a:rPr kumimoji="1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posedge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CLK)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 begin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C&lt;=B;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B&lt;=A;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A&lt;=D;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 end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wire [3:0] A, B, C, 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always @(</a:t>
                      </a:r>
                      <a:r>
                        <a:rPr kumimoji="1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posedge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CLK)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 begin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A&lt;=D;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C&lt;=B;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B&lt;=A;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 end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결과값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A=2; </a:t>
                      </a: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B=5</a:t>
                      </a: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; C=3; D=2;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A=2; 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B=5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; C=3; D=2;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84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04EB2F4-1E5F-4E3D-9DFB-00656FB4E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BLOCKING vs NON BLOCKING</a:t>
            </a:r>
            <a:endParaRPr lang="ko-KR" altLang="en-US" dirty="0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xmlns="" id="{181CF8F2-FA61-4B17-8E3A-82AAC4AECF6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594097" y="1943101"/>
            <a:ext cx="457200" cy="533400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xmlns="" id="{137A6CB8-FC09-4540-BDCF-03374D2761A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584697" y="1943101"/>
            <a:ext cx="457200" cy="533400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xmlns="" id="{0917F8DA-34B9-476B-8752-25B9DB674F5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75297" y="1943101"/>
            <a:ext cx="457200" cy="533400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xmlns="" id="{EB8E07B6-518B-4E0A-ABBB-FA6A7839CAB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9397" y="2209801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xmlns="" id="{352645C1-7E23-470C-8D75-67E4028B3A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9997" y="2209801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xmlns="" id="{0DABD911-B975-4398-B625-8D71A6BC8BD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7397" y="2209801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xmlns="" id="{7BB6C7E1-A2B2-4A4F-80A1-87BD2A9412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0597" y="2209801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xmlns="" id="{4BAC7611-EFEE-41BB-A17E-4B4834828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597" y="2062164"/>
            <a:ext cx="304800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xmlns="" id="{E6EC5ED0-6DE0-4E67-AAD5-4CA983730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5597" y="1752601"/>
            <a:ext cx="38100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dirty="0"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xmlns="" id="{F6534C6C-8F76-4233-ADD1-14C080644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997" y="1752601"/>
            <a:ext cx="38100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xmlns="" id="{B0671A35-4039-492E-B7FB-555F2E6B4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0597" y="1752601"/>
            <a:ext cx="45720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xmlns="" id="{837465E7-1A3E-4C7B-9216-89A8894BB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197" y="1524001"/>
            <a:ext cx="3810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4800">
                <a:ea typeface="굴림" panose="020B0600000101010101" pitchFamily="50" charset="-127"/>
              </a:rPr>
              <a:t>“</a:t>
            </a: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xmlns="" id="{DFF3F296-4EE6-48C4-9A65-1A36AC813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797" y="1600201"/>
            <a:ext cx="38735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4800">
                <a:ea typeface="굴림" panose="020B0600000101010101" pitchFamily="50" charset="-127"/>
              </a:rPr>
              <a:t>”</a:t>
            </a:r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xmlns="" id="{3AC364E4-29C3-4A48-8A47-5D258EFE2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1109" y="1147763"/>
            <a:ext cx="457200" cy="609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xmlns="" id="{FC534C5B-8C44-447E-BD71-BB9F433BC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1109" y="1985963"/>
            <a:ext cx="457200" cy="609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xmlns="" id="{124C77F7-00C8-4360-987D-7BC50E1CB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1109" y="2824163"/>
            <a:ext cx="457200" cy="609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22" name="AutoShape 24">
            <a:extLst>
              <a:ext uri="{FF2B5EF4-FFF2-40B4-BE49-F238E27FC236}">
                <a16:creationId xmlns:a16="http://schemas.microsoft.com/office/drawing/2014/main" xmlns="" id="{9A4E7FEA-3BAC-4517-985E-AA67BF2C025C}"/>
              </a:ext>
            </a:extLst>
          </p:cNvPr>
          <p:cNvCxnSpPr>
            <a:cxnSpLocks noChangeShapeType="1"/>
            <a:stCxn id="19" idx="3"/>
            <a:endCxn id="20" idx="1"/>
          </p:cNvCxnSpPr>
          <p:nvPr/>
        </p:nvCxnSpPr>
        <p:spPr bwMode="auto">
          <a:xfrm flipH="1">
            <a:off x="6798409" y="1452563"/>
            <a:ext cx="482600" cy="838200"/>
          </a:xfrm>
          <a:prstGeom prst="bentConnector5">
            <a:avLst>
              <a:gd name="adj1" fmla="val -44736"/>
              <a:gd name="adj2" fmla="val 50000"/>
              <a:gd name="adj3" fmla="val 144736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</p:cxnSp>
      <p:cxnSp>
        <p:nvCxnSpPr>
          <p:cNvPr id="23" name="AutoShape 25">
            <a:extLst>
              <a:ext uri="{FF2B5EF4-FFF2-40B4-BE49-F238E27FC236}">
                <a16:creationId xmlns:a16="http://schemas.microsoft.com/office/drawing/2014/main" xmlns="" id="{D0F460EB-087A-4FCF-B59A-52F91399D488}"/>
              </a:ext>
            </a:extLst>
          </p:cNvPr>
          <p:cNvCxnSpPr>
            <a:cxnSpLocks noChangeShapeType="1"/>
            <a:stCxn id="20" idx="3"/>
            <a:endCxn id="21" idx="1"/>
          </p:cNvCxnSpPr>
          <p:nvPr/>
        </p:nvCxnSpPr>
        <p:spPr bwMode="auto">
          <a:xfrm flipH="1">
            <a:off x="6798409" y="2290763"/>
            <a:ext cx="482600" cy="838200"/>
          </a:xfrm>
          <a:prstGeom prst="bentConnector5">
            <a:avLst>
              <a:gd name="adj1" fmla="val -44736"/>
              <a:gd name="adj2" fmla="val 50000"/>
              <a:gd name="adj3" fmla="val 144736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</p:cxnSp>
      <p:sp>
        <p:nvSpPr>
          <p:cNvPr id="24" name="Line 26">
            <a:extLst>
              <a:ext uri="{FF2B5EF4-FFF2-40B4-BE49-F238E27FC236}">
                <a16:creationId xmlns:a16="http://schemas.microsoft.com/office/drawing/2014/main" xmlns="" id="{2E76F6C6-5650-42D9-8FC0-DC560C7597B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2509" y="1452563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" name="Freeform 27">
            <a:extLst>
              <a:ext uri="{FF2B5EF4-FFF2-40B4-BE49-F238E27FC236}">
                <a16:creationId xmlns:a16="http://schemas.microsoft.com/office/drawing/2014/main" xmlns="" id="{6D546670-A04A-424E-9D5A-2CDCD4792042}"/>
              </a:ext>
            </a:extLst>
          </p:cNvPr>
          <p:cNvSpPr>
            <a:spLocks/>
          </p:cNvSpPr>
          <p:nvPr/>
        </p:nvSpPr>
        <p:spPr bwMode="auto">
          <a:xfrm>
            <a:off x="6792059" y="1536701"/>
            <a:ext cx="171450" cy="144462"/>
          </a:xfrm>
          <a:custGeom>
            <a:avLst/>
            <a:gdLst>
              <a:gd name="T0" fmla="*/ 0 w 108"/>
              <a:gd name="T1" fmla="*/ 0 h 91"/>
              <a:gd name="T2" fmla="*/ 108 w 108"/>
              <a:gd name="T3" fmla="*/ 43 h 91"/>
              <a:gd name="T4" fmla="*/ 12 w 108"/>
              <a:gd name="T5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8" h="91">
                <a:moveTo>
                  <a:pt x="0" y="0"/>
                </a:moveTo>
                <a:lnTo>
                  <a:pt x="108" y="43"/>
                </a:lnTo>
                <a:lnTo>
                  <a:pt x="12" y="91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" name="Freeform 28">
            <a:extLst>
              <a:ext uri="{FF2B5EF4-FFF2-40B4-BE49-F238E27FC236}">
                <a16:creationId xmlns:a16="http://schemas.microsoft.com/office/drawing/2014/main" xmlns="" id="{62290DC5-DB48-4DBD-A741-8295BD6D9D45}"/>
              </a:ext>
            </a:extLst>
          </p:cNvPr>
          <p:cNvSpPr>
            <a:spLocks/>
          </p:cNvSpPr>
          <p:nvPr/>
        </p:nvSpPr>
        <p:spPr bwMode="auto">
          <a:xfrm>
            <a:off x="6792059" y="2374901"/>
            <a:ext cx="171450" cy="144462"/>
          </a:xfrm>
          <a:custGeom>
            <a:avLst/>
            <a:gdLst>
              <a:gd name="T0" fmla="*/ 0 w 108"/>
              <a:gd name="T1" fmla="*/ 0 h 91"/>
              <a:gd name="T2" fmla="*/ 108 w 108"/>
              <a:gd name="T3" fmla="*/ 43 h 91"/>
              <a:gd name="T4" fmla="*/ 12 w 108"/>
              <a:gd name="T5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8" h="91">
                <a:moveTo>
                  <a:pt x="0" y="0"/>
                </a:moveTo>
                <a:lnTo>
                  <a:pt x="108" y="43"/>
                </a:lnTo>
                <a:lnTo>
                  <a:pt x="12" y="91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" name="Freeform 29">
            <a:extLst>
              <a:ext uri="{FF2B5EF4-FFF2-40B4-BE49-F238E27FC236}">
                <a16:creationId xmlns:a16="http://schemas.microsoft.com/office/drawing/2014/main" xmlns="" id="{7CAFDDB8-0C91-4361-8134-526EC9BB72EE}"/>
              </a:ext>
            </a:extLst>
          </p:cNvPr>
          <p:cNvSpPr>
            <a:spLocks/>
          </p:cNvSpPr>
          <p:nvPr/>
        </p:nvSpPr>
        <p:spPr bwMode="auto">
          <a:xfrm>
            <a:off x="6811109" y="3205163"/>
            <a:ext cx="171450" cy="144463"/>
          </a:xfrm>
          <a:custGeom>
            <a:avLst/>
            <a:gdLst>
              <a:gd name="T0" fmla="*/ 0 w 108"/>
              <a:gd name="T1" fmla="*/ 0 h 91"/>
              <a:gd name="T2" fmla="*/ 108 w 108"/>
              <a:gd name="T3" fmla="*/ 43 h 91"/>
              <a:gd name="T4" fmla="*/ 12 w 108"/>
              <a:gd name="T5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8" h="91">
                <a:moveTo>
                  <a:pt x="0" y="0"/>
                </a:moveTo>
                <a:lnTo>
                  <a:pt x="108" y="43"/>
                </a:lnTo>
                <a:lnTo>
                  <a:pt x="12" y="91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" name="Line 30">
            <a:extLst>
              <a:ext uri="{FF2B5EF4-FFF2-40B4-BE49-F238E27FC236}">
                <a16:creationId xmlns:a16="http://schemas.microsoft.com/office/drawing/2014/main" xmlns="" id="{6F9CEFD6-F165-4024-A63F-9D9DA8CE9E4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8309" y="3128963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" name="Text Box 31">
            <a:extLst>
              <a:ext uri="{FF2B5EF4-FFF2-40B4-BE49-F238E27FC236}">
                <a16:creationId xmlns:a16="http://schemas.microsoft.com/office/drawing/2014/main" xmlns="" id="{026E003D-6F10-4B0C-AE56-3CB54D21B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3109" y="1223963"/>
            <a:ext cx="38100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30" name="Text Box 32">
            <a:extLst>
              <a:ext uri="{FF2B5EF4-FFF2-40B4-BE49-F238E27FC236}">
                <a16:creationId xmlns:a16="http://schemas.microsoft.com/office/drawing/2014/main" xmlns="" id="{0F5558AD-D994-4C40-9D79-7FCCF95D8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3109" y="2062163"/>
            <a:ext cx="38100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31" name="Text Box 33">
            <a:extLst>
              <a:ext uri="{FF2B5EF4-FFF2-40B4-BE49-F238E27FC236}">
                <a16:creationId xmlns:a16="http://schemas.microsoft.com/office/drawing/2014/main" xmlns="" id="{9320D886-846E-42E2-999C-EF57C8377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3109" y="2824163"/>
            <a:ext cx="45720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32" name="Text Box 34">
            <a:extLst>
              <a:ext uri="{FF2B5EF4-FFF2-40B4-BE49-F238E27FC236}">
                <a16:creationId xmlns:a16="http://schemas.microsoft.com/office/drawing/2014/main" xmlns="" id="{561E4ACB-7DBF-4D62-8A8C-7797AB0D7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7709" y="1223963"/>
            <a:ext cx="30480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3" name="Text Box 35">
            <a:extLst>
              <a:ext uri="{FF2B5EF4-FFF2-40B4-BE49-F238E27FC236}">
                <a16:creationId xmlns:a16="http://schemas.microsoft.com/office/drawing/2014/main" xmlns="" id="{9F7FAB49-D99C-4976-A475-DDE586F42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0509" y="1757363"/>
            <a:ext cx="3810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4800">
                <a:ea typeface="굴림" panose="020B0600000101010101" pitchFamily="50" charset="-127"/>
              </a:rPr>
              <a:t>“</a:t>
            </a:r>
          </a:p>
        </p:txBody>
      </p:sp>
      <p:sp>
        <p:nvSpPr>
          <p:cNvPr id="34" name="Rectangle 36">
            <a:extLst>
              <a:ext uri="{FF2B5EF4-FFF2-40B4-BE49-F238E27FC236}">
                <a16:creationId xmlns:a16="http://schemas.microsoft.com/office/drawing/2014/main" xmlns="" id="{CDEFCE50-35DE-4537-A0DE-8FFB29828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6509" y="1757363"/>
            <a:ext cx="38735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4800">
                <a:ea typeface="굴림" panose="020B0600000101010101" pitchFamily="50" charset="-127"/>
              </a:rPr>
              <a:t>”</a:t>
            </a:r>
          </a:p>
        </p:txBody>
      </p:sp>
      <p:graphicFrame>
        <p:nvGraphicFramePr>
          <p:cNvPr id="36" name="Group 4">
            <a:extLst>
              <a:ext uri="{FF2B5EF4-FFF2-40B4-BE49-F238E27FC236}">
                <a16:creationId xmlns:a16="http://schemas.microsoft.com/office/drawing/2014/main" xmlns="" id="{A253652A-91FF-491A-A37C-E919AAA07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546115"/>
              </p:ext>
            </p:extLst>
          </p:nvPr>
        </p:nvGraphicFramePr>
        <p:xfrm>
          <a:off x="533400" y="3901222"/>
          <a:ext cx="8077200" cy="222505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2219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실행 순서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Wire a, b, c;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always @(</a:t>
                      </a:r>
                      <a:r>
                        <a:rPr kumimoji="1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posedge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CLK)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 begin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 = 1;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 = a;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 = b;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 end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wire a, b, c;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always @(</a:t>
                      </a:r>
                      <a:r>
                        <a:rPr kumimoji="1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posedge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CLK)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 begin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 &lt;= 1;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 &lt;= a;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 &lt;= b;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 end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3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396C6A2-103F-4E66-BC26-B3B0B36A0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</a:t>
            </a:r>
            <a:r>
              <a:rPr lang="ko-KR" altLang="en-US" dirty="0"/>
              <a:t> 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4CAC912-2212-4124-A38B-00D19553E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1"/>
            <a:r>
              <a:rPr lang="ko-KR" altLang="en-US" dirty="0" smtClean="0"/>
              <a:t>블록으로 </a:t>
            </a:r>
            <a:r>
              <a:rPr lang="ko-KR" altLang="en-US" dirty="0"/>
              <a:t>설정된 부분을 순차적으로 한번 실행 </a:t>
            </a:r>
          </a:p>
          <a:p>
            <a:pPr hangingPunct="1"/>
            <a:endParaRPr lang="ko-KR" altLang="en-US" sz="1000" dirty="0"/>
          </a:p>
          <a:p>
            <a:pPr hangingPunct="1"/>
            <a:r>
              <a:rPr lang="ko-KR" altLang="en-US" dirty="0"/>
              <a:t>시뮬레이션 할 때만 사용</a:t>
            </a:r>
            <a:r>
              <a:rPr lang="en-US" altLang="ko-KR" dirty="0"/>
              <a:t>(</a:t>
            </a:r>
            <a:r>
              <a:rPr lang="ko-KR" altLang="en-US" dirty="0"/>
              <a:t>합성되지 않음</a:t>
            </a:r>
            <a:r>
              <a:rPr lang="en-US" altLang="ko-KR" dirty="0"/>
              <a:t>) </a:t>
            </a:r>
          </a:p>
          <a:p>
            <a:pPr hangingPunct="1"/>
            <a:endParaRPr lang="en-US" altLang="ko-KR" sz="1000" dirty="0"/>
          </a:p>
          <a:p>
            <a:pPr hangingPunct="1"/>
            <a:r>
              <a:rPr lang="en-US" altLang="ko-KR" dirty="0"/>
              <a:t>initial</a:t>
            </a:r>
            <a:r>
              <a:rPr lang="ko-KR" altLang="en-US" dirty="0"/>
              <a:t>문의 예</a:t>
            </a:r>
          </a:p>
          <a:p>
            <a:endParaRPr lang="ko-KR" altLang="en-US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xmlns="" id="{A887904F-57EA-4111-8BD6-F4F9820B5A24}"/>
              </a:ext>
            </a:extLst>
          </p:cNvPr>
          <p:cNvGrpSpPr>
            <a:grpSpLocks/>
          </p:cNvGrpSpPr>
          <p:nvPr/>
        </p:nvGrpSpPr>
        <p:grpSpPr bwMode="auto">
          <a:xfrm>
            <a:off x="893941" y="2857500"/>
            <a:ext cx="7345362" cy="2736850"/>
            <a:chOff x="521" y="1797"/>
            <a:chExt cx="4627" cy="1678"/>
          </a:xfrm>
        </p:grpSpPr>
        <p:sp>
          <p:nvSpPr>
            <p:cNvPr id="5" name="Line 5">
              <a:extLst>
                <a:ext uri="{FF2B5EF4-FFF2-40B4-BE49-F238E27FC236}">
                  <a16:creationId xmlns:a16="http://schemas.microsoft.com/office/drawing/2014/main" xmlns="" id="{953E23A8-104E-4B81-BB48-3702EAFCE0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2" y="2296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xmlns="" id="{5141B6B6-922C-4552-A3BA-D247F72D3A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" y="1797"/>
              <a:ext cx="4627" cy="1678"/>
              <a:chOff x="521" y="1797"/>
              <a:chExt cx="4627" cy="1678"/>
            </a:xfrm>
          </p:grpSpPr>
          <p:sp>
            <p:nvSpPr>
              <p:cNvPr id="7" name="Line 7">
                <a:extLst>
                  <a:ext uri="{FF2B5EF4-FFF2-40B4-BE49-F238E27FC236}">
                    <a16:creationId xmlns:a16="http://schemas.microsoft.com/office/drawing/2014/main" xmlns="" id="{33BF0808-C047-484B-9BF1-846E09B271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2" y="2296"/>
                <a:ext cx="26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Line 8">
                <a:extLst>
                  <a:ext uri="{FF2B5EF4-FFF2-40B4-BE49-F238E27FC236}">
                    <a16:creationId xmlns:a16="http://schemas.microsoft.com/office/drawing/2014/main" xmlns="" id="{8D55EC46-D215-4E86-A6C2-030C3DBAF5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2" y="3339"/>
                <a:ext cx="26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Line 9">
                <a:extLst>
                  <a:ext uri="{FF2B5EF4-FFF2-40B4-BE49-F238E27FC236}">
                    <a16:creationId xmlns:a16="http://schemas.microsoft.com/office/drawing/2014/main" xmlns="" id="{7663C8EC-C17A-4202-BD8D-B1B84916A4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0" y="2523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Text Box 10">
                <a:extLst>
                  <a:ext uri="{FF2B5EF4-FFF2-40B4-BE49-F238E27FC236}">
                    <a16:creationId xmlns:a16="http://schemas.microsoft.com/office/drawing/2014/main" xmlns="" id="{CA2218A7-30BE-433F-801C-D5A1B9125F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2" y="2571"/>
                <a:ext cx="912" cy="3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ko-KR" altLang="en-US" sz="1600" dirty="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순서대로 한번만 실행</a:t>
                </a:r>
              </a:p>
            </p:txBody>
          </p:sp>
          <p:sp>
            <p:nvSpPr>
              <p:cNvPr id="11" name="Text Box 11">
                <a:extLst>
                  <a:ext uri="{FF2B5EF4-FFF2-40B4-BE49-F238E27FC236}">
                    <a16:creationId xmlns:a16="http://schemas.microsoft.com/office/drawing/2014/main" xmlns="" id="{C2D7F78D-F34E-4185-8FF8-161F2F4980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2" y="2536"/>
                <a:ext cx="1056" cy="5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ko-KR" altLang="en-US" sz="1600" dirty="0" err="1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블록문이</a:t>
                </a:r>
                <a:r>
                  <a:rPr lang="ko-KR" altLang="en-US" sz="1600" dirty="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 없는 경우는 한 문장만 실행</a:t>
                </a:r>
              </a:p>
            </p:txBody>
          </p:sp>
          <p:sp>
            <p:nvSpPr>
              <p:cNvPr id="12" name="Rectangle 12">
                <a:extLst>
                  <a:ext uri="{FF2B5EF4-FFF2-40B4-BE49-F238E27FC236}">
                    <a16:creationId xmlns:a16="http://schemas.microsoft.com/office/drawing/2014/main" xmlns="" id="{0FA4DEE1-3B50-403F-BC4C-FD715EB9AA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" y="1797"/>
                <a:ext cx="4627" cy="1678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kumimoji="1" lang="en-US" altLang="ko-KR" sz="1600" dirty="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initial</a:t>
                </a:r>
              </a:p>
              <a:p>
                <a:pPr eaLnBrk="1" hangingPunct="1"/>
                <a:endParaRPr kumimoji="1" lang="en-US" altLang="ko-KR" sz="16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kumimoji="1" lang="en-US" altLang="ko-KR" sz="1600" dirty="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begin</a:t>
                </a:r>
              </a:p>
              <a:p>
                <a:pPr eaLnBrk="1" hangingPunct="1"/>
                <a:r>
                  <a:rPr kumimoji="1" lang="en-US" altLang="ko-KR" sz="1600" dirty="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	</a:t>
                </a:r>
              </a:p>
              <a:p>
                <a:pPr eaLnBrk="1" hangingPunct="1"/>
                <a:r>
                  <a:rPr kumimoji="1" lang="en-US" altLang="ko-KR" sz="1600" dirty="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	“assign”</a:t>
                </a:r>
                <a:r>
                  <a:rPr kumimoji="1" lang="ko-KR" altLang="en-US" sz="1600" dirty="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문</a:t>
                </a:r>
              </a:p>
              <a:p>
                <a:pPr eaLnBrk="1" hangingPunct="1"/>
                <a:r>
                  <a:rPr kumimoji="1" lang="ko-KR" altLang="en-US" sz="1600" dirty="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	</a:t>
                </a:r>
                <a:r>
                  <a:rPr kumimoji="1" lang="ko-KR" altLang="en-US" sz="1600" dirty="0" err="1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조건처리문</a:t>
                </a:r>
                <a:endParaRPr kumimoji="1" lang="ko-KR" altLang="en-US" sz="16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kumimoji="1" lang="ko-KR" altLang="en-US" sz="1600" dirty="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	</a:t>
                </a:r>
                <a:r>
                  <a:rPr kumimoji="1" lang="en-US" altLang="ko-KR" sz="1600" dirty="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if, case </a:t>
                </a:r>
                <a:r>
                  <a:rPr kumimoji="1" lang="ko-KR" altLang="en-US" sz="1600" dirty="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문 등</a:t>
                </a:r>
              </a:p>
              <a:p>
                <a:pPr eaLnBrk="1" hangingPunct="1"/>
                <a:endParaRPr kumimoji="1" lang="ko-KR" altLang="en-US" sz="16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kumimoji="1" lang="en-US" altLang="ko-KR" sz="1600" dirty="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end</a:t>
                </a:r>
                <a:endParaRPr kumimoji="1" lang="en-US" altLang="ko-KR" sz="1600" b="1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77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F0D51A8-240B-42F8-9A67-6B5E516C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F776B64-B36B-4E2E-95A0-A9936D09F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1"/>
            <a:r>
              <a:rPr lang="ko-KR" altLang="en-US" dirty="0" smtClean="0"/>
              <a:t>조건이 </a:t>
            </a:r>
            <a:r>
              <a:rPr lang="ko-KR" altLang="en-US" dirty="0"/>
              <a:t>참</a:t>
            </a:r>
            <a:r>
              <a:rPr lang="en-US" altLang="ko-KR" dirty="0"/>
              <a:t>(true)</a:t>
            </a:r>
            <a:r>
              <a:rPr lang="ko-KR" altLang="en-US" dirty="0"/>
              <a:t>이면 </a:t>
            </a:r>
            <a:r>
              <a:rPr lang="en-US" altLang="ko-KR" dirty="0"/>
              <a:t>if</a:t>
            </a:r>
            <a:r>
              <a:rPr lang="ko-KR" altLang="en-US" dirty="0"/>
              <a:t>문 다음의 문장을 실행하고</a:t>
            </a:r>
            <a:r>
              <a:rPr lang="en-US" altLang="ko-KR" dirty="0"/>
              <a:t>, </a:t>
            </a:r>
            <a:r>
              <a:rPr lang="ko-KR" altLang="en-US" dirty="0"/>
              <a:t>그렇지 않으면   </a:t>
            </a:r>
            <a:r>
              <a:rPr lang="en-US" altLang="ko-KR" dirty="0"/>
              <a:t>(</a:t>
            </a:r>
            <a:r>
              <a:rPr lang="ko-KR" altLang="en-US" dirty="0"/>
              <a:t>거짓 </a:t>
            </a:r>
            <a:r>
              <a:rPr lang="en-US" altLang="ko-KR" dirty="0"/>
              <a:t>: false) else</a:t>
            </a:r>
            <a:r>
              <a:rPr lang="ko-KR" altLang="en-US" dirty="0"/>
              <a:t>문 다음의 문장을 실행</a:t>
            </a:r>
          </a:p>
          <a:p>
            <a:pPr hangingPunct="1"/>
            <a:r>
              <a:rPr lang="ko-KR" altLang="en-US" dirty="0"/>
              <a:t>형식</a:t>
            </a:r>
          </a:p>
          <a:p>
            <a:endParaRPr lang="ko-KR" alt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68DFEA0B-E66F-4209-90BB-2F3BC2B8A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005263"/>
            <a:ext cx="7273925" cy="2303462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vl="1"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if (</a:t>
            </a:r>
            <a:r>
              <a:rPr kumimoji="1" lang="ko-KR" altLang="en-US" sz="16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조건식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lvl="1"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  begin </a:t>
            </a:r>
          </a:p>
          <a:p>
            <a:pPr lvl="1"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  …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문장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… ;	// &lt;</a:t>
            </a:r>
            <a:r>
              <a:rPr kumimoji="1" lang="ko-KR" altLang="en-US" sz="16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조건식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&gt;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이 참이면 블록을 실행</a:t>
            </a:r>
          </a:p>
          <a:p>
            <a:pPr lvl="1" eaLnBrk="1" hangingPunct="1"/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 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end</a:t>
            </a:r>
          </a:p>
          <a:p>
            <a:pPr lvl="1"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else </a:t>
            </a:r>
          </a:p>
          <a:p>
            <a:pPr lvl="1"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  begin</a:t>
            </a:r>
          </a:p>
          <a:p>
            <a:pPr lvl="1"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  …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문장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… ;	// &lt;</a:t>
            </a:r>
            <a:r>
              <a:rPr kumimoji="1" lang="ko-KR" altLang="en-US" sz="16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조건식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&gt;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이 거짓이면 블록을 실행</a:t>
            </a:r>
          </a:p>
          <a:p>
            <a:pPr lvl="1" eaLnBrk="1" hangingPunct="1"/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 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end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3B776019-8D72-444B-8F89-1EF361AC9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349500"/>
            <a:ext cx="7273925" cy="151447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vl="1"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if (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조건식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lvl="1"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 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문장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1; 	// &lt;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조건식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&gt;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이 참이면 실행</a:t>
            </a:r>
          </a:p>
          <a:p>
            <a:pPr lvl="1"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else	     /*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이 이하는 생략 가능하지만 조합회로에서 생략하면 </a:t>
            </a:r>
          </a:p>
          <a:p>
            <a:pPr lvl="1" eaLnBrk="1" hangingPunct="1"/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                                          </a:t>
            </a:r>
            <a:r>
              <a:rPr kumimoji="1" lang="ko-KR" altLang="en-US" sz="1600" dirty="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불필요한 </a:t>
            </a:r>
            <a:r>
              <a:rPr kumimoji="1" lang="ko-KR" altLang="en-US" sz="1600" dirty="0" err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래치가</a:t>
            </a:r>
            <a:r>
              <a:rPr kumimoji="1" lang="ko-KR" altLang="en-US" sz="1600" dirty="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만들어짐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*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/</a:t>
            </a:r>
          </a:p>
          <a:p>
            <a:pPr lvl="1"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 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문장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2;	// &lt;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조건식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&gt;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이 거짓이면 실행</a:t>
            </a:r>
          </a:p>
        </p:txBody>
      </p:sp>
    </p:spTree>
    <p:extLst>
      <p:ext uri="{BB962C8B-B14F-4D97-AF65-F5344CB8AC3E}">
        <p14:creationId xmlns:p14="http://schemas.microsoft.com/office/powerpoint/2010/main" val="30383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F0D51A8-240B-42F8-9A67-6B5E516C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F776B64-B36B-4E2E-95A0-A9936D09F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 </a:t>
            </a:r>
            <a:r>
              <a:rPr lang="ko-KR" altLang="en-US" dirty="0"/>
              <a:t>문을 이용한 </a:t>
            </a:r>
            <a:r>
              <a:rPr lang="en-US" altLang="ko-KR" dirty="0"/>
              <a:t>3x8 Decoder</a:t>
            </a:r>
            <a:r>
              <a:rPr lang="ko-KR" altLang="en-US" dirty="0"/>
              <a:t>의 설계</a:t>
            </a:r>
          </a:p>
          <a:p>
            <a:endParaRPr lang="ko-KR" alt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980A926A-496B-4646-B073-4906625F7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72" y="1784961"/>
            <a:ext cx="8657888" cy="424815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vl="1"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module DECODER(A, Y);</a:t>
            </a:r>
          </a:p>
          <a:p>
            <a:pPr lvl="1"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input   [2:0] A ;		</a:t>
            </a:r>
            <a:r>
              <a:rPr kumimoji="1" lang="en-US" altLang="ko-KR" sz="160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	//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3 bit input</a:t>
            </a:r>
          </a:p>
          <a:p>
            <a:pPr lvl="1"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output [7:0] Y ;		</a:t>
            </a:r>
            <a:r>
              <a:rPr kumimoji="1" lang="en-US" altLang="ko-KR" sz="160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	//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8 bit output</a:t>
            </a:r>
          </a:p>
          <a:p>
            <a:pPr lvl="1"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    assign Y = FUNC_DEC (A) ;  </a:t>
            </a:r>
          </a:p>
          <a:p>
            <a:pPr lvl="1"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                               </a:t>
            </a:r>
            <a:r>
              <a:rPr kumimoji="1" lang="en-US" altLang="ko-KR" sz="160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			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// function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을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call, return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값을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Y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로 출력</a:t>
            </a:r>
          </a:p>
          <a:p>
            <a:pPr lvl="1" eaLnBrk="1" hangingPunct="1"/>
            <a:endParaRPr kumimoji="1" lang="ko-KR" altLang="en-US" sz="16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1" eaLnBrk="1" hangingPunct="1"/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/* decoder function, return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값은 </a:t>
            </a:r>
            <a:r>
              <a:rPr kumimoji="1" lang="en-US" altLang="ko-KR" sz="16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func_DEC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8 bit */</a:t>
            </a:r>
          </a:p>
          <a:p>
            <a:pPr lvl="1"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function [7:0] FUNC_DEC ;</a:t>
            </a:r>
          </a:p>
          <a:p>
            <a:pPr lvl="1"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input [2:0] A ; 	</a:t>
            </a:r>
            <a:r>
              <a:rPr kumimoji="1" lang="en-US" altLang="ko-KR" sz="160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		//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3 bit input</a:t>
            </a:r>
          </a:p>
          <a:p>
            <a:pPr lvl="1"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    if (A == 3’b000)		</a:t>
            </a:r>
            <a:r>
              <a:rPr kumimoji="1" lang="en-US" altLang="ko-KR" sz="160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	//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가 “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000”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인 경우</a:t>
            </a:r>
          </a:p>
          <a:p>
            <a:pPr lvl="1" eaLnBrk="1" hangingPunct="1"/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       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FUNC_DEC = 8’b0000_0001;</a:t>
            </a:r>
          </a:p>
          <a:p>
            <a:pPr lvl="1"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    else if ( A == 3’b001)	</a:t>
            </a:r>
            <a:r>
              <a:rPr kumimoji="1" lang="en-US" altLang="ko-KR" sz="160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	//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가 “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001”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인 경우</a:t>
            </a:r>
          </a:p>
          <a:p>
            <a:pPr lvl="1" eaLnBrk="1" hangingPunct="1"/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       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FUNC_DEC = 8’b0000_0010;</a:t>
            </a:r>
          </a:p>
        </p:txBody>
      </p:sp>
    </p:spTree>
    <p:extLst>
      <p:ext uri="{BB962C8B-B14F-4D97-AF65-F5344CB8AC3E}">
        <p14:creationId xmlns:p14="http://schemas.microsoft.com/office/powerpoint/2010/main" val="192712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A068AE3-6382-4E65-9C2F-3D8BE222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Verilog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C91E71A-5A4A-42CB-B1C7-28482D029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1"/>
            <a:r>
              <a:rPr lang="en-US" altLang="ko-KR" dirty="0" smtClean="0"/>
              <a:t>Verilog </a:t>
            </a:r>
            <a:r>
              <a:rPr lang="en-US" altLang="ko-KR" dirty="0"/>
              <a:t>HDL</a:t>
            </a:r>
            <a:r>
              <a:rPr lang="ko-KR" altLang="en-US" dirty="0"/>
              <a:t>은 </a:t>
            </a:r>
            <a:r>
              <a:rPr lang="en-US" altLang="ko-KR" dirty="0"/>
              <a:t>Digital System</a:t>
            </a:r>
            <a:r>
              <a:rPr lang="ko-KR" altLang="en-US" dirty="0"/>
              <a:t>을 기술하고 </a:t>
            </a:r>
            <a:r>
              <a:rPr lang="en-US" altLang="ko-KR" dirty="0"/>
              <a:t>Simulation</a:t>
            </a:r>
            <a:r>
              <a:rPr lang="ko-KR" altLang="en-US" dirty="0"/>
              <a:t>하기 위한 언어로 여러 단계의 추상화 레벨을 제공한다</a:t>
            </a:r>
            <a:r>
              <a:rPr lang="en-US" altLang="ko-KR" dirty="0"/>
              <a:t>.</a:t>
            </a:r>
          </a:p>
          <a:p>
            <a:pPr hangingPunct="1"/>
            <a:endParaRPr lang="en-US" altLang="ko-KR" dirty="0"/>
          </a:p>
          <a:p>
            <a:pPr hangingPunct="1"/>
            <a:r>
              <a:rPr lang="ko-KR" altLang="en-US" dirty="0"/>
              <a:t>설계 초기단계에는 </a:t>
            </a:r>
            <a:r>
              <a:rPr lang="en-US" altLang="ko-KR" dirty="0"/>
              <a:t>System</a:t>
            </a:r>
            <a:r>
              <a:rPr lang="ko-KR" altLang="en-US" dirty="0"/>
              <a:t>의 기능을 </a:t>
            </a:r>
            <a:r>
              <a:rPr lang="en-US" altLang="ko-KR" dirty="0"/>
              <a:t>Behavior </a:t>
            </a:r>
            <a:r>
              <a:rPr lang="ko-KR" altLang="en-US" dirty="0"/>
              <a:t>수준에서 기술하는 </a:t>
            </a:r>
            <a:r>
              <a:rPr lang="en-US" altLang="ko-KR" dirty="0"/>
              <a:t>Behavioral </a:t>
            </a:r>
            <a:r>
              <a:rPr lang="ko-KR" altLang="en-US" dirty="0"/>
              <a:t>레벨 설계를 진행하며 이후 동작이 검증된 구조의 개선 및 최적화를 위해 </a:t>
            </a:r>
            <a:r>
              <a:rPr lang="en-US" altLang="ko-KR" dirty="0"/>
              <a:t>Structural </a:t>
            </a:r>
            <a:r>
              <a:rPr lang="ko-KR" altLang="en-US" dirty="0"/>
              <a:t>레벨의 기술 방법을 사용한다</a:t>
            </a:r>
            <a:r>
              <a:rPr lang="en-US" altLang="ko-KR" dirty="0"/>
              <a:t>. </a:t>
            </a:r>
            <a:br>
              <a:rPr lang="en-US" altLang="ko-KR" dirty="0"/>
            </a:br>
            <a:endParaRPr lang="en-US" altLang="ko-KR" dirty="0"/>
          </a:p>
          <a:p>
            <a:pPr hangingPunct="1"/>
            <a:r>
              <a:rPr lang="ko-KR" altLang="en-US" dirty="0"/>
              <a:t>대규모 </a:t>
            </a:r>
            <a:r>
              <a:rPr lang="en-US" altLang="ko-KR" dirty="0"/>
              <a:t>System</a:t>
            </a:r>
            <a:r>
              <a:rPr lang="ko-KR" altLang="en-US" dirty="0"/>
              <a:t>의 설계 복잡도를 줄이기 위해 계층적인 기술 방법을 이용한다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793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F0D51A8-240B-42F8-9A67-6B5E516C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문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F342F87-D438-4ADF-8418-F864B35DD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484313"/>
            <a:ext cx="7632700" cy="4681537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          else if ( A == 3’b010)		// A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가 “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010”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인 경우</a:t>
            </a:r>
          </a:p>
          <a:p>
            <a:pPr lvl="1" eaLnBrk="1" hangingPunct="1"/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       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FUNC_DEC = 8’b0000_0100;</a:t>
            </a:r>
          </a:p>
          <a:p>
            <a:pPr lvl="1"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    else if ( A == 3’b011)		// A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가 “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011”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인 경우</a:t>
            </a:r>
          </a:p>
          <a:p>
            <a:pPr eaLnBrk="1" hangingPunct="1"/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             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FUNC_DEC = 8’b0000_1000;</a:t>
            </a: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          else if ( A == 3’b100)		// A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가 “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100”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인 경우</a:t>
            </a:r>
          </a:p>
          <a:p>
            <a:pPr eaLnBrk="1" hangingPunct="1"/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             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FUNC_DEC = 8’b0001_0000;</a:t>
            </a: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          else if ( A == 3’b101)		// A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가 “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101”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인 경우</a:t>
            </a:r>
          </a:p>
          <a:p>
            <a:pPr eaLnBrk="1" hangingPunct="1"/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             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FUNC_DEC = 8’b0010_0000;</a:t>
            </a:r>
          </a:p>
          <a:p>
            <a:pPr lvl="1"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    else if ( A == 3’b110)		// A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가 “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110”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인 경우</a:t>
            </a:r>
          </a:p>
          <a:p>
            <a:pPr lvl="1" eaLnBrk="1" hangingPunct="1"/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       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FUNC_DEC = 8’b0100_0000;</a:t>
            </a:r>
          </a:p>
          <a:p>
            <a:pPr lvl="1"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    else if ( A == 3’b111)		// A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가 “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111”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인 경우</a:t>
            </a:r>
          </a:p>
          <a:p>
            <a:pPr lvl="1" eaLnBrk="1" hangingPunct="1"/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       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FUNC_DEC = 8’b1000_0000;</a:t>
            </a:r>
          </a:p>
          <a:p>
            <a:pPr lvl="1"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    else 			</a:t>
            </a:r>
            <a:r>
              <a:rPr kumimoji="1" lang="en-US" altLang="ko-KR" sz="160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	//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조건이 맞는 경우가 없을 경우</a:t>
            </a:r>
          </a:p>
          <a:p>
            <a:pPr lvl="1" eaLnBrk="1" hangingPunct="1"/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       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FUNC_DEC = 8’b0000_0000;</a:t>
            </a:r>
          </a:p>
          <a:p>
            <a:pPr lvl="1"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</a:t>
            </a:r>
            <a:r>
              <a:rPr kumimoji="1" lang="en-US" altLang="ko-KR" sz="16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endfunction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		</a:t>
            </a:r>
            <a:r>
              <a:rPr kumimoji="1" lang="en-US" altLang="ko-KR" sz="160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	//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function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문 끝</a:t>
            </a:r>
          </a:p>
          <a:p>
            <a:pPr lvl="1" eaLnBrk="1" hangingPunct="1"/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</a:t>
            </a:r>
            <a:r>
              <a:rPr kumimoji="1" lang="en-US" altLang="ko-KR" sz="16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endmodule</a:t>
            </a:r>
            <a:endParaRPr kumimoji="1" lang="en-US" altLang="ko-KR" sz="16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50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F0D51A8-240B-42F8-9A67-6B5E516C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</a:t>
            </a:r>
            <a:r>
              <a:rPr lang="ko-KR" altLang="en-US" dirty="0"/>
              <a:t>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F776B64-B36B-4E2E-95A0-A9936D09F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1"/>
            <a:r>
              <a:rPr lang="ko-KR" altLang="en-US" dirty="0" smtClean="0"/>
              <a:t>논리식의 </a:t>
            </a:r>
            <a:r>
              <a:rPr lang="ko-KR" altLang="en-US" dirty="0"/>
              <a:t>값에 따라서 실행할 문장을 선택</a:t>
            </a:r>
          </a:p>
          <a:p>
            <a:pPr hangingPunct="1"/>
            <a:r>
              <a:rPr lang="ko-KR" altLang="en-US" dirty="0"/>
              <a:t>형식</a:t>
            </a:r>
          </a:p>
          <a:p>
            <a:pPr hangingPunct="1"/>
            <a:endParaRPr lang="ko-KR" altLang="en-US" dirty="0"/>
          </a:p>
          <a:p>
            <a:pPr hangingPunct="1"/>
            <a:endParaRPr lang="ko-KR" altLang="en-US" dirty="0"/>
          </a:p>
          <a:p>
            <a:pPr hangingPunct="1"/>
            <a:endParaRPr lang="ko-KR" altLang="en-US" dirty="0"/>
          </a:p>
          <a:p>
            <a:pPr hangingPunct="1"/>
            <a:endParaRPr lang="ko-KR" altLang="en-US" dirty="0"/>
          </a:p>
          <a:p>
            <a:pPr hangingPunct="1"/>
            <a:endParaRPr lang="ko-KR" altLang="en-US" dirty="0"/>
          </a:p>
          <a:p>
            <a:pPr hangingPunct="1"/>
            <a:endParaRPr lang="ko-KR" altLang="en-US" dirty="0"/>
          </a:p>
          <a:p>
            <a:pPr hangingPunct="1"/>
            <a:endParaRPr lang="ko-KR" altLang="en-US" dirty="0"/>
          </a:p>
          <a:p>
            <a:pPr hangingPunct="1"/>
            <a:endParaRPr lang="ko-KR" altLang="en-US" dirty="0"/>
          </a:p>
          <a:p>
            <a:pPr hangingPunct="1"/>
            <a:r>
              <a:rPr lang="en-US" altLang="ko-KR" dirty="0" err="1"/>
              <a:t>casex</a:t>
            </a:r>
            <a:r>
              <a:rPr lang="en-US" altLang="ko-KR" dirty="0"/>
              <a:t>, </a:t>
            </a:r>
            <a:r>
              <a:rPr lang="en-US" altLang="ko-KR" dirty="0" err="1"/>
              <a:t>casez</a:t>
            </a:r>
            <a:r>
              <a:rPr lang="en-US" altLang="ko-KR" dirty="0"/>
              <a:t> : don’t care condition </a:t>
            </a:r>
            <a:r>
              <a:rPr lang="ko-KR" altLang="en-US" dirty="0"/>
              <a:t>사용가능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8F821941-399B-4881-8892-06094DD5F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91" y="1947954"/>
            <a:ext cx="8032890" cy="2735263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vl="1"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case  (</a:t>
            </a:r>
            <a:r>
              <a:rPr kumimoji="1" lang="ko-KR" altLang="en-US" sz="16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판정식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lvl="1" eaLnBrk="1" hangingPunct="1"/>
            <a:endParaRPr kumimoji="1" lang="en-US" altLang="ko-KR" sz="16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1"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항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 : </a:t>
            </a:r>
            <a:r>
              <a:rPr kumimoji="1" lang="ko-KR" altLang="en-US" sz="16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처리문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 ;     </a:t>
            </a:r>
            <a:r>
              <a:rPr kumimoji="1" lang="en-US" altLang="ko-KR" sz="160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		//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판정식이 항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과 같으면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kumimoji="1" lang="ko-KR" altLang="en-US" sz="16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처리문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을 실행</a:t>
            </a:r>
          </a:p>
          <a:p>
            <a:pPr lvl="1" eaLnBrk="1" hangingPunct="1"/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 항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 : </a:t>
            </a:r>
            <a:r>
              <a:rPr kumimoji="1" lang="ko-KR" altLang="en-US" sz="16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처리문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 ;     </a:t>
            </a:r>
            <a:r>
              <a:rPr kumimoji="1" lang="en-US" altLang="ko-KR" sz="160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		//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판정식이 항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와 같으면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kumimoji="1" lang="ko-KR" altLang="en-US" sz="16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처리문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을 실행</a:t>
            </a:r>
          </a:p>
          <a:p>
            <a:pPr lvl="1" eaLnBrk="1" hangingPunct="1"/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          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</a:t>
            </a:r>
          </a:p>
          <a:p>
            <a:pPr lvl="1"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항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N : </a:t>
            </a:r>
            <a:r>
              <a:rPr kumimoji="1" lang="ko-KR" altLang="en-US" sz="16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처리문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N ;    </a:t>
            </a:r>
            <a:r>
              <a:rPr kumimoji="1" lang="en-US" altLang="ko-KR" sz="160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		//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판정식이 항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N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과 같으면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kumimoji="1" lang="ko-KR" altLang="en-US" sz="16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처리문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N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을 실행</a:t>
            </a:r>
          </a:p>
          <a:p>
            <a:pPr lvl="1" eaLnBrk="1" hangingPunct="1"/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default : </a:t>
            </a:r>
            <a:r>
              <a:rPr kumimoji="1" lang="ko-KR" altLang="en-US" sz="16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처리문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N+1 ;  </a:t>
            </a:r>
            <a:r>
              <a:rPr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	</a:t>
            </a:r>
            <a:r>
              <a:rPr kumimoji="1" lang="en-US" altLang="ko-KR" sz="160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//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판정식이 항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N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까지 일치하지 않으면</a:t>
            </a:r>
          </a:p>
          <a:p>
            <a:pPr lvl="1" eaLnBrk="1" hangingPunct="1"/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			       </a:t>
            </a:r>
            <a:r>
              <a:rPr kumimoji="1" lang="en-US" altLang="ko-KR" sz="160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	// </a:t>
            </a:r>
            <a:r>
              <a:rPr kumimoji="1" lang="ko-KR" altLang="en-US" sz="16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처리문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N+1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을 실행</a:t>
            </a:r>
          </a:p>
          <a:p>
            <a:pPr lvl="1" eaLnBrk="1" hangingPunct="1"/>
            <a:r>
              <a:rPr kumimoji="1" lang="en-US" altLang="ko-KR" sz="16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endcase</a:t>
            </a:r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1" lang="en-US" altLang="ko-KR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7351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02563CB-9DE8-4B1A-B888-ACE3D37BE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9F778D0-004F-4B6E-90CC-53D5F7E65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case </a:t>
            </a:r>
            <a:r>
              <a:rPr lang="ko-KR" altLang="en-US" dirty="0"/>
              <a:t>문을 이용한 </a:t>
            </a:r>
            <a:r>
              <a:rPr lang="en-US" altLang="ko-KR" dirty="0"/>
              <a:t>3x8 Decoder</a:t>
            </a:r>
            <a:r>
              <a:rPr lang="ko-KR" altLang="en-US" dirty="0"/>
              <a:t>의 설계</a:t>
            </a:r>
          </a:p>
          <a:p>
            <a:endParaRPr lang="ko-KR" alt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1AD433AE-5C53-4F32-91EE-33CD87EFE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1588200"/>
            <a:ext cx="8564880" cy="424815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vl="1"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module DECODER(A, Y);</a:t>
            </a:r>
          </a:p>
          <a:p>
            <a:pPr lvl="1"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input   [2:0] A ;		</a:t>
            </a:r>
            <a:r>
              <a:rPr kumimoji="1" lang="en-US" altLang="ko-KR" sz="160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	//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3 bit input</a:t>
            </a:r>
          </a:p>
          <a:p>
            <a:pPr lvl="1"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output [7:0] Y ;		</a:t>
            </a:r>
            <a:r>
              <a:rPr kumimoji="1" lang="en-US" altLang="ko-KR" sz="160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	//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8 bit output</a:t>
            </a:r>
          </a:p>
          <a:p>
            <a:pPr lvl="1"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   assign Y = FUNC_DEC (A) ;    </a:t>
            </a:r>
          </a:p>
          <a:p>
            <a:pPr lvl="1"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                              </a:t>
            </a:r>
            <a:r>
              <a:rPr kumimoji="1" lang="en-US" altLang="ko-KR" sz="160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			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// function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을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call, return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값을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Y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로 출력  </a:t>
            </a:r>
          </a:p>
          <a:p>
            <a:pPr lvl="1" eaLnBrk="1" hangingPunct="1"/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</a:t>
            </a:r>
          </a:p>
          <a:p>
            <a:pPr lvl="1" eaLnBrk="1" hangingPunct="1"/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/* decoder function, return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값은 </a:t>
            </a:r>
            <a:r>
              <a:rPr kumimoji="1" lang="en-US" altLang="ko-KR" sz="16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func_DEC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8 bit */</a:t>
            </a:r>
          </a:p>
          <a:p>
            <a:pPr lvl="1"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function [7:0] FUNC_DEC ;</a:t>
            </a:r>
          </a:p>
          <a:p>
            <a:pPr lvl="1"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input [2:0] A ; 	</a:t>
            </a:r>
            <a:r>
              <a:rPr kumimoji="1" lang="en-US" altLang="ko-KR" sz="160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		//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3 bit input</a:t>
            </a:r>
          </a:p>
          <a:p>
            <a:pPr lvl="1"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    case (A)</a:t>
            </a:r>
          </a:p>
          <a:p>
            <a:pPr lvl="1"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       0 : FUNC_DEC = 8’b0000_0001 </a:t>
            </a:r>
            <a:r>
              <a:rPr kumimoji="1" lang="en-US" altLang="ko-KR" sz="160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; 	//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가 “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000”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인 경우</a:t>
            </a:r>
          </a:p>
          <a:p>
            <a:pPr lvl="1" eaLnBrk="1" hangingPunct="1"/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      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 : FUNC_DEC = 8’b0000_0010 ; </a:t>
            </a:r>
            <a:r>
              <a:rPr kumimoji="1" lang="en-US" altLang="ko-KR" sz="160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	//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가 “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001”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인 경우</a:t>
            </a:r>
          </a:p>
          <a:p>
            <a:pPr lvl="1" eaLnBrk="1" hangingPunct="1"/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      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 : FUNC_DEC = 8’b0000_0100 ; </a:t>
            </a:r>
            <a:r>
              <a:rPr kumimoji="1" lang="en-US" altLang="ko-KR" sz="160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	//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가 “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010”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인 경우</a:t>
            </a:r>
          </a:p>
          <a:p>
            <a:pPr lvl="1" eaLnBrk="1" hangingPunct="1"/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      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3 : FUNC_DEC = 8’b0000_1000 ; </a:t>
            </a:r>
            <a:r>
              <a:rPr kumimoji="1" lang="en-US" altLang="ko-KR" sz="160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	//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가 “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011”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인 경우</a:t>
            </a:r>
          </a:p>
        </p:txBody>
      </p:sp>
    </p:spTree>
    <p:extLst>
      <p:ext uri="{BB962C8B-B14F-4D97-AF65-F5344CB8AC3E}">
        <p14:creationId xmlns:p14="http://schemas.microsoft.com/office/powerpoint/2010/main" val="359407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9E8CF61-7767-45CB-8FD4-46581DC24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</a:t>
            </a:r>
            <a:r>
              <a:rPr lang="ko-KR" altLang="en-US" dirty="0"/>
              <a:t>문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4AA1714-609C-4134-8F2B-18A239D4A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20" y="1484313"/>
            <a:ext cx="7829868" cy="4681537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             4 : FUNC_DEC = 8’b0001_0000 ; </a:t>
            </a:r>
            <a:r>
              <a:rPr kumimoji="1" lang="en-US" altLang="ko-KR" sz="160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	//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가 “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100”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인 경우     </a:t>
            </a:r>
          </a:p>
          <a:p>
            <a:pPr lvl="1" eaLnBrk="1" hangingPunct="1"/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	   </a:t>
            </a:r>
            <a:r>
              <a:rPr kumimoji="1" lang="en-US" altLang="ko-KR" sz="160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5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FUNC_DEC = 8’b0010_0000 ; </a:t>
            </a:r>
            <a:r>
              <a:rPr kumimoji="1" lang="en-US" altLang="ko-KR" sz="160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	//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가 “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101”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인 경우</a:t>
            </a:r>
          </a:p>
          <a:p>
            <a:pPr lvl="1" eaLnBrk="1" hangingPunct="1"/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 sz="160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6 : FUNC_DEC = 8’b0100_0000 </a:t>
            </a:r>
            <a:r>
              <a:rPr kumimoji="1" lang="en-US" altLang="ko-KR" sz="160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;	//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가 “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110”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인 경우</a:t>
            </a:r>
          </a:p>
          <a:p>
            <a:pPr lvl="1" eaLnBrk="1" hangingPunct="1"/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   </a:t>
            </a:r>
            <a:r>
              <a:rPr kumimoji="1" lang="ko-KR" altLang="en-US" sz="160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7 : FUNC_DEC = 8’b1000_0000 ; </a:t>
            </a:r>
            <a:r>
              <a:rPr kumimoji="1" lang="en-US" altLang="ko-KR" sz="160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	// A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가 “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111”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인 경우</a:t>
            </a:r>
          </a:p>
          <a:p>
            <a:pPr lvl="1" eaLnBrk="1" hangingPunct="1"/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            </a:t>
            </a:r>
          </a:p>
          <a:p>
            <a:pPr lvl="1" eaLnBrk="1" hangingPunct="1"/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	 </a:t>
            </a:r>
            <a:r>
              <a:rPr kumimoji="1" lang="ko-KR" altLang="en-US" sz="160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//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조건이 모두 나열되었으므로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default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항은 없어도 된다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  <a:p>
            <a:pPr lvl="1"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     </a:t>
            </a:r>
            <a:r>
              <a:rPr kumimoji="1" lang="en-US" altLang="ko-KR" sz="160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default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FUNC_DEC = 8’b0000_0000 ; </a:t>
            </a:r>
          </a:p>
          <a:p>
            <a:pPr lvl="1"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                                     </a:t>
            </a:r>
            <a:r>
              <a:rPr kumimoji="1" lang="en-US" altLang="ko-KR" sz="160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		//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가 일치되는 값이 없을 경우</a:t>
            </a:r>
          </a:p>
          <a:p>
            <a:pPr lvl="1" eaLnBrk="1" hangingPunct="1"/>
            <a:endParaRPr kumimoji="1" lang="ko-KR" altLang="en-US" sz="16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1" eaLnBrk="1" hangingPunct="1"/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   </a:t>
            </a:r>
            <a:r>
              <a:rPr kumimoji="1" lang="ko-KR" altLang="en-US" sz="160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1600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endcase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		</a:t>
            </a:r>
            <a:r>
              <a:rPr kumimoji="1" lang="en-US" altLang="ko-KR" sz="160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	//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case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문 끝</a:t>
            </a:r>
          </a:p>
          <a:p>
            <a:pPr lvl="1" eaLnBrk="1" hangingPunct="1"/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  </a:t>
            </a:r>
            <a:r>
              <a:rPr kumimoji="1" lang="ko-KR" altLang="en-US" sz="160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</a:t>
            </a:r>
            <a:r>
              <a:rPr kumimoji="1" lang="en-US" altLang="ko-KR" sz="16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endfunction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		</a:t>
            </a:r>
            <a:r>
              <a:rPr kumimoji="1" lang="en-US" altLang="ko-KR" sz="160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	//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function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문 끝</a:t>
            </a:r>
          </a:p>
          <a:p>
            <a:pPr lvl="1" eaLnBrk="1" hangingPunct="1"/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</a:t>
            </a:r>
            <a:r>
              <a:rPr kumimoji="1" lang="en-US" altLang="ko-KR" sz="160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	</a:t>
            </a:r>
            <a:r>
              <a:rPr kumimoji="1" lang="ko-KR" altLang="en-US" sz="160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</a:t>
            </a:r>
            <a:r>
              <a:rPr kumimoji="1" lang="en-US" altLang="ko-KR" sz="16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endmodule</a:t>
            </a:r>
            <a:endParaRPr kumimoji="1" lang="en-US" altLang="ko-KR" sz="16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kumimoji="1"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35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C9F066F-8841-4997-913C-C98944BD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FBD4FEA-5523-4694-B86A-F3AC6FDE1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1"/>
            <a:r>
              <a:rPr lang="ko-KR" altLang="en-US" dirty="0"/>
              <a:t>한 문장 또는 문장 블록을 조건식에서 지정한 만큼 반복</a:t>
            </a:r>
          </a:p>
          <a:p>
            <a:pPr hangingPunct="1"/>
            <a:r>
              <a:rPr lang="en-US" altLang="ko-KR" dirty="0"/>
              <a:t>loop commands(for, repeat, while, forever)</a:t>
            </a:r>
            <a:r>
              <a:rPr lang="ko-KR" altLang="en-US" dirty="0"/>
              <a:t>는 기본적으로 순차회로</a:t>
            </a:r>
            <a:r>
              <a:rPr lang="en-US" altLang="ko-KR" dirty="0"/>
              <a:t>(always</a:t>
            </a:r>
            <a:r>
              <a:rPr lang="ko-KR" altLang="en-US" dirty="0"/>
              <a:t>문</a:t>
            </a:r>
            <a:r>
              <a:rPr lang="en-US" altLang="ko-KR" dirty="0"/>
              <a:t>, initial</a:t>
            </a:r>
            <a:r>
              <a:rPr lang="ko-KR" altLang="en-US" dirty="0"/>
              <a:t>문</a:t>
            </a:r>
            <a:r>
              <a:rPr lang="en-US" altLang="ko-KR" dirty="0"/>
              <a:t>) </a:t>
            </a:r>
            <a:r>
              <a:rPr lang="ko-KR" altLang="en-US" dirty="0"/>
              <a:t>내에서만 사용</a:t>
            </a:r>
          </a:p>
          <a:p>
            <a:pPr hangingPunct="1"/>
            <a:r>
              <a:rPr lang="ko-KR" altLang="en-US" dirty="0"/>
              <a:t>형식</a:t>
            </a:r>
          </a:p>
          <a:p>
            <a:pPr hangingPunct="1"/>
            <a:endParaRPr lang="ko-KR" altLang="en-US" dirty="0"/>
          </a:p>
          <a:p>
            <a:pPr lvl="1" eaLnBrk="1" hangingPunct="1">
              <a:buNone/>
            </a:pPr>
            <a:r>
              <a:rPr lang="ko-KR" altLang="en-US" dirty="0"/>
              <a:t>   </a:t>
            </a:r>
          </a:p>
          <a:p>
            <a:pPr lvl="1" eaLnBrk="1" hangingPunct="1"/>
            <a:endParaRPr lang="ko-KR" altLang="en-US" sz="1000" dirty="0"/>
          </a:p>
          <a:p>
            <a:pPr hangingPunct="1"/>
            <a:r>
              <a:rPr lang="en-US" altLang="ko-KR" dirty="0"/>
              <a:t>for </a:t>
            </a:r>
            <a:r>
              <a:rPr lang="ko-KR" altLang="en-US" dirty="0"/>
              <a:t>문에서 사용하는 </a:t>
            </a:r>
            <a:r>
              <a:rPr lang="en-US" altLang="ko-KR" dirty="0"/>
              <a:t>index</a:t>
            </a:r>
            <a:r>
              <a:rPr lang="ko-KR" altLang="en-US" dirty="0"/>
              <a:t>는 </a:t>
            </a:r>
            <a:r>
              <a:rPr lang="en-US" altLang="ko-KR" dirty="0"/>
              <a:t>integer</a:t>
            </a:r>
            <a:r>
              <a:rPr lang="ko-KR" altLang="en-US" dirty="0"/>
              <a:t>로 선언 되어야 한다</a:t>
            </a:r>
            <a:r>
              <a:rPr lang="en-US" altLang="ko-KR" dirty="0"/>
              <a:t>.</a:t>
            </a:r>
          </a:p>
          <a:p>
            <a:pPr hangingPunct="1"/>
            <a:r>
              <a:rPr lang="en-US" altLang="ko-KR" dirty="0"/>
              <a:t>for </a:t>
            </a:r>
            <a:r>
              <a:rPr lang="ko-KR" altLang="en-US" dirty="0"/>
              <a:t>루프의 예</a:t>
            </a:r>
          </a:p>
          <a:p>
            <a:endParaRPr lang="ko-KR" alt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D28148B3-C9CF-4C7A-86BE-DEC10C517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437063"/>
            <a:ext cx="7489825" cy="18002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integer count;</a:t>
            </a:r>
          </a:p>
          <a:p>
            <a:pPr eaLnBrk="1" hangingPunct="1"/>
            <a:endParaRPr kumimoji="1" lang="en-US" altLang="ko-KR" sz="16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initial</a:t>
            </a: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for (count = 0; count &lt;128; count = count +1)</a:t>
            </a: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	$display(“count = %d”, count); </a:t>
            </a: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			// 0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에서부터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127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까지 증가시키고 출력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4F2A091-3299-41C8-AE97-2DE88D7C3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523392"/>
            <a:ext cx="3960812" cy="719138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for (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초기값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; </a:t>
            </a:r>
            <a:r>
              <a:rPr kumimoji="1" lang="ko-KR" altLang="en-US" sz="16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조건식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;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오퍼레이션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   </a:t>
            </a:r>
            <a:r>
              <a:rPr kumimoji="1" lang="ko-KR" altLang="en-US" sz="16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처리문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or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블록 </a:t>
            </a:r>
            <a:r>
              <a:rPr kumimoji="1" lang="ko-KR" altLang="en-US" sz="16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처리문</a:t>
            </a:r>
            <a:endParaRPr kumimoji="1" lang="ko-KR" altLang="en-US" sz="16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99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B3B5730-1240-4151-AD51-7025D04C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C7DC9CF-76BA-4642-9D53-2EBDA6A91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1"/>
            <a:r>
              <a:rPr lang="en-US" altLang="ko-KR" dirty="0"/>
              <a:t>while-</a:t>
            </a:r>
            <a:r>
              <a:rPr lang="ko-KR" altLang="en-US" dirty="0"/>
              <a:t>수식이 거짓이 될 때까지 계속 수행</a:t>
            </a:r>
          </a:p>
          <a:p>
            <a:pPr hangingPunct="1"/>
            <a:r>
              <a:rPr lang="ko-KR" altLang="en-US" dirty="0"/>
              <a:t>형식</a:t>
            </a:r>
          </a:p>
          <a:p>
            <a:pPr hangingPunct="1"/>
            <a:endParaRPr lang="ko-KR" altLang="en-US" dirty="0"/>
          </a:p>
          <a:p>
            <a:pPr hangingPunct="1"/>
            <a:endParaRPr lang="ko-KR" altLang="en-US" sz="1000" dirty="0"/>
          </a:p>
          <a:p>
            <a:pPr hangingPunct="1"/>
            <a:r>
              <a:rPr lang="en-US" altLang="ko-KR" dirty="0"/>
              <a:t>while </a:t>
            </a:r>
            <a:r>
              <a:rPr lang="ko-KR" altLang="en-US" dirty="0"/>
              <a:t>루프의 예</a:t>
            </a:r>
          </a:p>
          <a:p>
            <a:endParaRPr lang="ko-KR" alt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4F67930D-6A03-4BE9-ABE3-0C2E4379D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872" y="1732329"/>
            <a:ext cx="2016125" cy="5048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while ( </a:t>
            </a:r>
            <a:r>
              <a:rPr kumimoji="1" lang="ko-KR" altLang="en-US" sz="16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조건문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FC95A8A9-5EB1-4AA9-AA91-E1848EBE7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997200"/>
            <a:ext cx="7129462" cy="30956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1"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integer count;</a:t>
            </a:r>
          </a:p>
          <a:p>
            <a:pPr eaLnBrk="1" hangingPunct="1"/>
            <a:endParaRPr kumimoji="1" lang="en-US" altLang="ko-K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kumimoji="1"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initial</a:t>
            </a:r>
          </a:p>
          <a:p>
            <a:pPr eaLnBrk="1" hangingPunct="1"/>
            <a:r>
              <a:rPr kumimoji="1"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begin</a:t>
            </a:r>
          </a:p>
          <a:p>
            <a:pPr eaLnBrk="1" hangingPunct="1"/>
            <a:r>
              <a:rPr kumimoji="1"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     count = 0;</a:t>
            </a:r>
          </a:p>
          <a:p>
            <a:pPr eaLnBrk="1" hangingPunct="1"/>
            <a:r>
              <a:rPr kumimoji="1"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     while (count &lt; 128)	</a:t>
            </a:r>
          </a:p>
          <a:p>
            <a:pPr eaLnBrk="1" hangingPunct="1"/>
            <a:r>
              <a:rPr kumimoji="1"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     begin		</a:t>
            </a:r>
          </a:p>
          <a:p>
            <a:pPr eaLnBrk="1" hangingPunct="1"/>
            <a:r>
              <a:rPr kumimoji="1"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	$display(“count = %d”, count);</a:t>
            </a:r>
          </a:p>
          <a:p>
            <a:pPr eaLnBrk="1" hangingPunct="1"/>
            <a:r>
              <a:rPr kumimoji="1"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	count = count +1;</a:t>
            </a:r>
          </a:p>
          <a:p>
            <a:pPr eaLnBrk="1" hangingPunct="1"/>
            <a:r>
              <a:rPr kumimoji="1"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     end</a:t>
            </a:r>
          </a:p>
          <a:p>
            <a:pPr eaLnBrk="1" hangingPunct="1"/>
            <a:r>
              <a:rPr kumimoji="1"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xmlns="" id="{953B4C8D-5528-4003-B331-B3660BBA99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2500" y="4552950"/>
            <a:ext cx="1295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0406CDEA-C47B-4B89-9638-3C8E9D570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574" y="4249450"/>
            <a:ext cx="3640740" cy="584775"/>
          </a:xfrm>
          <a:prstGeom prst="rect">
            <a:avLst/>
          </a:prstGeom>
          <a:solidFill>
            <a:schemeClr val="bg1"/>
          </a:solidFill>
          <a:ln w="222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</a:rPr>
              <a:t>count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</a:rPr>
              <a:t>가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</a:rPr>
              <a:t>127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</a:rPr>
              <a:t>이 </a:t>
            </a:r>
            <a:r>
              <a:rPr kumimoji="1" lang="ko-KR" altLang="en-US" sz="1600" dirty="0" err="1">
                <a:latin typeface="Arial" panose="020B0604020202020204" pitchFamily="34" charset="0"/>
                <a:ea typeface="맑은 고딕" panose="020B0503020000020004" pitchFamily="50" charset="-127"/>
              </a:rPr>
              <a:t>될때까지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</a:rPr>
              <a:t> 루프를 수행</a:t>
            </a:r>
          </a:p>
          <a:p>
            <a:pPr algn="ctr" eaLnBrk="1" hangingPunct="1"/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</a:rPr>
              <a:t>count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</a:rPr>
              <a:t>가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</a:rPr>
              <a:t>128</a:t>
            </a:r>
            <a:r>
              <a:rPr kumimoji="1" lang="ko-KR" altLang="en-US" sz="1600" dirty="0" err="1">
                <a:latin typeface="Arial" panose="020B0604020202020204" pitchFamily="34" charset="0"/>
                <a:ea typeface="맑은 고딕" panose="020B0503020000020004" pitchFamily="50" charset="-127"/>
              </a:rPr>
              <a:t>일때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</a:rPr>
              <a:t> 종료</a:t>
            </a:r>
          </a:p>
        </p:txBody>
      </p:sp>
    </p:spTree>
    <p:extLst>
      <p:ext uri="{BB962C8B-B14F-4D97-AF65-F5344CB8AC3E}">
        <p14:creationId xmlns:p14="http://schemas.microsoft.com/office/powerpoint/2010/main" val="255161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8A0A335-0740-439C-B4F1-B4E8F685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A82F692-7545-4815-A76D-94C8172A8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1"/>
            <a:r>
              <a:rPr lang="en-US" altLang="ko-KR" dirty="0"/>
              <a:t>function</a:t>
            </a:r>
            <a:r>
              <a:rPr lang="ko-KR" altLang="en-US" dirty="0"/>
              <a:t>내의 처리문에서 둘이상의 문장을 사용하려면 ‘ </a:t>
            </a:r>
            <a:r>
              <a:rPr lang="en-US" altLang="ko-KR" dirty="0"/>
              <a:t>begin ~ end ’ </a:t>
            </a:r>
            <a:r>
              <a:rPr lang="ko-KR" altLang="en-US" dirty="0"/>
              <a:t>블록이</a:t>
            </a:r>
            <a:r>
              <a:rPr lang="en-US" altLang="ko-KR" dirty="0"/>
              <a:t> </a:t>
            </a:r>
            <a:r>
              <a:rPr lang="ko-KR" altLang="en-US" dirty="0"/>
              <a:t>필요</a:t>
            </a:r>
            <a:r>
              <a:rPr lang="en-US" altLang="ko-KR" dirty="0"/>
              <a:t>. </a:t>
            </a:r>
            <a:endParaRPr lang="ko-KR" altLang="en-US" dirty="0"/>
          </a:p>
          <a:p>
            <a:pPr hangingPunct="1"/>
            <a:r>
              <a:rPr lang="en-US" altLang="ko-KR" dirty="0"/>
              <a:t>Function</a:t>
            </a:r>
            <a:r>
              <a:rPr lang="ko-KR" altLang="en-US" dirty="0"/>
              <a:t>내에 선언된 지역변수는 일시적인 것으로 취급되며 </a:t>
            </a:r>
            <a:r>
              <a:rPr lang="en-US" altLang="ko-KR" dirty="0"/>
              <a:t>wire </a:t>
            </a:r>
            <a:r>
              <a:rPr lang="ko-KR" altLang="en-US" dirty="0"/>
              <a:t>로 합성</a:t>
            </a:r>
          </a:p>
          <a:p>
            <a:pPr hangingPunct="1"/>
            <a:r>
              <a:rPr lang="en-US" altLang="ko-KR" dirty="0"/>
              <a:t>Function</a:t>
            </a:r>
            <a:r>
              <a:rPr lang="ko-KR" altLang="en-US" dirty="0"/>
              <a:t>의 정의는 </a:t>
            </a:r>
            <a:r>
              <a:rPr lang="en-US" altLang="ko-KR" dirty="0"/>
              <a:t>module </a:t>
            </a:r>
            <a:r>
              <a:rPr lang="ko-KR" altLang="en-US" dirty="0"/>
              <a:t>안에서 이루어져야 하며 타이밍을 정의하는 문장 포함 불가</a:t>
            </a:r>
          </a:p>
          <a:p>
            <a:pPr hangingPunct="1"/>
            <a:r>
              <a:rPr lang="en-US" altLang="ko-KR" dirty="0"/>
              <a:t>function</a:t>
            </a:r>
            <a:r>
              <a:rPr lang="ko-KR" altLang="en-US" dirty="0"/>
              <a:t>은 </a:t>
            </a:r>
            <a:r>
              <a:rPr lang="en-US" altLang="ko-KR" dirty="0"/>
              <a:t>task</a:t>
            </a:r>
            <a:r>
              <a:rPr lang="ko-KR" altLang="en-US" dirty="0"/>
              <a:t>를 사용할 수 없는 반면</a:t>
            </a:r>
            <a:r>
              <a:rPr lang="en-US" altLang="ko-KR" dirty="0"/>
              <a:t>, task</a:t>
            </a:r>
            <a:r>
              <a:rPr lang="ko-KR" altLang="en-US" dirty="0"/>
              <a:t>에서는 </a:t>
            </a:r>
            <a:r>
              <a:rPr lang="en-US" altLang="ko-KR" dirty="0"/>
              <a:t>function</a:t>
            </a:r>
            <a:r>
              <a:rPr lang="ko-KR" altLang="en-US" dirty="0"/>
              <a:t>사용 가능</a:t>
            </a:r>
          </a:p>
          <a:p>
            <a:pPr hangingPunct="1"/>
            <a:r>
              <a:rPr lang="ko-KR" altLang="en-US" dirty="0"/>
              <a:t>함수 선언 형식</a:t>
            </a:r>
          </a:p>
          <a:p>
            <a:pPr hangingPunct="1"/>
            <a:endParaRPr lang="ko-KR" altLang="en-US" dirty="0"/>
          </a:p>
          <a:p>
            <a:pPr hangingPunct="1"/>
            <a:endParaRPr lang="ko-KR" altLang="en-US" dirty="0"/>
          </a:p>
          <a:p>
            <a:pPr hangingPunct="1"/>
            <a:endParaRPr lang="ko-KR" altLang="en-US" dirty="0"/>
          </a:p>
          <a:p>
            <a:pPr hangingPunct="1"/>
            <a:endParaRPr lang="ko-KR" altLang="en-US" sz="1400" dirty="0"/>
          </a:p>
          <a:p>
            <a:pPr hangingPunct="1"/>
            <a:r>
              <a:rPr lang="ko-KR" altLang="en-US" dirty="0"/>
              <a:t>함수 호출 형식</a:t>
            </a:r>
          </a:p>
          <a:p>
            <a:endParaRPr lang="ko-KR" altLang="en-US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xmlns="" id="{535CFD4F-34BD-4F52-B3A6-52021362ABC7}"/>
              </a:ext>
            </a:extLst>
          </p:cNvPr>
          <p:cNvGrpSpPr>
            <a:grpSpLocks/>
          </p:cNvGrpSpPr>
          <p:nvPr/>
        </p:nvGrpSpPr>
        <p:grpSpPr bwMode="auto">
          <a:xfrm>
            <a:off x="850534" y="3712275"/>
            <a:ext cx="7921625" cy="1296988"/>
            <a:chOff x="521" y="2568"/>
            <a:chExt cx="4990" cy="817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xmlns="" id="{2A373D37-7C6B-46B2-9638-C72D99441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2568"/>
              <a:ext cx="1951" cy="817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kumimoji="1" lang="en-US" altLang="ko-KR" sz="16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function [</a:t>
              </a:r>
              <a:r>
                <a:rPr kumimoji="1" lang="ko-KR" altLang="en-US" sz="16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범위</a:t>
              </a:r>
              <a:r>
                <a:rPr kumimoji="1" lang="en-US" altLang="ko-KR" sz="16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] </a:t>
              </a:r>
              <a:r>
                <a:rPr kumimoji="1" lang="ko-KR" altLang="en-US" sz="16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함수이름</a:t>
              </a:r>
            </a:p>
            <a:p>
              <a:pPr eaLnBrk="1" hangingPunct="1"/>
              <a:r>
                <a:rPr kumimoji="1" lang="ko-KR" altLang="en-US" sz="16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      함수 선언문</a:t>
              </a:r>
            </a:p>
            <a:p>
              <a:pPr eaLnBrk="1" hangingPunct="1"/>
              <a:r>
                <a:rPr kumimoji="1" lang="ko-KR" altLang="en-US" sz="16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      </a:t>
              </a:r>
              <a:r>
                <a:rPr kumimoji="1" lang="ko-KR" altLang="en-US" sz="1600" dirty="0" err="1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처리문</a:t>
              </a:r>
              <a:endPara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eaLnBrk="1" hangingPunct="1"/>
              <a:r>
                <a:rPr kumimoji="1" lang="en-US" altLang="ko-KR" sz="16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end function</a:t>
              </a: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xmlns="" id="{F4CC49F0-5E1B-44B4-9557-C5BD61FEF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2568"/>
              <a:ext cx="2812" cy="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kumimoji="1" lang="en-US" altLang="ko-KR" sz="16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function</a:t>
              </a:r>
              <a:r>
                <a:rPr kumimoji="1" lang="ko-KR" altLang="en-US" sz="16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의 </a:t>
              </a:r>
              <a:r>
                <a:rPr kumimoji="1" lang="en-US" altLang="ko-KR" sz="16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return </a:t>
              </a:r>
              <a:r>
                <a:rPr kumimoji="1" lang="ko-KR" altLang="en-US" sz="16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값은 범위를 지정하지 </a:t>
              </a:r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kumimoji="1" lang="ko-KR" altLang="en-US" sz="16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 않으면 </a:t>
              </a:r>
              <a:r>
                <a:rPr kumimoji="1" lang="en-US" altLang="ko-KR" sz="16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1 bit</a:t>
              </a:r>
              <a:r>
                <a:rPr kumimoji="1" lang="ko-KR" altLang="en-US" sz="16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로 </a:t>
              </a:r>
              <a:r>
                <a:rPr kumimoji="1" lang="en-US" altLang="ko-KR" sz="16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return</a:t>
              </a:r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kumimoji="1" lang="en-US" altLang="ko-KR" sz="16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</a:t>
              </a:r>
            </a:p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kumimoji="1" lang="en-US" altLang="ko-KR" sz="16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return </a:t>
              </a:r>
              <a:r>
                <a:rPr kumimoji="1" lang="ko-KR" altLang="en-US" sz="16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값은 함수이름으로 </a:t>
              </a:r>
              <a:r>
                <a:rPr kumimoji="1" lang="en-US" altLang="ko-KR" sz="16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return</a:t>
              </a:r>
            </a:p>
          </p:txBody>
        </p:sp>
      </p:grp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55BD985C-AFC5-4EC8-8296-E5F17EA06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534" y="5741523"/>
            <a:ext cx="5545137" cy="5048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1" lang="en-US" altLang="ko-KR" sz="160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NET =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function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이름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인수이름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… ,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인수이름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615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02475FC-7735-4E61-9DA9-6C9BB097A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BA750B2-462E-4908-877C-8D1A86B89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03238765-1F1B-4AD4-AEFB-9CCA8D3D6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64" y="1467486"/>
            <a:ext cx="5689600" cy="4608512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module parity;</a:t>
            </a: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eaLnBrk="1" hangingPunct="1"/>
            <a:r>
              <a:rPr kumimoji="1"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reg</a:t>
            </a:r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[31:0] </a:t>
            </a:r>
            <a:r>
              <a:rPr kumimoji="1"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addr</a:t>
            </a:r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/>
            <a:r>
              <a:rPr kumimoji="1"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reg</a:t>
            </a:r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parity;</a:t>
            </a:r>
          </a:p>
          <a:p>
            <a:pPr eaLnBrk="1" hangingPunct="1"/>
            <a:endParaRPr kumimoji="1"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always @(</a:t>
            </a:r>
            <a:r>
              <a:rPr kumimoji="1"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addr</a:t>
            </a:r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begin</a:t>
            </a: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parity = </a:t>
            </a:r>
            <a:r>
              <a:rPr kumimoji="1"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calc_parity</a:t>
            </a:r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addr</a:t>
            </a:r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$display(“Parity calculated = %d”, </a:t>
            </a:r>
            <a:r>
              <a:rPr kumimoji="1"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calc_parity</a:t>
            </a:r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addr</a:t>
            </a:r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 );</a:t>
            </a: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kumimoji="1"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calc_parity</a:t>
            </a:r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input [31:0] address;</a:t>
            </a: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begin</a:t>
            </a: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kumimoji="1"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cal_parity</a:t>
            </a:r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^address;</a:t>
            </a: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end function</a:t>
            </a: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eaLnBrk="1" hangingPunct="1"/>
            <a:r>
              <a:rPr kumimoji="1"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endmodule</a:t>
            </a:r>
            <a:endParaRPr kumimoji="1"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xmlns="" id="{5068B9A6-85D2-4CFE-B1CC-6B3A91838A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6314" y="1637348"/>
            <a:ext cx="700087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D0BED70F-4C2C-4EFC-9260-4B9AA9DBD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5614" y="1442671"/>
            <a:ext cx="3539752" cy="33855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함수 </a:t>
            </a:r>
            <a:r>
              <a:rPr kumimoji="1" lang="en-US" altLang="ko-KR" sz="16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calc_parity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를 포함한 모듈 정의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6E9D3216-15A8-4605-824A-74F58E871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989" y="2547571"/>
            <a:ext cx="4110421" cy="33855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1" lang="ko-KR" altLang="en-US" sz="1600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주소값이</a:t>
            </a:r>
            <a:r>
              <a:rPr kumimoji="1" lang="ko-KR" altLang="en-US" sz="160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변할 때마다 새로운 </a:t>
            </a:r>
            <a:r>
              <a:rPr kumimoji="1" lang="en-US" altLang="ko-KR" sz="160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parity</a:t>
            </a:r>
            <a:r>
              <a:rPr kumimoji="1" lang="ko-KR" altLang="en-US" sz="160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를 계산</a:t>
            </a:r>
            <a:endParaRPr kumimoji="1" lang="ko-KR" altLang="en-US" sz="16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xmlns="" id="{1292683E-F585-4806-8C95-51174D0529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2214" y="2742248"/>
            <a:ext cx="700087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xmlns="" id="{182114CB-38BC-4CCD-892E-207AAB26F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1726" y="3055571"/>
            <a:ext cx="2584362" cy="33855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1" lang="en-US" altLang="ko-KR" sz="16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calc_parity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의 </a:t>
            </a:r>
            <a:r>
              <a:rPr kumimoji="1" lang="ko-KR" altLang="en-US" sz="16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첫번째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호출</a:t>
            </a: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xmlns="" id="{2BD08613-1FE4-4A70-92DB-CD29999379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4264" y="3250248"/>
            <a:ext cx="2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xmlns="" id="{6B930D00-90E1-439C-BA8C-9D42091913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3101" y="3980498"/>
            <a:ext cx="70008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xmlns="" id="{6618AA65-D54E-4C8E-93E3-994C9A910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2401" y="3785821"/>
            <a:ext cx="2584362" cy="33855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1" lang="en-US" altLang="ko-KR" sz="16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calc_parity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의 </a:t>
            </a:r>
            <a:r>
              <a:rPr kumimoji="1" lang="ko-KR" altLang="en-US" sz="16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두번째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호출</a:t>
            </a:r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xmlns="" id="{682E9CCE-46E4-4A6D-A176-BD04B3F78B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17389" y="3628073"/>
            <a:ext cx="0" cy="3603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xmlns="" id="{DFCD04D1-4257-4D3D-8EDD-856EDA6A7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114" y="4322396"/>
            <a:ext cx="2320122" cy="33855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1" lang="en-US" altLang="ko-KR" sz="1600" cap="all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parity </a:t>
            </a:r>
            <a:r>
              <a:rPr kumimoji="1" lang="ko-KR" altLang="en-US" sz="1600" cap="all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계산 함수 정의</a:t>
            </a:r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xmlns="" id="{AB8411E7-4456-4B15-828A-A36DD9EF30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5976" y="4521836"/>
            <a:ext cx="70008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xmlns="" id="{B29A7D14-A938-4025-A447-104D57FAA7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5501" y="4242436"/>
            <a:ext cx="0" cy="2778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xmlns="" id="{5ABAD70A-5E94-4C70-B01A-80102E88EA18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2887845" y="3959067"/>
            <a:ext cx="0" cy="5762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xmlns="" id="{7BC44F25-BE5B-4F64-961B-44637AB89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7489" y="4768484"/>
            <a:ext cx="3167855" cy="33855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모든 주소 비트의 </a:t>
            </a:r>
            <a:r>
              <a:rPr kumimoji="1" lang="en-US" altLang="ko-KR" sz="16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xor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를 되돌린다</a:t>
            </a:r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xmlns="" id="{4814453B-F3CD-4A10-8A7B-6CF4E7A6620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8351" y="4967923"/>
            <a:ext cx="70008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28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A42C6D5-CCF8-49C2-A5BD-044FC697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Bench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7797606-87EF-403F-B720-F3D6DC2B6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1">
              <a:lnSpc>
                <a:spcPct val="100000"/>
              </a:lnSpc>
            </a:pPr>
            <a:r>
              <a:rPr lang="ko-KR" altLang="en-US" dirty="0" smtClean="0"/>
              <a:t>설계하고자 </a:t>
            </a:r>
            <a:r>
              <a:rPr lang="ko-KR" altLang="en-US" dirty="0"/>
              <a:t>하는 </a:t>
            </a:r>
            <a:r>
              <a:rPr lang="en-US" altLang="ko-KR" dirty="0"/>
              <a:t>Block</a:t>
            </a:r>
            <a:r>
              <a:rPr lang="ko-KR" altLang="en-US" dirty="0"/>
              <a:t>이 완성되면 검증을 위해 </a:t>
            </a:r>
            <a:r>
              <a:rPr lang="en-US" altLang="ko-KR" dirty="0"/>
              <a:t>Simulation</a:t>
            </a:r>
            <a:r>
              <a:rPr lang="ko-KR" altLang="en-US" dirty="0"/>
              <a:t>이 필요하다</a:t>
            </a:r>
            <a:r>
              <a:rPr lang="en-US" altLang="ko-KR" dirty="0"/>
              <a:t>.</a:t>
            </a:r>
          </a:p>
          <a:p>
            <a:pPr hangingPunct="1">
              <a:lnSpc>
                <a:spcPct val="100000"/>
              </a:lnSpc>
            </a:pPr>
            <a:endParaRPr lang="en-US" altLang="ko-KR" dirty="0"/>
          </a:p>
          <a:p>
            <a:pPr hangingPunct="1">
              <a:lnSpc>
                <a:spcPct val="100000"/>
              </a:lnSpc>
            </a:pPr>
            <a:r>
              <a:rPr lang="ko-KR" altLang="en-US" dirty="0"/>
              <a:t>이를 위해 설계 </a:t>
            </a:r>
            <a:r>
              <a:rPr lang="en-US" altLang="ko-KR" dirty="0"/>
              <a:t>Block</a:t>
            </a:r>
            <a:r>
              <a:rPr lang="ko-KR" altLang="en-US" dirty="0"/>
              <a:t>에 입력을 넣어주고 출력을 받을 </a:t>
            </a:r>
            <a:r>
              <a:rPr lang="en-US" altLang="ko-KR" dirty="0"/>
              <a:t>Stimulus Block</a:t>
            </a:r>
            <a:r>
              <a:rPr lang="ko-KR" altLang="en-US" dirty="0"/>
              <a:t>이 추가적으로 필요하다</a:t>
            </a:r>
            <a:r>
              <a:rPr lang="en-US" altLang="ko-KR" dirty="0"/>
              <a:t>.</a:t>
            </a:r>
          </a:p>
          <a:p>
            <a:pPr hangingPunct="1">
              <a:lnSpc>
                <a:spcPct val="100000"/>
              </a:lnSpc>
            </a:pPr>
            <a:endParaRPr lang="en-US" altLang="ko-KR" dirty="0"/>
          </a:p>
          <a:p>
            <a:pPr hangingPunct="1">
              <a:lnSpc>
                <a:spcPct val="100000"/>
              </a:lnSpc>
            </a:pPr>
            <a:r>
              <a:rPr lang="en-US" altLang="ko-KR" dirty="0"/>
              <a:t>Stimulus Block</a:t>
            </a:r>
            <a:r>
              <a:rPr lang="ko-KR" altLang="en-US" dirty="0"/>
              <a:t>은 일반적으로 </a:t>
            </a:r>
            <a:r>
              <a:rPr lang="en-US" altLang="ko-KR" dirty="0"/>
              <a:t>Test Bench</a:t>
            </a:r>
            <a:r>
              <a:rPr lang="ko-KR" altLang="en-US" dirty="0"/>
              <a:t>라 불리며 설계 </a:t>
            </a:r>
            <a:r>
              <a:rPr lang="en-US" altLang="ko-KR" dirty="0"/>
              <a:t>Block</a:t>
            </a:r>
            <a:r>
              <a:rPr lang="ko-KR" altLang="en-US" dirty="0"/>
              <a:t>의 검증할 입력 값들을 포함하고 있다</a:t>
            </a:r>
            <a:r>
              <a:rPr lang="en-US" altLang="ko-KR" dirty="0"/>
              <a:t>.</a:t>
            </a:r>
          </a:p>
          <a:p>
            <a:pPr hangingPunct="1">
              <a:lnSpc>
                <a:spcPct val="100000"/>
              </a:lnSpc>
            </a:pPr>
            <a:endParaRPr lang="en-US" altLang="ko-KR" dirty="0"/>
          </a:p>
          <a:p>
            <a:pPr hangingPunct="1">
              <a:lnSpc>
                <a:spcPct val="100000"/>
              </a:lnSpc>
            </a:pPr>
            <a:r>
              <a:rPr lang="en-US" altLang="ko-KR" dirty="0"/>
              <a:t>Test Bench</a:t>
            </a:r>
            <a:r>
              <a:rPr lang="ko-KR" altLang="en-US" dirty="0"/>
              <a:t>는 </a:t>
            </a:r>
            <a:r>
              <a:rPr lang="en-US" altLang="ko-KR" dirty="0"/>
              <a:t>initial</a:t>
            </a:r>
            <a:r>
              <a:rPr lang="ko-KR" altLang="en-US" dirty="0"/>
              <a:t>문 등 합성이 불가능한 요소를 포함하므로 설계 </a:t>
            </a:r>
            <a:r>
              <a:rPr lang="en-US" altLang="ko-KR" dirty="0"/>
              <a:t>Block</a:t>
            </a:r>
            <a:r>
              <a:rPr lang="ko-KR" altLang="en-US" dirty="0"/>
              <a:t>과는 다른 </a:t>
            </a:r>
            <a:r>
              <a:rPr lang="en-US" altLang="ko-KR" dirty="0"/>
              <a:t>File</a:t>
            </a:r>
            <a:r>
              <a:rPr lang="ko-KR" altLang="en-US" dirty="0"/>
              <a:t>로 저장 관리하는 것이 좋다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685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D808F98-E3FC-4205-9BCA-ADD7E2328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Bench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B46E9CA-BFF5-4CD3-904B-62534475D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76" y="864064"/>
            <a:ext cx="8918092" cy="5696422"/>
          </a:xfrm>
        </p:spPr>
        <p:txBody>
          <a:bodyPr/>
          <a:lstStyle/>
          <a:p>
            <a:pPr hangingPunct="1"/>
            <a:r>
              <a:rPr lang="en-US" altLang="ko-KR" dirty="0"/>
              <a:t>Test Bench Block</a:t>
            </a:r>
            <a:r>
              <a:rPr lang="ko-KR" altLang="en-US" dirty="0"/>
              <a:t>은 </a:t>
            </a:r>
            <a:r>
              <a:rPr lang="en-US" altLang="ko-KR" dirty="0"/>
              <a:t>Simulation</a:t>
            </a:r>
            <a:r>
              <a:rPr lang="ko-KR" altLang="en-US" dirty="0"/>
              <a:t>이 시작되면 설계 </a:t>
            </a:r>
            <a:r>
              <a:rPr lang="en-US" altLang="ko-KR" dirty="0"/>
              <a:t>Block</a:t>
            </a:r>
            <a:r>
              <a:rPr lang="ko-KR" altLang="en-US" dirty="0"/>
              <a:t>으로 </a:t>
            </a:r>
            <a:r>
              <a:rPr lang="en-US" altLang="ko-KR" dirty="0"/>
              <a:t>Stimulus</a:t>
            </a:r>
            <a:r>
              <a:rPr lang="ko-KR" altLang="en-US" dirty="0"/>
              <a:t>를 인가한다</a:t>
            </a:r>
            <a:r>
              <a:rPr lang="en-US" altLang="ko-KR" dirty="0"/>
              <a:t>.</a:t>
            </a:r>
          </a:p>
          <a:p>
            <a:pPr hangingPunct="1"/>
            <a:endParaRPr lang="en-US" altLang="ko-KR" dirty="0"/>
          </a:p>
          <a:p>
            <a:pPr hangingPunct="1"/>
            <a:r>
              <a:rPr lang="ko-KR" altLang="en-US" dirty="0"/>
              <a:t>설계 </a:t>
            </a:r>
            <a:r>
              <a:rPr lang="en-US" altLang="ko-KR" dirty="0"/>
              <a:t>Block</a:t>
            </a:r>
            <a:r>
              <a:rPr lang="ko-KR" altLang="en-US" dirty="0"/>
              <a:t>에서 계산된 결과가 </a:t>
            </a:r>
            <a:r>
              <a:rPr lang="en-US" altLang="ko-KR" dirty="0"/>
              <a:t>Test Bench</a:t>
            </a:r>
            <a:r>
              <a:rPr lang="ko-KR" altLang="en-US" dirty="0"/>
              <a:t>로 다시 입력된다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xmlns="" id="{B2E20C2F-C550-4D7D-80DA-603D188CF9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1019532"/>
              </p:ext>
            </p:extLst>
          </p:nvPr>
        </p:nvGraphicFramePr>
        <p:xfrm>
          <a:off x="2801383" y="2978571"/>
          <a:ext cx="3560158" cy="2460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Visio" r:id="rId4" imgW="2557653" imgH="1767434" progId="Visio.Drawing.11">
                  <p:embed/>
                </p:oleObj>
              </mc:Choice>
              <mc:Fallback>
                <p:oleObj name="Visio" r:id="rId4" imgW="2557653" imgH="1767434" progId="Visio.Drawing.11">
                  <p:embed/>
                  <p:pic>
                    <p:nvPicPr>
                      <p:cNvPr id="1026" name="Object 4">
                        <a:extLst>
                          <a:ext uri="{FF2B5EF4-FFF2-40B4-BE49-F238E27FC236}">
                            <a16:creationId xmlns:a16="http://schemas.microsoft.com/office/drawing/2014/main" xmlns="" id="{E9B434CC-0390-47FB-8997-D7B7BF4EC3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383" y="2978571"/>
                        <a:ext cx="3560158" cy="24602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BD91EAD0-6B29-4DE6-921A-837ADA209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2909" y="2954215"/>
            <a:ext cx="3998181" cy="2813539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97671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58932FB-98B3-4C92-BC5F-971C1BDC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HDL </a:t>
            </a:r>
            <a:r>
              <a:rPr lang="ko-KR" altLang="en-US" dirty="0"/>
              <a:t>의 </a:t>
            </a:r>
            <a:r>
              <a:rPr lang="en-US" altLang="ko-KR" dirty="0"/>
              <a:t>3</a:t>
            </a:r>
            <a:r>
              <a:rPr lang="ko-KR" altLang="en-US" dirty="0"/>
              <a:t>가지</a:t>
            </a:r>
            <a:r>
              <a:rPr lang="en-US" altLang="ko-KR" dirty="0"/>
              <a:t> Modeling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3986C04-89FB-451C-B2A5-4EC66B32B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구조적 </a:t>
            </a:r>
            <a:r>
              <a:rPr lang="en-US" altLang="ko-KR" dirty="0"/>
              <a:t>(structural) </a:t>
            </a:r>
            <a:r>
              <a:rPr lang="ko-KR" altLang="en-US" dirty="0"/>
              <a:t>모델링 </a:t>
            </a:r>
            <a:endParaRPr lang="en-US" altLang="ko-KR" dirty="0"/>
          </a:p>
          <a:p>
            <a:pPr lvl="1"/>
            <a:r>
              <a:rPr lang="ko-KR" altLang="en-US" dirty="0"/>
              <a:t>논리 게이트</a:t>
            </a:r>
            <a:r>
              <a:rPr lang="en-US" altLang="ko-KR" dirty="0"/>
              <a:t>, </a:t>
            </a:r>
            <a:r>
              <a:rPr lang="ko-KR" altLang="en-US" dirty="0"/>
              <a:t>플립플롭 등을 사용한 연결도 표현 </a:t>
            </a:r>
            <a:endParaRPr lang="en-US" altLang="ko-KR" dirty="0"/>
          </a:p>
          <a:p>
            <a:pPr lvl="1"/>
            <a:r>
              <a:rPr lang="ko-KR" altLang="en-US" dirty="0"/>
              <a:t>기존 설계한 회로를 포함한 네트리스트 </a:t>
            </a:r>
            <a:r>
              <a:rPr lang="en-US" altLang="ko-KR" dirty="0"/>
              <a:t>(netlist)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데이터플로우</a:t>
            </a:r>
            <a:r>
              <a:rPr lang="ko-KR" altLang="en-US" dirty="0"/>
              <a:t> </a:t>
            </a:r>
            <a:r>
              <a:rPr lang="en-US" altLang="ko-KR" dirty="0"/>
              <a:t>(dataflow) </a:t>
            </a:r>
            <a:r>
              <a:rPr lang="ko-KR" altLang="en-US" dirty="0"/>
              <a:t>모델링</a:t>
            </a:r>
            <a:endParaRPr lang="en-US" altLang="ko-KR" dirty="0"/>
          </a:p>
          <a:p>
            <a:pPr lvl="1"/>
            <a:r>
              <a:rPr lang="ko-KR" altLang="en-US" dirty="0"/>
              <a:t>데이터 이동을 표현</a:t>
            </a:r>
            <a:endParaRPr lang="en-US" altLang="ko-KR" dirty="0"/>
          </a:p>
          <a:p>
            <a:pPr lvl="1"/>
            <a:r>
              <a:rPr lang="ko-KR" altLang="en-US" dirty="0"/>
              <a:t>연산자를 사용한 연속할당문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동작적 </a:t>
            </a:r>
            <a:r>
              <a:rPr lang="en-US" altLang="ko-KR" dirty="0"/>
              <a:t>(behavioral) </a:t>
            </a:r>
            <a:r>
              <a:rPr lang="ko-KR" altLang="en-US" dirty="0"/>
              <a:t>모델링</a:t>
            </a:r>
            <a:endParaRPr lang="en-US" altLang="ko-KR" dirty="0"/>
          </a:p>
          <a:p>
            <a:pPr lvl="1"/>
            <a:r>
              <a:rPr lang="en-US" altLang="ko-KR" dirty="0" err="1"/>
              <a:t>If~else</a:t>
            </a:r>
            <a:r>
              <a:rPr lang="en-US" altLang="ko-KR" dirty="0"/>
              <a:t>, case, while, for </a:t>
            </a:r>
            <a:r>
              <a:rPr lang="ko-KR" altLang="en-US" dirty="0"/>
              <a:t>등과 같은 구문 사용</a:t>
            </a:r>
            <a:endParaRPr lang="en-US" altLang="ko-KR" dirty="0"/>
          </a:p>
          <a:p>
            <a:pPr lvl="1"/>
            <a:r>
              <a:rPr lang="ko-KR" altLang="en-US" dirty="0"/>
              <a:t>인간의 사고에 가장 근접한 표현 </a:t>
            </a:r>
          </a:p>
        </p:txBody>
      </p:sp>
    </p:spTree>
    <p:extLst>
      <p:ext uri="{BB962C8B-B14F-4D97-AF65-F5344CB8AC3E}">
        <p14:creationId xmlns:p14="http://schemas.microsoft.com/office/powerpoint/2010/main" val="13184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1CF38C4-9720-4795-B39F-A76ABC676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Bench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278F7D4-9E1C-4E9C-8DD9-9EB4EEAEE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1"/>
            <a:r>
              <a:rPr lang="en-US" altLang="ko-KR" dirty="0" smtClean="0"/>
              <a:t>4 </a:t>
            </a:r>
            <a:r>
              <a:rPr lang="en-US" altLang="ko-KR" dirty="0"/>
              <a:t>Bit Adder </a:t>
            </a:r>
            <a:r>
              <a:rPr lang="ko-KR" altLang="en-US" dirty="0"/>
              <a:t>설계 </a:t>
            </a:r>
            <a:r>
              <a:rPr lang="en-US" altLang="ko-KR" dirty="0"/>
              <a:t>Block</a:t>
            </a:r>
          </a:p>
          <a:p>
            <a:pPr hangingPunct="1"/>
            <a:endParaRPr lang="en-US" altLang="ko-KR" dirty="0"/>
          </a:p>
          <a:p>
            <a:pPr hangingPunct="1"/>
            <a:r>
              <a:rPr lang="en-US" altLang="ko-KR" dirty="0"/>
              <a:t>4 Bit </a:t>
            </a:r>
            <a:r>
              <a:rPr lang="ko-KR" altLang="en-US" dirty="0"/>
              <a:t>입력 </a:t>
            </a:r>
            <a:r>
              <a:rPr lang="en-US" altLang="ko-KR" dirty="0"/>
              <a:t>input_1</a:t>
            </a:r>
            <a:r>
              <a:rPr lang="ko-KR" altLang="en-US" dirty="0"/>
              <a:t>과 </a:t>
            </a:r>
            <a:r>
              <a:rPr lang="en-US" altLang="ko-KR" dirty="0"/>
              <a:t>input_2</a:t>
            </a:r>
            <a:r>
              <a:rPr lang="ko-KR" altLang="en-US" dirty="0"/>
              <a:t>를 입력 받아 값을 더한 후 </a:t>
            </a:r>
            <a:r>
              <a:rPr lang="en-US" altLang="ko-KR" dirty="0"/>
              <a:t>out</a:t>
            </a:r>
            <a:r>
              <a:rPr lang="ko-KR" altLang="en-US" dirty="0"/>
              <a:t>으로 출력한다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xmlns="" id="{8499B08A-B620-4FB1-BE7F-364DB9936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075" y="3854450"/>
            <a:ext cx="3949700" cy="206210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module adder(input_1,input_2,out);</a:t>
            </a:r>
          </a:p>
          <a:p>
            <a:pPr eaLnBrk="1" hangingPunct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input    [3:0] input_1, input_2;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output  [3:0] out;</a:t>
            </a:r>
          </a:p>
          <a:p>
            <a:pPr eaLnBrk="1" hangingPunct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assign out = input_1 + input_2;</a:t>
            </a:r>
          </a:p>
          <a:p>
            <a:pPr eaLnBrk="1" hangingPunct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endmodule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xmlns="" id="{2DB7887E-3955-446F-8F4F-EE70FB0D0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3284538"/>
            <a:ext cx="3979862" cy="338554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Adder.v</a:t>
            </a:r>
          </a:p>
        </p:txBody>
      </p:sp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xmlns="" id="{CCEF9FFC-B08F-4347-B2F4-F80C8E2F96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3644900"/>
          <a:ext cx="3816350" cy="198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Visio" r:id="rId3" imgW="2923413" imgH="1523594" progId="Visio.Drawing.11">
                  <p:embed/>
                </p:oleObj>
              </mc:Choice>
              <mc:Fallback>
                <p:oleObj name="Visio" r:id="rId3" imgW="2923413" imgH="1523594" progId="Visio.Drawing.11">
                  <p:embed/>
                  <p:pic>
                    <p:nvPicPr>
                      <p:cNvPr id="2050" name="Object 6">
                        <a:extLst>
                          <a:ext uri="{FF2B5EF4-FFF2-40B4-BE49-F238E27FC236}">
                            <a16:creationId xmlns:a16="http://schemas.microsoft.com/office/drawing/2014/main" xmlns="" id="{E1B90D23-F6C1-43A8-BB15-0E46013163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644900"/>
                        <a:ext cx="3816350" cy="198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458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D34C022-1919-4CFE-9EDC-3C97A5D0F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Test Bench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FA0F03F-6B64-4EAA-9680-B612A91FB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xmlns="" id="{DD2F52B6-4661-484E-9B21-57B9E981E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989138"/>
            <a:ext cx="5256213" cy="378565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module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adder_stim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reg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[3:0] input_1, input_2;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wire   [3:0] out;</a:t>
            </a:r>
          </a:p>
          <a:p>
            <a:pPr eaLnBrk="1" hangingPunct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adder adder_1(input_1,input_2,out);</a:t>
            </a:r>
          </a:p>
          <a:p>
            <a:pPr eaLnBrk="1" hangingPunct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initial begin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	input_1 = 4'D3;  input_2 = 4'D3; #100;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	input_1 = 4'D6;  input_2 = 4'D9; #100;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	input_1 = 4'D4;  input_2 = 4'D0; #100;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	input_1 = 4'D2;  input_2 = 4'D5; #100;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	$finish;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  <a:p>
            <a:pPr eaLnBrk="1" hangingPunct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endmodule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xmlns="" id="{FAD07524-1AD7-4702-A752-8F9D60BF8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557338"/>
            <a:ext cx="5256213" cy="338554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Adder_stim.v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xmlns="" id="{EC28D2C8-A7AF-424B-A0B0-C23EEF73390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4438" y="2205038"/>
            <a:ext cx="3311525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xmlns="" id="{D7B57DF9-32E8-4635-B63A-85DFFA11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8350" y="1993900"/>
            <a:ext cx="3116263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Test Bench</a:t>
            </a:r>
            <a:r>
              <a:rPr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는 일반적으로 </a:t>
            </a:r>
            <a:r>
              <a:rPr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In/Out Port</a:t>
            </a:r>
            <a:r>
              <a:rPr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를 갖지 않는다</a:t>
            </a:r>
            <a:r>
              <a:rPr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  <a:p>
            <a:pPr eaLnBrk="1" hangingPunct="1"/>
            <a:endParaRPr lang="en-US" altLang="ko-KR" sz="16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eaLnBrk="1" hangingPunct="1"/>
            <a:endParaRPr lang="en-US" altLang="ko-KR" sz="16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eaLnBrk="1" hangingPunct="1"/>
            <a:r>
              <a:rPr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설계 </a:t>
            </a:r>
            <a:r>
              <a:rPr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Block</a:t>
            </a:r>
            <a:r>
              <a:rPr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의 </a:t>
            </a:r>
            <a:r>
              <a:rPr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instance</a:t>
            </a:r>
            <a:r>
              <a:rPr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를 불러온다</a:t>
            </a:r>
            <a:endParaRPr lang="en-US" altLang="ko-KR" sz="16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eaLnBrk="1" hangingPunct="1"/>
            <a:endParaRPr lang="en-US" altLang="ko-KR" sz="16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eaLnBrk="1" hangingPunct="1"/>
            <a:r>
              <a:rPr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시간에 따라 원하는 </a:t>
            </a:r>
            <a:r>
              <a:rPr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Stimulus</a:t>
            </a:r>
            <a:r>
              <a:rPr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를 입력한다</a:t>
            </a:r>
            <a:r>
              <a:rPr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  <a:p>
            <a:pPr eaLnBrk="1" hangingPunct="1"/>
            <a:endParaRPr lang="en-US" altLang="ko-KR" sz="16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eaLnBrk="1" hangingPunct="1"/>
            <a:endParaRPr lang="en-US" altLang="ko-KR" sz="16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eaLnBrk="1" hangingPunct="1"/>
            <a:endParaRPr lang="en-US" altLang="ko-KR" sz="16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eaLnBrk="1" hangingPunct="1"/>
            <a:endParaRPr lang="en-US" altLang="ko-KR" sz="16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60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Simulation</a:t>
            </a:r>
            <a:r>
              <a:rPr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을 종료한다</a:t>
            </a:r>
            <a:r>
              <a:rPr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xmlns="" id="{3D410521-7B99-43C1-BAC1-6145856B83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3096969"/>
            <a:ext cx="15113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xmlns="" id="{40C7F8F3-1E73-471E-8D97-0E8BFAD690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5600" y="4076700"/>
            <a:ext cx="360363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xmlns="" id="{795A6545-7572-4096-B746-DDEEB8B937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075" y="5229225"/>
            <a:ext cx="3671888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31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8AE1E8-1E85-453A-8876-6C9F56084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Verilog </a:t>
            </a:r>
            <a:r>
              <a:rPr lang="ko-KR" altLang="en-US" dirty="0"/>
              <a:t>예제 </a:t>
            </a:r>
            <a:r>
              <a:rPr lang="en-US" altLang="ko-KR" dirty="0"/>
              <a:t>– </a:t>
            </a:r>
            <a:r>
              <a:rPr lang="ko-KR" altLang="en-US" dirty="0"/>
              <a:t>반가산기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2DA5B5E-289F-44ED-BFD2-EB3A5E29D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68" y="926322"/>
            <a:ext cx="8514707" cy="557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83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6EA12DF-6AA5-475C-8D72-DC09FAE9E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Verilog </a:t>
            </a:r>
            <a:r>
              <a:rPr lang="ko-KR" altLang="en-US" dirty="0"/>
              <a:t>예제 </a:t>
            </a:r>
            <a:r>
              <a:rPr lang="en-US" altLang="ko-KR" dirty="0"/>
              <a:t>– </a:t>
            </a:r>
            <a:r>
              <a:rPr lang="ko-KR" altLang="en-US" dirty="0"/>
              <a:t>반가산기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24A65A4-5AAB-416E-A4F5-D0DE5BD62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97117"/>
            <a:ext cx="6689847" cy="538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60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9C80A4B-4275-4542-A39B-A5E6353D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Verilog </a:t>
            </a:r>
            <a:r>
              <a:rPr lang="ko-KR" altLang="en-US" dirty="0"/>
              <a:t>예제 </a:t>
            </a:r>
            <a:r>
              <a:rPr lang="en-US" altLang="ko-KR" dirty="0"/>
              <a:t>– </a:t>
            </a:r>
            <a:r>
              <a:rPr lang="ko-KR" altLang="en-US" dirty="0"/>
              <a:t>반가산기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CEC1FD8-B8DF-42A1-88F1-579A074D3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구조적 </a:t>
            </a:r>
            <a:r>
              <a:rPr lang="en-US" altLang="ko-KR" dirty="0"/>
              <a:t>(Structural) </a:t>
            </a:r>
            <a:r>
              <a:rPr lang="ko-KR" altLang="en-US" dirty="0"/>
              <a:t>모델링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2613C86-D5B3-423F-8E2A-768253523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131" y="1721570"/>
            <a:ext cx="5665579" cy="397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4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9C80A4B-4275-4542-A39B-A5E6353D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Verilog </a:t>
            </a:r>
            <a:r>
              <a:rPr lang="ko-KR" altLang="en-US" dirty="0"/>
              <a:t>예제 </a:t>
            </a:r>
            <a:r>
              <a:rPr lang="en-US" altLang="ko-KR" dirty="0"/>
              <a:t>– </a:t>
            </a:r>
            <a:r>
              <a:rPr lang="ko-KR" altLang="en-US" dirty="0"/>
              <a:t>반가산기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CEC1FD8-B8DF-42A1-88F1-579A074D3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데이터플로우</a:t>
            </a:r>
            <a:r>
              <a:rPr lang="ko-KR" altLang="en-US" dirty="0"/>
              <a:t> </a:t>
            </a:r>
            <a:r>
              <a:rPr lang="en-US" altLang="ko-KR" dirty="0"/>
              <a:t>(dataflow)  </a:t>
            </a:r>
            <a:r>
              <a:rPr lang="ko-KR" altLang="en-US" dirty="0"/>
              <a:t>모델링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9DA6E8D-D31A-4C64-BABB-0796AC4B2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429" y="1599408"/>
            <a:ext cx="5345723" cy="398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84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9C80A4B-4275-4542-A39B-A5E6353D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Verilog </a:t>
            </a:r>
            <a:r>
              <a:rPr lang="ko-KR" altLang="en-US" dirty="0"/>
              <a:t>예제 </a:t>
            </a:r>
            <a:r>
              <a:rPr lang="en-US" altLang="ko-KR" dirty="0"/>
              <a:t>– </a:t>
            </a:r>
            <a:r>
              <a:rPr lang="ko-KR" altLang="en-US" dirty="0"/>
              <a:t>반가산기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CEC1FD8-B8DF-42A1-88F1-579A074D3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동작적 </a:t>
            </a:r>
            <a:r>
              <a:rPr lang="en-US" altLang="ko-KR" dirty="0"/>
              <a:t>(Behavioral) </a:t>
            </a:r>
            <a:r>
              <a:rPr lang="ko-KR" altLang="en-US" dirty="0"/>
              <a:t>모델링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35019ED-F2C7-4584-B1DB-85F5340CF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408" y="1528760"/>
            <a:ext cx="3465976" cy="39224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31A9926-1901-48C7-B37D-395FF8DF9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216" y="1528760"/>
            <a:ext cx="3465976" cy="475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4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D5C23A-3A14-4811-AE2A-4F827E951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Verilog </a:t>
            </a:r>
            <a:r>
              <a:rPr lang="ko-KR" altLang="en-US" dirty="0"/>
              <a:t>예제 </a:t>
            </a:r>
            <a:r>
              <a:rPr lang="en-US" altLang="ko-KR" dirty="0"/>
              <a:t>– </a:t>
            </a:r>
            <a:r>
              <a:rPr lang="ko-KR" altLang="en-US" dirty="0"/>
              <a:t>반가산기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1AA2B3A-15F8-4042-8885-4595EC6F7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Testbench</a:t>
            </a:r>
            <a:r>
              <a:rPr lang="ko-KR" altLang="en-US" dirty="0"/>
              <a:t> 는 </a:t>
            </a:r>
            <a:r>
              <a:rPr lang="en-US" altLang="ko-KR" dirty="0"/>
              <a:t>DUT (Design Under Test 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약자</a:t>
            </a:r>
            <a:r>
              <a:rPr lang="en-US" altLang="ko-KR" dirty="0"/>
              <a:t>, </a:t>
            </a:r>
            <a:r>
              <a:rPr lang="ko-KR" altLang="en-US" dirty="0"/>
              <a:t>여기선 반가산기 </a:t>
            </a:r>
            <a:r>
              <a:rPr lang="en-US" altLang="ko-KR" dirty="0"/>
              <a:t>module) </a:t>
            </a:r>
            <a:r>
              <a:rPr lang="ko-KR" altLang="en-US" dirty="0"/>
              <a:t>의 시뮬레이션을 위한 </a:t>
            </a:r>
            <a:r>
              <a:rPr lang="en-US" altLang="ko-KR" dirty="0"/>
              <a:t>Verilog model.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98780D5-6812-4126-A77F-876B9683A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89" y="1952364"/>
            <a:ext cx="2973552" cy="40415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207B811-3549-406C-BB9E-E32D96A0A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065" y="2512125"/>
            <a:ext cx="48577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8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FB1102E-A9F7-4162-8591-018EE194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 표현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F16E072-804E-40D9-B06E-C70B43A6C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1">
              <a:lnSpc>
                <a:spcPct val="110000"/>
              </a:lnSpc>
            </a:pPr>
            <a:r>
              <a:rPr lang="ko-KR" altLang="en-US" dirty="0"/>
              <a:t>형식</a:t>
            </a:r>
          </a:p>
          <a:p>
            <a:pPr hangingPunct="1">
              <a:lnSpc>
                <a:spcPct val="110000"/>
              </a:lnSpc>
            </a:pPr>
            <a:endParaRPr lang="ko-KR" altLang="en-US" dirty="0"/>
          </a:p>
          <a:p>
            <a:pPr hangingPunct="1">
              <a:lnSpc>
                <a:spcPct val="110000"/>
              </a:lnSpc>
            </a:pPr>
            <a:endParaRPr lang="ko-KR" altLang="en-US" sz="1000" dirty="0"/>
          </a:p>
          <a:p>
            <a:pPr hangingPunct="1">
              <a:lnSpc>
                <a:spcPct val="110000"/>
              </a:lnSpc>
            </a:pPr>
            <a:endParaRPr lang="en-US" altLang="ko-KR" dirty="0"/>
          </a:p>
          <a:p>
            <a:pPr hangingPunct="1">
              <a:lnSpc>
                <a:spcPct val="110000"/>
              </a:lnSpc>
            </a:pPr>
            <a:r>
              <a:rPr lang="en-US" altLang="ko-KR" dirty="0"/>
              <a:t>&lt;</a:t>
            </a:r>
            <a:r>
              <a:rPr lang="ko-KR" altLang="en-US" dirty="0"/>
              <a:t>크기</a:t>
            </a:r>
            <a:r>
              <a:rPr lang="en-US" altLang="ko-KR" dirty="0"/>
              <a:t>&gt;</a:t>
            </a:r>
            <a:r>
              <a:rPr lang="ko-KR" altLang="en-US" dirty="0"/>
              <a:t>는 숫자의 비트 개수를 지정</a:t>
            </a:r>
            <a:r>
              <a:rPr lang="en-US" altLang="ko-KR" dirty="0"/>
              <a:t>, 10</a:t>
            </a:r>
            <a:r>
              <a:rPr lang="ko-KR" altLang="en-US" dirty="0"/>
              <a:t>진수만 가능</a:t>
            </a:r>
            <a:r>
              <a:rPr lang="en-US" altLang="ko-KR" dirty="0"/>
              <a:t>, &lt;</a:t>
            </a:r>
            <a:r>
              <a:rPr lang="ko-KR" altLang="en-US" dirty="0"/>
              <a:t>크기</a:t>
            </a:r>
            <a:r>
              <a:rPr lang="en-US" altLang="ko-KR" dirty="0"/>
              <a:t>&gt;</a:t>
            </a:r>
            <a:r>
              <a:rPr lang="ko-KR" altLang="en-US" dirty="0"/>
              <a:t>가 지정되지 않은 숫자는 </a:t>
            </a:r>
            <a:r>
              <a:rPr lang="en-US" altLang="ko-KR" dirty="0"/>
              <a:t>Simulator</a:t>
            </a:r>
            <a:r>
              <a:rPr lang="ko-KR" altLang="en-US" dirty="0"/>
              <a:t>마다 다른 기본값을 갖는다</a:t>
            </a:r>
            <a:r>
              <a:rPr lang="en-US" altLang="ko-KR" dirty="0"/>
              <a:t>.</a:t>
            </a:r>
          </a:p>
          <a:p>
            <a:pPr hangingPunct="1">
              <a:lnSpc>
                <a:spcPct val="110000"/>
              </a:lnSpc>
            </a:pPr>
            <a:r>
              <a:rPr lang="en-US" altLang="ko-KR" dirty="0"/>
              <a:t>&lt;</a:t>
            </a:r>
            <a:r>
              <a:rPr lang="ko-KR" altLang="en-US" dirty="0"/>
              <a:t>기본형식</a:t>
            </a:r>
            <a:r>
              <a:rPr lang="en-US" altLang="ko-KR" dirty="0"/>
              <a:t>&gt;</a:t>
            </a:r>
            <a:r>
              <a:rPr lang="ko-KR" altLang="en-US" dirty="0"/>
              <a:t>은 </a:t>
            </a:r>
            <a:r>
              <a:rPr lang="en-US" altLang="ko-KR" dirty="0"/>
              <a:t>4</a:t>
            </a:r>
            <a:r>
              <a:rPr lang="ko-KR" altLang="en-US" dirty="0"/>
              <a:t>가지로 표현</a:t>
            </a:r>
            <a:r>
              <a:rPr lang="en-US" altLang="ko-KR" dirty="0"/>
              <a:t>, </a:t>
            </a:r>
            <a:r>
              <a:rPr lang="ko-KR" altLang="en-US" dirty="0"/>
              <a:t>선택하지 않으면 </a:t>
            </a:r>
            <a:r>
              <a:rPr lang="en-US" altLang="ko-KR" dirty="0"/>
              <a:t>10</a:t>
            </a:r>
            <a:r>
              <a:rPr lang="ko-KR" altLang="en-US" dirty="0"/>
              <a:t>진수 취급</a:t>
            </a:r>
          </a:p>
          <a:p>
            <a:pPr hangingPunct="1">
              <a:lnSpc>
                <a:spcPct val="110000"/>
              </a:lnSpc>
            </a:pPr>
            <a:endParaRPr lang="ko-KR" altLang="en-US" dirty="0"/>
          </a:p>
          <a:p>
            <a:pPr hangingPunct="1">
              <a:lnSpc>
                <a:spcPct val="110000"/>
              </a:lnSpc>
            </a:pPr>
            <a:endParaRPr lang="ko-KR" altLang="en-US" sz="1000" dirty="0"/>
          </a:p>
          <a:p>
            <a:pPr hangingPunct="1">
              <a:lnSpc>
                <a:spcPct val="110000"/>
              </a:lnSpc>
            </a:pPr>
            <a:endParaRPr lang="ko-KR" altLang="en-US" sz="1000" dirty="0"/>
          </a:p>
          <a:p>
            <a:pPr hangingPunct="1">
              <a:lnSpc>
                <a:spcPct val="110000"/>
              </a:lnSpc>
            </a:pPr>
            <a:endParaRPr lang="en-US" altLang="ko-KR" dirty="0"/>
          </a:p>
          <a:p>
            <a:pPr hangingPunct="1">
              <a:lnSpc>
                <a:spcPct val="110000"/>
              </a:lnSpc>
            </a:pPr>
            <a:r>
              <a:rPr lang="en-US" altLang="ko-KR" dirty="0"/>
              <a:t>&lt;</a:t>
            </a:r>
            <a:r>
              <a:rPr lang="ko-KR" altLang="en-US" dirty="0"/>
              <a:t>숫자</a:t>
            </a:r>
            <a:r>
              <a:rPr lang="en-US" altLang="ko-KR" dirty="0"/>
              <a:t>&gt;</a:t>
            </a:r>
            <a:r>
              <a:rPr lang="ko-KR" altLang="en-US" dirty="0"/>
              <a:t>는 </a:t>
            </a:r>
            <a:r>
              <a:rPr lang="en-US" altLang="ko-KR" dirty="0"/>
              <a:t>0, 1, 2, 3, 4, 5, 6, 7, 8, 9, a, b, c, d, e, f</a:t>
            </a:r>
            <a:r>
              <a:rPr lang="ko-KR" altLang="en-US" dirty="0"/>
              <a:t>를 연속적으로 나열함으로써 표현</a:t>
            </a:r>
            <a:r>
              <a:rPr lang="en-US" altLang="ko-KR" dirty="0"/>
              <a:t>, </a:t>
            </a:r>
            <a:r>
              <a:rPr lang="ko-KR" altLang="en-US" dirty="0"/>
              <a:t>지정된 </a:t>
            </a:r>
            <a:r>
              <a:rPr lang="en-US" altLang="ko-KR" dirty="0"/>
              <a:t>&lt;</a:t>
            </a:r>
            <a:r>
              <a:rPr lang="ko-KR" altLang="en-US" dirty="0"/>
              <a:t>기본형식</a:t>
            </a:r>
            <a:r>
              <a:rPr lang="en-US" altLang="ko-KR" dirty="0"/>
              <a:t>&gt;</a:t>
            </a:r>
            <a:r>
              <a:rPr lang="ko-KR" altLang="en-US" dirty="0"/>
              <a:t>보다 낮은 수만을 사용</a:t>
            </a:r>
          </a:p>
          <a:p>
            <a:pPr hangingPunct="1">
              <a:lnSpc>
                <a:spcPct val="110000"/>
              </a:lnSpc>
            </a:pPr>
            <a:r>
              <a:rPr lang="ko-KR" altLang="en-US" dirty="0"/>
              <a:t>수 표현에 있어 </a:t>
            </a:r>
            <a:r>
              <a:rPr lang="en-US" altLang="ko-KR" dirty="0"/>
              <a:t>Unknown</a:t>
            </a:r>
            <a:r>
              <a:rPr lang="ko-KR" altLang="en-US" dirty="0"/>
              <a:t>값은 </a:t>
            </a:r>
            <a:r>
              <a:rPr lang="en-US" altLang="ko-KR" dirty="0"/>
              <a:t>x</a:t>
            </a:r>
            <a:r>
              <a:rPr lang="ko-KR" altLang="en-US" dirty="0"/>
              <a:t>로</a:t>
            </a:r>
            <a:r>
              <a:rPr lang="en-US" altLang="ko-KR" dirty="0"/>
              <a:t>, Hi-impedance</a:t>
            </a:r>
            <a:r>
              <a:rPr lang="ko-KR" altLang="en-US" dirty="0"/>
              <a:t>값은 </a:t>
            </a:r>
            <a:r>
              <a:rPr lang="en-US" altLang="ko-KR" dirty="0"/>
              <a:t>z</a:t>
            </a:r>
            <a:r>
              <a:rPr lang="ko-KR" altLang="en-US" dirty="0"/>
              <a:t>로 표현</a:t>
            </a:r>
          </a:p>
          <a:p>
            <a:pPr hangingPunct="1">
              <a:lnSpc>
                <a:spcPct val="110000"/>
              </a:lnSpc>
            </a:pPr>
            <a:r>
              <a:rPr lang="ko-KR" altLang="en-US" dirty="0"/>
              <a:t>음수의 표현은 숫자의 </a:t>
            </a:r>
            <a:r>
              <a:rPr lang="en-US" altLang="ko-KR" dirty="0"/>
              <a:t>&lt;</a:t>
            </a:r>
            <a:r>
              <a:rPr lang="ko-KR" altLang="en-US" dirty="0"/>
              <a:t>크기</a:t>
            </a:r>
            <a:r>
              <a:rPr lang="en-US" altLang="ko-KR" dirty="0"/>
              <a:t>&gt;</a:t>
            </a:r>
            <a:r>
              <a:rPr lang="ko-KR" altLang="en-US" dirty="0"/>
              <a:t>앞에 음수 부호를 붙임</a:t>
            </a:r>
            <a:r>
              <a:rPr lang="en-US" altLang="ko-KR" dirty="0"/>
              <a:t>, </a:t>
            </a:r>
            <a:r>
              <a:rPr lang="ko-KR" altLang="en-US" dirty="0"/>
              <a:t>부호와 상관없이 </a:t>
            </a:r>
            <a:r>
              <a:rPr lang="en-US" altLang="ko-KR" dirty="0"/>
              <a:t>&lt;</a:t>
            </a:r>
            <a:r>
              <a:rPr lang="ko-KR" altLang="en-US" dirty="0"/>
              <a:t>크기</a:t>
            </a:r>
            <a:r>
              <a:rPr lang="en-US" altLang="ko-KR" dirty="0"/>
              <a:t>&gt;</a:t>
            </a:r>
            <a:r>
              <a:rPr lang="ko-KR" altLang="en-US" dirty="0"/>
              <a:t>는 항상 양의 값을 가짐</a:t>
            </a:r>
          </a:p>
          <a:p>
            <a:endParaRPr lang="ko-KR" alt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307A2DE4-D5B5-4FD7-BC49-C03CCF682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756" y="1336310"/>
            <a:ext cx="3671888" cy="5048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kumimoji="1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크기</a:t>
            </a:r>
            <a:r>
              <a:rPr kumimoji="1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&lt;</a:t>
            </a:r>
            <a:r>
              <a:rPr kumimoji="1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기본형식</a:t>
            </a:r>
            <a:r>
              <a:rPr kumimoji="1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&lt;</a:t>
            </a:r>
            <a:r>
              <a:rPr kumimoji="1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숫자</a:t>
            </a:r>
            <a:r>
              <a:rPr kumimoji="1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288F7B6-66B6-4B8B-A25E-734641B1B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234" y="3668677"/>
            <a:ext cx="5184775" cy="503238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’d :10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진수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’h : 16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진수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’b : 2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진수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’o : 8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진수 </a:t>
            </a:r>
          </a:p>
        </p:txBody>
      </p:sp>
    </p:spTree>
    <p:extLst>
      <p:ext uri="{BB962C8B-B14F-4D97-AF65-F5344CB8AC3E}">
        <p14:creationId xmlns:p14="http://schemas.microsoft.com/office/powerpoint/2010/main" val="244238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469F08A-F1C5-428D-91C5-E4D06B0E7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 표현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6F6DB21-84BF-4868-A535-172BB5152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1"/>
            <a:r>
              <a:rPr lang="ko-KR" altLang="en-US" dirty="0"/>
              <a:t>수 표현에서는 대문자를 허용함</a:t>
            </a:r>
          </a:p>
          <a:p>
            <a:pPr hangingPunct="1"/>
            <a:r>
              <a:rPr lang="ko-KR" altLang="en-US" dirty="0"/>
              <a:t>읽기 편하게 하기 위해 숫자에 </a:t>
            </a:r>
            <a:r>
              <a:rPr lang="ko-KR" altLang="en-US" dirty="0" err="1"/>
              <a:t>언더바</a:t>
            </a:r>
            <a:r>
              <a:rPr lang="en-US" altLang="ko-KR" dirty="0"/>
              <a:t>(_) </a:t>
            </a:r>
            <a:r>
              <a:rPr lang="ko-KR" altLang="en-US" dirty="0"/>
              <a:t>사용 가능</a:t>
            </a:r>
          </a:p>
          <a:p>
            <a:pPr hangingPunct="1"/>
            <a:r>
              <a:rPr lang="ko-KR" altLang="en-US" dirty="0"/>
              <a:t>수 표현의 예</a:t>
            </a:r>
          </a:p>
          <a:p>
            <a:endParaRPr lang="ko-KR" altLang="en-US" dirty="0"/>
          </a:p>
        </p:txBody>
      </p:sp>
      <p:graphicFrame>
        <p:nvGraphicFramePr>
          <p:cNvPr id="4" name="Group 33">
            <a:extLst>
              <a:ext uri="{FF2B5EF4-FFF2-40B4-BE49-F238E27FC236}">
                <a16:creationId xmlns:a16="http://schemas.microsoft.com/office/drawing/2014/main" xmlns="" id="{1846E665-D4C5-4BED-8C16-F8246AD6B5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6304918"/>
              </p:ext>
            </p:extLst>
          </p:nvPr>
        </p:nvGraphicFramePr>
        <p:xfrm>
          <a:off x="720725" y="2520950"/>
          <a:ext cx="7704138" cy="3475038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69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672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57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구    분</a:t>
                      </a: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표현형식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의          미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일반적인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표     현</a:t>
                      </a: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4’b1111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12’habc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16’d255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 bit  2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진수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 bit 16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진수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 bit 10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진수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144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&lt;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크기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&gt;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가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지정되지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않은 경우</a:t>
                      </a: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23456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‘hc3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‘o21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32 bit 10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진수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32 bit 16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진수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32 bit  8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진수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7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음수 표현</a:t>
                      </a: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-6’d3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의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의 보수로써 음수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144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X, z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의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표현</a:t>
                      </a: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12’h13x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6’hx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32’bz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 bit 16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진수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마지막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개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bit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는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unknown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 bit 16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진수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32 bit 2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진수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Hi-impedance 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값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18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53818-2972-4A1F-A8BE-0AF77FF1D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값 표현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BAECBCB-287C-47FF-9EE6-B1146199E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Verilog HDL</a:t>
            </a:r>
            <a:r>
              <a:rPr lang="ko-KR" altLang="en-US" dirty="0"/>
              <a:t> 에선 </a:t>
            </a:r>
            <a:r>
              <a:rPr lang="en-US" altLang="ko-KR" dirty="0"/>
              <a:t>4</a:t>
            </a:r>
            <a:r>
              <a:rPr lang="ko-KR" altLang="en-US" dirty="0"/>
              <a:t>개의 논리값을 사용 </a:t>
            </a:r>
          </a:p>
        </p:txBody>
      </p:sp>
      <p:graphicFrame>
        <p:nvGraphicFramePr>
          <p:cNvPr id="4" name="Group 15">
            <a:extLst>
              <a:ext uri="{FF2B5EF4-FFF2-40B4-BE49-F238E27FC236}">
                <a16:creationId xmlns:a16="http://schemas.microsoft.com/office/drawing/2014/main" xmlns="" id="{4D770C1D-E59C-4663-AA5D-340EF16E88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0648401"/>
              </p:ext>
            </p:extLst>
          </p:nvPr>
        </p:nvGraphicFramePr>
        <p:xfrm>
          <a:off x="598800" y="2278276"/>
          <a:ext cx="7930910" cy="2504648"/>
        </p:xfrm>
        <a:graphic>
          <a:graphicData uri="http://schemas.openxmlformats.org/drawingml/2006/table">
            <a:tbl>
              <a:tblPr/>
              <a:tblGrid>
                <a:gridCol w="2462498">
                  <a:extLst>
                    <a:ext uri="{9D8B030D-6E8A-4147-A177-3AD203B41FA5}">
                      <a16:colId xmlns:a16="http://schemas.microsoft.com/office/drawing/2014/main" xmlns="" val="316987616"/>
                    </a:ext>
                  </a:extLst>
                </a:gridCol>
                <a:gridCol w="5468412">
                  <a:extLst>
                    <a:ext uri="{9D8B030D-6E8A-4147-A177-3AD203B41FA5}">
                      <a16:colId xmlns:a16="http://schemas.microsoft.com/office/drawing/2014/main" xmlns="" val="1470622673"/>
                    </a:ext>
                  </a:extLst>
                </a:gridCol>
              </a:tblGrid>
              <a:tr h="531847"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논리값 수준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하드웨어 회로에서의 상태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39611071"/>
                  </a:ext>
                </a:extLst>
              </a:tr>
              <a:tr h="1972801"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x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z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논리적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0, False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상태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논리적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 True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상태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알 수 없는 값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(don’t care) </a:t>
                      </a:r>
                      <a:endParaRPr kumimoji="1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하이 임피던스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(High impedance)</a:t>
                      </a:r>
                      <a:endParaRPr kumimoji="1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09670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51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B30C9D8-7B62-4261-A9E2-5C11D4201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신호 강도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CD8BD45-09AD-454A-8FF4-6F86A6871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1"/>
            <a:r>
              <a:rPr lang="ko-KR" altLang="en-US" dirty="0"/>
              <a:t>서로 다른 강도의 두 신호가 동일한 </a:t>
            </a:r>
            <a:r>
              <a:rPr lang="en-US" altLang="ko-KR" dirty="0"/>
              <a:t>wire</a:t>
            </a:r>
            <a:r>
              <a:rPr lang="ko-KR" altLang="en-US" dirty="0"/>
              <a:t>에 흐르면</a:t>
            </a:r>
            <a:r>
              <a:rPr lang="en-US" altLang="ko-KR" dirty="0"/>
              <a:t>, </a:t>
            </a:r>
            <a:r>
              <a:rPr lang="ko-KR" altLang="en-US" dirty="0"/>
              <a:t>더 강한 강도의 신호가 우세</a:t>
            </a:r>
          </a:p>
          <a:p>
            <a:pPr hangingPunct="1"/>
            <a:r>
              <a:rPr lang="ko-KR" altLang="en-US" dirty="0"/>
              <a:t>같은 강도의 신호가 동일한 </a:t>
            </a:r>
            <a:r>
              <a:rPr lang="en-US" altLang="ko-KR" dirty="0"/>
              <a:t>wire</a:t>
            </a:r>
            <a:r>
              <a:rPr lang="ko-KR" altLang="en-US" dirty="0"/>
              <a:t>에 흐르면</a:t>
            </a:r>
            <a:r>
              <a:rPr lang="en-US" altLang="ko-KR" dirty="0"/>
              <a:t>, </a:t>
            </a:r>
            <a:r>
              <a:rPr lang="ko-KR" altLang="en-US" dirty="0"/>
              <a:t>결과는 </a:t>
            </a:r>
            <a:r>
              <a:rPr lang="en-US" altLang="ko-KR" dirty="0"/>
              <a:t>x</a:t>
            </a:r>
          </a:p>
          <a:p>
            <a:pPr hangingPunct="1"/>
            <a:r>
              <a:rPr lang="ko-KR" altLang="en-US" dirty="0"/>
              <a:t>신호 강도</a:t>
            </a:r>
          </a:p>
          <a:p>
            <a:endParaRPr lang="ko-KR" altLang="en-US" dirty="0"/>
          </a:p>
        </p:txBody>
      </p:sp>
      <p:graphicFrame>
        <p:nvGraphicFramePr>
          <p:cNvPr id="4" name="Group 23">
            <a:extLst>
              <a:ext uri="{FF2B5EF4-FFF2-40B4-BE49-F238E27FC236}">
                <a16:creationId xmlns:a16="http://schemas.microsoft.com/office/drawing/2014/main" xmlns="" id="{89DF94CF-E503-4795-BF18-E93EA5B7E0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4767792"/>
              </p:ext>
            </p:extLst>
          </p:nvPr>
        </p:nvGraphicFramePr>
        <p:xfrm>
          <a:off x="827088" y="2779713"/>
          <a:ext cx="7561262" cy="3249612"/>
        </p:xfrm>
        <a:graphic>
          <a:graphicData uri="http://schemas.openxmlformats.org/drawingml/2006/table">
            <a:tbl>
              <a:tblPr/>
              <a:tblGrid>
                <a:gridCol w="1873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47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6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신호 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강도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형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정    도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532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supply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strong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pull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large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weak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medium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small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high-z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driving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driving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driving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storage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driving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storage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storage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Hi - impedance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강도가 높음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강도가 낮음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36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M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M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111206</TotalTime>
  <Words>3101</Words>
  <Application>Microsoft Office PowerPoint</Application>
  <PresentationFormat>화면 슬라이드 쇼(4:3)</PresentationFormat>
  <Paragraphs>974</Paragraphs>
  <Slides>57</Slides>
  <Notes>6</Notes>
  <HiddenSlides>0</HiddenSlides>
  <MMClips>0</MMClips>
  <ScaleCrop>false</ScaleCrop>
  <HeadingPairs>
    <vt:vector size="6" baseType="variant"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0" baseType="lpstr">
      <vt:lpstr>EM</vt:lpstr>
      <vt:lpstr>1_EM</vt:lpstr>
      <vt:lpstr>Visio</vt:lpstr>
      <vt:lpstr>Logic Circuit Design Laboratory</vt:lpstr>
      <vt:lpstr>HDL 이란?</vt:lpstr>
      <vt:lpstr>HDL의 종류 </vt:lpstr>
      <vt:lpstr>Verilog</vt:lpstr>
      <vt:lpstr>HDL 의 3가지 Modeling</vt:lpstr>
      <vt:lpstr>수 표현 </vt:lpstr>
      <vt:lpstr>수 표현 </vt:lpstr>
      <vt:lpstr>논리 값 표현 </vt:lpstr>
      <vt:lpstr>신호 강도 </vt:lpstr>
      <vt:lpstr>식별자 (identifier) </vt:lpstr>
      <vt:lpstr>Module</vt:lpstr>
      <vt:lpstr>모듈 내 Port 선언</vt:lpstr>
      <vt:lpstr>모듈 내 Port 선언</vt:lpstr>
      <vt:lpstr>Primitives </vt:lpstr>
      <vt:lpstr>Net</vt:lpstr>
      <vt:lpstr>Register</vt:lpstr>
      <vt:lpstr>Vector</vt:lpstr>
      <vt:lpstr>Array</vt:lpstr>
      <vt:lpstr>연산자 (Operator) </vt:lpstr>
      <vt:lpstr>연산자 (Operator) </vt:lpstr>
      <vt:lpstr>연산자 (Operator) </vt:lpstr>
      <vt:lpstr>산술 연산자 (arithmetic operator) </vt:lpstr>
      <vt:lpstr>관계 연산자 </vt:lpstr>
      <vt:lpstr>논리 연산자 (Logic Operator)  </vt:lpstr>
      <vt:lpstr>비트 연산자 (Bitwise Operator) </vt:lpstr>
      <vt:lpstr>단항 비트 연산자 </vt:lpstr>
      <vt:lpstr>Shift 연산자/ 조건 연산자  </vt:lpstr>
      <vt:lpstr>연산자 우선 순위 </vt:lpstr>
      <vt:lpstr>Verilog HDL 구문 구성 요소 </vt:lpstr>
      <vt:lpstr>Block </vt:lpstr>
      <vt:lpstr>Always 문 </vt:lpstr>
      <vt:lpstr>Always 문</vt:lpstr>
      <vt:lpstr>Always 문 </vt:lpstr>
      <vt:lpstr>Blocking Assignments </vt:lpstr>
      <vt:lpstr>Non Blocking Assignments</vt:lpstr>
      <vt:lpstr>BLOCKING vs NON BLOCKING</vt:lpstr>
      <vt:lpstr>Initial 문</vt:lpstr>
      <vt:lpstr>If 문 </vt:lpstr>
      <vt:lpstr>If 문 </vt:lpstr>
      <vt:lpstr>If 문 </vt:lpstr>
      <vt:lpstr>Case 문 </vt:lpstr>
      <vt:lpstr>Case 문</vt:lpstr>
      <vt:lpstr>Case 문</vt:lpstr>
      <vt:lpstr>For 문</vt:lpstr>
      <vt:lpstr>While 문</vt:lpstr>
      <vt:lpstr>Function 문</vt:lpstr>
      <vt:lpstr>Function 문</vt:lpstr>
      <vt:lpstr>Test Bench</vt:lpstr>
      <vt:lpstr>Test Bench</vt:lpstr>
      <vt:lpstr>Test Bench</vt:lpstr>
      <vt:lpstr>Test Bench</vt:lpstr>
      <vt:lpstr>Verilog 예제 – 반가산기  </vt:lpstr>
      <vt:lpstr>Verilog 예제 – 반가산기 </vt:lpstr>
      <vt:lpstr>Verilog 예제 – 반가산기 </vt:lpstr>
      <vt:lpstr>Verilog 예제 – 반가산기 </vt:lpstr>
      <vt:lpstr>Verilog 예제 – 반가산기 </vt:lpstr>
      <vt:lpstr>Verilog 예제 – 반가산기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신기철</cp:lastModifiedBy>
  <cp:revision>3391</cp:revision>
  <dcterms:created xsi:type="dcterms:W3CDTF">2007-05-08T06:10:14Z</dcterms:created>
  <dcterms:modified xsi:type="dcterms:W3CDTF">2019-04-08T15:17:38Z</dcterms:modified>
</cp:coreProperties>
</file>