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2" r:id="rId3"/>
  </p:sldMasterIdLst>
  <p:notesMasterIdLst>
    <p:notesMasterId r:id="rId20"/>
  </p:notesMasterIdLst>
  <p:sldIdLst>
    <p:sldId id="701" r:id="rId4"/>
    <p:sldId id="683" r:id="rId5"/>
    <p:sldId id="684" r:id="rId6"/>
    <p:sldId id="685" r:id="rId7"/>
    <p:sldId id="686" r:id="rId8"/>
    <p:sldId id="687" r:id="rId9"/>
    <p:sldId id="688" r:id="rId10"/>
    <p:sldId id="689" r:id="rId11"/>
    <p:sldId id="690" r:id="rId12"/>
    <p:sldId id="691" r:id="rId13"/>
    <p:sldId id="692" r:id="rId14"/>
    <p:sldId id="693" r:id="rId15"/>
    <p:sldId id="694" r:id="rId16"/>
    <p:sldId id="695" r:id="rId17"/>
    <p:sldId id="696" r:id="rId18"/>
    <p:sldId id="697" r:id="rId19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0000"/>
    <a:srgbClr val="FFCC66"/>
    <a:srgbClr val="66FF99"/>
    <a:srgbClr val="00FF99"/>
    <a:srgbClr val="00FF00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6218" autoAdjust="0"/>
  </p:normalViewPr>
  <p:slideViewPr>
    <p:cSldViewPr snapToGrid="0">
      <p:cViewPr varScale="1">
        <p:scale>
          <a:sx n="138" d="100"/>
          <a:sy n="138" d="100"/>
        </p:scale>
        <p:origin x="23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l" defTabSz="914253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defTabSz="914253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l" defTabSz="914253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defTabSz="912813" eaLnBrk="1" latinLnBrk="1" hangingPunct="1">
              <a:defRPr sz="1200" b="0"/>
            </a:lvl1pPr>
          </a:lstStyle>
          <a:p>
            <a:fld id="{6857640E-1ACE-4065-A094-0210AC266F1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165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316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8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6C64632-5963-4B76-8CEC-715D52CB26F7}" type="slidenum">
              <a:rPr lang="ko-KR" altLang="en-US" sz="1200" b="0"/>
              <a:pPr/>
              <a:t>10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1575452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63C7573-048C-45E5-945E-327516A2AC34}" type="slidenum">
              <a:rPr lang="ko-KR" altLang="en-US" sz="1200" b="0"/>
              <a:pPr/>
              <a:t>11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309362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D85C5A2-937D-4DE5-BDA9-5006317C85F1}" type="slidenum">
              <a:rPr lang="ko-KR" altLang="en-US" sz="1200" b="0"/>
              <a:pPr/>
              <a:t>12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254151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9A7A026-FECC-42E9-AF34-14E84B64B6E7}" type="slidenum">
              <a:rPr lang="ko-KR" altLang="en-US" sz="1200" b="0"/>
              <a:pPr/>
              <a:t>13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4068907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0DBCD1F-3F06-45B3-BAA4-F66A666F9D37}" type="slidenum">
              <a:rPr lang="ko-KR" altLang="en-US" sz="1200" b="0"/>
              <a:pPr/>
              <a:t>14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3122902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643A53C-A281-4A72-9787-1174F93EB45C}" type="slidenum">
              <a:rPr lang="ko-KR" altLang="en-US" sz="1200" b="0"/>
              <a:pPr/>
              <a:t>15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1162734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0C8A7031-9898-4411-90F8-A2B2F59821C7}" type="slidenum">
              <a:rPr lang="ko-KR" altLang="en-US" sz="1200" b="0"/>
              <a:pPr/>
              <a:t>16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3754561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3C72EAE6-8580-4613-A715-85EAA6861070}" type="slidenum">
              <a:rPr lang="ko-KR" altLang="en-US" sz="1200" b="0"/>
              <a:pPr/>
              <a:t>2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123385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68F8E817-175E-4DF8-BE4C-125CB131BFBC}" type="slidenum">
              <a:rPr lang="ko-KR" altLang="en-US" sz="1200" b="0"/>
              <a:pPr/>
              <a:t>3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277279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03372F9-68B1-4473-AD28-3DD2F4A9CF8F}" type="slidenum">
              <a:rPr lang="ko-KR" altLang="en-US" sz="1200" b="0"/>
              <a:pPr/>
              <a:t>4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268911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3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D0BFF666-0F93-454C-825F-5A1816FEDF3B}" type="slidenum">
              <a:rPr lang="ko-KR" altLang="en-US" sz="1200" b="0"/>
              <a:pPr/>
              <a:t>5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303550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20859E4-DF62-409D-883E-00F237E111F1}" type="slidenum">
              <a:rPr lang="ko-KR" altLang="en-US" sz="1200" b="0"/>
              <a:pPr/>
              <a:t>6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197360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A923346-4B3B-4BD7-A24C-534CB8DECA89}" type="slidenum">
              <a:rPr lang="ko-KR" altLang="en-US" sz="1200" b="0"/>
              <a:pPr/>
              <a:t>7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8754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6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EF05535-C4CD-4F7C-987B-AF79B6523EC3}" type="slidenum">
              <a:rPr lang="ko-KR" altLang="en-US" sz="1200" b="0"/>
              <a:pPr/>
              <a:t>8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189237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2813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D96A0D1-3005-4FC6-BFC6-DDD7B3DDF1E7}" type="slidenum">
              <a:rPr lang="ko-KR" altLang="en-US" sz="1200" b="0"/>
              <a:pPr/>
              <a:t>9</a:t>
            </a:fld>
            <a:endParaRPr lang="ko-KR" altLang="en-US" sz="1200" b="0"/>
          </a:p>
        </p:txBody>
      </p:sp>
    </p:spTree>
    <p:extLst>
      <p:ext uri="{BB962C8B-B14F-4D97-AF65-F5344CB8AC3E}">
        <p14:creationId xmlns:p14="http://schemas.microsoft.com/office/powerpoint/2010/main" val="63581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ko-KR" dirty="0" smtClean="0"/>
              <a:t>Subtitle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4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4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72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6101"/>
            <a:ext cx="7772400" cy="1538678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5600"/>
            <a:ext cx="6400800" cy="147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59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D0A8A-4F6D-4492-AC36-A4297EDAB407}" type="slidenum"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5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>
              <a:lnSpc>
                <a:spcPct val="114000"/>
              </a:lnSpc>
              <a:defRPr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D0A8A-4F6D-4492-AC36-A4297EDAB407}" type="slidenum"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0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6989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idx="10"/>
          </p:nvPr>
        </p:nvSpPr>
        <p:spPr bwMode="auto">
          <a:xfrm>
            <a:off x="112954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idx="11"/>
          </p:nvPr>
        </p:nvSpPr>
        <p:spPr bwMode="auto">
          <a:xfrm>
            <a:off x="4643390" y="934570"/>
            <a:ext cx="4381856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D0A8A-4F6D-4492-AC36-A4297EDAB407}" type="slidenum"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8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D0A8A-4F6D-4492-AC36-A4297EDAB407}" type="slidenum"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1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37990" y="6649274"/>
            <a:ext cx="709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D0A8A-4F6D-4492-AC36-A4297EDAB407}" type="slidenum">
              <a:rPr kumimoji="1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786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15408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6858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48200" y="1557337"/>
            <a:ext cx="3809999" cy="4645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32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4213" y="20558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-1587" y="3502559"/>
            <a:ext cx="9144000" cy="53975"/>
          </a:xfrm>
          <a:prstGeom prst="rect">
            <a:avLst/>
          </a:prstGeom>
          <a:gradFill rotWithShape="0">
            <a:gsLst>
              <a:gs pos="0">
                <a:srgbClr val="0099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0" y="3556534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35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69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53975"/>
          </a:xfrm>
          <a:prstGeom prst="rect">
            <a:avLst/>
          </a:prstGeom>
          <a:gradFill rotWithShape="0">
            <a:gsLst>
              <a:gs pos="0">
                <a:srgbClr val="072B6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3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6700" indent="-266700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0645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076325" indent="-268288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346200" indent="-2667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ECA15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Integrated Circuits &amp; Systems Design Lab.</a:t>
            </a:r>
            <a:endParaRPr kumimoji="1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8ECA15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46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215153"/>
            <a:ext cx="9144000" cy="57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Title </a:t>
            </a:r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" y="6585886"/>
            <a:ext cx="1100134" cy="253320"/>
          </a:xfrm>
          <a:prstGeom prst="rect">
            <a:avLst/>
          </a:prstGeom>
        </p:spPr>
      </p:pic>
      <p:sp>
        <p:nvSpPr>
          <p:cNvPr id="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576" y="864064"/>
            <a:ext cx="8918092" cy="547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20121" y="6687897"/>
            <a:ext cx="9105900" cy="1715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lang="en-US" altLang="ko-KR" sz="1050" b="1" i="0" dirty="0" smtClean="0">
                <a:solidFill>
                  <a:srgbClr val="8ECA1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Circuits &amp; Systems Design Lab.</a:t>
            </a:r>
            <a:endParaRPr lang="en-US" altLang="ko-KR" sz="1050" b="1" i="0" dirty="0">
              <a:solidFill>
                <a:srgbClr val="8ECA1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83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0" baseline="0">
          <a:solidFill>
            <a:schemeClr val="accent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rgbClr val="3C8C93"/>
          </a:solidFill>
          <a:latin typeface="Verdan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269875" indent="-269875" algn="l" rtl="0" eaLnBrk="1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6575" indent="-28575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8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717550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lr>
          <a:schemeClr val="accent6"/>
        </a:buClr>
        <a:buFont typeface="Wingdings" pitchFamily="2" charset="2"/>
        <a:buChar char="§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9874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–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165225" indent="-228600" algn="l" rtl="0" eaLnBrk="0" fontAlgn="base" latinLnBrk="1" hangingPunct="0">
        <a:lnSpc>
          <a:spcPct val="114000"/>
        </a:lnSpc>
        <a:spcBef>
          <a:spcPct val="20000"/>
        </a:spcBef>
        <a:spcAft>
          <a:spcPct val="0"/>
        </a:spcAft>
        <a:buChar char="»"/>
        <a:defRPr kumimoji="1" sz="16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84213" y="3556000"/>
            <a:ext cx="7772400" cy="1362075"/>
          </a:xfrm>
        </p:spPr>
        <p:txBody>
          <a:bodyPr/>
          <a:lstStyle/>
          <a:p>
            <a:r>
              <a:rPr lang="en-US" altLang="ko-KR" cap="none" dirty="0" smtClean="0"/>
              <a:t>Logic Circuit Design Laboratory</a:t>
            </a:r>
            <a:endParaRPr lang="ko-KR" altLang="en-US" cap="none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idx="1"/>
          </p:nvPr>
        </p:nvSpPr>
        <p:spPr>
          <a:xfrm>
            <a:off x="684213" y="1995805"/>
            <a:ext cx="7772400" cy="1500187"/>
          </a:xfrm>
        </p:spPr>
        <p:txBody>
          <a:bodyPr/>
          <a:lstStyle/>
          <a:p>
            <a:r>
              <a:rPr lang="en-US" altLang="ko-KR" dirty="0" smtClean="0"/>
              <a:t>Week 3 – Adder and </a:t>
            </a:r>
            <a:r>
              <a:rPr lang="en-US" altLang="ko-KR" dirty="0" err="1" smtClean="0"/>
              <a:t>Subtractor</a:t>
            </a:r>
            <a:endParaRPr lang="en-US" altLang="ko-KR" dirty="0"/>
          </a:p>
        </p:txBody>
      </p:sp>
      <p:sp>
        <p:nvSpPr>
          <p:cNvPr id="8" name="텍스트 개체 틀 3"/>
          <p:cNvSpPr txBox="1">
            <a:spLocks/>
          </p:cNvSpPr>
          <p:nvPr/>
        </p:nvSpPr>
        <p:spPr bwMode="auto">
          <a:xfrm>
            <a:off x="684213" y="5173683"/>
            <a:ext cx="7772400" cy="106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8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860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6pPr>
            <a:lvl7pPr marL="27432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7pPr>
            <a:lvl8pPr marL="32004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8pPr>
            <a:lvl9pPr marL="365760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Yoonmyung Lee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3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yoonmyung@skku.edu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Dept. of Semiconductor Systems Engineering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Arial"/>
              </a:rPr>
              <a:t>Sungkyunkwan University</a:t>
            </a:r>
          </a:p>
          <a:p>
            <a:pPr marL="0" marR="0" lvl="0" indent="0" algn="l" defTabSz="914400" rtl="0" eaLnBrk="1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SzTx/>
              <a:buFont typeface="Wingdings" pitchFamily="2" charset="2"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29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Half-</a:t>
            </a:r>
            <a:r>
              <a:rPr lang="en-US" altLang="ko-KR" dirty="0" err="1" smtClean="0"/>
              <a:t>Subtractor</a:t>
            </a:r>
            <a:endParaRPr lang="ko-KR" altLang="en-US" dirty="0" smtClean="0"/>
          </a:p>
        </p:txBody>
      </p:sp>
      <p:grpSp>
        <p:nvGrpSpPr>
          <p:cNvPr id="11267" name="그룹 3"/>
          <p:cNvGrpSpPr>
            <a:grpSpLocks/>
          </p:cNvGrpSpPr>
          <p:nvPr/>
        </p:nvGrpSpPr>
        <p:grpSpPr bwMode="auto">
          <a:xfrm>
            <a:off x="1447800" y="1857375"/>
            <a:ext cx="6196013" cy="2286000"/>
            <a:chOff x="2028810" y="2071693"/>
            <a:chExt cx="5614984" cy="2071687"/>
          </a:xfrm>
        </p:grpSpPr>
        <p:sp>
          <p:nvSpPr>
            <p:cNvPr id="21511" name="TextBox 10"/>
            <p:cNvSpPr txBox="1">
              <a:spLocks noChangeArrowheads="1"/>
            </p:cNvSpPr>
            <p:nvPr/>
          </p:nvSpPr>
          <p:spPr bwMode="auto">
            <a:xfrm>
              <a:off x="6287163" y="3577983"/>
              <a:ext cx="1356631" cy="27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Borrow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2" name="TextBox 42"/>
            <p:cNvSpPr txBox="1">
              <a:spLocks noChangeArrowheads="1"/>
            </p:cNvSpPr>
            <p:nvPr/>
          </p:nvSpPr>
          <p:spPr bwMode="auto">
            <a:xfrm>
              <a:off x="6287163" y="2288933"/>
              <a:ext cx="1356631" cy="27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Differ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3" name="TextBox 43"/>
            <p:cNvSpPr txBox="1">
              <a:spLocks noChangeArrowheads="1"/>
            </p:cNvSpPr>
            <p:nvPr/>
          </p:nvSpPr>
          <p:spPr bwMode="auto">
            <a:xfrm>
              <a:off x="2028810" y="2113415"/>
              <a:ext cx="1071782" cy="27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A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514" name="TextBox 44"/>
            <p:cNvSpPr txBox="1">
              <a:spLocks noChangeArrowheads="1"/>
            </p:cNvSpPr>
            <p:nvPr/>
          </p:nvSpPr>
          <p:spPr bwMode="auto">
            <a:xfrm>
              <a:off x="2028810" y="2458696"/>
              <a:ext cx="1071782" cy="27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B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1275" name="그룹 41"/>
            <p:cNvGrpSpPr>
              <a:grpSpLocks/>
            </p:cNvGrpSpPr>
            <p:nvPr/>
          </p:nvGrpSpPr>
          <p:grpSpPr bwMode="auto">
            <a:xfrm>
              <a:off x="2857481" y="2071693"/>
              <a:ext cx="3429000" cy="2071687"/>
              <a:chOff x="1142978" y="1785926"/>
              <a:chExt cx="3429029" cy="2071702"/>
            </a:xfrm>
          </p:grpSpPr>
          <p:pic>
            <p:nvPicPr>
              <p:cNvPr id="1127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2075" y="1785926"/>
                <a:ext cx="2367660" cy="2071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277" name="직선 연결선 12"/>
              <p:cNvCxnSpPr>
                <a:cxnSpLocks noChangeShapeType="1"/>
              </p:cNvCxnSpPr>
              <p:nvPr/>
            </p:nvCxnSpPr>
            <p:spPr bwMode="auto">
              <a:xfrm rot="10800000">
                <a:off x="2143111" y="3615606"/>
                <a:ext cx="357189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8" name="직선 연결선 14"/>
              <p:cNvCxnSpPr>
                <a:cxnSpLocks noChangeShapeType="1"/>
              </p:cNvCxnSpPr>
              <p:nvPr/>
            </p:nvCxnSpPr>
            <p:spPr bwMode="auto">
              <a:xfrm rot="10800000">
                <a:off x="2143110" y="3242394"/>
                <a:ext cx="357189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79" name="직선 연결선 15"/>
              <p:cNvCxnSpPr>
                <a:cxnSpLocks noChangeShapeType="1"/>
              </p:cNvCxnSpPr>
              <p:nvPr/>
            </p:nvCxnSpPr>
            <p:spPr bwMode="auto">
              <a:xfrm rot="10800000">
                <a:off x="1142979" y="2348194"/>
                <a:ext cx="1428759" cy="1761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0" name="직선 연결선 16"/>
              <p:cNvCxnSpPr>
                <a:cxnSpLocks noChangeShapeType="1"/>
              </p:cNvCxnSpPr>
              <p:nvPr/>
            </p:nvCxnSpPr>
            <p:spPr bwMode="auto">
              <a:xfrm rot="10800000">
                <a:off x="1142978" y="1992596"/>
                <a:ext cx="1428761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1" name="직선 연결선 2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95215" y="2796089"/>
                <a:ext cx="895791" cy="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2" name="직선 연결선 29"/>
              <p:cNvCxnSpPr>
                <a:cxnSpLocks noChangeShapeType="1"/>
              </p:cNvCxnSpPr>
              <p:nvPr/>
            </p:nvCxnSpPr>
            <p:spPr bwMode="auto">
              <a:xfrm flipV="1">
                <a:off x="1428734" y="1992598"/>
                <a:ext cx="0" cy="162618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3" name="직선 연결선 32"/>
              <p:cNvCxnSpPr>
                <a:cxnSpLocks noChangeShapeType="1"/>
              </p:cNvCxnSpPr>
              <p:nvPr/>
            </p:nvCxnSpPr>
            <p:spPr bwMode="auto">
              <a:xfrm rot="10800000">
                <a:off x="1428732" y="3617194"/>
                <a:ext cx="214313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4" name="직선 연결선 34"/>
              <p:cNvCxnSpPr>
                <a:cxnSpLocks noChangeShapeType="1"/>
              </p:cNvCxnSpPr>
              <p:nvPr/>
            </p:nvCxnSpPr>
            <p:spPr bwMode="auto">
              <a:xfrm rot="10800000">
                <a:off x="3777087" y="2165876"/>
                <a:ext cx="785818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285" name="직선 연결선 38"/>
              <p:cNvCxnSpPr>
                <a:cxnSpLocks noChangeShapeType="1"/>
              </p:cNvCxnSpPr>
              <p:nvPr/>
            </p:nvCxnSpPr>
            <p:spPr bwMode="auto">
              <a:xfrm rot="10800000" flipV="1">
                <a:off x="3786184" y="3429001"/>
                <a:ext cx="785823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26" name="타원 39"/>
              <p:cNvSpPr>
                <a:spLocks noChangeArrowheads="1"/>
              </p:cNvSpPr>
              <p:nvPr/>
            </p:nvSpPr>
            <p:spPr bwMode="auto">
              <a:xfrm>
                <a:off x="2072325" y="2286587"/>
                <a:ext cx="142426" cy="142430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1527" name="타원 40"/>
              <p:cNvSpPr>
                <a:spLocks noChangeArrowheads="1"/>
              </p:cNvSpPr>
              <p:nvPr/>
            </p:nvSpPr>
            <p:spPr bwMode="auto">
              <a:xfrm>
                <a:off x="1357318" y="1928356"/>
                <a:ext cx="142425" cy="14386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508" name="TextBox 25"/>
          <p:cNvSpPr txBox="1">
            <a:spLocks noChangeArrowheads="1"/>
          </p:cNvSpPr>
          <p:nvPr/>
        </p:nvSpPr>
        <p:spPr bwMode="auto">
          <a:xfrm>
            <a:off x="3357563" y="5429250"/>
            <a:ext cx="2428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smtClean="0"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600" smtClean="0">
                <a:ea typeface="맑은 고딕" panose="020B0503020000020004" pitchFamily="50" charset="-127"/>
                <a:cs typeface="Arial" panose="020B0604020202020204" pitchFamily="34" charset="0"/>
              </a:rPr>
              <a:t>반감산기의 회로도</a:t>
            </a:r>
            <a:r>
              <a:rPr lang="en-US" altLang="ko-KR" sz="160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6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12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221404"/>
              </p:ext>
            </p:extLst>
          </p:nvPr>
        </p:nvGraphicFramePr>
        <p:xfrm>
          <a:off x="3240088" y="4389438"/>
          <a:ext cx="259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수식" r:id="rId5" imgW="1676400" imgH="228600" progId="Equation.3">
                  <p:embed/>
                </p:oleObj>
              </mc:Choice>
              <mc:Fallback>
                <p:oleObj name="수식" r:id="rId5" imgW="1676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389438"/>
                        <a:ext cx="259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99744"/>
              </p:ext>
            </p:extLst>
          </p:nvPr>
        </p:nvGraphicFramePr>
        <p:xfrm>
          <a:off x="3248025" y="4835525"/>
          <a:ext cx="1373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수식" r:id="rId7" imgW="888614" imgH="203112" progId="Equation.3">
                  <p:embed/>
                </p:oleObj>
              </mc:Choice>
              <mc:Fallback>
                <p:oleObj name="수식" r:id="rId7" imgW="88861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4835525"/>
                        <a:ext cx="13731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Full-Subtractor</a:t>
            </a:r>
            <a:endParaRPr lang="ko-KR" altLang="en-US" smtClean="0"/>
          </a:p>
        </p:txBody>
      </p:sp>
      <p:grpSp>
        <p:nvGrpSpPr>
          <p:cNvPr id="12291" name="그룹 3"/>
          <p:cNvGrpSpPr>
            <a:grpSpLocks/>
          </p:cNvGrpSpPr>
          <p:nvPr/>
        </p:nvGrpSpPr>
        <p:grpSpPr bwMode="auto">
          <a:xfrm>
            <a:off x="1349375" y="1866900"/>
            <a:ext cx="6335713" cy="1662113"/>
            <a:chOff x="725132" y="1785926"/>
            <a:chExt cx="7293809" cy="1881784"/>
          </a:xfrm>
        </p:grpSpPr>
        <p:grpSp>
          <p:nvGrpSpPr>
            <p:cNvPr id="12372" name="그룹 4"/>
            <p:cNvGrpSpPr>
              <a:grpSpLocks/>
            </p:cNvGrpSpPr>
            <p:nvPr/>
          </p:nvGrpSpPr>
          <p:grpSpPr bwMode="auto">
            <a:xfrm>
              <a:off x="3929058" y="1785926"/>
              <a:ext cx="1571636" cy="1071570"/>
              <a:chOff x="1214414" y="2071678"/>
              <a:chExt cx="1571636" cy="1071570"/>
            </a:xfrm>
          </p:grpSpPr>
          <p:sp>
            <p:nvSpPr>
              <p:cNvPr id="23656" name="직사각형 25"/>
              <p:cNvSpPr>
                <a:spLocks noChangeArrowheads="1"/>
              </p:cNvSpPr>
              <p:nvPr/>
            </p:nvSpPr>
            <p:spPr bwMode="auto">
              <a:xfrm>
                <a:off x="1570582" y="2071678"/>
                <a:ext cx="858955" cy="107119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HS</a:t>
                </a:r>
                <a:endParaRPr lang="ko-KR" altLang="en-US" sz="14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12393" name="직선 연결선 26"/>
              <p:cNvCxnSpPr>
                <a:cxnSpLocks noChangeShapeType="1"/>
              </p:cNvCxnSpPr>
              <p:nvPr/>
            </p:nvCxnSpPr>
            <p:spPr bwMode="auto">
              <a:xfrm rot="10800000">
                <a:off x="1214414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94" name="직선 연결선 27"/>
              <p:cNvCxnSpPr>
                <a:cxnSpLocks noChangeShapeType="1"/>
              </p:cNvCxnSpPr>
              <p:nvPr/>
            </p:nvCxnSpPr>
            <p:spPr bwMode="auto">
              <a:xfrm rot="10800000">
                <a:off x="1214415" y="2928934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95" name="직선 연결선 28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96" name="직선 연결선 29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927346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373" name="그룹 9"/>
            <p:cNvGrpSpPr>
              <a:grpSpLocks/>
            </p:cNvGrpSpPr>
            <p:nvPr/>
          </p:nvGrpSpPr>
          <p:grpSpPr bwMode="auto">
            <a:xfrm>
              <a:off x="1714480" y="1785926"/>
              <a:ext cx="1571636" cy="1071570"/>
              <a:chOff x="1214414" y="2071678"/>
              <a:chExt cx="1571636" cy="1071570"/>
            </a:xfrm>
          </p:grpSpPr>
          <p:sp>
            <p:nvSpPr>
              <p:cNvPr id="23651" name="직사각형 20"/>
              <p:cNvSpPr>
                <a:spLocks noChangeArrowheads="1"/>
              </p:cNvSpPr>
              <p:nvPr/>
            </p:nvSpPr>
            <p:spPr bwMode="auto">
              <a:xfrm>
                <a:off x="1570153" y="2071678"/>
                <a:ext cx="858955" cy="107119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HS</a:t>
                </a:r>
                <a:endParaRPr lang="ko-KR" altLang="en-US" sz="14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12388" name="직선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1214414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89" name="직선 연결선 22"/>
              <p:cNvCxnSpPr>
                <a:cxnSpLocks noChangeShapeType="1"/>
              </p:cNvCxnSpPr>
              <p:nvPr/>
            </p:nvCxnSpPr>
            <p:spPr bwMode="auto">
              <a:xfrm rot="10800000">
                <a:off x="1214415" y="2928934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90" name="직선 연결선 23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91" name="직선 연결선 24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927346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1237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884" y="3053338"/>
              <a:ext cx="1433535" cy="614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39" name="TextBox 7"/>
            <p:cNvSpPr txBox="1">
              <a:spLocks noChangeArrowheads="1"/>
            </p:cNvSpPr>
            <p:nvPr/>
          </p:nvSpPr>
          <p:spPr bwMode="auto">
            <a:xfrm>
              <a:off x="838441" y="1829061"/>
              <a:ext cx="847990" cy="31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A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640" name="TextBox 8"/>
            <p:cNvSpPr txBox="1">
              <a:spLocks noChangeArrowheads="1"/>
            </p:cNvSpPr>
            <p:nvPr/>
          </p:nvSpPr>
          <p:spPr bwMode="auto">
            <a:xfrm>
              <a:off x="836614" y="2459918"/>
              <a:ext cx="837024" cy="314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B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641" name="TextBox 9"/>
            <p:cNvSpPr txBox="1">
              <a:spLocks noChangeArrowheads="1"/>
            </p:cNvSpPr>
            <p:nvPr/>
          </p:nvSpPr>
          <p:spPr bwMode="auto">
            <a:xfrm>
              <a:off x="7324467" y="1818278"/>
              <a:ext cx="694474" cy="312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Differ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642" name="TextBox 10"/>
            <p:cNvSpPr txBox="1">
              <a:spLocks noChangeArrowheads="1"/>
            </p:cNvSpPr>
            <p:nvPr/>
          </p:nvSpPr>
          <p:spPr bwMode="auto">
            <a:xfrm>
              <a:off x="7284260" y="3177044"/>
              <a:ext cx="522683" cy="31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B</a:t>
              </a:r>
              <a:r>
                <a:rPr lang="en-US" altLang="ko-KR" sz="1200" baseline="-25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out</a:t>
              </a:r>
              <a:endParaRPr lang="ko-KR" altLang="en-US" sz="1200" baseline="-25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3643" name="TextBox 11"/>
            <p:cNvSpPr txBox="1">
              <a:spLocks noChangeArrowheads="1"/>
            </p:cNvSpPr>
            <p:nvPr/>
          </p:nvSpPr>
          <p:spPr bwMode="auto">
            <a:xfrm>
              <a:off x="725132" y="3317234"/>
              <a:ext cx="445926" cy="314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B</a:t>
              </a:r>
              <a:r>
                <a:rPr lang="en-US" altLang="ko-KR" sz="1200" baseline="-25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</a:t>
              </a:r>
            </a:p>
          </p:txBody>
        </p:sp>
        <p:cxnSp>
          <p:nvCxnSpPr>
            <p:cNvPr id="12380" name="직선 연결선 12"/>
            <p:cNvCxnSpPr>
              <a:cxnSpLocks noChangeShapeType="1"/>
            </p:cNvCxnSpPr>
            <p:nvPr/>
          </p:nvCxnSpPr>
          <p:spPr bwMode="auto">
            <a:xfrm>
              <a:off x="3286116" y="2000239"/>
              <a:ext cx="642942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1" name="직선 연결선 13"/>
            <p:cNvCxnSpPr>
              <a:cxnSpLocks noChangeShapeType="1"/>
            </p:cNvCxnSpPr>
            <p:nvPr/>
          </p:nvCxnSpPr>
          <p:spPr bwMode="auto">
            <a:xfrm flipV="1">
              <a:off x="5500694" y="2000239"/>
              <a:ext cx="1790725" cy="1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2" name="직선 연결선 14"/>
            <p:cNvCxnSpPr>
              <a:cxnSpLocks noChangeShapeType="1"/>
            </p:cNvCxnSpPr>
            <p:nvPr/>
          </p:nvCxnSpPr>
          <p:spPr bwMode="auto">
            <a:xfrm rot="5400000">
              <a:off x="3002059" y="2927239"/>
              <a:ext cx="568115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3" name="직선 연결선 15"/>
            <p:cNvCxnSpPr>
              <a:cxnSpLocks noChangeShapeType="1"/>
            </p:cNvCxnSpPr>
            <p:nvPr/>
          </p:nvCxnSpPr>
          <p:spPr bwMode="auto">
            <a:xfrm>
              <a:off x="3286911" y="3213098"/>
              <a:ext cx="2575748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4" name="직선 연결선 16"/>
            <p:cNvCxnSpPr>
              <a:cxnSpLocks noChangeShapeType="1"/>
            </p:cNvCxnSpPr>
            <p:nvPr/>
          </p:nvCxnSpPr>
          <p:spPr bwMode="auto">
            <a:xfrm>
              <a:off x="5500694" y="3509674"/>
              <a:ext cx="36117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5" name="직선 연결선 17"/>
            <p:cNvCxnSpPr>
              <a:cxnSpLocks noChangeShapeType="1"/>
            </p:cNvCxnSpPr>
            <p:nvPr/>
          </p:nvCxnSpPr>
          <p:spPr bwMode="auto">
            <a:xfrm rot="5400000">
              <a:off x="5073654" y="3071811"/>
              <a:ext cx="857258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86" name="직선 연결선 18"/>
            <p:cNvCxnSpPr>
              <a:cxnSpLocks noChangeShapeType="1"/>
            </p:cNvCxnSpPr>
            <p:nvPr/>
          </p:nvCxnSpPr>
          <p:spPr bwMode="auto">
            <a:xfrm rot="5400000">
              <a:off x="3499634" y="3071017"/>
              <a:ext cx="857258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95629"/>
              </p:ext>
            </p:extLst>
          </p:nvPr>
        </p:nvGraphicFramePr>
        <p:xfrm>
          <a:off x="571500" y="3876675"/>
          <a:ext cx="36433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6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A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B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Borrow( in 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out 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669946"/>
              </p:ext>
            </p:extLst>
          </p:nvPr>
        </p:nvGraphicFramePr>
        <p:xfrm>
          <a:off x="4929188" y="3884613"/>
          <a:ext cx="364331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6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A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B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in 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(out)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3632" name="TextBox 32"/>
          <p:cNvSpPr txBox="1">
            <a:spLocks noChangeArrowheads="1"/>
          </p:cNvSpPr>
          <p:nvPr/>
        </p:nvSpPr>
        <p:spPr bwMode="auto">
          <a:xfrm>
            <a:off x="1543050" y="1079500"/>
            <a:ext cx="742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반감산기가</a:t>
            </a:r>
            <a:r>
              <a:rPr lang="ko-KR" altLang="en-US" sz="1400" dirty="0" smtClean="0">
                <a:cs typeface="Arial" panose="020B0604020202020204" pitchFamily="34" charset="0"/>
              </a:rPr>
              <a:t> 처리하지 못하는 빌려온 값</a:t>
            </a:r>
            <a:r>
              <a:rPr lang="en-US" altLang="ko-KR" sz="1400" dirty="0" smtClean="0">
                <a:cs typeface="Arial" panose="020B0604020202020204" pitchFamily="34" charset="0"/>
              </a:rPr>
              <a:t>(Borrow)</a:t>
            </a:r>
            <a:r>
              <a:rPr lang="ko-KR" altLang="en-US" sz="1400" dirty="0" smtClean="0">
                <a:cs typeface="Arial" panose="020B0604020202020204" pitchFamily="34" charset="0"/>
              </a:rPr>
              <a:t>을 감안해서 설계</a:t>
            </a:r>
            <a:endParaRPr lang="en-US" altLang="ko-KR" sz="1400" dirty="0" smtClean="0"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cs typeface="Arial" panose="020B0604020202020204" pitchFamily="34" charset="0"/>
              </a:rPr>
              <a:t> </a:t>
            </a:r>
            <a:r>
              <a:rPr lang="en-US" altLang="ko-KR" sz="1400" i="1" dirty="0" smtClean="0">
                <a:cs typeface="Arial" panose="020B0604020202020204" pitchFamily="34" charset="0"/>
              </a:rPr>
              <a:t>→ </a:t>
            </a:r>
            <a:r>
              <a:rPr lang="ko-KR" altLang="en-US" sz="1400" dirty="0" smtClean="0">
                <a:cs typeface="Arial" panose="020B0604020202020204" pitchFamily="34" charset="0"/>
              </a:rPr>
              <a:t>두 개의 반감산기의 조합</a:t>
            </a:r>
          </a:p>
        </p:txBody>
      </p:sp>
      <p:sp>
        <p:nvSpPr>
          <p:cNvPr id="23633" name="TextBox 33"/>
          <p:cNvSpPr txBox="1">
            <a:spLocks noChangeArrowheads="1"/>
          </p:cNvSpPr>
          <p:nvPr/>
        </p:nvSpPr>
        <p:spPr bwMode="auto">
          <a:xfrm>
            <a:off x="3335338" y="5802313"/>
            <a:ext cx="2466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전감산기의 진리표</a:t>
            </a: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634" name="직사각형 34"/>
          <p:cNvSpPr>
            <a:spLocks noChangeArrowheads="1"/>
          </p:cNvSpPr>
          <p:nvPr/>
        </p:nvSpPr>
        <p:spPr bwMode="auto">
          <a:xfrm>
            <a:off x="2349500" y="1655763"/>
            <a:ext cx="4508500" cy="1946275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0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2371" name="직선 연결선 19"/>
          <p:cNvCxnSpPr>
            <a:cxnSpLocks noChangeShapeType="1"/>
          </p:cNvCxnSpPr>
          <p:nvPr/>
        </p:nvCxnSpPr>
        <p:spPr bwMode="auto">
          <a:xfrm>
            <a:off x="1785938" y="3373438"/>
            <a:ext cx="2344737" cy="0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Full-Subtractor</a:t>
            </a:r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88323"/>
              </p:ext>
            </p:extLst>
          </p:nvPr>
        </p:nvGraphicFramePr>
        <p:xfrm>
          <a:off x="928688" y="2571750"/>
          <a:ext cx="3000376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71088"/>
              </p:ext>
            </p:extLst>
          </p:nvPr>
        </p:nvGraphicFramePr>
        <p:xfrm>
          <a:off x="5072063" y="2571750"/>
          <a:ext cx="3000376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3349" name="그룹 145"/>
          <p:cNvGrpSpPr>
            <a:grpSpLocks/>
          </p:cNvGrpSpPr>
          <p:nvPr/>
        </p:nvGrpSpPr>
        <p:grpSpPr bwMode="auto">
          <a:xfrm>
            <a:off x="493713" y="2159000"/>
            <a:ext cx="857250" cy="412750"/>
            <a:chOff x="4636537" y="1515449"/>
            <a:chExt cx="857256" cy="413353"/>
          </a:xfrm>
        </p:grpSpPr>
        <p:cxnSp>
          <p:nvCxnSpPr>
            <p:cNvPr id="7" name="직선 연결선 6"/>
            <p:cNvCxnSpPr/>
            <p:nvPr/>
          </p:nvCxnSpPr>
          <p:spPr>
            <a:xfrm rot="16200000" flipH="1">
              <a:off x="4714065" y="1571353"/>
              <a:ext cx="357709" cy="35719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1" name="TextBox 7"/>
            <p:cNvSpPr txBox="1">
              <a:spLocks noChangeArrowheads="1"/>
            </p:cNvSpPr>
            <p:nvPr/>
          </p:nvSpPr>
          <p:spPr bwMode="auto">
            <a:xfrm>
              <a:off x="4643438" y="1643050"/>
              <a:ext cx="2857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392" name="TextBox 8"/>
            <p:cNvSpPr txBox="1">
              <a:spLocks noChangeArrowheads="1"/>
            </p:cNvSpPr>
            <p:nvPr/>
          </p:nvSpPr>
          <p:spPr bwMode="auto">
            <a:xfrm>
              <a:off x="4636537" y="1515449"/>
              <a:ext cx="8572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BB</a:t>
              </a:r>
              <a:r>
                <a:rPr lang="en-US" altLang="ko-KR" sz="1200" baseline="-250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</a:t>
              </a:r>
              <a:endParaRPr lang="ko-KR" altLang="en-US" sz="1200" baseline="-25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350" name="TextBox 9"/>
          <p:cNvSpPr txBox="1">
            <a:spLocks noChangeArrowheads="1"/>
          </p:cNvSpPr>
          <p:nvPr/>
        </p:nvSpPr>
        <p:spPr bwMode="auto">
          <a:xfrm>
            <a:off x="571500" y="264318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51" name="TextBox 10"/>
          <p:cNvSpPr txBox="1">
            <a:spLocks noChangeArrowheads="1"/>
          </p:cNvSpPr>
          <p:nvPr/>
        </p:nvSpPr>
        <p:spPr bwMode="auto">
          <a:xfrm>
            <a:off x="571500" y="3143250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52" name="TextBox 11"/>
          <p:cNvSpPr txBox="1">
            <a:spLocks noChangeArrowheads="1"/>
          </p:cNvSpPr>
          <p:nvPr/>
        </p:nvSpPr>
        <p:spPr bwMode="auto">
          <a:xfrm>
            <a:off x="1071563" y="2197100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00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53" name="TextBox 12"/>
          <p:cNvSpPr txBox="1">
            <a:spLocks noChangeArrowheads="1"/>
          </p:cNvSpPr>
          <p:nvPr/>
        </p:nvSpPr>
        <p:spPr bwMode="auto">
          <a:xfrm>
            <a:off x="1817688" y="2197100"/>
            <a:ext cx="500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08063" y="3135313"/>
            <a:ext cx="571500" cy="35718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rot="5400000">
            <a:off x="1071563" y="3563937"/>
            <a:ext cx="293688" cy="150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85938" y="2643188"/>
            <a:ext cx="571500" cy="35718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화살표 연결선 20"/>
          <p:cNvCxnSpPr>
            <a:stCxn id="20" idx="0"/>
          </p:cNvCxnSpPr>
          <p:nvPr/>
        </p:nvCxnSpPr>
        <p:spPr>
          <a:xfrm rot="16200000" flipV="1">
            <a:off x="1643062" y="2214563"/>
            <a:ext cx="500063" cy="3571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8" name="TextBox 21"/>
          <p:cNvSpPr txBox="1">
            <a:spLocks noChangeArrowheads="1"/>
          </p:cNvSpPr>
          <p:nvPr/>
        </p:nvSpPr>
        <p:spPr bwMode="auto">
          <a:xfrm>
            <a:off x="2563813" y="2201863"/>
            <a:ext cx="5000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59" name="TextBox 22"/>
          <p:cNvSpPr txBox="1">
            <a:spLocks noChangeArrowheads="1"/>
          </p:cNvSpPr>
          <p:nvPr/>
        </p:nvSpPr>
        <p:spPr bwMode="auto">
          <a:xfrm>
            <a:off x="3302000" y="2192338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86125" y="2643188"/>
            <a:ext cx="571500" cy="35718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V="1">
            <a:off x="3092450" y="2193925"/>
            <a:ext cx="530225" cy="4286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00313" y="3143250"/>
            <a:ext cx="571500" cy="35718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2571750" y="3571876"/>
            <a:ext cx="293687" cy="1508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64" name="그룹 145"/>
          <p:cNvGrpSpPr>
            <a:grpSpLocks/>
          </p:cNvGrpSpPr>
          <p:nvPr/>
        </p:nvGrpSpPr>
        <p:grpSpPr bwMode="auto">
          <a:xfrm>
            <a:off x="4643438" y="2135188"/>
            <a:ext cx="793750" cy="436562"/>
            <a:chOff x="4643438" y="1491800"/>
            <a:chExt cx="794192" cy="437002"/>
          </a:xfrm>
        </p:grpSpPr>
        <p:cxnSp>
          <p:nvCxnSpPr>
            <p:cNvPr id="39" name="직선 연결선 38"/>
            <p:cNvCxnSpPr/>
            <p:nvPr/>
          </p:nvCxnSpPr>
          <p:spPr>
            <a:xfrm rot="16200000" flipH="1">
              <a:off x="4714834" y="1571336"/>
              <a:ext cx="357547" cy="35738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88" name="TextBox 39"/>
            <p:cNvSpPr txBox="1">
              <a:spLocks noChangeArrowheads="1"/>
            </p:cNvSpPr>
            <p:nvPr/>
          </p:nvSpPr>
          <p:spPr bwMode="auto">
            <a:xfrm>
              <a:off x="4643438" y="1643050"/>
              <a:ext cx="2857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389" name="TextBox 40"/>
            <p:cNvSpPr txBox="1">
              <a:spLocks noChangeArrowheads="1"/>
            </p:cNvSpPr>
            <p:nvPr/>
          </p:nvSpPr>
          <p:spPr bwMode="auto">
            <a:xfrm>
              <a:off x="4723250" y="1491800"/>
              <a:ext cx="71438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BB</a:t>
              </a:r>
              <a:r>
                <a:rPr lang="en-US" altLang="ko-KR" sz="1200" baseline="-250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</a:t>
              </a:r>
              <a:endParaRPr lang="ko-KR" altLang="en-US" sz="1200" baseline="-250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365" name="TextBox 41"/>
          <p:cNvSpPr txBox="1">
            <a:spLocks noChangeArrowheads="1"/>
          </p:cNvSpPr>
          <p:nvPr/>
        </p:nvSpPr>
        <p:spPr bwMode="auto">
          <a:xfrm>
            <a:off x="4714875" y="264318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66" name="TextBox 42"/>
          <p:cNvSpPr txBox="1">
            <a:spLocks noChangeArrowheads="1"/>
          </p:cNvSpPr>
          <p:nvPr/>
        </p:nvSpPr>
        <p:spPr bwMode="auto">
          <a:xfrm>
            <a:off x="4714875" y="3143250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67" name="TextBox 43"/>
          <p:cNvSpPr txBox="1">
            <a:spLocks noChangeArrowheads="1"/>
          </p:cNvSpPr>
          <p:nvPr/>
        </p:nvSpPr>
        <p:spPr bwMode="auto">
          <a:xfrm>
            <a:off x="5214938" y="2197100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00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68" name="TextBox 44"/>
          <p:cNvSpPr txBox="1">
            <a:spLocks noChangeArrowheads="1"/>
          </p:cNvSpPr>
          <p:nvPr/>
        </p:nvSpPr>
        <p:spPr bwMode="auto">
          <a:xfrm>
            <a:off x="5953125" y="2197100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rot="16200000" flipV="1">
            <a:off x="5790406" y="2282032"/>
            <a:ext cx="500063" cy="2222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643688" y="2643188"/>
            <a:ext cx="571500" cy="85725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/>
          <p:cNvCxnSpPr>
            <a:stCxn id="49" idx="0"/>
          </p:cNvCxnSpPr>
          <p:nvPr/>
        </p:nvCxnSpPr>
        <p:spPr>
          <a:xfrm rot="5400000" flipH="1" flipV="1">
            <a:off x="6893719" y="2250282"/>
            <a:ext cx="428625" cy="3571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2" name="TextBox 50"/>
          <p:cNvSpPr txBox="1">
            <a:spLocks noChangeArrowheads="1"/>
          </p:cNvSpPr>
          <p:nvPr/>
        </p:nvSpPr>
        <p:spPr bwMode="auto">
          <a:xfrm>
            <a:off x="6691313" y="2201863"/>
            <a:ext cx="5000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373" name="TextBox 51"/>
          <p:cNvSpPr txBox="1">
            <a:spLocks noChangeArrowheads="1"/>
          </p:cNvSpPr>
          <p:nvPr/>
        </p:nvSpPr>
        <p:spPr bwMode="auto">
          <a:xfrm>
            <a:off x="7445375" y="2192338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lang="ko-KR" altLang="en-US" sz="12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643688" y="2643188"/>
            <a:ext cx="1357312" cy="35718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29313" y="2643188"/>
            <a:ext cx="1285875" cy="357187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 rot="5400000" flipH="1" flipV="1">
            <a:off x="7711282" y="2361406"/>
            <a:ext cx="285750" cy="277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7" name="TextBox 58"/>
          <p:cNvSpPr txBox="1">
            <a:spLocks noChangeArrowheads="1"/>
          </p:cNvSpPr>
          <p:nvPr/>
        </p:nvSpPr>
        <p:spPr bwMode="auto">
          <a:xfrm>
            <a:off x="2373313" y="5357813"/>
            <a:ext cx="439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&lt; 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전감산기의 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K-MAP</a:t>
            </a:r>
            <a:r>
              <a:rPr lang="ko-KR" altLang="en-US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이용한 간소화 </a:t>
            </a:r>
            <a:r>
              <a:rPr lang="en-US" altLang="ko-KR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3378" name="Shape 53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3797300"/>
            <a:ext cx="66675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79" name="Shape 530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3797300"/>
            <a:ext cx="7064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0" name="Shape 534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762125"/>
            <a:ext cx="7858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1" name="Shape 529"/>
          <p:cNvPicPr preferRelativeResize="0"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1747838"/>
            <a:ext cx="7064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2" name="Shape 526"/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1747838"/>
            <a:ext cx="54927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3" name="Shape 532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1747838"/>
            <a:ext cx="492125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4" name="Shape 533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413" y="2070100"/>
            <a:ext cx="4524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5" name="Shape 528"/>
          <p:cNvPicPr preferRelativeResize="0"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4244975"/>
            <a:ext cx="257651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6" name="Shape 527"/>
          <p:cNvPicPr preferRelativeResize="0"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4256088"/>
            <a:ext cx="212883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Full-Subtractor</a:t>
            </a:r>
            <a:endParaRPr lang="ko-KR" altLang="en-US" smtClean="0"/>
          </a:p>
        </p:txBody>
      </p:sp>
      <p:grpSp>
        <p:nvGrpSpPr>
          <p:cNvPr id="14339" name="그룹 54"/>
          <p:cNvGrpSpPr>
            <a:grpSpLocks/>
          </p:cNvGrpSpPr>
          <p:nvPr/>
        </p:nvGrpSpPr>
        <p:grpSpPr bwMode="auto">
          <a:xfrm>
            <a:off x="217488" y="2493963"/>
            <a:ext cx="8642350" cy="2528887"/>
            <a:chOff x="360970" y="1996930"/>
            <a:chExt cx="8642498" cy="2530040"/>
          </a:xfrm>
        </p:grpSpPr>
        <p:grpSp>
          <p:nvGrpSpPr>
            <p:cNvPr id="14345" name="그룹 33"/>
            <p:cNvGrpSpPr>
              <a:grpSpLocks/>
            </p:cNvGrpSpPr>
            <p:nvPr/>
          </p:nvGrpSpPr>
          <p:grpSpPr bwMode="auto">
            <a:xfrm>
              <a:off x="1148746" y="2020304"/>
              <a:ext cx="2489772" cy="1596935"/>
              <a:chOff x="720115" y="2020304"/>
              <a:chExt cx="2489772" cy="1596935"/>
            </a:xfrm>
          </p:grpSpPr>
          <p:pic>
            <p:nvPicPr>
              <p:cNvPr id="1436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4817" y="2020304"/>
                <a:ext cx="1825069" cy="159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369" name="직선 연결선 6"/>
              <p:cNvCxnSpPr>
                <a:cxnSpLocks noChangeShapeType="1"/>
              </p:cNvCxnSpPr>
              <p:nvPr/>
            </p:nvCxnSpPr>
            <p:spPr bwMode="auto">
              <a:xfrm rot="10800000">
                <a:off x="1771032" y="3439829"/>
                <a:ext cx="275333" cy="122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0" name="직선 연결선 7"/>
              <p:cNvCxnSpPr>
                <a:cxnSpLocks noChangeShapeType="1"/>
              </p:cNvCxnSpPr>
              <p:nvPr/>
            </p:nvCxnSpPr>
            <p:spPr bwMode="auto">
              <a:xfrm rot="10800000">
                <a:off x="1771031" y="3142997"/>
                <a:ext cx="275333" cy="122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1" name="직선 연결선 8"/>
              <p:cNvCxnSpPr>
                <a:cxnSpLocks noChangeShapeType="1"/>
              </p:cNvCxnSpPr>
              <p:nvPr/>
            </p:nvCxnSpPr>
            <p:spPr bwMode="auto">
              <a:xfrm flipH="1" flipV="1">
                <a:off x="720115" y="2453718"/>
                <a:ext cx="1381317" cy="1357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2" name="직선 연결선 9"/>
              <p:cNvCxnSpPr>
                <a:cxnSpLocks noChangeShapeType="1"/>
              </p:cNvCxnSpPr>
              <p:nvPr/>
            </p:nvCxnSpPr>
            <p:spPr bwMode="auto">
              <a:xfrm flipH="1" flipV="1">
                <a:off x="720115" y="2179612"/>
                <a:ext cx="1381318" cy="122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3" name="직선 연결선 1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425779" y="2798970"/>
                <a:ext cx="690505" cy="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4" name="직선 연결선 1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5545" y="2798969"/>
                <a:ext cx="1238716" cy="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5" name="직선 연결선 12"/>
              <p:cNvCxnSpPr>
                <a:cxnSpLocks noChangeShapeType="1"/>
              </p:cNvCxnSpPr>
              <p:nvPr/>
            </p:nvCxnSpPr>
            <p:spPr bwMode="auto">
              <a:xfrm flipH="1" flipV="1">
                <a:off x="1064901" y="3430681"/>
                <a:ext cx="320664" cy="244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76" name="직선 연결선 13"/>
              <p:cNvCxnSpPr>
                <a:cxnSpLocks noChangeShapeType="1"/>
              </p:cNvCxnSpPr>
              <p:nvPr/>
            </p:nvCxnSpPr>
            <p:spPr bwMode="auto">
              <a:xfrm rot="10800000">
                <a:off x="3037566" y="2297088"/>
                <a:ext cx="172321" cy="311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77" name="타원 15"/>
              <p:cNvSpPr>
                <a:spLocks noChangeArrowheads="1"/>
              </p:cNvSpPr>
              <p:nvPr/>
            </p:nvSpPr>
            <p:spPr bwMode="auto">
              <a:xfrm>
                <a:off x="1715963" y="2405771"/>
                <a:ext cx="110135" cy="11013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8" name="타원 16"/>
              <p:cNvSpPr>
                <a:spLocks noChangeArrowheads="1"/>
              </p:cNvSpPr>
              <p:nvPr/>
            </p:nvSpPr>
            <p:spPr bwMode="auto">
              <a:xfrm>
                <a:off x="1018979" y="2130437"/>
                <a:ext cx="110135" cy="11013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6" name="그룹 34"/>
            <p:cNvGrpSpPr>
              <a:grpSpLocks/>
            </p:cNvGrpSpPr>
            <p:nvPr/>
          </p:nvGrpSpPr>
          <p:grpSpPr bwMode="auto">
            <a:xfrm>
              <a:off x="4087577" y="2130716"/>
              <a:ext cx="2616158" cy="1596935"/>
              <a:chOff x="4011348" y="2130525"/>
              <a:chExt cx="2616158" cy="1596935"/>
            </a:xfrm>
          </p:grpSpPr>
          <p:pic>
            <p:nvPicPr>
              <p:cNvPr id="1435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2437" y="2130525"/>
                <a:ext cx="1825069" cy="1596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360" name="직선 연결선 19"/>
              <p:cNvCxnSpPr>
                <a:cxnSpLocks noChangeShapeType="1"/>
              </p:cNvCxnSpPr>
              <p:nvPr/>
            </p:nvCxnSpPr>
            <p:spPr bwMode="auto">
              <a:xfrm rot="10800000">
                <a:off x="5224440" y="3543662"/>
                <a:ext cx="275333" cy="122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1" name="직선 연결선 20"/>
              <p:cNvCxnSpPr>
                <a:cxnSpLocks noChangeShapeType="1"/>
              </p:cNvCxnSpPr>
              <p:nvPr/>
            </p:nvCxnSpPr>
            <p:spPr bwMode="auto">
              <a:xfrm flipH="1">
                <a:off x="4914306" y="3253218"/>
                <a:ext cx="639183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2" name="직선 연결선 21"/>
              <p:cNvCxnSpPr>
                <a:cxnSpLocks noChangeShapeType="1"/>
              </p:cNvCxnSpPr>
              <p:nvPr/>
            </p:nvCxnSpPr>
            <p:spPr bwMode="auto">
              <a:xfrm flipH="1" flipV="1">
                <a:off x="4011348" y="2574868"/>
                <a:ext cx="1542142" cy="1779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3" name="직선 연결선 2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569054" y="2909191"/>
                <a:ext cx="690505" cy="2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4" name="직선 연결선 2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44282" y="2927486"/>
                <a:ext cx="1238716" cy="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65" name="직선 연결선 25"/>
              <p:cNvCxnSpPr>
                <a:cxnSpLocks noChangeShapeType="1"/>
              </p:cNvCxnSpPr>
              <p:nvPr/>
            </p:nvCxnSpPr>
            <p:spPr bwMode="auto">
              <a:xfrm flipH="1" flipV="1">
                <a:off x="4363640" y="3551275"/>
                <a:ext cx="438797" cy="1224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366" name="타원 28"/>
              <p:cNvSpPr>
                <a:spLocks noChangeArrowheads="1"/>
              </p:cNvSpPr>
              <p:nvPr/>
            </p:nvSpPr>
            <p:spPr bwMode="auto">
              <a:xfrm>
                <a:off x="4859238" y="2525140"/>
                <a:ext cx="110135" cy="11013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7" name="타원 29"/>
              <p:cNvSpPr>
                <a:spLocks noChangeArrowheads="1"/>
              </p:cNvSpPr>
              <p:nvPr/>
            </p:nvSpPr>
            <p:spPr bwMode="auto">
              <a:xfrm>
                <a:off x="4308571" y="2249806"/>
                <a:ext cx="110135" cy="110135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endParaRPr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434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1374" y="3535927"/>
              <a:ext cx="1363381" cy="704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8" name="TextBox 35"/>
            <p:cNvSpPr txBox="1">
              <a:spLocks noChangeArrowheads="1"/>
            </p:cNvSpPr>
            <p:nvPr/>
          </p:nvSpPr>
          <p:spPr bwMode="auto">
            <a:xfrm>
              <a:off x="8008138" y="3626378"/>
              <a:ext cx="993017" cy="523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Borrow</a:t>
              </a:r>
            </a:p>
            <a:p>
              <a:pPr algn="ctr" eaLnBrk="1" latinLnBrk="1" hangingPunct="1"/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(out)</a:t>
              </a:r>
              <a:endParaRPr lang="ko-KR" altLang="en-US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349" name="TextBox 36"/>
            <p:cNvSpPr txBox="1">
              <a:spLocks noChangeArrowheads="1"/>
            </p:cNvSpPr>
            <p:nvPr/>
          </p:nvSpPr>
          <p:spPr bwMode="auto">
            <a:xfrm>
              <a:off x="370117" y="1996930"/>
              <a:ext cx="1071571" cy="30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/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Input A</a:t>
              </a:r>
              <a:endParaRPr lang="ko-KR" altLang="en-US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350" name="TextBox 37"/>
            <p:cNvSpPr txBox="1">
              <a:spLocks noChangeArrowheads="1"/>
            </p:cNvSpPr>
            <p:nvPr/>
          </p:nvSpPr>
          <p:spPr bwMode="auto">
            <a:xfrm>
              <a:off x="360970" y="2296238"/>
              <a:ext cx="939727" cy="30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/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Input B</a:t>
              </a:r>
              <a:endParaRPr lang="ko-KR" altLang="en-US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4351" name="TextBox 38"/>
            <p:cNvSpPr txBox="1">
              <a:spLocks noChangeArrowheads="1"/>
            </p:cNvSpPr>
            <p:nvPr/>
          </p:nvSpPr>
          <p:spPr bwMode="auto">
            <a:xfrm>
              <a:off x="8010451" y="2246090"/>
              <a:ext cx="993017" cy="30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/>
              <a:r>
                <a:rPr lang="en-US" altLang="ko-KR" sz="14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Differ</a:t>
              </a:r>
              <a:endParaRPr lang="ko-KR" altLang="en-US" sz="14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4352" name="직선 연결선 40"/>
            <p:cNvCxnSpPr>
              <a:cxnSpLocks noChangeShapeType="1"/>
            </p:cNvCxnSpPr>
            <p:nvPr/>
          </p:nvCxnSpPr>
          <p:spPr bwMode="auto">
            <a:xfrm flipH="1">
              <a:off x="3638517" y="2300209"/>
              <a:ext cx="1991201" cy="3049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직선 연결선 42"/>
            <p:cNvCxnSpPr>
              <a:cxnSpLocks noChangeShapeType="1"/>
            </p:cNvCxnSpPr>
            <p:nvPr/>
          </p:nvCxnSpPr>
          <p:spPr bwMode="auto">
            <a:xfrm rot="10800000">
              <a:off x="3903719" y="4059239"/>
              <a:ext cx="279087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직선 연결선 44"/>
            <p:cNvCxnSpPr>
              <a:cxnSpLocks noChangeShapeType="1"/>
            </p:cNvCxnSpPr>
            <p:nvPr/>
          </p:nvCxnSpPr>
          <p:spPr bwMode="auto">
            <a:xfrm flipH="1">
              <a:off x="3903718" y="3291227"/>
              <a:ext cx="5071" cy="769601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직선 연결선 48"/>
            <p:cNvCxnSpPr>
              <a:cxnSpLocks noChangeShapeType="1"/>
            </p:cNvCxnSpPr>
            <p:nvPr/>
          </p:nvCxnSpPr>
          <p:spPr bwMode="auto">
            <a:xfrm>
              <a:off x="6476545" y="2419442"/>
              <a:ext cx="1531594" cy="0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직선 연결선 49"/>
            <p:cNvCxnSpPr>
              <a:cxnSpLocks noChangeShapeType="1"/>
            </p:cNvCxnSpPr>
            <p:nvPr/>
          </p:nvCxnSpPr>
          <p:spPr bwMode="auto">
            <a:xfrm flipH="1" flipV="1">
              <a:off x="1428728" y="4291498"/>
              <a:ext cx="2658849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직선 연결선 50"/>
            <p:cNvCxnSpPr>
              <a:cxnSpLocks noChangeShapeType="1"/>
            </p:cNvCxnSpPr>
            <p:nvPr/>
          </p:nvCxnSpPr>
          <p:spPr bwMode="auto">
            <a:xfrm flipH="1" flipV="1">
              <a:off x="4087577" y="2574073"/>
              <a:ext cx="3999" cy="1719013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8" name="TextBox 53"/>
            <p:cNvSpPr txBox="1">
              <a:spLocks noChangeArrowheads="1"/>
            </p:cNvSpPr>
            <p:nvPr/>
          </p:nvSpPr>
          <p:spPr bwMode="auto">
            <a:xfrm>
              <a:off x="500034" y="4003700"/>
              <a:ext cx="1071571" cy="523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Borrow</a:t>
              </a:r>
            </a:p>
            <a:p>
              <a:pPr algn="ctr" eaLnBrk="1" latinLnBrk="1" hangingPunct="1"/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(in)</a:t>
              </a:r>
            </a:p>
          </p:txBody>
        </p:sp>
      </p:grpSp>
      <p:sp>
        <p:nvSpPr>
          <p:cNvPr id="27652" name="TextBox 40"/>
          <p:cNvSpPr txBox="1">
            <a:spLocks noChangeArrowheads="1"/>
          </p:cNvSpPr>
          <p:nvPr/>
        </p:nvSpPr>
        <p:spPr bwMode="auto">
          <a:xfrm>
            <a:off x="3357563" y="5072063"/>
            <a:ext cx="2428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400" dirty="0" err="1" smtClean="0">
                <a:ea typeface="맑은 고딕" panose="020B0503020000020004" pitchFamily="50" charset="-127"/>
                <a:cs typeface="Arial" panose="020B0604020202020204" pitchFamily="34" charset="0"/>
              </a:rPr>
              <a:t>전감산기의</a:t>
            </a: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 회로도</a:t>
            </a: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 dirty="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212850" y="2433638"/>
            <a:ext cx="2197100" cy="1735137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87825" y="2517775"/>
            <a:ext cx="2214563" cy="17795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4343" name="직선 연결선 6"/>
          <p:cNvCxnSpPr>
            <a:cxnSpLocks noChangeShapeType="1"/>
          </p:cNvCxnSpPr>
          <p:nvPr/>
        </p:nvCxnSpPr>
        <p:spPr bwMode="auto">
          <a:xfrm rot="10800000">
            <a:off x="3486150" y="3787775"/>
            <a:ext cx="2746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직선 연결선 40"/>
          <p:cNvCxnSpPr>
            <a:cxnSpLocks noChangeShapeType="1"/>
          </p:cNvCxnSpPr>
          <p:nvPr/>
        </p:nvCxnSpPr>
        <p:spPr bwMode="auto">
          <a:xfrm flipV="1">
            <a:off x="6551613" y="3889375"/>
            <a:ext cx="0" cy="334963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Full-Subtractor</a:t>
            </a:r>
            <a:endParaRPr lang="ko-KR" altLang="en-US" smtClean="0"/>
          </a:p>
        </p:txBody>
      </p:sp>
      <p:grpSp>
        <p:nvGrpSpPr>
          <p:cNvPr id="15363" name="그룹 4"/>
          <p:cNvGrpSpPr>
            <a:grpSpLocks/>
          </p:cNvGrpSpPr>
          <p:nvPr/>
        </p:nvGrpSpPr>
        <p:grpSpPr bwMode="auto">
          <a:xfrm>
            <a:off x="324232" y="1958241"/>
            <a:ext cx="7979981" cy="1564446"/>
            <a:chOff x="324982" y="1640726"/>
            <a:chExt cx="7978898" cy="1565283"/>
          </a:xfrm>
        </p:grpSpPr>
        <p:grpSp>
          <p:nvGrpSpPr>
            <p:cNvPr id="15368" name="그룹 97"/>
            <p:cNvGrpSpPr>
              <a:grpSpLocks/>
            </p:cNvGrpSpPr>
            <p:nvPr/>
          </p:nvGrpSpPr>
          <p:grpSpPr bwMode="auto">
            <a:xfrm>
              <a:off x="623459" y="1640726"/>
              <a:ext cx="7675606" cy="1336298"/>
              <a:chOff x="508291" y="2379248"/>
              <a:chExt cx="7675606" cy="1336298"/>
            </a:xfrm>
          </p:grpSpPr>
          <p:grpSp>
            <p:nvGrpSpPr>
              <p:cNvPr id="15378" name="그룹 11"/>
              <p:cNvGrpSpPr>
                <a:grpSpLocks/>
              </p:cNvGrpSpPr>
              <p:nvPr/>
            </p:nvGrpSpPr>
            <p:grpSpPr bwMode="auto">
              <a:xfrm>
                <a:off x="571472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57" name="직사각형 4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58" name="직선 연결선 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59" name="직선 연결선 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60" name="직선 연결선 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61" name="직선 연결선 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62" name="직선 연결선 9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79" name="그룹 12"/>
              <p:cNvGrpSpPr>
                <a:grpSpLocks/>
              </p:cNvGrpSpPr>
              <p:nvPr/>
            </p:nvGrpSpPr>
            <p:grpSpPr bwMode="auto">
              <a:xfrm>
                <a:off x="7586822" y="2643182"/>
                <a:ext cx="557078" cy="1071570"/>
                <a:chOff x="5015054" y="3643314"/>
                <a:chExt cx="557078" cy="1071570"/>
              </a:xfrm>
            </p:grpSpPr>
            <p:sp>
              <p:nvSpPr>
                <p:cNvPr id="15452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5015054" y="3857628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HS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53" name="직선 연결선 1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037141" y="375047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54" name="직선 연결선 1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321305" y="374967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55" name="직선 연결선 1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037141" y="4606933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56" name="직선 연결선 1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321305" y="460613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80" name="그룹 18"/>
              <p:cNvGrpSpPr>
                <a:grpSpLocks/>
              </p:cNvGrpSpPr>
              <p:nvPr/>
            </p:nvGrpSpPr>
            <p:grpSpPr bwMode="auto">
              <a:xfrm>
                <a:off x="1571604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46" name="직사각형 19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47" name="직선 연결선 8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48" name="직선 연결선 8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49" name="직선 연결선 8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50" name="직선 연결선 8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51" name="직선 연결선 88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81" name="그룹 25"/>
              <p:cNvGrpSpPr>
                <a:grpSpLocks/>
              </p:cNvGrpSpPr>
              <p:nvPr/>
            </p:nvGrpSpPr>
            <p:grpSpPr bwMode="auto">
              <a:xfrm>
                <a:off x="2571736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40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41" name="직선 연결선 7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42" name="직선 연결선 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43" name="직선 연결선 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44" name="직선 연결선 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45" name="직선 연결선 82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82" name="그룹 32"/>
              <p:cNvGrpSpPr>
                <a:grpSpLocks/>
              </p:cNvGrpSpPr>
              <p:nvPr/>
            </p:nvGrpSpPr>
            <p:grpSpPr bwMode="auto">
              <a:xfrm>
                <a:off x="3571868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34" name="직사각형 71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35" name="직선 연결선 7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6" name="직선 연결선 7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7" name="직선 연결선 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8" name="직선 연결선 7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9" name="직선 연결선 76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83" name="그룹 39"/>
              <p:cNvGrpSpPr>
                <a:grpSpLocks/>
              </p:cNvGrpSpPr>
              <p:nvPr/>
            </p:nvGrpSpPr>
            <p:grpSpPr bwMode="auto">
              <a:xfrm>
                <a:off x="4572000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28" name="직사각형 65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29" name="직선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0" name="직선 연결선 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1" name="직선 연결선 6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2" name="직선 연결선 6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33" name="직선 연결선 70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84" name="그룹 46"/>
              <p:cNvGrpSpPr>
                <a:grpSpLocks/>
              </p:cNvGrpSpPr>
              <p:nvPr/>
            </p:nvGrpSpPr>
            <p:grpSpPr bwMode="auto">
              <a:xfrm>
                <a:off x="5572132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22" name="직사각형 59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23" name="직선 연결선 6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24" name="직선 연결선 6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25" name="직선 연결선 6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26" name="직선 연결선 6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27" name="직선 연결선 64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385" name="그룹 53"/>
              <p:cNvGrpSpPr>
                <a:grpSpLocks/>
              </p:cNvGrpSpPr>
              <p:nvPr/>
            </p:nvGrpSpPr>
            <p:grpSpPr bwMode="auto">
              <a:xfrm>
                <a:off x="6572264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5416" name="직사각형 53"/>
                <p:cNvSpPr>
                  <a:spLocks noChangeArrowheads="1"/>
                </p:cNvSpPr>
                <p:nvPr/>
              </p:nvSpPr>
              <p:spPr bwMode="auto">
                <a:xfrm>
                  <a:off x="714348" y="3215480"/>
                  <a:ext cx="557078" cy="642942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000" b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latinLnBrk="1" hangingPunct="1"/>
                  <a:r>
                    <a:rPr lang="en-US" altLang="ko-KR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FS</a:t>
                  </a:r>
                  <a:endParaRPr lang="ko-KR" altLang="en-US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417" name="직선 연결선 5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18" name="직선 연결선 5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19" name="직선 연결선 5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20" name="직선 연결선 5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21" name="직선 연결선 58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5386" name="직선 연결선 23"/>
              <p:cNvCxnSpPr>
                <a:cxnSpLocks noChangeShapeType="1"/>
              </p:cNvCxnSpPr>
              <p:nvPr/>
            </p:nvCxnSpPr>
            <p:spPr bwMode="auto">
              <a:xfrm rot="5400000">
                <a:off x="1071935" y="3429397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7" name="직선 연결선 24"/>
              <p:cNvCxnSpPr>
                <a:cxnSpLocks noChangeShapeType="1"/>
              </p:cNvCxnSpPr>
              <p:nvPr/>
            </p:nvCxnSpPr>
            <p:spPr bwMode="auto">
              <a:xfrm rot="10800000">
                <a:off x="1356496" y="3713958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8" name="직선 연결선 25"/>
              <p:cNvCxnSpPr>
                <a:cxnSpLocks noChangeShapeType="1"/>
              </p:cNvCxnSpPr>
              <p:nvPr/>
            </p:nvCxnSpPr>
            <p:spPr bwMode="auto">
              <a:xfrm rot="5400000">
                <a:off x="2072862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89" name="직선 연결선 26"/>
              <p:cNvCxnSpPr>
                <a:cxnSpLocks noChangeShapeType="1"/>
              </p:cNvCxnSpPr>
              <p:nvPr/>
            </p:nvCxnSpPr>
            <p:spPr bwMode="auto">
              <a:xfrm rot="10800000">
                <a:off x="2357423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0" name="직선 연결선 27"/>
              <p:cNvCxnSpPr>
                <a:cxnSpLocks noChangeShapeType="1"/>
              </p:cNvCxnSpPr>
              <p:nvPr/>
            </p:nvCxnSpPr>
            <p:spPr bwMode="auto">
              <a:xfrm rot="5400000">
                <a:off x="3072994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1" name="직선 연결선 28"/>
              <p:cNvCxnSpPr>
                <a:cxnSpLocks noChangeShapeType="1"/>
              </p:cNvCxnSpPr>
              <p:nvPr/>
            </p:nvCxnSpPr>
            <p:spPr bwMode="auto">
              <a:xfrm rot="10800000">
                <a:off x="3357555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2" name="직선 연결선 29"/>
              <p:cNvCxnSpPr>
                <a:cxnSpLocks noChangeShapeType="1"/>
              </p:cNvCxnSpPr>
              <p:nvPr/>
            </p:nvCxnSpPr>
            <p:spPr bwMode="auto">
              <a:xfrm rot="5400000">
                <a:off x="4073125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3" name="직선 연결선 30"/>
              <p:cNvCxnSpPr>
                <a:cxnSpLocks noChangeShapeType="1"/>
              </p:cNvCxnSpPr>
              <p:nvPr/>
            </p:nvCxnSpPr>
            <p:spPr bwMode="auto">
              <a:xfrm rot="10800000">
                <a:off x="4357686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4" name="직선 연결선 31"/>
              <p:cNvCxnSpPr>
                <a:cxnSpLocks noChangeShapeType="1"/>
              </p:cNvCxnSpPr>
              <p:nvPr/>
            </p:nvCxnSpPr>
            <p:spPr bwMode="auto">
              <a:xfrm rot="5400000">
                <a:off x="5073257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5" name="직선 연결선 32"/>
              <p:cNvCxnSpPr>
                <a:cxnSpLocks noChangeShapeType="1"/>
              </p:cNvCxnSpPr>
              <p:nvPr/>
            </p:nvCxnSpPr>
            <p:spPr bwMode="auto">
              <a:xfrm rot="10800000">
                <a:off x="5357818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6" name="직선 연결선 33"/>
              <p:cNvCxnSpPr>
                <a:cxnSpLocks noChangeShapeType="1"/>
              </p:cNvCxnSpPr>
              <p:nvPr/>
            </p:nvCxnSpPr>
            <p:spPr bwMode="auto">
              <a:xfrm rot="5400000">
                <a:off x="6073389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7" name="직선 연결선 34"/>
              <p:cNvCxnSpPr>
                <a:cxnSpLocks noChangeShapeType="1"/>
              </p:cNvCxnSpPr>
              <p:nvPr/>
            </p:nvCxnSpPr>
            <p:spPr bwMode="auto">
              <a:xfrm rot="10800000">
                <a:off x="6357950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8" name="직선 연결선 35"/>
              <p:cNvCxnSpPr>
                <a:cxnSpLocks noChangeShapeType="1"/>
              </p:cNvCxnSpPr>
              <p:nvPr/>
            </p:nvCxnSpPr>
            <p:spPr bwMode="auto">
              <a:xfrm rot="5400000">
                <a:off x="7087153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399" name="직선 연결선 36"/>
              <p:cNvCxnSpPr>
                <a:cxnSpLocks noChangeShapeType="1"/>
              </p:cNvCxnSpPr>
              <p:nvPr/>
            </p:nvCxnSpPr>
            <p:spPr bwMode="auto">
              <a:xfrm rot="10800000">
                <a:off x="7371714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400" name="TextBox 36"/>
              <p:cNvSpPr txBox="1">
                <a:spLocks noChangeArrowheads="1"/>
              </p:cNvSpPr>
              <p:nvPr/>
            </p:nvSpPr>
            <p:spPr bwMode="auto">
              <a:xfrm>
                <a:off x="7521912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A1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1" name="TextBox 37"/>
              <p:cNvSpPr txBox="1">
                <a:spLocks noChangeArrowheads="1"/>
              </p:cNvSpPr>
              <p:nvPr/>
            </p:nvSpPr>
            <p:spPr bwMode="auto">
              <a:xfrm>
                <a:off x="7803716" y="2379248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B1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2" name="TextBox 38"/>
              <p:cNvSpPr txBox="1">
                <a:spLocks noChangeArrowheads="1"/>
              </p:cNvSpPr>
              <p:nvPr/>
            </p:nvSpPr>
            <p:spPr bwMode="auto">
              <a:xfrm>
                <a:off x="6499556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A2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3" name="TextBox 39"/>
              <p:cNvSpPr txBox="1">
                <a:spLocks noChangeArrowheads="1"/>
              </p:cNvSpPr>
              <p:nvPr/>
            </p:nvSpPr>
            <p:spPr bwMode="auto">
              <a:xfrm>
                <a:off x="6787709" y="2379248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B2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4" name="TextBox 40"/>
              <p:cNvSpPr txBox="1">
                <a:spLocks noChangeArrowheads="1"/>
              </p:cNvSpPr>
              <p:nvPr/>
            </p:nvSpPr>
            <p:spPr bwMode="auto">
              <a:xfrm>
                <a:off x="5499423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A3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5" name="TextBox 41"/>
              <p:cNvSpPr txBox="1">
                <a:spLocks noChangeArrowheads="1"/>
              </p:cNvSpPr>
              <p:nvPr/>
            </p:nvSpPr>
            <p:spPr bwMode="auto">
              <a:xfrm>
                <a:off x="5787577" y="2379248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B3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6" name="TextBox 42"/>
              <p:cNvSpPr txBox="1">
                <a:spLocks noChangeArrowheads="1"/>
              </p:cNvSpPr>
              <p:nvPr/>
            </p:nvSpPr>
            <p:spPr bwMode="auto">
              <a:xfrm>
                <a:off x="4515168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A4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7" name="TextBox 43"/>
              <p:cNvSpPr txBox="1">
                <a:spLocks noChangeArrowheads="1"/>
              </p:cNvSpPr>
              <p:nvPr/>
            </p:nvSpPr>
            <p:spPr bwMode="auto">
              <a:xfrm>
                <a:off x="4803321" y="2379248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B4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8" name="TextBox 44"/>
              <p:cNvSpPr txBox="1">
                <a:spLocks noChangeArrowheads="1"/>
              </p:cNvSpPr>
              <p:nvPr/>
            </p:nvSpPr>
            <p:spPr bwMode="auto">
              <a:xfrm>
                <a:off x="3515036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A5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09" name="TextBox 45"/>
              <p:cNvSpPr txBox="1">
                <a:spLocks noChangeArrowheads="1"/>
              </p:cNvSpPr>
              <p:nvPr/>
            </p:nvSpPr>
            <p:spPr bwMode="auto">
              <a:xfrm>
                <a:off x="3803189" y="2379249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B5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10" name="TextBox 46"/>
              <p:cNvSpPr txBox="1">
                <a:spLocks noChangeArrowheads="1"/>
              </p:cNvSpPr>
              <p:nvPr/>
            </p:nvSpPr>
            <p:spPr bwMode="auto">
              <a:xfrm>
                <a:off x="2499029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A6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11" name="TextBox 47"/>
              <p:cNvSpPr txBox="1">
                <a:spLocks noChangeArrowheads="1"/>
              </p:cNvSpPr>
              <p:nvPr/>
            </p:nvSpPr>
            <p:spPr bwMode="auto">
              <a:xfrm>
                <a:off x="2787183" y="2380776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B6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12" name="TextBox 48"/>
              <p:cNvSpPr txBox="1">
                <a:spLocks noChangeArrowheads="1"/>
              </p:cNvSpPr>
              <p:nvPr/>
            </p:nvSpPr>
            <p:spPr bwMode="auto">
              <a:xfrm>
                <a:off x="1498897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A7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13" name="TextBox 49"/>
              <p:cNvSpPr txBox="1">
                <a:spLocks noChangeArrowheads="1"/>
              </p:cNvSpPr>
              <p:nvPr/>
            </p:nvSpPr>
            <p:spPr bwMode="auto">
              <a:xfrm>
                <a:off x="1787051" y="2380777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B7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14" name="TextBox 50"/>
              <p:cNvSpPr txBox="1">
                <a:spLocks noChangeArrowheads="1"/>
              </p:cNvSpPr>
              <p:nvPr/>
            </p:nvSpPr>
            <p:spPr bwMode="auto">
              <a:xfrm>
                <a:off x="508291" y="2381572"/>
                <a:ext cx="383399" cy="277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A8</a:t>
                </a:r>
                <a:endParaRPr lang="ko-KR" altLang="en-US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415" name="TextBox 51"/>
              <p:cNvSpPr txBox="1">
                <a:spLocks noChangeArrowheads="1"/>
              </p:cNvSpPr>
              <p:nvPr/>
            </p:nvSpPr>
            <p:spPr bwMode="auto">
              <a:xfrm>
                <a:off x="799237" y="2380778"/>
                <a:ext cx="380181" cy="277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 b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1" hangingPunct="1"/>
                <a:r>
                  <a:rPr lang="en-US" altLang="ko-KR" sz="12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B8</a:t>
                </a:r>
                <a:endParaRPr lang="ko-KR" altLang="en-US" sz="12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369" name="TextBox 5"/>
            <p:cNvSpPr txBox="1">
              <a:spLocks noChangeArrowheads="1"/>
            </p:cNvSpPr>
            <p:nvPr/>
          </p:nvSpPr>
          <p:spPr bwMode="auto">
            <a:xfrm>
              <a:off x="7914071" y="2928863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D1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0" name="TextBox 6"/>
            <p:cNvSpPr txBox="1">
              <a:spLocks noChangeArrowheads="1"/>
            </p:cNvSpPr>
            <p:nvPr/>
          </p:nvSpPr>
          <p:spPr bwMode="auto">
            <a:xfrm>
              <a:off x="6911559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D2	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1" name="TextBox 7"/>
            <p:cNvSpPr txBox="1">
              <a:spLocks noChangeArrowheads="1"/>
            </p:cNvSpPr>
            <p:nvPr/>
          </p:nvSpPr>
          <p:spPr bwMode="auto">
            <a:xfrm>
              <a:off x="5913808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D3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2" name="TextBox 8"/>
            <p:cNvSpPr txBox="1">
              <a:spLocks noChangeArrowheads="1"/>
            </p:cNvSpPr>
            <p:nvPr/>
          </p:nvSpPr>
          <p:spPr bwMode="auto">
            <a:xfrm>
              <a:off x="4913676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D4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3" name="TextBox 9"/>
            <p:cNvSpPr txBox="1">
              <a:spLocks noChangeArrowheads="1"/>
            </p:cNvSpPr>
            <p:nvPr/>
          </p:nvSpPr>
          <p:spPr bwMode="auto">
            <a:xfrm>
              <a:off x="3913544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D5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4" name="TextBox 10"/>
            <p:cNvSpPr txBox="1">
              <a:spLocks noChangeArrowheads="1"/>
            </p:cNvSpPr>
            <p:nvPr/>
          </p:nvSpPr>
          <p:spPr bwMode="auto">
            <a:xfrm>
              <a:off x="2913413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D6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5" name="TextBox 11"/>
            <p:cNvSpPr txBox="1">
              <a:spLocks noChangeArrowheads="1"/>
            </p:cNvSpPr>
            <p:nvPr/>
          </p:nvSpPr>
          <p:spPr bwMode="auto">
            <a:xfrm>
              <a:off x="1913281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D7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6" name="TextBox 12"/>
            <p:cNvSpPr txBox="1">
              <a:spLocks noChangeArrowheads="1"/>
            </p:cNvSpPr>
            <p:nvPr/>
          </p:nvSpPr>
          <p:spPr bwMode="auto">
            <a:xfrm>
              <a:off x="937757" y="2928862"/>
              <a:ext cx="389809" cy="277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D8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7" name="TextBox 13"/>
            <p:cNvSpPr txBox="1">
              <a:spLocks noChangeArrowheads="1"/>
            </p:cNvSpPr>
            <p:nvPr/>
          </p:nvSpPr>
          <p:spPr bwMode="auto">
            <a:xfrm>
              <a:off x="324982" y="2928862"/>
              <a:ext cx="723178" cy="277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120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Borrow</a:t>
              </a:r>
              <a:endParaRPr lang="ko-KR" altLang="en-US" sz="120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364" name="타원 105"/>
          <p:cNvSpPr>
            <a:spLocks noChangeArrowheads="1"/>
          </p:cNvSpPr>
          <p:nvPr/>
        </p:nvSpPr>
        <p:spPr bwMode="auto">
          <a:xfrm>
            <a:off x="4094163" y="4956175"/>
            <a:ext cx="231775" cy="306388"/>
          </a:xfrm>
          <a:prstGeom prst="ellipse">
            <a:avLst/>
          </a:prstGeom>
          <a:solidFill>
            <a:srgbClr val="008000">
              <a:alpha val="43137"/>
            </a:srgbClr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365" name="TextBox 106"/>
          <p:cNvSpPr txBox="1">
            <a:spLocks noChangeArrowheads="1"/>
          </p:cNvSpPr>
          <p:nvPr/>
        </p:nvSpPr>
        <p:spPr bwMode="auto">
          <a:xfrm>
            <a:off x="4059508" y="4433888"/>
            <a:ext cx="12522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10011001</a:t>
            </a:r>
          </a:p>
          <a:p>
            <a:pPr algn="r" eaLnBrk="1" latin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-01000001</a:t>
            </a:r>
          </a:p>
          <a:p>
            <a:pPr algn="r" eaLnBrk="1" latinLnBrk="1" hangingPunct="1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001011000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5366" name="직선 연결선 107"/>
          <p:cNvCxnSpPr>
            <a:cxnSpLocks noChangeShapeType="1"/>
          </p:cNvCxnSpPr>
          <p:nvPr/>
        </p:nvCxnSpPr>
        <p:spPr bwMode="auto">
          <a:xfrm>
            <a:off x="4019550" y="4956175"/>
            <a:ext cx="1292225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7" name="Shape 114"/>
          <p:cNvCxnSpPr>
            <a:cxnSpLocks noChangeShapeType="1"/>
            <a:stCxn id="15377" idx="2"/>
            <a:endCxn id="15364" idx="2"/>
          </p:cNvCxnSpPr>
          <p:nvPr/>
        </p:nvCxnSpPr>
        <p:spPr bwMode="auto">
          <a:xfrm rot="16200000" flipH="1">
            <a:off x="1596675" y="2611880"/>
            <a:ext cx="1586683" cy="3408293"/>
          </a:xfrm>
          <a:prstGeom prst="bentConnector2">
            <a:avLst/>
          </a:prstGeom>
          <a:noFill/>
          <a:ln w="19050" algn="ctr">
            <a:solidFill>
              <a:srgbClr val="48584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Subtraction</a:t>
            </a:r>
            <a:endParaRPr lang="ko-KR" altLang="en-US" smtClean="0"/>
          </a:p>
        </p:txBody>
      </p:sp>
      <p:sp>
        <p:nvSpPr>
          <p:cNvPr id="31747" name="TextBox 3"/>
          <p:cNvSpPr txBox="1">
            <a:spLocks noChangeArrowheads="1"/>
          </p:cNvSpPr>
          <p:nvPr/>
        </p:nvSpPr>
        <p:spPr bwMode="auto">
          <a:xfrm>
            <a:off x="601180" y="1912938"/>
            <a:ext cx="14943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10011001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- 01000001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388" name="직선 연결선 5"/>
          <p:cNvCxnSpPr>
            <a:cxnSpLocks noChangeShapeType="1"/>
          </p:cNvCxnSpPr>
          <p:nvPr/>
        </p:nvCxnSpPr>
        <p:spPr bwMode="auto">
          <a:xfrm>
            <a:off x="801688" y="2530475"/>
            <a:ext cx="1293812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9" name="TextBox 7"/>
          <p:cNvSpPr txBox="1">
            <a:spLocks noChangeArrowheads="1"/>
          </p:cNvSpPr>
          <p:nvPr/>
        </p:nvSpPr>
        <p:spPr bwMode="auto">
          <a:xfrm>
            <a:off x="3915078" y="2230438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10111110</a:t>
            </a:r>
            <a:endParaRPr lang="ko-KR" altLang="en-US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50" name="TextBox 8"/>
          <p:cNvSpPr txBox="1">
            <a:spLocks noChangeArrowheads="1"/>
          </p:cNvSpPr>
          <p:nvPr/>
        </p:nvSpPr>
        <p:spPr bwMode="auto">
          <a:xfrm>
            <a:off x="7029753" y="2228850"/>
            <a:ext cx="12490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10111111</a:t>
            </a:r>
            <a:endParaRPr lang="ko-KR" altLang="en-US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391" name="직선 화살표 연결선 12"/>
          <p:cNvCxnSpPr>
            <a:cxnSpLocks noChangeShapeType="1"/>
          </p:cNvCxnSpPr>
          <p:nvPr/>
        </p:nvCxnSpPr>
        <p:spPr bwMode="auto">
          <a:xfrm>
            <a:off x="2071688" y="2408238"/>
            <a:ext cx="1858962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직선 화살표 연결선 15"/>
          <p:cNvCxnSpPr>
            <a:cxnSpLocks noChangeShapeType="1"/>
          </p:cNvCxnSpPr>
          <p:nvPr/>
        </p:nvCxnSpPr>
        <p:spPr bwMode="auto">
          <a:xfrm>
            <a:off x="5199063" y="2408238"/>
            <a:ext cx="1857375" cy="15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5" name="TextBox 16"/>
          <p:cNvSpPr txBox="1">
            <a:spLocks noChangeArrowheads="1"/>
          </p:cNvSpPr>
          <p:nvPr/>
        </p:nvSpPr>
        <p:spPr bwMode="auto">
          <a:xfrm>
            <a:off x="3812670" y="3556000"/>
            <a:ext cx="132606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10011001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+10111111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101011000</a:t>
            </a:r>
            <a:endParaRPr lang="ko-KR" altLang="en-US" sz="1800" dirty="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6394" name="직선 연결선 17"/>
          <p:cNvCxnSpPr>
            <a:cxnSpLocks noChangeShapeType="1"/>
          </p:cNvCxnSpPr>
          <p:nvPr/>
        </p:nvCxnSpPr>
        <p:spPr bwMode="auto">
          <a:xfrm>
            <a:off x="3830638" y="4141788"/>
            <a:ext cx="129222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직사각형 18"/>
          <p:cNvSpPr>
            <a:spLocks noChangeArrowheads="1"/>
          </p:cNvSpPr>
          <p:nvPr/>
        </p:nvSpPr>
        <p:spPr bwMode="auto">
          <a:xfrm>
            <a:off x="4033838" y="4160838"/>
            <a:ext cx="1041400" cy="306387"/>
          </a:xfrm>
          <a:prstGeom prst="rect">
            <a:avLst/>
          </a:prstGeom>
          <a:solidFill>
            <a:srgbClr val="008000">
              <a:alpha val="43137"/>
            </a:srgbClr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58" name="TextBox 22"/>
          <p:cNvSpPr txBox="1">
            <a:spLocks noChangeArrowheads="1"/>
          </p:cNvSpPr>
          <p:nvPr/>
        </p:nvSpPr>
        <p:spPr bwMode="auto">
          <a:xfrm>
            <a:off x="857250" y="3698875"/>
            <a:ext cx="216693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10011001 = 153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01000001 = 65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ko-KR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153 - 65 = 88</a:t>
            </a:r>
            <a:endParaRPr lang="ko-KR" altLang="en-US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59" name="TextBox 23"/>
          <p:cNvSpPr txBox="1">
            <a:spLocks noChangeArrowheads="1"/>
          </p:cNvSpPr>
          <p:nvPr/>
        </p:nvSpPr>
        <p:spPr bwMode="auto">
          <a:xfrm>
            <a:off x="6045200" y="4141788"/>
            <a:ext cx="450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8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398" name="직선 화살표 연결선 25"/>
          <p:cNvCxnSpPr>
            <a:cxnSpLocks noChangeShapeType="1"/>
            <a:stCxn id="31757" idx="3"/>
            <a:endCxn id="31759" idx="1"/>
          </p:cNvCxnSpPr>
          <p:nvPr/>
        </p:nvCxnSpPr>
        <p:spPr bwMode="auto">
          <a:xfrm>
            <a:off x="5075238" y="4314825"/>
            <a:ext cx="969962" cy="12700"/>
          </a:xfrm>
          <a:prstGeom prst="straightConnector1">
            <a:avLst/>
          </a:prstGeom>
          <a:noFill/>
          <a:ln w="19050" algn="ctr">
            <a:solidFill>
              <a:srgbClr val="48584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타원 26"/>
          <p:cNvSpPr>
            <a:spLocks noChangeArrowheads="1"/>
          </p:cNvSpPr>
          <p:nvPr/>
        </p:nvSpPr>
        <p:spPr bwMode="auto">
          <a:xfrm>
            <a:off x="3890963" y="4164013"/>
            <a:ext cx="150812" cy="306387"/>
          </a:xfrm>
          <a:prstGeom prst="ellipse">
            <a:avLst/>
          </a:prstGeom>
          <a:solidFill>
            <a:srgbClr val="008000">
              <a:alpha val="43137"/>
            </a:srgbClr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0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62" name="직사각형 18"/>
          <p:cNvSpPr>
            <a:spLocks noChangeArrowheads="1"/>
          </p:cNvSpPr>
          <p:nvPr/>
        </p:nvSpPr>
        <p:spPr bwMode="auto">
          <a:xfrm>
            <a:off x="2782888" y="5492750"/>
            <a:ext cx="314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&lt;</a:t>
            </a:r>
            <a:r>
              <a:rPr lang="ko-KR" altLang="en-US" sz="1400" dirty="0" smtClean="0">
                <a:latin typeface="+mj-lt"/>
                <a:ea typeface="맑은 고딕" panose="020B0503020000020004" pitchFamily="50" charset="-127"/>
              </a:rPr>
              <a:t>보수의 가산으로 이루어지는 방법</a:t>
            </a: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&gt;</a:t>
            </a:r>
            <a:endParaRPr lang="ko-KR" altLang="en-US" sz="1400" dirty="0" smtClean="0"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20" name="Shape 19"/>
          <p:cNvCxnSpPr>
            <a:stCxn id="31750" idx="2"/>
          </p:cNvCxnSpPr>
          <p:nvPr/>
        </p:nvCxnSpPr>
        <p:spPr>
          <a:xfrm rot="5400000">
            <a:off x="5743771" y="2069350"/>
            <a:ext cx="1381681" cy="2439344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28688" y="2255838"/>
            <a:ext cx="1071562" cy="214312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14799" y="3897313"/>
            <a:ext cx="957263" cy="215901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66" name="TextBox 22"/>
          <p:cNvSpPr txBox="1">
            <a:spLocks noChangeArrowheads="1"/>
          </p:cNvSpPr>
          <p:nvPr/>
        </p:nvSpPr>
        <p:spPr bwMode="auto">
          <a:xfrm>
            <a:off x="3140075" y="4829175"/>
            <a:ext cx="2593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N(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여기서는 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8)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넘어가는 </a:t>
            </a:r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bit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수는 버리기</a:t>
            </a:r>
          </a:p>
        </p:txBody>
      </p:sp>
      <p:cxnSp>
        <p:nvCxnSpPr>
          <p:cNvPr id="16405" name="직선 화살표 연결선 24"/>
          <p:cNvCxnSpPr>
            <a:cxnSpLocks noChangeShapeType="1"/>
            <a:stCxn id="31761" idx="4"/>
          </p:cNvCxnSpPr>
          <p:nvPr/>
        </p:nvCxnSpPr>
        <p:spPr bwMode="auto">
          <a:xfrm flipH="1">
            <a:off x="3927475" y="4470400"/>
            <a:ext cx="38100" cy="346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8" name="TextBox 2"/>
          <p:cNvSpPr txBox="1">
            <a:spLocks noChangeArrowheads="1"/>
          </p:cNvSpPr>
          <p:nvPr/>
        </p:nvSpPr>
        <p:spPr bwMode="auto">
          <a:xfrm>
            <a:off x="2278063" y="2559050"/>
            <a:ext cx="1425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69" name="TextBox 25"/>
          <p:cNvSpPr txBox="1">
            <a:spLocks noChangeArrowheads="1"/>
          </p:cNvSpPr>
          <p:nvPr/>
        </p:nvSpPr>
        <p:spPr bwMode="auto">
          <a:xfrm>
            <a:off x="5387975" y="2541588"/>
            <a:ext cx="1425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endPara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Shape 563"/>
          <p:cNvSpPr txBox="1"/>
          <p:nvPr/>
        </p:nvSpPr>
        <p:spPr>
          <a:xfrm>
            <a:off x="5222875" y="2120900"/>
            <a:ext cx="1755775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  <a:sym typeface="Arial"/>
              </a:rPr>
              <a:t>Two’s complement</a:t>
            </a:r>
          </a:p>
        </p:txBody>
      </p:sp>
      <p:sp>
        <p:nvSpPr>
          <p:cNvPr id="29" name="Shape 562"/>
          <p:cNvSpPr txBox="1"/>
          <p:nvPr/>
        </p:nvSpPr>
        <p:spPr>
          <a:xfrm>
            <a:off x="2116138" y="2125663"/>
            <a:ext cx="1751012" cy="3079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One’s 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Adder and Subtractor</a:t>
            </a:r>
            <a:endParaRPr lang="ko-KR" altLang="en-US" smtClean="0"/>
          </a:p>
        </p:txBody>
      </p:sp>
      <p:grpSp>
        <p:nvGrpSpPr>
          <p:cNvPr id="17411" name="그룹 11"/>
          <p:cNvGrpSpPr>
            <a:grpSpLocks/>
          </p:cNvGrpSpPr>
          <p:nvPr/>
        </p:nvGrpSpPr>
        <p:grpSpPr bwMode="auto">
          <a:xfrm>
            <a:off x="638175" y="3030538"/>
            <a:ext cx="785813" cy="1071562"/>
            <a:chOff x="714348" y="3000372"/>
            <a:chExt cx="785818" cy="1071570"/>
          </a:xfrm>
        </p:grpSpPr>
        <p:sp>
          <p:nvSpPr>
            <p:cNvPr id="33936" name="직사각형 4"/>
            <p:cNvSpPr>
              <a:spLocks noChangeArrowheads="1"/>
            </p:cNvSpPr>
            <p:nvPr/>
          </p:nvSpPr>
          <p:spPr bwMode="auto">
            <a:xfrm>
              <a:off x="714348" y="3216274"/>
              <a:ext cx="557217" cy="64294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53" name="직선 연결선 5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10752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4" name="직선 연결선 6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106735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5" name="직선 연결선 7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96399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6" name="직선 연결선 8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96319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7" name="직선 연결선 9"/>
            <p:cNvCxnSpPr>
              <a:cxnSpLocks noChangeShapeType="1"/>
            </p:cNvCxnSpPr>
            <p:nvPr/>
          </p:nvCxnSpPr>
          <p:spPr bwMode="auto">
            <a:xfrm>
              <a:off x="1284264" y="3499644"/>
              <a:ext cx="21590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2" name="그룹 12"/>
          <p:cNvGrpSpPr>
            <a:grpSpLocks/>
          </p:cNvGrpSpPr>
          <p:nvPr/>
        </p:nvGrpSpPr>
        <p:grpSpPr bwMode="auto">
          <a:xfrm>
            <a:off x="7654925" y="3030538"/>
            <a:ext cx="557213" cy="1071562"/>
            <a:chOff x="5015054" y="3643314"/>
            <a:chExt cx="557078" cy="1071570"/>
          </a:xfrm>
        </p:grpSpPr>
        <p:sp>
          <p:nvSpPr>
            <p:cNvPr id="33931" name="직사각형 13"/>
            <p:cNvSpPr>
              <a:spLocks noChangeArrowheads="1"/>
            </p:cNvSpPr>
            <p:nvPr/>
          </p:nvSpPr>
          <p:spPr bwMode="auto">
            <a:xfrm>
              <a:off x="5015054" y="3857628"/>
              <a:ext cx="557078" cy="64294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48" name="직선 연결선 14"/>
            <p:cNvCxnSpPr>
              <a:cxnSpLocks noChangeShapeType="1"/>
            </p:cNvCxnSpPr>
            <p:nvPr/>
          </p:nvCxnSpPr>
          <p:spPr bwMode="auto">
            <a:xfrm rot="5400000" flipH="1" flipV="1">
              <a:off x="5037141" y="375047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9" name="직선 연결선 15"/>
            <p:cNvCxnSpPr>
              <a:cxnSpLocks noChangeShapeType="1"/>
            </p:cNvCxnSpPr>
            <p:nvPr/>
          </p:nvCxnSpPr>
          <p:spPr bwMode="auto">
            <a:xfrm rot="5400000" flipH="1" flipV="1">
              <a:off x="5321305" y="374967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0" name="직선 연결선 16"/>
            <p:cNvCxnSpPr>
              <a:cxnSpLocks noChangeShapeType="1"/>
            </p:cNvCxnSpPr>
            <p:nvPr/>
          </p:nvCxnSpPr>
          <p:spPr bwMode="auto">
            <a:xfrm rot="5400000" flipH="1" flipV="1">
              <a:off x="5037141" y="4606933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51" name="직선 연결선 17"/>
            <p:cNvCxnSpPr>
              <a:cxnSpLocks noChangeShapeType="1"/>
            </p:cNvCxnSpPr>
            <p:nvPr/>
          </p:nvCxnSpPr>
          <p:spPr bwMode="auto">
            <a:xfrm rot="5400000" flipH="1" flipV="1">
              <a:off x="5321305" y="460613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3" name="그룹 18"/>
          <p:cNvGrpSpPr>
            <a:grpSpLocks/>
          </p:cNvGrpSpPr>
          <p:nvPr/>
        </p:nvGrpSpPr>
        <p:grpSpPr bwMode="auto">
          <a:xfrm>
            <a:off x="1638300" y="3030538"/>
            <a:ext cx="785813" cy="1071562"/>
            <a:chOff x="714348" y="3000372"/>
            <a:chExt cx="785818" cy="1071570"/>
          </a:xfrm>
        </p:grpSpPr>
        <p:sp>
          <p:nvSpPr>
            <p:cNvPr id="33925" name="직사각형 19"/>
            <p:cNvSpPr>
              <a:spLocks noChangeArrowheads="1"/>
            </p:cNvSpPr>
            <p:nvPr/>
          </p:nvSpPr>
          <p:spPr bwMode="auto">
            <a:xfrm>
              <a:off x="714348" y="3216274"/>
              <a:ext cx="557217" cy="64294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42" name="직선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10752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3" name="직선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106735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4" name="직선 연결선 120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96399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5" name="직선 연결선 121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96319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6" name="직선 연결선 122"/>
            <p:cNvCxnSpPr>
              <a:cxnSpLocks noChangeShapeType="1"/>
            </p:cNvCxnSpPr>
            <p:nvPr/>
          </p:nvCxnSpPr>
          <p:spPr bwMode="auto">
            <a:xfrm>
              <a:off x="1284264" y="3499644"/>
              <a:ext cx="21590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4" name="그룹 25"/>
          <p:cNvGrpSpPr>
            <a:grpSpLocks/>
          </p:cNvGrpSpPr>
          <p:nvPr/>
        </p:nvGrpSpPr>
        <p:grpSpPr bwMode="auto">
          <a:xfrm>
            <a:off x="2638425" y="3030538"/>
            <a:ext cx="785813" cy="1071562"/>
            <a:chOff x="714348" y="3000372"/>
            <a:chExt cx="785818" cy="1071570"/>
          </a:xfrm>
        </p:grpSpPr>
        <p:sp>
          <p:nvSpPr>
            <p:cNvPr id="33919" name="직사각형 111"/>
            <p:cNvSpPr>
              <a:spLocks noChangeArrowheads="1"/>
            </p:cNvSpPr>
            <p:nvPr/>
          </p:nvSpPr>
          <p:spPr bwMode="auto">
            <a:xfrm>
              <a:off x="714348" y="3216274"/>
              <a:ext cx="557217" cy="64294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36" name="직선 연결선 112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10752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7" name="직선 연결선 113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106735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8" name="직선 연결선 114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96399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9" name="직선 연결선 115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96319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40" name="직선 연결선 116"/>
            <p:cNvCxnSpPr>
              <a:cxnSpLocks noChangeShapeType="1"/>
            </p:cNvCxnSpPr>
            <p:nvPr/>
          </p:nvCxnSpPr>
          <p:spPr bwMode="auto">
            <a:xfrm>
              <a:off x="1284264" y="3499644"/>
              <a:ext cx="21590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5" name="그룹 32"/>
          <p:cNvGrpSpPr>
            <a:grpSpLocks/>
          </p:cNvGrpSpPr>
          <p:nvPr/>
        </p:nvGrpSpPr>
        <p:grpSpPr bwMode="auto">
          <a:xfrm>
            <a:off x="3638550" y="3030538"/>
            <a:ext cx="787400" cy="1071562"/>
            <a:chOff x="714348" y="3000372"/>
            <a:chExt cx="785818" cy="1071570"/>
          </a:xfrm>
        </p:grpSpPr>
        <p:sp>
          <p:nvSpPr>
            <p:cNvPr id="33913" name="직사각형 105"/>
            <p:cNvSpPr>
              <a:spLocks noChangeArrowheads="1"/>
            </p:cNvSpPr>
            <p:nvPr/>
          </p:nvSpPr>
          <p:spPr bwMode="auto">
            <a:xfrm>
              <a:off x="714348" y="3216274"/>
              <a:ext cx="557677" cy="64294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30" name="직선 연결선 106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10752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1" name="직선 연결선 107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106735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2" name="직선 연결선 108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96399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3" name="직선 연결선 109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96319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34" name="직선 연결선 110"/>
            <p:cNvCxnSpPr>
              <a:cxnSpLocks noChangeShapeType="1"/>
            </p:cNvCxnSpPr>
            <p:nvPr/>
          </p:nvCxnSpPr>
          <p:spPr bwMode="auto">
            <a:xfrm>
              <a:off x="1284264" y="3499644"/>
              <a:ext cx="21590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6" name="그룹 39"/>
          <p:cNvGrpSpPr>
            <a:grpSpLocks/>
          </p:cNvGrpSpPr>
          <p:nvPr/>
        </p:nvGrpSpPr>
        <p:grpSpPr bwMode="auto">
          <a:xfrm>
            <a:off x="4640263" y="3030538"/>
            <a:ext cx="785812" cy="1071562"/>
            <a:chOff x="714348" y="3000372"/>
            <a:chExt cx="785818" cy="1071570"/>
          </a:xfrm>
        </p:grpSpPr>
        <p:sp>
          <p:nvSpPr>
            <p:cNvPr id="33907" name="직사각형 99"/>
            <p:cNvSpPr>
              <a:spLocks noChangeArrowheads="1"/>
            </p:cNvSpPr>
            <p:nvPr/>
          </p:nvSpPr>
          <p:spPr bwMode="auto">
            <a:xfrm>
              <a:off x="714348" y="3216274"/>
              <a:ext cx="557216" cy="64294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24" name="직선 연결선 100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10752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5" name="직선 연결선 101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106735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6" name="직선 연결선 102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96399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7" name="직선 연결선 103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96319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8" name="직선 연결선 104"/>
            <p:cNvCxnSpPr>
              <a:cxnSpLocks noChangeShapeType="1"/>
            </p:cNvCxnSpPr>
            <p:nvPr/>
          </p:nvCxnSpPr>
          <p:spPr bwMode="auto">
            <a:xfrm>
              <a:off x="1284264" y="3499644"/>
              <a:ext cx="21590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7" name="그룹 46"/>
          <p:cNvGrpSpPr>
            <a:grpSpLocks/>
          </p:cNvGrpSpPr>
          <p:nvPr/>
        </p:nvGrpSpPr>
        <p:grpSpPr bwMode="auto">
          <a:xfrm>
            <a:off x="5640388" y="3030538"/>
            <a:ext cx="785812" cy="1071562"/>
            <a:chOff x="714348" y="3000372"/>
            <a:chExt cx="785818" cy="1071570"/>
          </a:xfrm>
        </p:grpSpPr>
        <p:sp>
          <p:nvSpPr>
            <p:cNvPr id="33901" name="직사각형 93"/>
            <p:cNvSpPr>
              <a:spLocks noChangeArrowheads="1"/>
            </p:cNvSpPr>
            <p:nvPr/>
          </p:nvSpPr>
          <p:spPr bwMode="auto">
            <a:xfrm>
              <a:off x="714348" y="3216274"/>
              <a:ext cx="557216" cy="642942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000" smtClean="0">
                  <a:ea typeface="맑은 고딕" panose="020B0503020000020004" pitchFamily="50" charset="-127"/>
                  <a:cs typeface="Arial" panose="020B0604020202020204" pitchFamily="34" charset="0"/>
                </a:rPr>
                <a:t>FA</a:t>
              </a: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518" name="직선 연결선 94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107529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19" name="직선 연결선 95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106735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0" name="직선 연결선 96"/>
            <p:cNvCxnSpPr>
              <a:cxnSpLocks noChangeShapeType="1"/>
            </p:cNvCxnSpPr>
            <p:nvPr/>
          </p:nvCxnSpPr>
          <p:spPr bwMode="auto">
            <a:xfrm rot="5400000" flipH="1" flipV="1">
              <a:off x="736435" y="3963991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1" name="직선 연결선 97"/>
            <p:cNvCxnSpPr>
              <a:cxnSpLocks noChangeShapeType="1"/>
            </p:cNvCxnSpPr>
            <p:nvPr/>
          </p:nvCxnSpPr>
          <p:spPr bwMode="auto">
            <a:xfrm rot="5400000" flipH="1" flipV="1">
              <a:off x="1020599" y="3963197"/>
              <a:ext cx="214314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522" name="직선 연결선 98"/>
            <p:cNvCxnSpPr>
              <a:cxnSpLocks noChangeShapeType="1"/>
            </p:cNvCxnSpPr>
            <p:nvPr/>
          </p:nvCxnSpPr>
          <p:spPr bwMode="auto">
            <a:xfrm>
              <a:off x="1284264" y="3499644"/>
              <a:ext cx="215902" cy="1588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802" name="직사각형 87"/>
          <p:cNvSpPr>
            <a:spLocks noChangeArrowheads="1"/>
          </p:cNvSpPr>
          <p:nvPr/>
        </p:nvSpPr>
        <p:spPr bwMode="auto">
          <a:xfrm>
            <a:off x="6640513" y="3246438"/>
            <a:ext cx="555625" cy="64293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000" smtClean="0">
                <a:ea typeface="맑은 고딕" panose="020B0503020000020004" pitchFamily="50" charset="-127"/>
                <a:cs typeface="Arial" panose="020B0604020202020204" pitchFamily="34" charset="0"/>
              </a:rPr>
              <a:t>FA</a:t>
            </a:r>
            <a:endParaRPr lang="ko-KR" altLang="en-US" sz="10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419" name="직선 연결선 88"/>
          <p:cNvCxnSpPr>
            <a:cxnSpLocks noChangeShapeType="1"/>
          </p:cNvCxnSpPr>
          <p:nvPr/>
        </p:nvCxnSpPr>
        <p:spPr bwMode="auto">
          <a:xfrm rot="5400000" flipH="1" flipV="1">
            <a:off x="6661150" y="3138488"/>
            <a:ext cx="214313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직선 연결선 89"/>
          <p:cNvCxnSpPr>
            <a:cxnSpLocks noChangeShapeType="1"/>
          </p:cNvCxnSpPr>
          <p:nvPr/>
        </p:nvCxnSpPr>
        <p:spPr bwMode="auto">
          <a:xfrm rot="5400000" flipH="1" flipV="1">
            <a:off x="6945313" y="3136900"/>
            <a:ext cx="21431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직선 연결선 90"/>
          <p:cNvCxnSpPr>
            <a:cxnSpLocks noChangeShapeType="1"/>
          </p:cNvCxnSpPr>
          <p:nvPr/>
        </p:nvCxnSpPr>
        <p:spPr bwMode="auto">
          <a:xfrm rot="5400000" flipH="1" flipV="1">
            <a:off x="6661151" y="3994150"/>
            <a:ext cx="21431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직선 연결선 91"/>
          <p:cNvCxnSpPr>
            <a:cxnSpLocks noChangeShapeType="1"/>
          </p:cNvCxnSpPr>
          <p:nvPr/>
        </p:nvCxnSpPr>
        <p:spPr bwMode="auto">
          <a:xfrm rot="5400000" flipH="1" flipV="1">
            <a:off x="6945313" y="3994150"/>
            <a:ext cx="214312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직선 연결선 92"/>
          <p:cNvCxnSpPr>
            <a:cxnSpLocks noChangeShapeType="1"/>
          </p:cNvCxnSpPr>
          <p:nvPr/>
        </p:nvCxnSpPr>
        <p:spPr bwMode="auto">
          <a:xfrm>
            <a:off x="7210425" y="3530600"/>
            <a:ext cx="215900" cy="15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직선 연결선 57"/>
          <p:cNvCxnSpPr>
            <a:cxnSpLocks noChangeShapeType="1"/>
          </p:cNvCxnSpPr>
          <p:nvPr/>
        </p:nvCxnSpPr>
        <p:spPr bwMode="auto">
          <a:xfrm rot="5400000">
            <a:off x="1139032" y="3817144"/>
            <a:ext cx="5715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직선 연결선 58"/>
          <p:cNvCxnSpPr>
            <a:cxnSpLocks noChangeShapeType="1"/>
          </p:cNvCxnSpPr>
          <p:nvPr/>
        </p:nvCxnSpPr>
        <p:spPr bwMode="auto">
          <a:xfrm rot="10800000">
            <a:off x="1423988" y="4102100"/>
            <a:ext cx="342900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직선 연결선 59"/>
          <p:cNvCxnSpPr>
            <a:cxnSpLocks noChangeShapeType="1"/>
          </p:cNvCxnSpPr>
          <p:nvPr/>
        </p:nvCxnSpPr>
        <p:spPr bwMode="auto">
          <a:xfrm rot="5400000">
            <a:off x="2139157" y="3815556"/>
            <a:ext cx="5715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직선 연결선 60"/>
          <p:cNvCxnSpPr>
            <a:cxnSpLocks noChangeShapeType="1"/>
          </p:cNvCxnSpPr>
          <p:nvPr/>
        </p:nvCxnSpPr>
        <p:spPr bwMode="auto">
          <a:xfrm rot="10800000">
            <a:off x="2424113" y="4100513"/>
            <a:ext cx="344487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직선 연결선 61"/>
          <p:cNvCxnSpPr>
            <a:cxnSpLocks noChangeShapeType="1"/>
          </p:cNvCxnSpPr>
          <p:nvPr/>
        </p:nvCxnSpPr>
        <p:spPr bwMode="auto">
          <a:xfrm rot="5400000">
            <a:off x="3139282" y="3815556"/>
            <a:ext cx="5715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직선 연결선 62"/>
          <p:cNvCxnSpPr>
            <a:cxnSpLocks noChangeShapeType="1"/>
          </p:cNvCxnSpPr>
          <p:nvPr/>
        </p:nvCxnSpPr>
        <p:spPr bwMode="auto">
          <a:xfrm rot="10800000">
            <a:off x="3424238" y="4100513"/>
            <a:ext cx="344487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0" name="직선 연결선 63"/>
          <p:cNvCxnSpPr>
            <a:cxnSpLocks noChangeShapeType="1"/>
          </p:cNvCxnSpPr>
          <p:nvPr/>
        </p:nvCxnSpPr>
        <p:spPr bwMode="auto">
          <a:xfrm rot="5400000">
            <a:off x="4140994" y="3815556"/>
            <a:ext cx="571500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직선 연결선 64"/>
          <p:cNvCxnSpPr>
            <a:cxnSpLocks noChangeShapeType="1"/>
          </p:cNvCxnSpPr>
          <p:nvPr/>
        </p:nvCxnSpPr>
        <p:spPr bwMode="auto">
          <a:xfrm rot="10800000">
            <a:off x="4425950" y="4100513"/>
            <a:ext cx="3429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직선 연결선 65"/>
          <p:cNvCxnSpPr>
            <a:cxnSpLocks noChangeShapeType="1"/>
          </p:cNvCxnSpPr>
          <p:nvPr/>
        </p:nvCxnSpPr>
        <p:spPr bwMode="auto">
          <a:xfrm rot="5400000">
            <a:off x="5141119" y="3815556"/>
            <a:ext cx="571500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직선 연결선 66"/>
          <p:cNvCxnSpPr>
            <a:cxnSpLocks noChangeShapeType="1"/>
          </p:cNvCxnSpPr>
          <p:nvPr/>
        </p:nvCxnSpPr>
        <p:spPr bwMode="auto">
          <a:xfrm rot="10800000">
            <a:off x="5426075" y="4100513"/>
            <a:ext cx="3429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직선 연결선 67"/>
          <p:cNvCxnSpPr>
            <a:cxnSpLocks noChangeShapeType="1"/>
          </p:cNvCxnSpPr>
          <p:nvPr/>
        </p:nvCxnSpPr>
        <p:spPr bwMode="auto">
          <a:xfrm rot="5400000">
            <a:off x="6141244" y="3815556"/>
            <a:ext cx="571500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직선 연결선 68"/>
          <p:cNvCxnSpPr>
            <a:cxnSpLocks noChangeShapeType="1"/>
          </p:cNvCxnSpPr>
          <p:nvPr/>
        </p:nvCxnSpPr>
        <p:spPr bwMode="auto">
          <a:xfrm rot="10800000">
            <a:off x="6426200" y="4100513"/>
            <a:ext cx="3429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직선 연결선 69"/>
          <p:cNvCxnSpPr>
            <a:cxnSpLocks noChangeShapeType="1"/>
          </p:cNvCxnSpPr>
          <p:nvPr/>
        </p:nvCxnSpPr>
        <p:spPr bwMode="auto">
          <a:xfrm rot="5400000">
            <a:off x="7154069" y="3815556"/>
            <a:ext cx="571500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직선 연결선 70"/>
          <p:cNvCxnSpPr>
            <a:cxnSpLocks noChangeShapeType="1"/>
          </p:cNvCxnSpPr>
          <p:nvPr/>
        </p:nvCxnSpPr>
        <p:spPr bwMode="auto">
          <a:xfrm rot="10800000">
            <a:off x="7439025" y="4100513"/>
            <a:ext cx="344488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2" name="TextBox 293"/>
          <p:cNvSpPr txBox="1">
            <a:spLocks noChangeArrowheads="1"/>
          </p:cNvSpPr>
          <p:nvPr/>
        </p:nvSpPr>
        <p:spPr bwMode="auto">
          <a:xfrm>
            <a:off x="7569200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3" name="TextBox 294"/>
          <p:cNvSpPr txBox="1">
            <a:spLocks noChangeArrowheads="1"/>
          </p:cNvSpPr>
          <p:nvPr/>
        </p:nvSpPr>
        <p:spPr bwMode="auto">
          <a:xfrm>
            <a:off x="7850188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4" name="TextBox 295"/>
          <p:cNvSpPr txBox="1">
            <a:spLocks noChangeArrowheads="1"/>
          </p:cNvSpPr>
          <p:nvPr/>
        </p:nvSpPr>
        <p:spPr bwMode="auto">
          <a:xfrm>
            <a:off x="6546850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A2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5" name="TextBox 296"/>
          <p:cNvSpPr txBox="1">
            <a:spLocks noChangeArrowheads="1"/>
          </p:cNvSpPr>
          <p:nvPr/>
        </p:nvSpPr>
        <p:spPr bwMode="auto">
          <a:xfrm>
            <a:off x="6834188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B2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6" name="TextBox 297"/>
          <p:cNvSpPr txBox="1">
            <a:spLocks noChangeArrowheads="1"/>
          </p:cNvSpPr>
          <p:nvPr/>
        </p:nvSpPr>
        <p:spPr bwMode="auto">
          <a:xfrm>
            <a:off x="5546725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A3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7" name="TextBox 298"/>
          <p:cNvSpPr txBox="1">
            <a:spLocks noChangeArrowheads="1"/>
          </p:cNvSpPr>
          <p:nvPr/>
        </p:nvSpPr>
        <p:spPr bwMode="auto">
          <a:xfrm>
            <a:off x="5834063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B3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8" name="TextBox 299"/>
          <p:cNvSpPr txBox="1">
            <a:spLocks noChangeArrowheads="1"/>
          </p:cNvSpPr>
          <p:nvPr/>
        </p:nvSpPr>
        <p:spPr bwMode="auto">
          <a:xfrm>
            <a:off x="4562475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A4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29" name="TextBox 300"/>
          <p:cNvSpPr txBox="1">
            <a:spLocks noChangeArrowheads="1"/>
          </p:cNvSpPr>
          <p:nvPr/>
        </p:nvSpPr>
        <p:spPr bwMode="auto">
          <a:xfrm>
            <a:off x="4849813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B4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0" name="TextBox 301"/>
          <p:cNvSpPr txBox="1">
            <a:spLocks noChangeArrowheads="1"/>
          </p:cNvSpPr>
          <p:nvPr/>
        </p:nvSpPr>
        <p:spPr bwMode="auto">
          <a:xfrm>
            <a:off x="3562350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A5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1" name="TextBox 302"/>
          <p:cNvSpPr txBox="1">
            <a:spLocks noChangeArrowheads="1"/>
          </p:cNvSpPr>
          <p:nvPr/>
        </p:nvSpPr>
        <p:spPr bwMode="auto">
          <a:xfrm>
            <a:off x="3849688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B5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2" name="TextBox 303"/>
          <p:cNvSpPr txBox="1">
            <a:spLocks noChangeArrowheads="1"/>
          </p:cNvSpPr>
          <p:nvPr/>
        </p:nvSpPr>
        <p:spPr bwMode="auto">
          <a:xfrm>
            <a:off x="2546350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A6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3" name="TextBox 304"/>
          <p:cNvSpPr txBox="1">
            <a:spLocks noChangeArrowheads="1"/>
          </p:cNvSpPr>
          <p:nvPr/>
        </p:nvSpPr>
        <p:spPr bwMode="auto">
          <a:xfrm>
            <a:off x="2833688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B6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4" name="TextBox 305"/>
          <p:cNvSpPr txBox="1">
            <a:spLocks noChangeArrowheads="1"/>
          </p:cNvSpPr>
          <p:nvPr/>
        </p:nvSpPr>
        <p:spPr bwMode="auto">
          <a:xfrm>
            <a:off x="1546225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A7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5" name="TextBox 306"/>
          <p:cNvSpPr txBox="1">
            <a:spLocks noChangeArrowheads="1"/>
          </p:cNvSpPr>
          <p:nvPr/>
        </p:nvSpPr>
        <p:spPr bwMode="auto">
          <a:xfrm>
            <a:off x="1833563" y="179387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B7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6" name="TextBox 307"/>
          <p:cNvSpPr txBox="1">
            <a:spLocks noChangeArrowheads="1"/>
          </p:cNvSpPr>
          <p:nvPr/>
        </p:nvSpPr>
        <p:spPr bwMode="auto">
          <a:xfrm>
            <a:off x="555625" y="1785938"/>
            <a:ext cx="382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A8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7" name="TextBox 308"/>
          <p:cNvSpPr txBox="1">
            <a:spLocks noChangeArrowheads="1"/>
          </p:cNvSpPr>
          <p:nvPr/>
        </p:nvSpPr>
        <p:spPr bwMode="auto">
          <a:xfrm>
            <a:off x="842963" y="1793875"/>
            <a:ext cx="379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B8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8" name="TextBox 309"/>
          <p:cNvSpPr txBox="1">
            <a:spLocks noChangeArrowheads="1"/>
          </p:cNvSpPr>
          <p:nvPr/>
        </p:nvSpPr>
        <p:spPr bwMode="auto">
          <a:xfrm>
            <a:off x="7866063" y="4054475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39" name="TextBox 310"/>
          <p:cNvSpPr txBox="1">
            <a:spLocks noChangeArrowheads="1"/>
          </p:cNvSpPr>
          <p:nvPr/>
        </p:nvSpPr>
        <p:spPr bwMode="auto">
          <a:xfrm>
            <a:off x="6864350" y="4054475"/>
            <a:ext cx="3889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D2	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40" name="TextBox 311"/>
          <p:cNvSpPr txBox="1">
            <a:spLocks noChangeArrowheads="1"/>
          </p:cNvSpPr>
          <p:nvPr/>
        </p:nvSpPr>
        <p:spPr bwMode="auto">
          <a:xfrm>
            <a:off x="5865813" y="4054475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D3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41" name="TextBox 312"/>
          <p:cNvSpPr txBox="1">
            <a:spLocks noChangeArrowheads="1"/>
          </p:cNvSpPr>
          <p:nvPr/>
        </p:nvSpPr>
        <p:spPr bwMode="auto">
          <a:xfrm>
            <a:off x="4865688" y="4054475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D4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42" name="TextBox 313"/>
          <p:cNvSpPr txBox="1">
            <a:spLocks noChangeArrowheads="1"/>
          </p:cNvSpPr>
          <p:nvPr/>
        </p:nvSpPr>
        <p:spPr bwMode="auto">
          <a:xfrm>
            <a:off x="3865563" y="4054475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D5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43" name="TextBox 314"/>
          <p:cNvSpPr txBox="1">
            <a:spLocks noChangeArrowheads="1"/>
          </p:cNvSpPr>
          <p:nvPr/>
        </p:nvSpPr>
        <p:spPr bwMode="auto">
          <a:xfrm>
            <a:off x="2865438" y="4054475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D6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44" name="TextBox 315"/>
          <p:cNvSpPr txBox="1">
            <a:spLocks noChangeArrowheads="1"/>
          </p:cNvSpPr>
          <p:nvPr/>
        </p:nvSpPr>
        <p:spPr bwMode="auto">
          <a:xfrm>
            <a:off x="1865313" y="4054475"/>
            <a:ext cx="390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D7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45" name="TextBox 316"/>
          <p:cNvSpPr txBox="1">
            <a:spLocks noChangeArrowheads="1"/>
          </p:cNvSpPr>
          <p:nvPr/>
        </p:nvSpPr>
        <p:spPr bwMode="auto">
          <a:xfrm>
            <a:off x="890588" y="4054475"/>
            <a:ext cx="388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D8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74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84413"/>
            <a:ext cx="423863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2289175"/>
            <a:ext cx="4254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289175"/>
            <a:ext cx="4254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2286000"/>
            <a:ext cx="4254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287588"/>
            <a:ext cx="4254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2292350"/>
            <a:ext cx="423862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2287588"/>
            <a:ext cx="4254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2293938"/>
            <a:ext cx="4254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70" name="직선 연결선 143"/>
          <p:cNvCxnSpPr>
            <a:cxnSpLocks noChangeShapeType="1"/>
          </p:cNvCxnSpPr>
          <p:nvPr/>
        </p:nvCxnSpPr>
        <p:spPr bwMode="auto">
          <a:xfrm>
            <a:off x="8215313" y="3548063"/>
            <a:ext cx="21590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1" name="직선 연결선 145"/>
          <p:cNvCxnSpPr>
            <a:cxnSpLocks noChangeShapeType="1"/>
          </p:cNvCxnSpPr>
          <p:nvPr/>
        </p:nvCxnSpPr>
        <p:spPr bwMode="auto">
          <a:xfrm rot="5400000" flipH="1" flipV="1">
            <a:off x="275432" y="2539206"/>
            <a:ext cx="98425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2" name="직선 연결선 146"/>
          <p:cNvCxnSpPr>
            <a:cxnSpLocks noChangeShapeType="1"/>
          </p:cNvCxnSpPr>
          <p:nvPr/>
        </p:nvCxnSpPr>
        <p:spPr bwMode="auto">
          <a:xfrm rot="5400000" flipH="1" flipV="1">
            <a:off x="1276350" y="2538413"/>
            <a:ext cx="982663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3" name="직선 연결선 147"/>
          <p:cNvCxnSpPr>
            <a:cxnSpLocks noChangeShapeType="1"/>
          </p:cNvCxnSpPr>
          <p:nvPr/>
        </p:nvCxnSpPr>
        <p:spPr bwMode="auto">
          <a:xfrm rot="5400000" flipH="1" flipV="1">
            <a:off x="2284412" y="2538413"/>
            <a:ext cx="9826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4" name="직선 연결선 148"/>
          <p:cNvCxnSpPr>
            <a:cxnSpLocks noChangeShapeType="1"/>
          </p:cNvCxnSpPr>
          <p:nvPr/>
        </p:nvCxnSpPr>
        <p:spPr bwMode="auto">
          <a:xfrm rot="5400000" flipH="1" flipV="1">
            <a:off x="3275012" y="2538413"/>
            <a:ext cx="9826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5" name="직선 연결선 149"/>
          <p:cNvCxnSpPr>
            <a:cxnSpLocks noChangeShapeType="1"/>
          </p:cNvCxnSpPr>
          <p:nvPr/>
        </p:nvCxnSpPr>
        <p:spPr bwMode="auto">
          <a:xfrm rot="5400000" flipH="1" flipV="1">
            <a:off x="4275137" y="2538413"/>
            <a:ext cx="9826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6" name="직선 연결선 150"/>
          <p:cNvCxnSpPr>
            <a:cxnSpLocks noChangeShapeType="1"/>
          </p:cNvCxnSpPr>
          <p:nvPr/>
        </p:nvCxnSpPr>
        <p:spPr bwMode="auto">
          <a:xfrm rot="5400000" flipH="1" flipV="1">
            <a:off x="5275262" y="2538413"/>
            <a:ext cx="9826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7" name="직선 연결선 151"/>
          <p:cNvCxnSpPr>
            <a:cxnSpLocks noChangeShapeType="1"/>
          </p:cNvCxnSpPr>
          <p:nvPr/>
        </p:nvCxnSpPr>
        <p:spPr bwMode="auto">
          <a:xfrm rot="5400000" flipH="1" flipV="1">
            <a:off x="6275387" y="2538413"/>
            <a:ext cx="9826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8" name="직선 연결선 152"/>
          <p:cNvCxnSpPr>
            <a:cxnSpLocks noChangeShapeType="1"/>
          </p:cNvCxnSpPr>
          <p:nvPr/>
        </p:nvCxnSpPr>
        <p:spPr bwMode="auto">
          <a:xfrm rot="5400000" flipH="1" flipV="1">
            <a:off x="7296150" y="2538413"/>
            <a:ext cx="982663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9" name="직선 연결선 154"/>
          <p:cNvCxnSpPr>
            <a:cxnSpLocks noChangeShapeType="1"/>
          </p:cNvCxnSpPr>
          <p:nvPr/>
        </p:nvCxnSpPr>
        <p:spPr bwMode="auto">
          <a:xfrm rot="5400000" flipH="1" flipV="1">
            <a:off x="857251" y="2171700"/>
            <a:ext cx="246062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0" name="직선 연결선 155"/>
          <p:cNvCxnSpPr>
            <a:cxnSpLocks noChangeShapeType="1"/>
          </p:cNvCxnSpPr>
          <p:nvPr/>
        </p:nvCxnSpPr>
        <p:spPr bwMode="auto">
          <a:xfrm rot="5400000" flipH="1" flipV="1">
            <a:off x="1843087" y="2170113"/>
            <a:ext cx="2460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1" name="직선 연결선 156"/>
          <p:cNvCxnSpPr>
            <a:cxnSpLocks noChangeShapeType="1"/>
          </p:cNvCxnSpPr>
          <p:nvPr/>
        </p:nvCxnSpPr>
        <p:spPr bwMode="auto">
          <a:xfrm rot="5400000" flipH="1" flipV="1">
            <a:off x="2840037" y="2170113"/>
            <a:ext cx="2460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2" name="직선 연결선 157"/>
          <p:cNvCxnSpPr>
            <a:cxnSpLocks noChangeShapeType="1"/>
          </p:cNvCxnSpPr>
          <p:nvPr/>
        </p:nvCxnSpPr>
        <p:spPr bwMode="auto">
          <a:xfrm rot="5400000" flipH="1" flipV="1">
            <a:off x="3852862" y="2170113"/>
            <a:ext cx="2460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3" name="직선 연결선 158"/>
          <p:cNvCxnSpPr>
            <a:cxnSpLocks noChangeShapeType="1"/>
          </p:cNvCxnSpPr>
          <p:nvPr/>
        </p:nvCxnSpPr>
        <p:spPr bwMode="auto">
          <a:xfrm rot="5400000" flipH="1" flipV="1">
            <a:off x="4849812" y="2170113"/>
            <a:ext cx="2460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4" name="직선 연결선 159"/>
          <p:cNvCxnSpPr>
            <a:cxnSpLocks noChangeShapeType="1"/>
          </p:cNvCxnSpPr>
          <p:nvPr/>
        </p:nvCxnSpPr>
        <p:spPr bwMode="auto">
          <a:xfrm rot="5400000" flipH="1" flipV="1">
            <a:off x="5842000" y="2170113"/>
            <a:ext cx="246063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5" name="직선 연결선 160"/>
          <p:cNvCxnSpPr>
            <a:cxnSpLocks noChangeShapeType="1"/>
          </p:cNvCxnSpPr>
          <p:nvPr/>
        </p:nvCxnSpPr>
        <p:spPr bwMode="auto">
          <a:xfrm rot="5400000" flipH="1" flipV="1">
            <a:off x="6850062" y="2170113"/>
            <a:ext cx="246063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6" name="직선 연결선 161"/>
          <p:cNvCxnSpPr>
            <a:cxnSpLocks noChangeShapeType="1"/>
          </p:cNvCxnSpPr>
          <p:nvPr/>
        </p:nvCxnSpPr>
        <p:spPr bwMode="auto">
          <a:xfrm rot="5400000" flipH="1" flipV="1">
            <a:off x="7858125" y="2170113"/>
            <a:ext cx="246063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71" name="TextBox 342"/>
          <p:cNvSpPr txBox="1">
            <a:spLocks noChangeArrowheads="1"/>
          </p:cNvSpPr>
          <p:nvPr/>
        </p:nvSpPr>
        <p:spPr bwMode="auto">
          <a:xfrm>
            <a:off x="8480425" y="2047875"/>
            <a:ext cx="4143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Sel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488" name="직선 연결선 164"/>
          <p:cNvCxnSpPr>
            <a:cxnSpLocks noChangeShapeType="1"/>
          </p:cNvCxnSpPr>
          <p:nvPr/>
        </p:nvCxnSpPr>
        <p:spPr bwMode="auto">
          <a:xfrm>
            <a:off x="574675" y="2189163"/>
            <a:ext cx="7856538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89" name="직선 연결선 165"/>
          <p:cNvCxnSpPr>
            <a:cxnSpLocks noChangeShapeType="1"/>
          </p:cNvCxnSpPr>
          <p:nvPr/>
        </p:nvCxnSpPr>
        <p:spPr bwMode="auto">
          <a:xfrm rot="5400000" flipH="1" flipV="1">
            <a:off x="1078706" y="2267744"/>
            <a:ext cx="130175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0" name="직선 연결선 167"/>
          <p:cNvCxnSpPr>
            <a:cxnSpLocks noChangeShapeType="1"/>
          </p:cNvCxnSpPr>
          <p:nvPr/>
        </p:nvCxnSpPr>
        <p:spPr bwMode="auto">
          <a:xfrm rot="5400000" flipH="1" flipV="1">
            <a:off x="2069306" y="2255044"/>
            <a:ext cx="130175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1" name="직선 연결선 168"/>
          <p:cNvCxnSpPr>
            <a:cxnSpLocks noChangeShapeType="1"/>
          </p:cNvCxnSpPr>
          <p:nvPr/>
        </p:nvCxnSpPr>
        <p:spPr bwMode="auto">
          <a:xfrm rot="5400000" flipH="1" flipV="1">
            <a:off x="3069431" y="2255044"/>
            <a:ext cx="130175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2" name="직선 연결선 169"/>
          <p:cNvCxnSpPr>
            <a:cxnSpLocks noChangeShapeType="1"/>
          </p:cNvCxnSpPr>
          <p:nvPr/>
        </p:nvCxnSpPr>
        <p:spPr bwMode="auto">
          <a:xfrm rot="5400000" flipH="1" flipV="1">
            <a:off x="4079081" y="2255044"/>
            <a:ext cx="130175" cy="1588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3" name="직선 연결선 170"/>
          <p:cNvCxnSpPr>
            <a:cxnSpLocks noChangeShapeType="1"/>
          </p:cNvCxnSpPr>
          <p:nvPr/>
        </p:nvCxnSpPr>
        <p:spPr bwMode="auto">
          <a:xfrm rot="5400000" flipH="1" flipV="1">
            <a:off x="5077619" y="2255044"/>
            <a:ext cx="13017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4" name="직선 연결선 171"/>
          <p:cNvCxnSpPr>
            <a:cxnSpLocks noChangeShapeType="1"/>
          </p:cNvCxnSpPr>
          <p:nvPr/>
        </p:nvCxnSpPr>
        <p:spPr bwMode="auto">
          <a:xfrm rot="5400000" flipH="1" flipV="1">
            <a:off x="6077744" y="2255044"/>
            <a:ext cx="13017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5" name="직선 연결선 172"/>
          <p:cNvCxnSpPr>
            <a:cxnSpLocks noChangeShapeType="1"/>
          </p:cNvCxnSpPr>
          <p:nvPr/>
        </p:nvCxnSpPr>
        <p:spPr bwMode="auto">
          <a:xfrm rot="5400000" flipH="1" flipV="1">
            <a:off x="7077869" y="2255044"/>
            <a:ext cx="13017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96" name="직선 연결선 173"/>
          <p:cNvCxnSpPr>
            <a:cxnSpLocks noChangeShapeType="1"/>
          </p:cNvCxnSpPr>
          <p:nvPr/>
        </p:nvCxnSpPr>
        <p:spPr bwMode="auto">
          <a:xfrm rot="5400000" flipH="1" flipV="1">
            <a:off x="8077994" y="2255044"/>
            <a:ext cx="13017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81" name="타원 174"/>
          <p:cNvSpPr>
            <a:spLocks noChangeArrowheads="1"/>
          </p:cNvSpPr>
          <p:nvPr/>
        </p:nvSpPr>
        <p:spPr bwMode="auto">
          <a:xfrm>
            <a:off x="2098675" y="2166938"/>
            <a:ext cx="71438" cy="71437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82" name="타원 175"/>
          <p:cNvSpPr>
            <a:spLocks noChangeArrowheads="1"/>
          </p:cNvSpPr>
          <p:nvPr/>
        </p:nvSpPr>
        <p:spPr bwMode="auto">
          <a:xfrm>
            <a:off x="3097213" y="2155825"/>
            <a:ext cx="71437" cy="71438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83" name="타원 176"/>
          <p:cNvSpPr>
            <a:spLocks noChangeArrowheads="1"/>
          </p:cNvSpPr>
          <p:nvPr/>
        </p:nvSpPr>
        <p:spPr bwMode="auto">
          <a:xfrm>
            <a:off x="4106863" y="2154238"/>
            <a:ext cx="71437" cy="71437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84" name="타원 177"/>
          <p:cNvSpPr>
            <a:spLocks noChangeArrowheads="1"/>
          </p:cNvSpPr>
          <p:nvPr/>
        </p:nvSpPr>
        <p:spPr bwMode="auto">
          <a:xfrm>
            <a:off x="5106988" y="2155825"/>
            <a:ext cx="71437" cy="71438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85" name="타원 178"/>
          <p:cNvSpPr>
            <a:spLocks noChangeArrowheads="1"/>
          </p:cNvSpPr>
          <p:nvPr/>
        </p:nvSpPr>
        <p:spPr bwMode="auto">
          <a:xfrm>
            <a:off x="6113463" y="2155825"/>
            <a:ext cx="71437" cy="71438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86" name="타원 179"/>
          <p:cNvSpPr>
            <a:spLocks noChangeArrowheads="1"/>
          </p:cNvSpPr>
          <p:nvPr/>
        </p:nvSpPr>
        <p:spPr bwMode="auto">
          <a:xfrm>
            <a:off x="7108825" y="2155825"/>
            <a:ext cx="71438" cy="71438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87" name="타원 180"/>
          <p:cNvSpPr>
            <a:spLocks noChangeArrowheads="1"/>
          </p:cNvSpPr>
          <p:nvPr/>
        </p:nvSpPr>
        <p:spPr bwMode="auto">
          <a:xfrm>
            <a:off x="8108950" y="2155825"/>
            <a:ext cx="71438" cy="71438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504" name="직선 연결선 183"/>
          <p:cNvCxnSpPr>
            <a:cxnSpLocks noChangeShapeType="1"/>
          </p:cNvCxnSpPr>
          <p:nvPr/>
        </p:nvCxnSpPr>
        <p:spPr bwMode="auto">
          <a:xfrm rot="5400000">
            <a:off x="8077994" y="2940844"/>
            <a:ext cx="1217613" cy="3175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05" name="직선 연결선 185"/>
          <p:cNvCxnSpPr>
            <a:cxnSpLocks noChangeShapeType="1"/>
          </p:cNvCxnSpPr>
          <p:nvPr/>
        </p:nvCxnSpPr>
        <p:spPr bwMode="auto">
          <a:xfrm>
            <a:off x="8431213" y="3548063"/>
            <a:ext cx="254000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092575"/>
            <a:ext cx="42545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507" name="직선 연결선 189"/>
          <p:cNvCxnSpPr>
            <a:cxnSpLocks noChangeShapeType="1"/>
          </p:cNvCxnSpPr>
          <p:nvPr/>
        </p:nvCxnSpPr>
        <p:spPr bwMode="auto">
          <a:xfrm rot="5400000">
            <a:off x="-361950" y="3144838"/>
            <a:ext cx="1909763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2" name="TextBox 190"/>
          <p:cNvSpPr txBox="1">
            <a:spLocks noChangeArrowheads="1"/>
          </p:cNvSpPr>
          <p:nvPr/>
        </p:nvSpPr>
        <p:spPr bwMode="auto">
          <a:xfrm>
            <a:off x="2605088" y="4695825"/>
            <a:ext cx="1325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ea typeface="맑은 고딕" panose="020B0503020000020004" pitchFamily="50" charset="-127"/>
                <a:cs typeface="Arial" panose="020B0604020202020204" pitchFamily="34" charset="0"/>
              </a:rPr>
              <a:t>10011001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ea typeface="맑은 고딕" panose="020B0503020000020004" pitchFamily="50" charset="-127"/>
                <a:cs typeface="Arial" panose="020B0604020202020204" pitchFamily="34" charset="0"/>
              </a:rPr>
              <a:t>+10111111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ea typeface="맑은 고딕" panose="020B0503020000020004" pitchFamily="50" charset="-127"/>
                <a:cs typeface="Arial" panose="020B0604020202020204" pitchFamily="34" charset="0"/>
              </a:rPr>
              <a:t>101011000</a:t>
            </a:r>
            <a:endParaRPr lang="ko-KR" altLang="en-US" sz="18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509" name="직선 연결선 191"/>
          <p:cNvCxnSpPr>
            <a:cxnSpLocks noChangeShapeType="1"/>
          </p:cNvCxnSpPr>
          <p:nvPr/>
        </p:nvCxnSpPr>
        <p:spPr bwMode="auto">
          <a:xfrm>
            <a:off x="2638425" y="5313363"/>
            <a:ext cx="129222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4" name="타원 192"/>
          <p:cNvSpPr>
            <a:spLocks noChangeArrowheads="1"/>
          </p:cNvSpPr>
          <p:nvPr/>
        </p:nvSpPr>
        <p:spPr bwMode="auto">
          <a:xfrm>
            <a:off x="2660073" y="5326061"/>
            <a:ext cx="205365" cy="288926"/>
          </a:xfrm>
          <a:prstGeom prst="ellipse">
            <a:avLst/>
          </a:prstGeom>
          <a:solidFill>
            <a:srgbClr val="008000">
              <a:alpha val="43137"/>
            </a:srgbClr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0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895" name="TextBox 193"/>
          <p:cNvSpPr txBox="1">
            <a:spLocks noChangeArrowheads="1"/>
          </p:cNvSpPr>
          <p:nvPr/>
        </p:nvSpPr>
        <p:spPr bwMode="auto">
          <a:xfrm>
            <a:off x="5356225" y="4695825"/>
            <a:ext cx="1287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ea typeface="맑은 고딕" panose="020B0503020000020004" pitchFamily="50" charset="-127"/>
                <a:cs typeface="Arial" panose="020B0604020202020204" pitchFamily="34" charset="0"/>
              </a:rPr>
              <a:t>10011001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ea typeface="맑은 고딕" panose="020B0503020000020004" pitchFamily="50" charset="-127"/>
                <a:cs typeface="Arial" panose="020B0604020202020204" pitchFamily="34" charset="0"/>
              </a:rPr>
              <a:t>-01000001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800" smtClean="0"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8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7512" name="직선 연결선 194"/>
          <p:cNvCxnSpPr>
            <a:cxnSpLocks noChangeShapeType="1"/>
          </p:cNvCxnSpPr>
          <p:nvPr/>
        </p:nvCxnSpPr>
        <p:spPr bwMode="auto">
          <a:xfrm>
            <a:off x="5351463" y="5313363"/>
            <a:ext cx="1292225" cy="1587"/>
          </a:xfrm>
          <a:prstGeom prst="line">
            <a:avLst/>
          </a:prstGeom>
          <a:noFill/>
          <a:ln w="19050" algn="ctr">
            <a:solidFill>
              <a:srgbClr val="4858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3" name="직선 화살표 연결선 195"/>
          <p:cNvCxnSpPr>
            <a:cxnSpLocks noChangeShapeType="1"/>
            <a:stCxn id="33895" idx="1"/>
            <a:endCxn id="33892" idx="3"/>
          </p:cNvCxnSpPr>
          <p:nvPr/>
        </p:nvCxnSpPr>
        <p:spPr bwMode="auto">
          <a:xfrm flipH="1">
            <a:off x="3930650" y="5157788"/>
            <a:ext cx="1425575" cy="0"/>
          </a:xfrm>
          <a:prstGeom prst="straightConnector1">
            <a:avLst/>
          </a:prstGeom>
          <a:noFill/>
          <a:ln w="19050" algn="ctr">
            <a:solidFill>
              <a:srgbClr val="48584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514" name="Shape 197"/>
          <p:cNvCxnSpPr>
            <a:cxnSpLocks noChangeShapeType="1"/>
            <a:stCxn id="17506" idx="2"/>
            <a:endCxn id="33894" idx="2"/>
          </p:cNvCxnSpPr>
          <p:nvPr/>
        </p:nvCxnSpPr>
        <p:spPr bwMode="auto">
          <a:xfrm rot="16200000" flipH="1">
            <a:off x="1360994" y="4171444"/>
            <a:ext cx="633411" cy="1964748"/>
          </a:xfrm>
          <a:prstGeom prst="bentConnector2">
            <a:avLst/>
          </a:prstGeom>
          <a:noFill/>
          <a:ln w="19050" algn="ctr">
            <a:solidFill>
              <a:srgbClr val="48584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99" name="타원 198"/>
          <p:cNvSpPr>
            <a:spLocks noChangeArrowheads="1"/>
          </p:cNvSpPr>
          <p:nvPr/>
        </p:nvSpPr>
        <p:spPr bwMode="auto">
          <a:xfrm>
            <a:off x="1112838" y="2155825"/>
            <a:ext cx="71437" cy="71438"/>
          </a:xfrm>
          <a:prstGeom prst="ellipse">
            <a:avLst/>
          </a:prstGeom>
          <a:solidFill>
            <a:schemeClr val="accent2"/>
          </a:solidFill>
          <a:ln w="19050" algn="ctr">
            <a:solidFill>
              <a:srgbClr val="485846"/>
            </a:solidFill>
            <a:round/>
            <a:headEnd/>
            <a:tailEnd/>
          </a:ln>
        </p:spPr>
        <p:txBody>
          <a:bodyPr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1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3900" name="TextBox 27"/>
          <p:cNvSpPr txBox="1">
            <a:spLocks noChangeArrowheads="1"/>
          </p:cNvSpPr>
          <p:nvPr/>
        </p:nvSpPr>
        <p:spPr bwMode="auto">
          <a:xfrm>
            <a:off x="4830763" y="5749925"/>
            <a:ext cx="2219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Plus &amp; Minus Code</a:t>
            </a:r>
            <a:endParaRPr lang="ko-KR" altLang="en-US" sz="1600" dirty="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그룹 9"/>
          <p:cNvGrpSpPr>
            <a:grpSpLocks/>
          </p:cNvGrpSpPr>
          <p:nvPr/>
        </p:nvGrpSpPr>
        <p:grpSpPr bwMode="auto">
          <a:xfrm>
            <a:off x="1539875" y="1691120"/>
            <a:ext cx="1571625" cy="1071563"/>
            <a:chOff x="1214414" y="2071678"/>
            <a:chExt cx="1571636" cy="1071570"/>
          </a:xfrm>
        </p:grpSpPr>
        <p:sp>
          <p:nvSpPr>
            <p:cNvPr id="10" name="직사각형 3"/>
            <p:cNvSpPr>
              <a:spLocks noChangeArrowheads="1"/>
            </p:cNvSpPr>
            <p:nvPr/>
          </p:nvSpPr>
          <p:spPr bwMode="auto">
            <a:xfrm>
              <a:off x="1571605" y="2071678"/>
              <a:ext cx="857256" cy="107157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1" latinLnBrk="1" hangingPunct="1">
                <a:defRPr/>
              </a:pPr>
              <a:r>
                <a:rPr lang="en-US" altLang="ko-KR" sz="18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Half</a:t>
              </a:r>
            </a:p>
            <a:p>
              <a:pPr algn="ctr" eaLnBrk="1" latinLnBrk="1" hangingPunct="1">
                <a:defRPr/>
              </a:pPr>
              <a:r>
                <a:rPr lang="en-US" altLang="ko-KR" sz="18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Adder</a:t>
              </a:r>
              <a:endParaRPr lang="ko-KR" altLang="en-US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3167" name="직선 연결선 5"/>
            <p:cNvCxnSpPr>
              <a:cxnSpLocks noChangeShapeType="1"/>
            </p:cNvCxnSpPr>
            <p:nvPr/>
          </p:nvCxnSpPr>
          <p:spPr bwMode="auto">
            <a:xfrm rot="10800000">
              <a:off x="1214414" y="2285992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8" name="직선 연결선 6"/>
            <p:cNvCxnSpPr>
              <a:cxnSpLocks noChangeShapeType="1"/>
            </p:cNvCxnSpPr>
            <p:nvPr/>
          </p:nvCxnSpPr>
          <p:spPr bwMode="auto">
            <a:xfrm rot="10800000">
              <a:off x="1214415" y="2928934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69" name="직선 연결선 7"/>
            <p:cNvCxnSpPr>
              <a:cxnSpLocks noChangeShapeType="1"/>
            </p:cNvCxnSpPr>
            <p:nvPr/>
          </p:nvCxnSpPr>
          <p:spPr bwMode="auto">
            <a:xfrm rot="10800000">
              <a:off x="2428860" y="2285992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0" name="직선 연결선 8"/>
            <p:cNvCxnSpPr>
              <a:cxnSpLocks noChangeShapeType="1"/>
            </p:cNvCxnSpPr>
            <p:nvPr/>
          </p:nvCxnSpPr>
          <p:spPr bwMode="auto">
            <a:xfrm rot="10800000">
              <a:off x="2428860" y="2927346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4" name="TextBox 10"/>
          <p:cNvSpPr txBox="1">
            <a:spLocks noChangeArrowheads="1"/>
          </p:cNvSpPr>
          <p:nvPr/>
        </p:nvSpPr>
        <p:spPr bwMode="auto">
          <a:xfrm>
            <a:off x="760413" y="1751445"/>
            <a:ext cx="793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Input A</a:t>
            </a:r>
            <a:endParaRPr lang="ko-KR" altLang="en-US" sz="1400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125" name="TextBox 11"/>
          <p:cNvSpPr txBox="1">
            <a:spLocks noChangeArrowheads="1"/>
          </p:cNvSpPr>
          <p:nvPr/>
        </p:nvSpPr>
        <p:spPr bwMode="auto">
          <a:xfrm>
            <a:off x="757238" y="2397558"/>
            <a:ext cx="815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latin typeface="+mj-lt"/>
                <a:ea typeface="맑은 고딕" panose="020B0503020000020004" pitchFamily="50" charset="-127"/>
              </a:rPr>
              <a:t>Input B</a:t>
            </a:r>
            <a:endParaRPr lang="ko-KR" altLang="en-US" sz="140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3082925" y="1759383"/>
            <a:ext cx="588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latin typeface="+mj-lt"/>
                <a:ea typeface="맑은 고딕" panose="020B0503020000020004" pitchFamily="50" charset="-127"/>
              </a:rPr>
              <a:t>SUM</a:t>
            </a:r>
            <a:endParaRPr lang="ko-KR" altLang="en-US" sz="140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5127" name="TextBox 13"/>
          <p:cNvSpPr txBox="1">
            <a:spLocks noChangeArrowheads="1"/>
          </p:cNvSpPr>
          <p:nvPr/>
        </p:nvSpPr>
        <p:spPr bwMode="auto">
          <a:xfrm>
            <a:off x="3051175" y="2397558"/>
            <a:ext cx="819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+mj-lt"/>
                <a:ea typeface="맑은 고딕" panose="020B0503020000020004" pitchFamily="50" charset="-127"/>
              </a:rPr>
              <a:t>CARRY</a:t>
            </a:r>
            <a:endParaRPr lang="ko-KR" altLang="en-US" sz="1400" dirty="0" smtClean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995063"/>
              </p:ext>
            </p:extLst>
          </p:nvPr>
        </p:nvGraphicFramePr>
        <p:xfrm>
          <a:off x="696913" y="3651683"/>
          <a:ext cx="36433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0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0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A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B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31404"/>
              </p:ext>
            </p:extLst>
          </p:nvPr>
        </p:nvGraphicFramePr>
        <p:xfrm>
          <a:off x="5308600" y="1770495"/>
          <a:ext cx="1500188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71" name="TextBox 20"/>
          <p:cNvSpPr txBox="1">
            <a:spLocks noChangeArrowheads="1"/>
          </p:cNvSpPr>
          <p:nvPr/>
        </p:nvSpPr>
        <p:spPr bwMode="auto">
          <a:xfrm>
            <a:off x="1293813" y="5826125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&lt;</a:t>
            </a:r>
            <a:r>
              <a:rPr lang="ko-KR" altLang="en-US" sz="1600" dirty="0" smtClean="0">
                <a:latin typeface="+mj-lt"/>
                <a:ea typeface="맑은 고딕" panose="020B0503020000020004" pitchFamily="50" charset="-127"/>
              </a:rPr>
              <a:t>반 가산기의 </a:t>
            </a:r>
            <a:r>
              <a:rPr lang="ko-KR" altLang="en-US" sz="1600" dirty="0" err="1" smtClean="0">
                <a:latin typeface="+mj-lt"/>
                <a:ea typeface="맑은 고딕" panose="020B0503020000020004" pitchFamily="50" charset="-127"/>
              </a:rPr>
              <a:t>진리표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&gt;</a:t>
            </a:r>
            <a:endParaRPr lang="ko-KR" altLang="en-US" sz="1600" dirty="0" smtClean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36146"/>
              </p:ext>
            </p:extLst>
          </p:nvPr>
        </p:nvGraphicFramePr>
        <p:xfrm>
          <a:off x="5346700" y="4012045"/>
          <a:ext cx="1500188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83" name="TextBox 22"/>
          <p:cNvSpPr txBox="1">
            <a:spLocks noChangeArrowheads="1"/>
          </p:cNvSpPr>
          <p:nvPr/>
        </p:nvSpPr>
        <p:spPr bwMode="auto">
          <a:xfrm>
            <a:off x="5035550" y="4583545"/>
            <a:ext cx="28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latin typeface="+mj-lt"/>
                <a:ea typeface="맑은 고딕" panose="020B0503020000020004" pitchFamily="50" charset="-127"/>
              </a:rPr>
              <a:t>1</a:t>
            </a:r>
            <a:endParaRPr lang="ko-KR" altLang="en-US" sz="1400" smtClean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3136" name="그룹 23"/>
          <p:cNvGrpSpPr>
            <a:grpSpLocks/>
          </p:cNvGrpSpPr>
          <p:nvPr/>
        </p:nvGrpSpPr>
        <p:grpSpPr bwMode="auto">
          <a:xfrm>
            <a:off x="4879975" y="1322820"/>
            <a:ext cx="2214563" cy="1662113"/>
            <a:chOff x="4643438" y="1482076"/>
            <a:chExt cx="2214578" cy="1661172"/>
          </a:xfrm>
        </p:grpSpPr>
        <p:grpSp>
          <p:nvGrpSpPr>
            <p:cNvPr id="3153" name="그룹 146"/>
            <p:cNvGrpSpPr>
              <a:grpSpLocks/>
            </p:cNvGrpSpPr>
            <p:nvPr/>
          </p:nvGrpSpPr>
          <p:grpSpPr bwMode="auto">
            <a:xfrm>
              <a:off x="4643438" y="1482076"/>
              <a:ext cx="500066" cy="825941"/>
              <a:chOff x="4643438" y="1482076"/>
              <a:chExt cx="500066" cy="825941"/>
            </a:xfrm>
          </p:grpSpPr>
          <p:grpSp>
            <p:nvGrpSpPr>
              <p:cNvPr id="3161" name="그룹 145"/>
              <p:cNvGrpSpPr>
                <a:grpSpLocks/>
              </p:cNvGrpSpPr>
              <p:nvPr/>
            </p:nvGrpSpPr>
            <p:grpSpPr bwMode="auto">
              <a:xfrm>
                <a:off x="4643438" y="1482076"/>
                <a:ext cx="500066" cy="468751"/>
                <a:chOff x="4643438" y="1482076"/>
                <a:chExt cx="500066" cy="468751"/>
              </a:xfrm>
            </p:grpSpPr>
            <p:cxnSp>
              <p:nvCxnSpPr>
                <p:cNvPr id="41" name="직선 연결선 40"/>
                <p:cNvCxnSpPr/>
                <p:nvPr/>
              </p:nvCxnSpPr>
              <p:spPr>
                <a:xfrm rot="16200000" flipH="1">
                  <a:off x="4701492" y="1585897"/>
                  <a:ext cx="383957" cy="357189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12" name="TextBox 41"/>
                <p:cNvSpPr txBox="1">
                  <a:spLocks noChangeArrowheads="1"/>
                </p:cNvSpPr>
                <p:nvPr/>
              </p:nvSpPr>
              <p:spPr bwMode="auto">
                <a:xfrm>
                  <a:off x="4643438" y="1643909"/>
                  <a:ext cx="285752" cy="3109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400" smtClean="0">
                      <a:latin typeface="+mj-lt"/>
                      <a:ea typeface="맑은 고딕" panose="020B0503020000020004" pitchFamily="50" charset="-127"/>
                    </a:rPr>
                    <a:t>A</a:t>
                  </a:r>
                  <a:endParaRPr lang="ko-KR" altLang="en-US" sz="1400" smtClean="0">
                    <a:latin typeface="+mj-lt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213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4857752" y="1482076"/>
                  <a:ext cx="285752" cy="30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400" smtClean="0">
                      <a:latin typeface="+mj-lt"/>
                      <a:ea typeface="맑은 고딕" panose="020B0503020000020004" pitchFamily="50" charset="-127"/>
                    </a:rPr>
                    <a:t>B</a:t>
                  </a:r>
                  <a:endParaRPr lang="ko-KR" altLang="en-US" sz="1400" smtClean="0">
                    <a:latin typeface="+mj-lt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210" name="TextBox 39"/>
              <p:cNvSpPr txBox="1">
                <a:spLocks noChangeArrowheads="1"/>
              </p:cNvSpPr>
              <p:nvPr/>
            </p:nvSpPr>
            <p:spPr bwMode="auto">
              <a:xfrm>
                <a:off x="4752977" y="2000895"/>
                <a:ext cx="285752" cy="307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smtClean="0">
                    <a:latin typeface="+mj-lt"/>
                    <a:ea typeface="맑은 고딕" panose="020B0503020000020004" pitchFamily="50" charset="-127"/>
                  </a:rPr>
                  <a:t>0</a:t>
                </a:r>
                <a:endParaRPr lang="ko-KR" altLang="en-US" sz="14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202" name="TextBox 25"/>
            <p:cNvSpPr txBox="1">
              <a:spLocks noChangeArrowheads="1"/>
            </p:cNvSpPr>
            <p:nvPr/>
          </p:nvSpPr>
          <p:spPr bwMode="auto">
            <a:xfrm>
              <a:off x="4752977" y="2500674"/>
              <a:ext cx="285752" cy="30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1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203" name="TextBox 26"/>
            <p:cNvSpPr txBox="1">
              <a:spLocks noChangeArrowheads="1"/>
            </p:cNvSpPr>
            <p:nvPr/>
          </p:nvSpPr>
          <p:spPr bwMode="auto">
            <a:xfrm>
              <a:off x="5294317" y="1607418"/>
              <a:ext cx="285752" cy="30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0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204" name="TextBox 27"/>
            <p:cNvSpPr txBox="1">
              <a:spLocks noChangeArrowheads="1"/>
            </p:cNvSpPr>
            <p:nvPr/>
          </p:nvSpPr>
          <p:spPr bwMode="auto">
            <a:xfrm>
              <a:off x="6072198" y="1583618"/>
              <a:ext cx="285752" cy="30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1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151441" y="2492741"/>
              <a:ext cx="571504" cy="356985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10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화살표 연결선 29"/>
            <p:cNvCxnSpPr>
              <a:stCxn id="29" idx="2"/>
            </p:cNvCxnSpPr>
            <p:nvPr/>
          </p:nvCxnSpPr>
          <p:spPr>
            <a:xfrm rot="5400000">
              <a:off x="5215026" y="2921081"/>
              <a:ext cx="293522" cy="150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5929322" y="2000895"/>
              <a:ext cx="571504" cy="356985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10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 flipV="1">
              <a:off x="6500826" y="1702614"/>
              <a:ext cx="357190" cy="290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7" name="그룹 43"/>
          <p:cNvGrpSpPr>
            <a:grpSpLocks/>
          </p:cNvGrpSpPr>
          <p:nvPr/>
        </p:nvGrpSpPr>
        <p:grpSpPr bwMode="auto">
          <a:xfrm>
            <a:off x="4918075" y="3542145"/>
            <a:ext cx="2332038" cy="1398588"/>
            <a:chOff x="4643438" y="3602356"/>
            <a:chExt cx="2332503" cy="1398280"/>
          </a:xfrm>
        </p:grpSpPr>
        <p:grpSp>
          <p:nvGrpSpPr>
            <p:cNvPr id="3144" name="그룹 144"/>
            <p:cNvGrpSpPr>
              <a:grpSpLocks/>
            </p:cNvGrpSpPr>
            <p:nvPr/>
          </p:nvGrpSpPr>
          <p:grpSpPr bwMode="auto">
            <a:xfrm>
              <a:off x="4643438" y="3602356"/>
              <a:ext cx="492446" cy="491611"/>
              <a:chOff x="4643438" y="3602356"/>
              <a:chExt cx="492446" cy="491611"/>
            </a:xfrm>
          </p:grpSpPr>
          <p:cxnSp>
            <p:nvCxnSpPr>
              <p:cNvPr id="53" name="직선 연결선 52"/>
              <p:cNvCxnSpPr/>
              <p:nvPr/>
            </p:nvCxnSpPr>
            <p:spPr>
              <a:xfrm rot="16200000" flipH="1">
                <a:off x="4714965" y="3714969"/>
                <a:ext cx="357109" cy="35725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9" name="TextBox 53"/>
              <p:cNvSpPr txBox="1">
                <a:spLocks noChangeArrowheads="1"/>
              </p:cNvSpPr>
              <p:nvPr/>
            </p:nvSpPr>
            <p:spPr bwMode="auto">
              <a:xfrm>
                <a:off x="4643438" y="3786466"/>
                <a:ext cx="285807" cy="307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smtClean="0">
                    <a:latin typeface="+mj-lt"/>
                    <a:ea typeface="맑은 고딕" panose="020B0503020000020004" pitchFamily="50" charset="-127"/>
                  </a:rPr>
                  <a:t>A</a:t>
                </a:r>
                <a:endParaRPr lang="ko-KR" altLang="en-US" sz="14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00" name="TextBox 54"/>
              <p:cNvSpPr txBox="1">
                <a:spLocks noChangeArrowheads="1"/>
              </p:cNvSpPr>
              <p:nvPr/>
            </p:nvSpPr>
            <p:spPr bwMode="auto">
              <a:xfrm>
                <a:off x="4849854" y="3602356"/>
                <a:ext cx="285807" cy="307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smtClean="0">
                    <a:latin typeface="+mj-lt"/>
                    <a:ea typeface="맑은 고딕" panose="020B0503020000020004" pitchFamily="50" charset="-127"/>
                  </a:rPr>
                  <a:t>B</a:t>
                </a:r>
                <a:endParaRPr lang="ko-KR" altLang="en-US" sz="14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193" name="TextBox 45"/>
            <p:cNvSpPr txBox="1">
              <a:spLocks noChangeArrowheads="1"/>
            </p:cNvSpPr>
            <p:nvPr/>
          </p:nvSpPr>
          <p:spPr bwMode="auto">
            <a:xfrm>
              <a:off x="4752998" y="4143575"/>
              <a:ext cx="285807" cy="30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0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194" name="TextBox 46"/>
            <p:cNvSpPr txBox="1">
              <a:spLocks noChangeArrowheads="1"/>
            </p:cNvSpPr>
            <p:nvPr/>
          </p:nvSpPr>
          <p:spPr bwMode="auto">
            <a:xfrm>
              <a:off x="5294443" y="3757897"/>
              <a:ext cx="285807" cy="30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0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5195" name="TextBox 47"/>
            <p:cNvSpPr txBox="1">
              <a:spLocks noChangeArrowheads="1"/>
            </p:cNvSpPr>
            <p:nvPr/>
          </p:nvSpPr>
          <p:spPr bwMode="auto">
            <a:xfrm>
              <a:off x="6072473" y="3757897"/>
              <a:ext cx="285807" cy="307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1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929569" y="4643527"/>
              <a:ext cx="571614" cy="357109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40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 flipV="1">
              <a:off x="6501183" y="4368950"/>
              <a:ext cx="474758" cy="4174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86" name="TextBox 55"/>
          <p:cNvSpPr txBox="1">
            <a:spLocks noChangeArrowheads="1"/>
          </p:cNvSpPr>
          <p:nvPr/>
        </p:nvSpPr>
        <p:spPr bwMode="auto">
          <a:xfrm>
            <a:off x="4429125" y="5795963"/>
            <a:ext cx="42148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smtClean="0">
                <a:latin typeface="+mj-lt"/>
                <a:ea typeface="맑은 고딕" panose="020B0503020000020004" pitchFamily="50" charset="-127"/>
              </a:rPr>
              <a:t>&lt;</a:t>
            </a:r>
            <a:r>
              <a:rPr lang="ko-KR" altLang="en-US" sz="1600" smtClean="0">
                <a:latin typeface="+mj-lt"/>
                <a:ea typeface="맑은 고딕" panose="020B0503020000020004" pitchFamily="50" charset="-127"/>
              </a:rPr>
              <a:t>반가산기의 </a:t>
            </a:r>
            <a:r>
              <a:rPr lang="en-US" altLang="ko-KR" sz="1600" smtClean="0">
                <a:latin typeface="+mj-lt"/>
                <a:ea typeface="맑은 고딕" panose="020B0503020000020004" pitchFamily="50" charset="-127"/>
              </a:rPr>
              <a:t>K-MAP</a:t>
            </a:r>
            <a:r>
              <a:rPr lang="ko-KR" altLang="en-US" sz="1600" smtClean="0">
                <a:latin typeface="+mj-lt"/>
                <a:ea typeface="맑은 고딕" panose="020B0503020000020004" pitchFamily="50" charset="-127"/>
              </a:rPr>
              <a:t>을 이용한 간소화</a:t>
            </a:r>
            <a:r>
              <a:rPr lang="en-US" altLang="ko-KR" sz="1600" smtClean="0">
                <a:latin typeface="+mj-lt"/>
                <a:ea typeface="맑은 고딕" panose="020B0503020000020004" pitchFamily="50" charset="-127"/>
              </a:rPr>
              <a:t>&gt;</a:t>
            </a:r>
            <a:endParaRPr lang="ko-KR" altLang="en-US" sz="1600" smtClean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3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753528"/>
              </p:ext>
            </p:extLst>
          </p:nvPr>
        </p:nvGraphicFramePr>
        <p:xfrm>
          <a:off x="5313363" y="2992870"/>
          <a:ext cx="4111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수식" r:id="rId4" imgW="266469" imgH="190335" progId="Equation.3">
                  <p:embed/>
                </p:oleObj>
              </mc:Choice>
              <mc:Fallback>
                <p:oleObj name="수식" r:id="rId4" imgW="266469" imgH="190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2992870"/>
                        <a:ext cx="4111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06509"/>
              </p:ext>
            </p:extLst>
          </p:nvPr>
        </p:nvGraphicFramePr>
        <p:xfrm>
          <a:off x="7126288" y="1362508"/>
          <a:ext cx="4111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수식" r:id="rId6" imgW="266469" imgH="190335" progId="Equation.3">
                  <p:embed/>
                </p:oleObj>
              </mc:Choice>
              <mc:Fallback>
                <p:oleObj name="수식" r:id="rId6" imgW="266469" imgH="190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1362508"/>
                        <a:ext cx="4111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33534"/>
              </p:ext>
            </p:extLst>
          </p:nvPr>
        </p:nvGraphicFramePr>
        <p:xfrm>
          <a:off x="6042025" y="2973820"/>
          <a:ext cx="2552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수식" r:id="rId8" imgW="1651000" imgH="203200" progId="Equation.3">
                  <p:embed/>
                </p:oleObj>
              </mc:Choice>
              <mc:Fallback>
                <p:oleObj name="수식" r:id="rId8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973820"/>
                        <a:ext cx="2552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59146"/>
              </p:ext>
            </p:extLst>
          </p:nvPr>
        </p:nvGraphicFramePr>
        <p:xfrm>
          <a:off x="7296150" y="4162858"/>
          <a:ext cx="392113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수식" r:id="rId10" imgW="253780" imgH="164957" progId="Equation.3">
                  <p:embed/>
                </p:oleObj>
              </mc:Choice>
              <mc:Fallback>
                <p:oleObj name="수식" r:id="rId10" imgW="253780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4162858"/>
                        <a:ext cx="392113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58230"/>
              </p:ext>
            </p:extLst>
          </p:nvPr>
        </p:nvGraphicFramePr>
        <p:xfrm>
          <a:off x="6143625" y="5189970"/>
          <a:ext cx="1371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수식" r:id="rId12" imgW="888614" imgH="177723" progId="Equation.3">
                  <p:embed/>
                </p:oleObj>
              </mc:Choice>
              <mc:Fallback>
                <p:oleObj name="수식" r:id="rId12" imgW="888614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5189970"/>
                        <a:ext cx="1371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제목 1"/>
          <p:cNvSpPr>
            <a:spLocks noGrp="1"/>
          </p:cNvSpPr>
          <p:nvPr>
            <p:ph type="title"/>
          </p:nvPr>
        </p:nvSpPr>
        <p:spPr>
          <a:xfrm>
            <a:off x="0" y="215153"/>
            <a:ext cx="9144000" cy="575422"/>
          </a:xfrm>
        </p:spPr>
        <p:txBody>
          <a:bodyPr/>
          <a:lstStyle/>
          <a:p>
            <a:r>
              <a:rPr lang="en-US" altLang="ko-KR" dirty="0" smtClean="0"/>
              <a:t>Half-Adder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그룹 77"/>
          <p:cNvGrpSpPr>
            <a:grpSpLocks/>
          </p:cNvGrpSpPr>
          <p:nvPr/>
        </p:nvGrpSpPr>
        <p:grpSpPr bwMode="auto">
          <a:xfrm>
            <a:off x="2487613" y="1970088"/>
            <a:ext cx="4354512" cy="2263775"/>
            <a:chOff x="1746294" y="1643050"/>
            <a:chExt cx="5603709" cy="2668588"/>
          </a:xfrm>
        </p:grpSpPr>
        <p:pic>
          <p:nvPicPr>
            <p:cNvPr id="410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8" y="1643050"/>
              <a:ext cx="3619500" cy="266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104" name="직선 연결선 12"/>
            <p:cNvCxnSpPr>
              <a:cxnSpLocks noChangeShapeType="1"/>
            </p:cNvCxnSpPr>
            <p:nvPr/>
          </p:nvCxnSpPr>
          <p:spPr bwMode="auto">
            <a:xfrm rot="10800000">
              <a:off x="3357552" y="3548058"/>
              <a:ext cx="285751" cy="1588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5" name="직선 연결선 13"/>
            <p:cNvCxnSpPr>
              <a:cxnSpLocks noChangeShapeType="1"/>
            </p:cNvCxnSpPr>
            <p:nvPr/>
          </p:nvCxnSpPr>
          <p:spPr bwMode="auto">
            <a:xfrm rot="16200000" flipV="1">
              <a:off x="2535973" y="2739516"/>
              <a:ext cx="1643161" cy="1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6" name="직선 연결선 16"/>
            <p:cNvCxnSpPr>
              <a:cxnSpLocks noChangeShapeType="1"/>
            </p:cNvCxnSpPr>
            <p:nvPr/>
          </p:nvCxnSpPr>
          <p:spPr bwMode="auto">
            <a:xfrm rot="10800000">
              <a:off x="3143240" y="4044365"/>
              <a:ext cx="500065" cy="1588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7" name="직선 연결선 18"/>
            <p:cNvCxnSpPr>
              <a:cxnSpLocks noChangeShapeType="1"/>
            </p:cNvCxnSpPr>
            <p:nvPr/>
          </p:nvCxnSpPr>
          <p:spPr bwMode="auto">
            <a:xfrm rot="5400000" flipH="1" flipV="1">
              <a:off x="2274108" y="3193021"/>
              <a:ext cx="1714726" cy="1588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0" name="타원 21"/>
            <p:cNvSpPr>
              <a:spLocks noChangeArrowheads="1"/>
            </p:cNvSpPr>
            <p:nvPr/>
          </p:nvSpPr>
          <p:spPr bwMode="auto">
            <a:xfrm>
              <a:off x="3294822" y="1832059"/>
              <a:ext cx="143004" cy="142225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0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81" name="타원 22"/>
            <p:cNvSpPr>
              <a:spLocks noChangeArrowheads="1"/>
            </p:cNvSpPr>
            <p:nvPr/>
          </p:nvSpPr>
          <p:spPr bwMode="auto">
            <a:xfrm>
              <a:off x="3066016" y="2303647"/>
              <a:ext cx="140960" cy="144097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0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82" name="TextBox 24"/>
            <p:cNvSpPr txBox="1">
              <a:spLocks noChangeArrowheads="1"/>
            </p:cNvSpPr>
            <p:nvPr/>
          </p:nvSpPr>
          <p:spPr bwMode="auto">
            <a:xfrm>
              <a:off x="1772851" y="1701062"/>
              <a:ext cx="1021456" cy="36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Input A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83" name="TextBox 25"/>
            <p:cNvSpPr txBox="1">
              <a:spLocks noChangeArrowheads="1"/>
            </p:cNvSpPr>
            <p:nvPr/>
          </p:nvSpPr>
          <p:spPr bwMode="auto">
            <a:xfrm>
              <a:off x="1746294" y="2202592"/>
              <a:ext cx="1050057" cy="361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Input B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84" name="TextBox 26"/>
            <p:cNvSpPr txBox="1">
              <a:spLocks noChangeArrowheads="1"/>
            </p:cNvSpPr>
            <p:nvPr/>
          </p:nvSpPr>
          <p:spPr bwMode="auto">
            <a:xfrm>
              <a:off x="6330590" y="1946214"/>
              <a:ext cx="759964" cy="36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SUM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7185" name="TextBox 27"/>
            <p:cNvSpPr txBox="1">
              <a:spLocks noChangeArrowheads="1"/>
            </p:cNvSpPr>
            <p:nvPr/>
          </p:nvSpPr>
          <p:spPr bwMode="auto">
            <a:xfrm>
              <a:off x="6297904" y="3622970"/>
              <a:ext cx="1052099" cy="361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CARRY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</p:grpSp>
      <p:sp>
        <p:nvSpPr>
          <p:cNvPr id="7172" name="TextBox 108"/>
          <p:cNvSpPr txBox="1">
            <a:spLocks noChangeArrowheads="1"/>
          </p:cNvSpPr>
          <p:nvPr/>
        </p:nvSpPr>
        <p:spPr bwMode="auto">
          <a:xfrm>
            <a:off x="3373438" y="5470525"/>
            <a:ext cx="235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smtClean="0">
                <a:latin typeface="+mj-lt"/>
                <a:ea typeface="맑은 고딕" panose="020B0503020000020004" pitchFamily="50" charset="-127"/>
              </a:rPr>
              <a:t>&lt; </a:t>
            </a:r>
            <a:r>
              <a:rPr lang="ko-KR" altLang="en-US" sz="1600" smtClean="0">
                <a:latin typeface="+mj-lt"/>
                <a:ea typeface="맑은 고딕" panose="020B0503020000020004" pitchFamily="50" charset="-127"/>
              </a:rPr>
              <a:t>반가산기 회로도 </a:t>
            </a:r>
            <a:r>
              <a:rPr lang="en-US" altLang="ko-KR" sz="1600" smtClean="0">
                <a:latin typeface="+mj-lt"/>
                <a:ea typeface="맑은 고딕" panose="020B0503020000020004" pitchFamily="50" charset="-127"/>
              </a:rPr>
              <a:t>&gt;</a:t>
            </a:r>
            <a:endParaRPr lang="ko-KR" altLang="en-US" sz="1600" smtClean="0">
              <a:latin typeface="+mj-lt"/>
              <a:ea typeface="맑은 고딕" panose="020B0503020000020004" pitchFamily="50" charset="-127"/>
            </a:endParaRPr>
          </a:p>
        </p:txBody>
      </p:sp>
      <p:graphicFrame>
        <p:nvGraphicFramePr>
          <p:cNvPr id="4101" name="Object 3"/>
          <p:cNvGraphicFramePr>
            <a:graphicFrameLocks noChangeAspect="1"/>
          </p:cNvGraphicFramePr>
          <p:nvPr/>
        </p:nvGraphicFramePr>
        <p:xfrm>
          <a:off x="3367088" y="4664075"/>
          <a:ext cx="2552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수식" r:id="rId5" imgW="1651000" imgH="203200" progId="Equation.3">
                  <p:embed/>
                </p:oleObj>
              </mc:Choice>
              <mc:Fallback>
                <p:oleObj name="수식" r:id="rId5" imgW="16510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4664075"/>
                        <a:ext cx="2552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3"/>
          <p:cNvGraphicFramePr>
            <a:graphicFrameLocks noChangeAspect="1"/>
          </p:cNvGraphicFramePr>
          <p:nvPr/>
        </p:nvGraphicFramePr>
        <p:xfrm>
          <a:off x="3392488" y="5043488"/>
          <a:ext cx="13716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수식" r:id="rId7" imgW="888614" imgH="177723" progId="Equation.3">
                  <p:embed/>
                </p:oleObj>
              </mc:Choice>
              <mc:Fallback>
                <p:oleObj name="수식" r:id="rId7" imgW="888614" imgH="17772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5043488"/>
                        <a:ext cx="13716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0" y="215153"/>
            <a:ext cx="9144000" cy="575422"/>
          </a:xfrm>
        </p:spPr>
        <p:txBody>
          <a:bodyPr/>
          <a:lstStyle/>
          <a:p>
            <a:r>
              <a:rPr lang="en-US" altLang="ko-KR" dirty="0" smtClean="0"/>
              <a:t>Half-Adder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Half-Adder</a:t>
            </a:r>
            <a:endParaRPr lang="ko-KR" altLang="en-US" dirty="0" smtClean="0"/>
          </a:p>
        </p:txBody>
      </p:sp>
      <p:grpSp>
        <p:nvGrpSpPr>
          <p:cNvPr id="5123" name="그룹 4"/>
          <p:cNvGrpSpPr>
            <a:grpSpLocks/>
          </p:cNvGrpSpPr>
          <p:nvPr/>
        </p:nvGrpSpPr>
        <p:grpSpPr bwMode="auto">
          <a:xfrm>
            <a:off x="2146300" y="1587500"/>
            <a:ext cx="4857750" cy="3349625"/>
            <a:chOff x="4143372" y="2008810"/>
            <a:chExt cx="4857750" cy="3349959"/>
          </a:xfrm>
        </p:grpSpPr>
        <p:sp>
          <p:nvSpPr>
            <p:cNvPr id="9229" name="직사각형 25"/>
            <p:cNvSpPr>
              <a:spLocks noChangeArrowheads="1"/>
            </p:cNvSpPr>
            <p:nvPr/>
          </p:nvSpPr>
          <p:spPr bwMode="auto">
            <a:xfrm>
              <a:off x="5322885" y="2008810"/>
              <a:ext cx="2500312" cy="979586"/>
            </a:xfrm>
            <a:prstGeom prst="rect">
              <a:avLst/>
            </a:prstGeom>
            <a:solidFill>
              <a:srgbClr val="008000">
                <a:alpha val="43137"/>
              </a:srgbClr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0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230" name="직사각형 79"/>
            <p:cNvSpPr>
              <a:spLocks noChangeArrowheads="1"/>
            </p:cNvSpPr>
            <p:nvPr/>
          </p:nvSpPr>
          <p:spPr bwMode="auto">
            <a:xfrm>
              <a:off x="4143372" y="3286875"/>
              <a:ext cx="4857750" cy="2071894"/>
            </a:xfrm>
            <a:prstGeom prst="rect">
              <a:avLst/>
            </a:prstGeom>
            <a:solidFill>
              <a:srgbClr val="008000">
                <a:alpha val="43137"/>
              </a:srgbClr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0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9231" name="TextBox 15"/>
            <p:cNvSpPr txBox="1">
              <a:spLocks noChangeArrowheads="1"/>
            </p:cNvSpPr>
            <p:nvPr/>
          </p:nvSpPr>
          <p:spPr bwMode="auto">
            <a:xfrm>
              <a:off x="5603872" y="2053264"/>
              <a:ext cx="433388" cy="7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latin typeface="+mj-lt"/>
                  <a:ea typeface="맑은 고딕" panose="020B0503020000020004" pitchFamily="50" charset="-127"/>
                </a:rPr>
                <a:t>   0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latin typeface="+mj-lt"/>
                  <a:ea typeface="맑은 고딕" panose="020B0503020000020004" pitchFamily="50" charset="-127"/>
                </a:rPr>
                <a:t>+0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latin typeface="+mj-lt"/>
                  <a:ea typeface="맑은 고딕" panose="020B0503020000020004" pitchFamily="50" charset="-127"/>
                </a:rPr>
                <a:t>00</a:t>
              </a:r>
              <a:endParaRPr lang="ko-KR" altLang="en-US" sz="1400" dirty="0" smtClean="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136" name="직선 연결선 18"/>
            <p:cNvCxnSpPr>
              <a:cxnSpLocks noChangeShapeType="1"/>
            </p:cNvCxnSpPr>
            <p:nvPr/>
          </p:nvCxnSpPr>
          <p:spPr bwMode="auto">
            <a:xfrm>
              <a:off x="5715000" y="2400288"/>
              <a:ext cx="406400" cy="15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sp>
          <p:nvSpPr>
            <p:cNvPr id="9233" name="TextBox 19"/>
            <p:cNvSpPr txBox="1">
              <a:spLocks noChangeArrowheads="1"/>
            </p:cNvSpPr>
            <p:nvPr/>
          </p:nvSpPr>
          <p:spPr bwMode="auto">
            <a:xfrm>
              <a:off x="6103935" y="2058028"/>
              <a:ext cx="433387" cy="738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   0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+1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138" name="직선 연결선 20"/>
            <p:cNvCxnSpPr>
              <a:cxnSpLocks noChangeShapeType="1"/>
            </p:cNvCxnSpPr>
            <p:nvPr/>
          </p:nvCxnSpPr>
          <p:spPr bwMode="auto">
            <a:xfrm>
              <a:off x="6215063" y="2405050"/>
              <a:ext cx="4064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sp>
          <p:nvSpPr>
            <p:cNvPr id="9235" name="TextBox 21"/>
            <p:cNvSpPr txBox="1">
              <a:spLocks noChangeArrowheads="1"/>
            </p:cNvSpPr>
            <p:nvPr/>
          </p:nvSpPr>
          <p:spPr bwMode="auto">
            <a:xfrm>
              <a:off x="6626222" y="2053264"/>
              <a:ext cx="433388" cy="738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   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+0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1400" smtClean="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140" name="직선 연결선 22"/>
            <p:cNvCxnSpPr>
              <a:cxnSpLocks noChangeShapeType="1"/>
            </p:cNvCxnSpPr>
            <p:nvPr/>
          </p:nvCxnSpPr>
          <p:spPr bwMode="auto">
            <a:xfrm>
              <a:off x="6737350" y="2644128"/>
              <a:ext cx="406400" cy="158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sp>
          <p:nvSpPr>
            <p:cNvPr id="9237" name="TextBox 23"/>
            <p:cNvSpPr txBox="1">
              <a:spLocks noChangeArrowheads="1"/>
            </p:cNvSpPr>
            <p:nvPr/>
          </p:nvSpPr>
          <p:spPr bwMode="auto">
            <a:xfrm>
              <a:off x="7126285" y="2058028"/>
              <a:ext cx="433387" cy="738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latin typeface="+mj-lt"/>
                  <a:ea typeface="맑은 고딕" panose="020B0503020000020004" pitchFamily="50" charset="-127"/>
                </a:rPr>
                <a:t>   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latin typeface="+mj-lt"/>
                  <a:ea typeface="맑은 고딕" panose="020B0503020000020004" pitchFamily="50" charset="-127"/>
                </a:rPr>
                <a:t>+1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latin typeface="+mj-lt"/>
                  <a:ea typeface="맑은 고딕" panose="020B0503020000020004" pitchFamily="50" charset="-127"/>
                </a:rPr>
                <a:t>10</a:t>
              </a:r>
              <a:endParaRPr lang="ko-KR" altLang="en-US" sz="1400" dirty="0" smtClean="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5142" name="직선 연결선 24"/>
            <p:cNvCxnSpPr>
              <a:cxnSpLocks noChangeShapeType="1"/>
            </p:cNvCxnSpPr>
            <p:nvPr/>
          </p:nvCxnSpPr>
          <p:spPr bwMode="auto">
            <a:xfrm>
              <a:off x="7237413" y="2405050"/>
              <a:ext cx="406400" cy="15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cxnSp>
        <p:sp>
          <p:nvSpPr>
            <p:cNvPr id="9239" name="TextBox 26"/>
            <p:cNvSpPr txBox="1">
              <a:spLocks noChangeArrowheads="1"/>
            </p:cNvSpPr>
            <p:nvPr/>
          </p:nvSpPr>
          <p:spPr bwMode="auto">
            <a:xfrm>
              <a:off x="6235697" y="4642736"/>
              <a:ext cx="869950" cy="647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0010011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+1000001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1010010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5144" name="직선 연결선 28"/>
            <p:cNvCxnSpPr>
              <a:cxnSpLocks noChangeShapeType="1"/>
            </p:cNvCxnSpPr>
            <p:nvPr/>
          </p:nvCxnSpPr>
          <p:spPr bwMode="auto">
            <a:xfrm>
              <a:off x="6256986" y="5059668"/>
              <a:ext cx="7620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145" name="그룹 42"/>
            <p:cNvGrpSpPr>
              <a:grpSpLocks/>
            </p:cNvGrpSpPr>
            <p:nvPr/>
          </p:nvGrpSpPr>
          <p:grpSpPr bwMode="auto">
            <a:xfrm>
              <a:off x="4872038" y="3428984"/>
              <a:ext cx="557212" cy="1071561"/>
              <a:chOff x="5015054" y="3643314"/>
              <a:chExt cx="557078" cy="1071570"/>
            </a:xfrm>
          </p:grpSpPr>
          <p:sp>
            <p:nvSpPr>
              <p:cNvPr id="9279" name="직사각형 33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84" name="직선 연결선 3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85" name="직선 연결선 3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86" name="직선 연결선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87" name="직선 연결선 4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46" name="그룹 43"/>
            <p:cNvGrpSpPr>
              <a:grpSpLocks/>
            </p:cNvGrpSpPr>
            <p:nvPr/>
          </p:nvGrpSpPr>
          <p:grpSpPr bwMode="auto">
            <a:xfrm>
              <a:off x="5586413" y="3428984"/>
              <a:ext cx="557212" cy="1071561"/>
              <a:chOff x="5015054" y="3643314"/>
              <a:chExt cx="557078" cy="1071570"/>
            </a:xfrm>
          </p:grpSpPr>
          <p:sp>
            <p:nvSpPr>
              <p:cNvPr id="9274" name="직사각형 44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79" name="직선 연결선 4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80" name="직선 연결선 4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81" name="직선 연결선 4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82" name="직선 연결선 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47" name="그룹 49"/>
            <p:cNvGrpSpPr>
              <a:grpSpLocks/>
            </p:cNvGrpSpPr>
            <p:nvPr/>
          </p:nvGrpSpPr>
          <p:grpSpPr bwMode="auto">
            <a:xfrm>
              <a:off x="6300788" y="3428984"/>
              <a:ext cx="557212" cy="1071561"/>
              <a:chOff x="5015054" y="3643314"/>
              <a:chExt cx="557078" cy="1071570"/>
            </a:xfrm>
          </p:grpSpPr>
          <p:sp>
            <p:nvSpPr>
              <p:cNvPr id="9269" name="직사각형 50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74" name="직선 연결선 5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75" name="직선 연결선 5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76" name="직선 연결선 5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77" name="직선 연결선 5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48" name="그룹 55"/>
            <p:cNvGrpSpPr>
              <a:grpSpLocks/>
            </p:cNvGrpSpPr>
            <p:nvPr/>
          </p:nvGrpSpPr>
          <p:grpSpPr bwMode="auto">
            <a:xfrm>
              <a:off x="7000875" y="3428984"/>
              <a:ext cx="557213" cy="1071561"/>
              <a:chOff x="5015054" y="3643314"/>
              <a:chExt cx="557078" cy="1071570"/>
            </a:xfrm>
          </p:grpSpPr>
          <p:sp>
            <p:nvSpPr>
              <p:cNvPr id="9264" name="직사각형 56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dirty="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dirty="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69" name="직선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70" name="직선 연결선 5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71" name="직선 연결선 5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72" name="직선 연결선 6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49" name="그룹 61"/>
            <p:cNvGrpSpPr>
              <a:grpSpLocks/>
            </p:cNvGrpSpPr>
            <p:nvPr/>
          </p:nvGrpSpPr>
          <p:grpSpPr bwMode="auto">
            <a:xfrm>
              <a:off x="7715250" y="3428984"/>
              <a:ext cx="557213" cy="1071561"/>
              <a:chOff x="5015054" y="3643314"/>
              <a:chExt cx="557078" cy="1071570"/>
            </a:xfrm>
          </p:grpSpPr>
          <p:sp>
            <p:nvSpPr>
              <p:cNvPr id="9259" name="직사각형 62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64" name="직선 연결선 6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65" name="직선 연결선 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66" name="직선 연결선 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67" name="직선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50" name="그룹 67"/>
            <p:cNvGrpSpPr>
              <a:grpSpLocks/>
            </p:cNvGrpSpPr>
            <p:nvPr/>
          </p:nvGrpSpPr>
          <p:grpSpPr bwMode="auto">
            <a:xfrm>
              <a:off x="8372475" y="3428984"/>
              <a:ext cx="557213" cy="1071561"/>
              <a:chOff x="5015054" y="3643314"/>
              <a:chExt cx="557078" cy="1071570"/>
            </a:xfrm>
          </p:grpSpPr>
          <p:sp>
            <p:nvSpPr>
              <p:cNvPr id="9254" name="직사각형 68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59" name="직선 연결선 6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60" name="직선 연결선 7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61" name="직선 연결선 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62" name="직선 연결선 7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151" name="그룹 73"/>
            <p:cNvGrpSpPr>
              <a:grpSpLocks/>
            </p:cNvGrpSpPr>
            <p:nvPr/>
          </p:nvGrpSpPr>
          <p:grpSpPr bwMode="auto">
            <a:xfrm>
              <a:off x="4214813" y="3428984"/>
              <a:ext cx="557212" cy="1071561"/>
              <a:chOff x="5015054" y="3643314"/>
              <a:chExt cx="557078" cy="1071570"/>
            </a:xfrm>
          </p:grpSpPr>
          <p:sp>
            <p:nvSpPr>
              <p:cNvPr id="9249" name="직사각형 74"/>
              <p:cNvSpPr>
                <a:spLocks noChangeArrowheads="1"/>
              </p:cNvSpPr>
              <p:nvPr/>
            </p:nvSpPr>
            <p:spPr bwMode="auto">
              <a:xfrm>
                <a:off x="5015051" y="3858430"/>
                <a:ext cx="557078" cy="64141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0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5154" name="직선 연결선 7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3750471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55" name="직선 연결선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3749677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56" name="직선 연결선 7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037141" y="4606933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57" name="직선 연결선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21305" y="4606139"/>
                <a:ext cx="214314" cy="1588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248" name="TextBox 80"/>
            <p:cNvSpPr txBox="1">
              <a:spLocks noChangeArrowheads="1"/>
            </p:cNvSpPr>
            <p:nvPr/>
          </p:nvSpPr>
          <p:spPr bwMode="auto">
            <a:xfrm>
              <a:off x="4881560" y="4834842"/>
              <a:ext cx="858837" cy="277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dirty="0" smtClean="0">
                  <a:solidFill>
                    <a:srgbClr val="FF0000"/>
                  </a:solidFill>
                  <a:ea typeface="맑은 고딕" panose="020B0503020000020004" pitchFamily="50" charset="-127"/>
                  <a:cs typeface="Arial" panose="020B0604020202020204" pitchFamily="34" charset="0"/>
                </a:rPr>
                <a:t>CARRY ?</a:t>
              </a:r>
              <a:endParaRPr lang="ko-KR" altLang="en-US" sz="1200" dirty="0" smtClean="0">
                <a:solidFill>
                  <a:srgbClr val="FF0000"/>
                </a:solidFill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9220" name="TextBox 60"/>
          <p:cNvSpPr txBox="1">
            <a:spLocks noChangeArrowheads="1"/>
          </p:cNvSpPr>
          <p:nvPr/>
        </p:nvSpPr>
        <p:spPr bwMode="auto">
          <a:xfrm>
            <a:off x="1871663" y="5264150"/>
            <a:ext cx="5786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XOR(Sum</a:t>
            </a: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부분</a:t>
            </a: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과</a:t>
            </a: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 AND gate</a:t>
            </a: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로 구성되는 반가산기는 </a:t>
            </a: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Carry</a:t>
            </a: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를 고려하지 않은 두 비트만 취급하므로 일의 자리 가산에 주로 사용</a:t>
            </a:r>
          </a:p>
        </p:txBody>
      </p:sp>
      <p:cxnSp>
        <p:nvCxnSpPr>
          <p:cNvPr id="5125" name="직선 연결선 65"/>
          <p:cNvCxnSpPr>
            <a:cxnSpLocks noChangeShapeType="1"/>
          </p:cNvCxnSpPr>
          <p:nvPr/>
        </p:nvCxnSpPr>
        <p:spPr bwMode="auto">
          <a:xfrm>
            <a:off x="3665538" y="2111375"/>
            <a:ext cx="3127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직선 연결선 68"/>
          <p:cNvCxnSpPr>
            <a:cxnSpLocks noChangeShapeType="1"/>
          </p:cNvCxnSpPr>
          <p:nvPr/>
        </p:nvCxnSpPr>
        <p:spPr bwMode="auto">
          <a:xfrm>
            <a:off x="4168775" y="2111375"/>
            <a:ext cx="3111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직선 연결선 69"/>
          <p:cNvCxnSpPr>
            <a:cxnSpLocks noChangeShapeType="1"/>
          </p:cNvCxnSpPr>
          <p:nvPr/>
        </p:nvCxnSpPr>
        <p:spPr bwMode="auto">
          <a:xfrm>
            <a:off x="4708525" y="2111375"/>
            <a:ext cx="3127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직선 연결선 70"/>
          <p:cNvCxnSpPr>
            <a:cxnSpLocks noChangeShapeType="1"/>
          </p:cNvCxnSpPr>
          <p:nvPr/>
        </p:nvCxnSpPr>
        <p:spPr bwMode="auto">
          <a:xfrm>
            <a:off x="5219700" y="2111375"/>
            <a:ext cx="312738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5" name="TextBox 71"/>
          <p:cNvSpPr txBox="1">
            <a:spLocks noChangeArrowheads="1"/>
          </p:cNvSpPr>
          <p:nvPr/>
        </p:nvSpPr>
        <p:spPr bwMode="auto">
          <a:xfrm>
            <a:off x="2695575" y="2293938"/>
            <a:ext cx="554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carry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226" name="TextBox 72"/>
          <p:cNvSpPr txBox="1">
            <a:spLocks noChangeArrowheads="1"/>
          </p:cNvSpPr>
          <p:nvPr/>
        </p:nvSpPr>
        <p:spPr bwMode="auto">
          <a:xfrm>
            <a:off x="2706688" y="2514600"/>
            <a:ext cx="50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sum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131" name="직선 화살표 연결선 79"/>
          <p:cNvCxnSpPr>
            <a:cxnSpLocks noChangeShapeType="1"/>
            <a:stCxn id="9225" idx="3"/>
          </p:cNvCxnSpPr>
          <p:nvPr/>
        </p:nvCxnSpPr>
        <p:spPr bwMode="auto">
          <a:xfrm flipV="1">
            <a:off x="3249613" y="2270125"/>
            <a:ext cx="415925" cy="16192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직선 화살표 연결선 81"/>
          <p:cNvCxnSpPr>
            <a:cxnSpLocks noChangeShapeType="1"/>
            <a:stCxn id="9226" idx="3"/>
          </p:cNvCxnSpPr>
          <p:nvPr/>
        </p:nvCxnSpPr>
        <p:spPr bwMode="auto">
          <a:xfrm flipV="1">
            <a:off x="3208338" y="2270125"/>
            <a:ext cx="646689" cy="382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직사각형 37"/>
          <p:cNvSpPr>
            <a:spLocks noChangeArrowheads="1"/>
          </p:cNvSpPr>
          <p:nvPr/>
        </p:nvSpPr>
        <p:spPr bwMode="auto">
          <a:xfrm>
            <a:off x="1935163" y="1592263"/>
            <a:ext cx="5151437" cy="2217737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ko-KR" altLang="en-US" sz="10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14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Full-Adder</a:t>
            </a:r>
            <a:endParaRPr lang="ko-KR" altLang="en-US" dirty="0" smtClean="0">
              <a:cs typeface="Arial" panose="020B0604020202020204" pitchFamily="34" charset="0"/>
            </a:endParaRPr>
          </a:p>
        </p:txBody>
      </p:sp>
      <p:grpSp>
        <p:nvGrpSpPr>
          <p:cNvPr id="6148" name="그룹 38"/>
          <p:cNvGrpSpPr>
            <a:grpSpLocks/>
          </p:cNvGrpSpPr>
          <p:nvPr/>
        </p:nvGrpSpPr>
        <p:grpSpPr bwMode="auto">
          <a:xfrm>
            <a:off x="781017" y="1819275"/>
            <a:ext cx="7626982" cy="1881730"/>
            <a:chOff x="750031" y="1786591"/>
            <a:chExt cx="7628956" cy="1882485"/>
          </a:xfrm>
        </p:grpSpPr>
        <p:grpSp>
          <p:nvGrpSpPr>
            <p:cNvPr id="6227" name="그룹 4"/>
            <p:cNvGrpSpPr>
              <a:grpSpLocks/>
            </p:cNvGrpSpPr>
            <p:nvPr/>
          </p:nvGrpSpPr>
          <p:grpSpPr bwMode="auto">
            <a:xfrm>
              <a:off x="3929058" y="1786591"/>
              <a:ext cx="1571636" cy="1071969"/>
              <a:chOff x="1214414" y="2071678"/>
              <a:chExt cx="1571636" cy="1071570"/>
            </a:xfrm>
          </p:grpSpPr>
          <p:sp>
            <p:nvSpPr>
              <p:cNvPr id="26" name="직사각형 4"/>
              <p:cNvSpPr>
                <a:spLocks noChangeArrowheads="1"/>
              </p:cNvSpPr>
              <p:nvPr/>
            </p:nvSpPr>
            <p:spPr bwMode="auto">
              <a:xfrm>
                <a:off x="1571699" y="2071678"/>
                <a:ext cx="857472" cy="1071594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6249" name="직선 연결선 5"/>
              <p:cNvCxnSpPr>
                <a:cxnSpLocks noChangeShapeType="1"/>
              </p:cNvCxnSpPr>
              <p:nvPr/>
            </p:nvCxnSpPr>
            <p:spPr bwMode="auto">
              <a:xfrm rot="10800000">
                <a:off x="1214414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" name="직선 연결선 6"/>
              <p:cNvCxnSpPr>
                <a:cxnSpLocks noChangeShapeType="1"/>
              </p:cNvCxnSpPr>
              <p:nvPr/>
            </p:nvCxnSpPr>
            <p:spPr bwMode="auto">
              <a:xfrm rot="10800000">
                <a:off x="1214415" y="2928934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" name="직선 연결선 7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" name="직선 연결선 8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927346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28" name="그룹 9"/>
            <p:cNvGrpSpPr>
              <a:grpSpLocks/>
            </p:cNvGrpSpPr>
            <p:nvPr/>
          </p:nvGrpSpPr>
          <p:grpSpPr bwMode="auto">
            <a:xfrm>
              <a:off x="1714480" y="1786591"/>
              <a:ext cx="1571636" cy="1071969"/>
              <a:chOff x="1214414" y="2071678"/>
              <a:chExt cx="1571636" cy="1071570"/>
            </a:xfrm>
          </p:grpSpPr>
          <p:sp>
            <p:nvSpPr>
              <p:cNvPr id="21" name="직사각형 10"/>
              <p:cNvSpPr>
                <a:spLocks noChangeArrowheads="1"/>
              </p:cNvSpPr>
              <p:nvPr/>
            </p:nvSpPr>
            <p:spPr bwMode="auto">
              <a:xfrm>
                <a:off x="1571139" y="2071678"/>
                <a:ext cx="857472" cy="1071594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 eaLnBrk="1" latinLnBrk="1" hangingPunct="1">
                  <a:defRPr/>
                </a:pPr>
                <a:r>
                  <a: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Half</a:t>
                </a:r>
              </a:p>
              <a:p>
                <a:pPr algn="ctr" eaLnBrk="1" latinLnBrk="1" hangingPunct="1">
                  <a:defRPr/>
                </a:pPr>
                <a:r>
                  <a: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Adder</a:t>
                </a:r>
                <a:endPara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cxnSp>
            <p:nvCxnSpPr>
              <p:cNvPr id="6244" name="직선 연결선 11"/>
              <p:cNvCxnSpPr>
                <a:cxnSpLocks noChangeShapeType="1"/>
              </p:cNvCxnSpPr>
              <p:nvPr/>
            </p:nvCxnSpPr>
            <p:spPr bwMode="auto">
              <a:xfrm rot="10800000">
                <a:off x="1214414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5" name="직선 연결선 12"/>
              <p:cNvCxnSpPr>
                <a:cxnSpLocks noChangeShapeType="1"/>
              </p:cNvCxnSpPr>
              <p:nvPr/>
            </p:nvCxnSpPr>
            <p:spPr bwMode="auto">
              <a:xfrm rot="10800000">
                <a:off x="1214415" y="2928934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6" name="직선 연결선 13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285992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7" name="직선 연결선 14"/>
              <p:cNvCxnSpPr>
                <a:cxnSpLocks noChangeShapeType="1"/>
              </p:cNvCxnSpPr>
              <p:nvPr/>
            </p:nvCxnSpPr>
            <p:spPr bwMode="auto">
              <a:xfrm rot="10800000">
                <a:off x="2428860" y="2927346"/>
                <a:ext cx="35719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pic>
          <p:nvPicPr>
            <p:cNvPr id="6229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7885" y="3054475"/>
              <a:ext cx="1433535" cy="614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50" name="TextBox 18"/>
            <p:cNvSpPr txBox="1">
              <a:spLocks noChangeArrowheads="1"/>
            </p:cNvSpPr>
            <p:nvPr/>
          </p:nvSpPr>
          <p:spPr bwMode="auto">
            <a:xfrm>
              <a:off x="916795" y="1845353"/>
              <a:ext cx="736791" cy="27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A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51" name="TextBox 19"/>
            <p:cNvSpPr txBox="1">
              <a:spLocks noChangeArrowheads="1"/>
            </p:cNvSpPr>
            <p:nvPr/>
          </p:nvSpPr>
          <p:spPr bwMode="auto">
            <a:xfrm>
              <a:off x="915206" y="2483784"/>
              <a:ext cx="725676" cy="27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dirty="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B</a:t>
              </a:r>
              <a:endParaRPr lang="ko-KR" altLang="en-US" sz="1200" dirty="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52" name="TextBox 20"/>
            <p:cNvSpPr txBox="1">
              <a:spLocks noChangeArrowheads="1"/>
            </p:cNvSpPr>
            <p:nvPr/>
          </p:nvSpPr>
          <p:spPr bwMode="auto">
            <a:xfrm>
              <a:off x="7320840" y="1848529"/>
              <a:ext cx="531951" cy="277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53" name="TextBox 21"/>
            <p:cNvSpPr txBox="1">
              <a:spLocks noChangeArrowheads="1"/>
            </p:cNvSpPr>
            <p:nvPr/>
          </p:nvSpPr>
          <p:spPr bwMode="auto">
            <a:xfrm>
              <a:off x="7271153" y="3223856"/>
              <a:ext cx="1107834" cy="27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dirty="0" smtClean="0">
                  <a:ea typeface="맑은 고딕" panose="020B0503020000020004" pitchFamily="50" charset="-127"/>
                  <a:cs typeface="Arial" panose="020B0604020202020204" pitchFamily="34" charset="0"/>
                </a:rPr>
                <a:t>CARRY (out)</a:t>
              </a:r>
              <a:endParaRPr lang="ko-KR" altLang="en-US" sz="1200" dirty="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1354" name="TextBox 22"/>
            <p:cNvSpPr txBox="1">
              <a:spLocks noChangeArrowheads="1"/>
            </p:cNvSpPr>
            <p:nvPr/>
          </p:nvSpPr>
          <p:spPr bwMode="auto">
            <a:xfrm>
              <a:off x="750031" y="3357259"/>
              <a:ext cx="1005215" cy="277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dirty="0" smtClean="0">
                  <a:ea typeface="맑은 고딕" panose="020B0503020000020004" pitchFamily="50" charset="-127"/>
                  <a:cs typeface="Arial" panose="020B0604020202020204" pitchFamily="34" charset="0"/>
                </a:rPr>
                <a:t>CARRY (in)</a:t>
              </a:r>
            </a:p>
          </p:txBody>
        </p:sp>
        <p:cxnSp>
          <p:nvCxnSpPr>
            <p:cNvPr id="6235" name="직선 연결선 24"/>
            <p:cNvCxnSpPr>
              <a:cxnSpLocks noChangeShapeType="1"/>
            </p:cNvCxnSpPr>
            <p:nvPr/>
          </p:nvCxnSpPr>
          <p:spPr bwMode="auto">
            <a:xfrm>
              <a:off x="3286116" y="2000984"/>
              <a:ext cx="642942" cy="1589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6" name="직선 연결선 25"/>
            <p:cNvCxnSpPr>
              <a:cxnSpLocks noChangeShapeType="1"/>
            </p:cNvCxnSpPr>
            <p:nvPr/>
          </p:nvCxnSpPr>
          <p:spPr bwMode="auto">
            <a:xfrm flipV="1">
              <a:off x="5500694" y="2000984"/>
              <a:ext cx="1790725" cy="1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7" name="직선 연결선 27"/>
            <p:cNvCxnSpPr>
              <a:cxnSpLocks noChangeShapeType="1"/>
            </p:cNvCxnSpPr>
            <p:nvPr/>
          </p:nvCxnSpPr>
          <p:spPr bwMode="auto">
            <a:xfrm rot="5400000">
              <a:off x="3001953" y="2928329"/>
              <a:ext cx="568326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8" name="직선 연결선 29"/>
            <p:cNvCxnSpPr>
              <a:cxnSpLocks noChangeShapeType="1"/>
            </p:cNvCxnSpPr>
            <p:nvPr/>
          </p:nvCxnSpPr>
          <p:spPr bwMode="auto">
            <a:xfrm>
              <a:off x="3286911" y="3206674"/>
              <a:ext cx="2575749" cy="1589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9" name="직선 연결선 31"/>
            <p:cNvCxnSpPr>
              <a:cxnSpLocks noChangeShapeType="1"/>
            </p:cNvCxnSpPr>
            <p:nvPr/>
          </p:nvCxnSpPr>
          <p:spPr bwMode="auto">
            <a:xfrm>
              <a:off x="5500694" y="3510980"/>
              <a:ext cx="361170" cy="1589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0" name="직선 연결선 33"/>
            <p:cNvCxnSpPr>
              <a:cxnSpLocks noChangeShapeType="1"/>
            </p:cNvCxnSpPr>
            <p:nvPr/>
          </p:nvCxnSpPr>
          <p:spPr bwMode="auto">
            <a:xfrm rot="5400000">
              <a:off x="5073495" y="3072955"/>
              <a:ext cx="857577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1" name="직선 연결선 35"/>
            <p:cNvCxnSpPr>
              <a:cxnSpLocks noChangeShapeType="1"/>
            </p:cNvCxnSpPr>
            <p:nvPr/>
          </p:nvCxnSpPr>
          <p:spPr bwMode="auto">
            <a:xfrm rot="5400000">
              <a:off x="3499475" y="3072160"/>
              <a:ext cx="857577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42" name="직선 연결선 36"/>
            <p:cNvCxnSpPr>
              <a:cxnSpLocks noChangeShapeType="1"/>
              <a:stCxn id="11354" idx="3"/>
            </p:cNvCxnSpPr>
            <p:nvPr/>
          </p:nvCxnSpPr>
          <p:spPr bwMode="auto">
            <a:xfrm flipV="1">
              <a:off x="1755246" y="3495548"/>
              <a:ext cx="2168799" cy="267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2747"/>
              </p:ext>
            </p:extLst>
          </p:nvPr>
        </p:nvGraphicFramePr>
        <p:xfrm>
          <a:off x="463550" y="4203700"/>
          <a:ext cx="3929065" cy="172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 A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Input B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(in)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SUM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CARRY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(out)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8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18565"/>
              </p:ext>
            </p:extLst>
          </p:nvPr>
        </p:nvGraphicFramePr>
        <p:xfrm>
          <a:off x="4821238" y="4203700"/>
          <a:ext cx="3929060" cy="1733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A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B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</a:p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(out)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marT="45740" marB="4574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345" name="TextBox 32"/>
          <p:cNvSpPr txBox="1">
            <a:spLocks noChangeArrowheads="1"/>
          </p:cNvSpPr>
          <p:nvPr/>
        </p:nvSpPr>
        <p:spPr bwMode="auto">
          <a:xfrm>
            <a:off x="857250" y="957263"/>
            <a:ext cx="742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반가산기의 취약점인 </a:t>
            </a: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Carry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가 없는 것을 보완해서 만들어짐</a:t>
            </a:r>
            <a:endParaRPr lang="en-US" altLang="ko-KR" sz="1400" smtClean="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 → 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두 개의 반 가산기의 조합</a:t>
            </a:r>
          </a:p>
        </p:txBody>
      </p:sp>
      <p:sp>
        <p:nvSpPr>
          <p:cNvPr id="11346" name="TextBox 33"/>
          <p:cNvSpPr txBox="1">
            <a:spLocks noChangeArrowheads="1"/>
          </p:cNvSpPr>
          <p:nvPr/>
        </p:nvSpPr>
        <p:spPr bwMode="auto">
          <a:xfrm>
            <a:off x="3214688" y="5980113"/>
            <a:ext cx="271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&lt; </a:t>
            </a:r>
            <a:r>
              <a:rPr lang="ko-KR" altLang="en-US" sz="1400" dirty="0" err="1" smtClean="0">
                <a:ea typeface="맑은 고딕" panose="020B0503020000020004" pitchFamily="50" charset="-127"/>
                <a:cs typeface="Arial" panose="020B0604020202020204" pitchFamily="34" charset="0"/>
              </a:rPr>
              <a:t>전가산기의</a:t>
            </a:r>
            <a:r>
              <a: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 err="1" smtClean="0">
                <a:ea typeface="맑은 고딕" panose="020B0503020000020004" pitchFamily="50" charset="-127"/>
                <a:cs typeface="Arial" panose="020B0604020202020204" pitchFamily="34" charset="0"/>
              </a:rPr>
              <a:t>진리표</a:t>
            </a:r>
            <a:r>
              <a:rPr lang="en-US" altLang="ko-KR" sz="1400" dirty="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 dirty="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Full-Adder</a:t>
            </a:r>
            <a:endParaRPr lang="ko-KR" altLang="en-US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44563" y="2571750"/>
          <a:ext cx="3000376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72063" y="2571750"/>
          <a:ext cx="3000376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205" name="그룹 5"/>
          <p:cNvGrpSpPr>
            <a:grpSpLocks/>
          </p:cNvGrpSpPr>
          <p:nvPr/>
        </p:nvGrpSpPr>
        <p:grpSpPr bwMode="auto">
          <a:xfrm>
            <a:off x="492125" y="2114550"/>
            <a:ext cx="7500938" cy="1679575"/>
            <a:chOff x="571472" y="1971664"/>
            <a:chExt cx="7500990" cy="1679270"/>
          </a:xfrm>
        </p:grpSpPr>
        <p:grpSp>
          <p:nvGrpSpPr>
            <p:cNvPr id="7216" name="그룹 145"/>
            <p:cNvGrpSpPr>
              <a:grpSpLocks/>
            </p:cNvGrpSpPr>
            <p:nvPr/>
          </p:nvGrpSpPr>
          <p:grpSpPr bwMode="auto">
            <a:xfrm>
              <a:off x="571472" y="1971664"/>
              <a:ext cx="714380" cy="457204"/>
              <a:chOff x="4643438" y="1471598"/>
              <a:chExt cx="714380" cy="457204"/>
            </a:xfrm>
          </p:grpSpPr>
          <p:cxnSp>
            <p:nvCxnSpPr>
              <p:cNvPr id="57" name="직선 연결선 56"/>
              <p:cNvCxnSpPr/>
              <p:nvPr/>
            </p:nvCxnSpPr>
            <p:spPr>
              <a:xfrm rot="16200000" flipH="1">
                <a:off x="4714910" y="1571559"/>
                <a:ext cx="357122" cy="357189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92" name="TextBox 57"/>
              <p:cNvSpPr txBox="1">
                <a:spLocks noChangeArrowheads="1"/>
              </p:cNvSpPr>
              <p:nvPr/>
            </p:nvSpPr>
            <p:spPr bwMode="auto">
              <a:xfrm>
                <a:off x="4643438" y="1643017"/>
                <a:ext cx="285752" cy="27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+mj-lt"/>
                    <a:ea typeface="맑은 고딕" panose="020B0503020000020004" pitchFamily="50" charset="-127"/>
                  </a:rPr>
                  <a:t>A</a:t>
                </a:r>
                <a:endParaRPr lang="ko-KR" altLang="en-US" sz="12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93" name="TextBox 58"/>
              <p:cNvSpPr txBox="1">
                <a:spLocks noChangeArrowheads="1"/>
              </p:cNvSpPr>
              <p:nvPr/>
            </p:nvSpPr>
            <p:spPr bwMode="auto">
              <a:xfrm>
                <a:off x="4714877" y="1471598"/>
                <a:ext cx="642941" cy="27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+mj-lt"/>
                    <a:ea typeface="맑은 고딕" panose="020B0503020000020004" pitchFamily="50" charset="-127"/>
                  </a:rPr>
                  <a:t>BC</a:t>
                </a:r>
                <a:r>
                  <a:rPr lang="en-US" altLang="ko-KR" sz="1200" baseline="-25000" smtClean="0">
                    <a:latin typeface="+mj-lt"/>
                    <a:ea typeface="맑은 고딕" panose="020B0503020000020004" pitchFamily="50" charset="-127"/>
                  </a:rPr>
                  <a:t>in</a:t>
                </a:r>
                <a:endParaRPr lang="ko-KR" altLang="en-US" sz="12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361" name="TextBox 7"/>
            <p:cNvSpPr txBox="1">
              <a:spLocks noChangeArrowheads="1"/>
            </p:cNvSpPr>
            <p:nvPr/>
          </p:nvSpPr>
          <p:spPr bwMode="auto">
            <a:xfrm>
              <a:off x="642910" y="2500206"/>
              <a:ext cx="285752" cy="27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0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62" name="TextBox 8"/>
            <p:cNvSpPr txBox="1">
              <a:spLocks noChangeArrowheads="1"/>
            </p:cNvSpPr>
            <p:nvPr/>
          </p:nvSpPr>
          <p:spPr bwMode="auto">
            <a:xfrm>
              <a:off x="642910" y="3000177"/>
              <a:ext cx="285752" cy="27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1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63" name="TextBox 9"/>
            <p:cNvSpPr txBox="1">
              <a:spLocks noChangeArrowheads="1"/>
            </p:cNvSpPr>
            <p:nvPr/>
          </p:nvSpPr>
          <p:spPr bwMode="auto">
            <a:xfrm>
              <a:off x="1142976" y="2054199"/>
              <a:ext cx="492128" cy="27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00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64" name="TextBox 10"/>
            <p:cNvSpPr txBox="1">
              <a:spLocks noChangeArrowheads="1"/>
            </p:cNvSpPr>
            <p:nvPr/>
          </p:nvSpPr>
          <p:spPr bwMode="auto">
            <a:xfrm>
              <a:off x="1882756" y="2054199"/>
              <a:ext cx="500066" cy="27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079476" y="2992242"/>
              <a:ext cx="571504" cy="357122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13" name="직선 화살표 연결선 12"/>
            <p:cNvCxnSpPr>
              <a:stCxn id="12" idx="2"/>
            </p:cNvCxnSpPr>
            <p:nvPr/>
          </p:nvCxnSpPr>
          <p:spPr>
            <a:xfrm rot="5400000">
              <a:off x="1143004" y="3420775"/>
              <a:ext cx="293635" cy="1508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/>
            <p:cNvSpPr/>
            <p:nvPr/>
          </p:nvSpPr>
          <p:spPr>
            <a:xfrm>
              <a:off x="1857356" y="2500206"/>
              <a:ext cx="571504" cy="357122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19" name="직선 화살표 연결선 18"/>
            <p:cNvCxnSpPr>
              <a:stCxn id="18" idx="0"/>
            </p:cNvCxnSpPr>
            <p:nvPr/>
          </p:nvCxnSpPr>
          <p:spPr>
            <a:xfrm rot="16200000" flipV="1">
              <a:off x="1714527" y="2071625"/>
              <a:ext cx="499972" cy="3571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69" name="TextBox 19"/>
            <p:cNvSpPr txBox="1">
              <a:spLocks noChangeArrowheads="1"/>
            </p:cNvSpPr>
            <p:nvPr/>
          </p:nvSpPr>
          <p:spPr bwMode="auto">
            <a:xfrm>
              <a:off x="2597136" y="2058961"/>
              <a:ext cx="500066" cy="27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11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70" name="TextBox 20"/>
            <p:cNvSpPr txBox="1">
              <a:spLocks noChangeArrowheads="1"/>
            </p:cNvSpPr>
            <p:nvPr/>
          </p:nvSpPr>
          <p:spPr bwMode="auto">
            <a:xfrm>
              <a:off x="3373429" y="2049438"/>
              <a:ext cx="500065" cy="27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10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57554" y="2500206"/>
              <a:ext cx="571504" cy="357122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rot="16200000" flipV="1">
              <a:off x="3163928" y="2050984"/>
              <a:ext cx="530129" cy="4286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2571736" y="3000177"/>
              <a:ext cx="571504" cy="35712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rot="5400000">
              <a:off x="2643202" y="3428710"/>
              <a:ext cx="293634" cy="1508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31" name="그룹 145"/>
            <p:cNvGrpSpPr>
              <a:grpSpLocks/>
            </p:cNvGrpSpPr>
            <p:nvPr/>
          </p:nvGrpSpPr>
          <p:grpSpPr bwMode="auto">
            <a:xfrm>
              <a:off x="4714876" y="1994524"/>
              <a:ext cx="770578" cy="434344"/>
              <a:chOff x="4643438" y="1494458"/>
              <a:chExt cx="770578" cy="434344"/>
            </a:xfrm>
          </p:grpSpPr>
          <p:cxnSp>
            <p:nvCxnSpPr>
              <p:cNvPr id="51" name="직선 연결선 50"/>
              <p:cNvCxnSpPr/>
              <p:nvPr/>
            </p:nvCxnSpPr>
            <p:spPr>
              <a:xfrm rot="16200000" flipH="1">
                <a:off x="4714910" y="1571559"/>
                <a:ext cx="357122" cy="357189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89" name="TextBox 51"/>
              <p:cNvSpPr txBox="1">
                <a:spLocks noChangeArrowheads="1"/>
              </p:cNvSpPr>
              <p:nvPr/>
            </p:nvSpPr>
            <p:spPr bwMode="auto">
              <a:xfrm>
                <a:off x="4643438" y="1643017"/>
                <a:ext cx="285752" cy="276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+mj-lt"/>
                    <a:ea typeface="맑은 고딕" panose="020B0503020000020004" pitchFamily="50" charset="-127"/>
                  </a:rPr>
                  <a:t>A</a:t>
                </a:r>
                <a:endParaRPr lang="ko-KR" altLang="en-US" sz="12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90" name="TextBox 52"/>
              <p:cNvSpPr txBox="1">
                <a:spLocks noChangeArrowheads="1"/>
              </p:cNvSpPr>
              <p:nvPr/>
            </p:nvSpPr>
            <p:spPr bwMode="auto">
              <a:xfrm>
                <a:off x="4699001" y="1493819"/>
                <a:ext cx="714380" cy="277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latin typeface="+mj-lt"/>
                    <a:ea typeface="맑은 고딕" panose="020B0503020000020004" pitchFamily="50" charset="-127"/>
                  </a:rPr>
                  <a:t>BC</a:t>
                </a:r>
                <a:r>
                  <a:rPr lang="en-US" altLang="ko-KR" sz="1200" baseline="-25000" smtClean="0">
                    <a:latin typeface="+mj-lt"/>
                    <a:ea typeface="맑은 고딕" panose="020B0503020000020004" pitchFamily="50" charset="-127"/>
                  </a:rPr>
                  <a:t>in</a:t>
                </a:r>
                <a:endParaRPr lang="ko-KR" altLang="en-US" sz="1200" baseline="-25000" smtClean="0"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3376" name="TextBox 33"/>
            <p:cNvSpPr txBox="1">
              <a:spLocks noChangeArrowheads="1"/>
            </p:cNvSpPr>
            <p:nvPr/>
          </p:nvSpPr>
          <p:spPr bwMode="auto">
            <a:xfrm>
              <a:off x="4786314" y="2500206"/>
              <a:ext cx="285752" cy="27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0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77" name="TextBox 34"/>
            <p:cNvSpPr txBox="1">
              <a:spLocks noChangeArrowheads="1"/>
            </p:cNvSpPr>
            <p:nvPr/>
          </p:nvSpPr>
          <p:spPr bwMode="auto">
            <a:xfrm>
              <a:off x="4786314" y="3000177"/>
              <a:ext cx="285752" cy="277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1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78" name="TextBox 35"/>
            <p:cNvSpPr txBox="1">
              <a:spLocks noChangeArrowheads="1"/>
            </p:cNvSpPr>
            <p:nvPr/>
          </p:nvSpPr>
          <p:spPr bwMode="auto">
            <a:xfrm>
              <a:off x="5286380" y="2054199"/>
              <a:ext cx="492128" cy="27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00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79" name="TextBox 36"/>
            <p:cNvSpPr txBox="1">
              <a:spLocks noChangeArrowheads="1"/>
            </p:cNvSpPr>
            <p:nvPr/>
          </p:nvSpPr>
          <p:spPr bwMode="auto">
            <a:xfrm>
              <a:off x="6018223" y="2054199"/>
              <a:ext cx="500065" cy="27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01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rot="16200000" flipH="1">
              <a:off x="6111913" y="3396961"/>
              <a:ext cx="285698" cy="2063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715140" y="2500206"/>
              <a:ext cx="571504" cy="857094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42" name="직선 화살표 연결선 41"/>
            <p:cNvCxnSpPr>
              <a:stCxn id="41" idx="0"/>
            </p:cNvCxnSpPr>
            <p:nvPr/>
          </p:nvCxnSpPr>
          <p:spPr>
            <a:xfrm rot="5400000" flipH="1" flipV="1">
              <a:off x="6965213" y="2107338"/>
              <a:ext cx="428547" cy="3571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83" name="TextBox 42"/>
            <p:cNvSpPr txBox="1">
              <a:spLocks noChangeArrowheads="1"/>
            </p:cNvSpPr>
            <p:nvPr/>
          </p:nvSpPr>
          <p:spPr bwMode="auto">
            <a:xfrm>
              <a:off x="6770703" y="2058961"/>
              <a:ext cx="500065" cy="277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11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13384" name="TextBox 43"/>
            <p:cNvSpPr txBox="1">
              <a:spLocks noChangeArrowheads="1"/>
            </p:cNvSpPr>
            <p:nvPr/>
          </p:nvSpPr>
          <p:spPr bwMode="auto">
            <a:xfrm>
              <a:off x="7493020" y="2049438"/>
              <a:ext cx="500066" cy="276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latin typeface="+mj-lt"/>
                  <a:ea typeface="맑은 고딕" panose="020B0503020000020004" pitchFamily="50" charset="-127"/>
                </a:rPr>
                <a:t>10</a:t>
              </a:r>
              <a:endParaRPr lang="ko-KR" altLang="en-US" sz="1200" smtClean="0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858016" y="3000177"/>
              <a:ext cx="1214446" cy="35712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000760" y="3000177"/>
              <a:ext cx="1214446" cy="357123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>
                <a:latin typeface="+mj-lt"/>
                <a:ea typeface="맑은 고딕" panose="020B0503020000020004" pitchFamily="50" charset="-127"/>
              </a:endParaRPr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rot="16200000" flipH="1">
              <a:off x="7647830" y="3361241"/>
              <a:ext cx="285698" cy="2778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50" name="TextBox 59"/>
          <p:cNvSpPr txBox="1">
            <a:spLocks noChangeArrowheads="1"/>
          </p:cNvSpPr>
          <p:nvPr/>
        </p:nvSpPr>
        <p:spPr bwMode="auto">
          <a:xfrm>
            <a:off x="2466975" y="5357813"/>
            <a:ext cx="4286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전가산기의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K-MAP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간소화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207" name="Object 3"/>
          <p:cNvGraphicFramePr>
            <a:graphicFrameLocks noChangeAspect="1"/>
          </p:cNvGraphicFramePr>
          <p:nvPr/>
        </p:nvGraphicFramePr>
        <p:xfrm>
          <a:off x="1450975" y="1747838"/>
          <a:ext cx="685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수식" r:id="rId4" imgW="444307" imgH="241195" progId="Equation.3">
                  <p:embed/>
                </p:oleObj>
              </mc:Choice>
              <mc:Fallback>
                <p:oleObj name="수식" r:id="rId4" imgW="44430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747838"/>
                        <a:ext cx="6858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" name="Object 6"/>
          <p:cNvGraphicFramePr>
            <a:graphicFrameLocks noChangeAspect="1"/>
          </p:cNvGraphicFramePr>
          <p:nvPr/>
        </p:nvGraphicFramePr>
        <p:xfrm>
          <a:off x="2824163" y="1731963"/>
          <a:ext cx="66516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수식" r:id="rId6" imgW="431613" imgH="241195" progId="Equation.3">
                  <p:embed/>
                </p:oleObj>
              </mc:Choice>
              <mc:Fallback>
                <p:oleObj name="수식" r:id="rId6" imgW="431613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731963"/>
                        <a:ext cx="66516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7"/>
          <p:cNvGraphicFramePr>
            <a:graphicFrameLocks noChangeAspect="1"/>
          </p:cNvGraphicFramePr>
          <p:nvPr/>
        </p:nvGraphicFramePr>
        <p:xfrm>
          <a:off x="957263" y="3813175"/>
          <a:ext cx="6651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수식" r:id="rId8" imgW="431613" imgH="241195" progId="Equation.3">
                  <p:embed/>
                </p:oleObj>
              </mc:Choice>
              <mc:Fallback>
                <p:oleObj name="수식" r:id="rId8" imgW="431613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813175"/>
                        <a:ext cx="6651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0" name="Object 8"/>
          <p:cNvGraphicFramePr>
            <a:graphicFrameLocks noChangeAspect="1"/>
          </p:cNvGraphicFramePr>
          <p:nvPr/>
        </p:nvGraphicFramePr>
        <p:xfrm>
          <a:off x="2360613" y="3798888"/>
          <a:ext cx="6445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수식" r:id="rId10" imgW="419100" imgH="228600" progId="Equation.3">
                  <p:embed/>
                </p:oleObj>
              </mc:Choice>
              <mc:Fallback>
                <p:oleObj name="수식" r:id="rId10" imgW="419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3798888"/>
                        <a:ext cx="6445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1" name="Object 9"/>
          <p:cNvGraphicFramePr>
            <a:graphicFrameLocks noChangeAspect="1"/>
          </p:cNvGraphicFramePr>
          <p:nvPr/>
        </p:nvGraphicFramePr>
        <p:xfrm>
          <a:off x="966788" y="4256088"/>
          <a:ext cx="20891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수식" r:id="rId12" imgW="1358900" imgH="228600" progId="Equation.3">
                  <p:embed/>
                </p:oleObj>
              </mc:Choice>
              <mc:Fallback>
                <p:oleObj name="수식" r:id="rId12" imgW="1358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4256088"/>
                        <a:ext cx="20891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2" name="Object 10"/>
          <p:cNvGraphicFramePr>
            <a:graphicFrameLocks noChangeAspect="1"/>
          </p:cNvGraphicFramePr>
          <p:nvPr/>
        </p:nvGraphicFramePr>
        <p:xfrm>
          <a:off x="7132638" y="1817688"/>
          <a:ext cx="4889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수식" r:id="rId14" imgW="317362" imgH="228501" progId="Equation.3">
                  <p:embed/>
                </p:oleObj>
              </mc:Choice>
              <mc:Fallback>
                <p:oleObj name="수식" r:id="rId14" imgW="317362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2638" y="1817688"/>
                        <a:ext cx="4889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3" name="Object 11"/>
          <p:cNvGraphicFramePr>
            <a:graphicFrameLocks noChangeAspect="1"/>
          </p:cNvGraphicFramePr>
          <p:nvPr/>
        </p:nvGraphicFramePr>
        <p:xfrm>
          <a:off x="6157913" y="3798888"/>
          <a:ext cx="4889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수식" r:id="rId16" imgW="317362" imgH="228501" progId="Equation.3">
                  <p:embed/>
                </p:oleObj>
              </mc:Choice>
              <mc:Fallback>
                <p:oleObj name="수식" r:id="rId16" imgW="317362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3798888"/>
                        <a:ext cx="4889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4" name="Object 12"/>
          <p:cNvGraphicFramePr>
            <a:graphicFrameLocks noChangeAspect="1"/>
          </p:cNvGraphicFramePr>
          <p:nvPr/>
        </p:nvGraphicFramePr>
        <p:xfrm>
          <a:off x="7715250" y="3802063"/>
          <a:ext cx="3905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수식" r:id="rId18" imgW="253780" imgH="164957" progId="Equation.3">
                  <p:embed/>
                </p:oleObj>
              </mc:Choice>
              <mc:Fallback>
                <p:oleObj name="수식" r:id="rId18" imgW="253780" imgH="16495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802063"/>
                        <a:ext cx="3905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5" name="Object 9"/>
          <p:cNvGraphicFramePr>
            <a:graphicFrameLocks noChangeAspect="1"/>
          </p:cNvGraphicFramePr>
          <p:nvPr/>
        </p:nvGraphicFramePr>
        <p:xfrm>
          <a:off x="5119688" y="4264025"/>
          <a:ext cx="25765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수식" r:id="rId20" imgW="1676400" imgH="228600" progId="Equation.3">
                  <p:embed/>
                </p:oleObj>
              </mc:Choice>
              <mc:Fallback>
                <p:oleObj name="수식" r:id="rId20" imgW="1676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4264025"/>
                        <a:ext cx="25765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Full-Adder</a:t>
            </a:r>
            <a:endParaRPr lang="ko-KR" altLang="en-US" dirty="0" smtClean="0"/>
          </a:p>
        </p:txBody>
      </p:sp>
      <p:grpSp>
        <p:nvGrpSpPr>
          <p:cNvPr id="8195" name="그룹 3"/>
          <p:cNvGrpSpPr>
            <a:grpSpLocks/>
          </p:cNvGrpSpPr>
          <p:nvPr/>
        </p:nvGrpSpPr>
        <p:grpSpPr bwMode="auto">
          <a:xfrm>
            <a:off x="357188" y="2425700"/>
            <a:ext cx="8502650" cy="2581275"/>
            <a:chOff x="357188" y="2425700"/>
            <a:chExt cx="8502650" cy="2580418"/>
          </a:xfrm>
        </p:grpSpPr>
        <p:pic>
          <p:nvPicPr>
            <p:cNvPr id="819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714" y="2627455"/>
              <a:ext cx="2235619" cy="1656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200" name="직선 연결선 76"/>
            <p:cNvCxnSpPr>
              <a:cxnSpLocks noChangeShapeType="1"/>
            </p:cNvCxnSpPr>
            <p:nvPr/>
          </p:nvCxnSpPr>
          <p:spPr bwMode="auto">
            <a:xfrm rot="10800000">
              <a:off x="4615116" y="3810834"/>
              <a:ext cx="176498" cy="981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1" name="직선 연결선 77"/>
            <p:cNvCxnSpPr>
              <a:cxnSpLocks noChangeShapeType="1"/>
            </p:cNvCxnSpPr>
            <p:nvPr/>
          </p:nvCxnSpPr>
          <p:spPr bwMode="auto">
            <a:xfrm rot="16200000" flipV="1">
              <a:off x="4116246" y="3311962"/>
              <a:ext cx="997741" cy="2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02" name="직선 연결선 78"/>
            <p:cNvCxnSpPr>
              <a:cxnSpLocks noChangeShapeType="1"/>
            </p:cNvCxnSpPr>
            <p:nvPr/>
          </p:nvCxnSpPr>
          <p:spPr bwMode="auto">
            <a:xfrm rot="10800000">
              <a:off x="4232717" y="4125092"/>
              <a:ext cx="558896" cy="982"/>
            </a:xfrm>
            <a:prstGeom prst="line">
              <a:avLst/>
            </a:prstGeom>
            <a:noFill/>
            <a:ln w="28575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1" name="타원 80"/>
            <p:cNvSpPr>
              <a:spLocks noChangeArrowheads="1"/>
            </p:cNvSpPr>
            <p:nvPr/>
          </p:nvSpPr>
          <p:spPr bwMode="auto">
            <a:xfrm>
              <a:off x="4576763" y="2752616"/>
              <a:ext cx="88900" cy="88870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2" name="타원 81"/>
            <p:cNvSpPr>
              <a:spLocks noChangeArrowheads="1"/>
            </p:cNvSpPr>
            <p:nvPr/>
          </p:nvSpPr>
          <p:spPr bwMode="auto">
            <a:xfrm>
              <a:off x="4179888" y="4072978"/>
              <a:ext cx="87312" cy="88870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ko-KR" altLang="en-US" sz="10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820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428" y="3689406"/>
              <a:ext cx="1642922" cy="1064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4" name="TextBox 7"/>
            <p:cNvSpPr txBox="1">
              <a:spLocks noChangeArrowheads="1"/>
            </p:cNvSpPr>
            <p:nvPr/>
          </p:nvSpPr>
          <p:spPr bwMode="auto">
            <a:xfrm>
              <a:off x="7864475" y="4069804"/>
              <a:ext cx="993775" cy="307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CARRY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5" name="TextBox 8"/>
            <p:cNvSpPr txBox="1">
              <a:spLocks noChangeArrowheads="1"/>
            </p:cNvSpPr>
            <p:nvPr/>
          </p:nvSpPr>
          <p:spPr bwMode="auto">
            <a:xfrm>
              <a:off x="357188" y="2425700"/>
              <a:ext cx="1071562" cy="307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A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6" name="TextBox 9"/>
            <p:cNvSpPr txBox="1">
              <a:spLocks noChangeArrowheads="1"/>
            </p:cNvSpPr>
            <p:nvPr/>
          </p:nvSpPr>
          <p:spPr bwMode="auto">
            <a:xfrm>
              <a:off x="357188" y="2770074"/>
              <a:ext cx="1071562" cy="307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Input B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377" name="TextBox 10"/>
            <p:cNvSpPr txBox="1">
              <a:spLocks noChangeArrowheads="1"/>
            </p:cNvSpPr>
            <p:nvPr/>
          </p:nvSpPr>
          <p:spPr bwMode="auto">
            <a:xfrm>
              <a:off x="7867650" y="2755790"/>
              <a:ext cx="992188" cy="307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</a:t>
              </a:r>
              <a:endPara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8210" name="직선 연결선 14"/>
            <p:cNvCxnSpPr>
              <a:cxnSpLocks noChangeShapeType="1"/>
            </p:cNvCxnSpPr>
            <p:nvPr/>
          </p:nvCxnSpPr>
          <p:spPr bwMode="auto">
            <a:xfrm>
              <a:off x="6285996" y="2938179"/>
              <a:ext cx="1578605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9" name="TextBox 17"/>
            <p:cNvSpPr txBox="1">
              <a:spLocks noChangeArrowheads="1"/>
            </p:cNvSpPr>
            <p:nvPr/>
          </p:nvSpPr>
          <p:spPr bwMode="auto">
            <a:xfrm>
              <a:off x="357188" y="4482417"/>
              <a:ext cx="1071562" cy="523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ea typeface="맑은 고딕" panose="020B0503020000020004" pitchFamily="50" charset="-127"/>
                  <a:cs typeface="Arial" panose="020B0604020202020204" pitchFamily="34" charset="0"/>
                </a:rPr>
                <a:t>CARRY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400" dirty="0" smtClean="0">
                  <a:ea typeface="맑은 고딕" panose="020B0503020000020004" pitchFamily="50" charset="-127"/>
                  <a:cs typeface="Arial" panose="020B0604020202020204" pitchFamily="34" charset="0"/>
                </a:rPr>
                <a:t> Input</a:t>
              </a:r>
              <a:endParaRPr lang="ko-KR" altLang="en-US" sz="1400" dirty="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8212" name="그룹 73"/>
            <p:cNvGrpSpPr>
              <a:grpSpLocks/>
            </p:cNvGrpSpPr>
            <p:nvPr/>
          </p:nvGrpSpPr>
          <p:grpSpPr bwMode="auto">
            <a:xfrm>
              <a:off x="1357228" y="2479141"/>
              <a:ext cx="2235619" cy="1648764"/>
              <a:chOff x="1628476" y="2045494"/>
              <a:chExt cx="2450618" cy="1807331"/>
            </a:xfrm>
          </p:grpSpPr>
          <p:pic>
            <p:nvPicPr>
              <p:cNvPr id="821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8476" y="2045494"/>
                <a:ext cx="2450618" cy="1807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220" name="직선 연결선 51"/>
              <p:cNvCxnSpPr>
                <a:cxnSpLocks noChangeShapeType="1"/>
              </p:cNvCxnSpPr>
              <p:nvPr/>
            </p:nvCxnSpPr>
            <p:spPr bwMode="auto">
              <a:xfrm rot="10800000">
                <a:off x="2047654" y="3341014"/>
                <a:ext cx="193471" cy="1075"/>
              </a:xfrm>
              <a:prstGeom prst="line">
                <a:avLst/>
              </a:prstGeom>
              <a:noFill/>
              <a:ln w="28575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1" name="직선 연결선 52"/>
              <p:cNvCxnSpPr>
                <a:cxnSpLocks noChangeShapeType="1"/>
              </p:cNvCxnSpPr>
              <p:nvPr/>
            </p:nvCxnSpPr>
            <p:spPr bwMode="auto">
              <a:xfrm rot="16200000" flipV="1">
                <a:off x="1500806" y="2785811"/>
                <a:ext cx="1093697" cy="2"/>
              </a:xfrm>
              <a:prstGeom prst="line">
                <a:avLst/>
              </a:prstGeom>
              <a:noFill/>
              <a:ln w="28575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2" name="직선 연결선 53"/>
              <p:cNvCxnSpPr>
                <a:cxnSpLocks noChangeShapeType="1"/>
              </p:cNvCxnSpPr>
              <p:nvPr/>
            </p:nvCxnSpPr>
            <p:spPr bwMode="auto">
              <a:xfrm rot="10800000">
                <a:off x="1902551" y="3668790"/>
                <a:ext cx="338574" cy="1075"/>
              </a:xfrm>
              <a:prstGeom prst="line">
                <a:avLst/>
              </a:prstGeom>
              <a:noFill/>
              <a:ln w="28575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23" name="직선 연결선 54"/>
              <p:cNvCxnSpPr>
                <a:cxnSpLocks noChangeShapeType="1"/>
              </p:cNvCxnSpPr>
              <p:nvPr/>
            </p:nvCxnSpPr>
            <p:spPr bwMode="auto">
              <a:xfrm rot="16200000" flipV="1">
                <a:off x="1331666" y="3100055"/>
                <a:ext cx="1141770" cy="1"/>
              </a:xfrm>
              <a:prstGeom prst="line">
                <a:avLst/>
              </a:prstGeom>
              <a:noFill/>
              <a:ln w="28575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392" name="타원 55"/>
              <p:cNvSpPr>
                <a:spLocks noChangeArrowheads="1"/>
              </p:cNvSpPr>
              <p:nvPr/>
            </p:nvSpPr>
            <p:spPr bwMode="auto">
              <a:xfrm>
                <a:off x="2006185" y="2174790"/>
                <a:ext cx="95710" cy="95678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393" name="타원 56"/>
              <p:cNvSpPr>
                <a:spLocks noChangeArrowheads="1"/>
              </p:cNvSpPr>
              <p:nvPr/>
            </p:nvSpPr>
            <p:spPr bwMode="auto">
              <a:xfrm>
                <a:off x="1849570" y="2493136"/>
                <a:ext cx="97449" cy="97417"/>
              </a:xfrm>
              <a:prstGeom prst="ellipse">
                <a:avLst/>
              </a:prstGeom>
              <a:solidFill>
                <a:schemeClr val="tx1"/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90000" tIns="46800" rIns="90000" bIns="46800" anchor="ctr"/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endParaRPr lang="ko-KR" altLang="en-US" sz="10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213" name="직선 연결선 82"/>
            <p:cNvCxnSpPr>
              <a:cxnSpLocks noChangeShapeType="1"/>
            </p:cNvCxnSpPr>
            <p:nvPr/>
          </p:nvCxnSpPr>
          <p:spPr bwMode="auto">
            <a:xfrm>
              <a:off x="3571601" y="2786245"/>
              <a:ext cx="721428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4" name="직선 연결선 84"/>
            <p:cNvCxnSpPr>
              <a:cxnSpLocks noChangeShapeType="1"/>
            </p:cNvCxnSpPr>
            <p:nvPr/>
          </p:nvCxnSpPr>
          <p:spPr bwMode="auto">
            <a:xfrm>
              <a:off x="3785895" y="4481310"/>
              <a:ext cx="2472397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5" name="직선 연결선 86"/>
            <p:cNvCxnSpPr>
              <a:cxnSpLocks noChangeShapeType="1"/>
            </p:cNvCxnSpPr>
            <p:nvPr/>
          </p:nvCxnSpPr>
          <p:spPr bwMode="auto">
            <a:xfrm flipH="1" flipV="1">
              <a:off x="3787484" y="3804753"/>
              <a:ext cx="1" cy="676557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6" name="직선 연결선 89"/>
            <p:cNvCxnSpPr>
              <a:cxnSpLocks noChangeShapeType="1"/>
            </p:cNvCxnSpPr>
            <p:nvPr/>
          </p:nvCxnSpPr>
          <p:spPr bwMode="auto">
            <a:xfrm>
              <a:off x="3064467" y="3806367"/>
              <a:ext cx="721428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7" name="직선 연결선 90"/>
            <p:cNvCxnSpPr>
              <a:cxnSpLocks noChangeShapeType="1"/>
            </p:cNvCxnSpPr>
            <p:nvPr/>
          </p:nvCxnSpPr>
          <p:spPr bwMode="auto">
            <a:xfrm>
              <a:off x="1366372" y="4744507"/>
              <a:ext cx="2875487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18" name="직선 연결선 92"/>
            <p:cNvCxnSpPr>
              <a:cxnSpLocks noChangeShapeType="1"/>
            </p:cNvCxnSpPr>
            <p:nvPr/>
          </p:nvCxnSpPr>
          <p:spPr bwMode="auto">
            <a:xfrm flipH="1" flipV="1">
              <a:off x="4225218" y="3071970"/>
              <a:ext cx="16643" cy="1674125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" name="직사각형 31"/>
          <p:cNvSpPr/>
          <p:nvPr/>
        </p:nvSpPr>
        <p:spPr>
          <a:xfrm>
            <a:off x="1500188" y="2214563"/>
            <a:ext cx="1925637" cy="2143125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365" name="TextBox 32"/>
          <p:cNvSpPr txBox="1">
            <a:spLocks noChangeArrowheads="1"/>
          </p:cNvSpPr>
          <p:nvPr/>
        </p:nvSpPr>
        <p:spPr bwMode="auto">
          <a:xfrm>
            <a:off x="3605213" y="5214938"/>
            <a:ext cx="1928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전가산기 회로</a:t>
            </a: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043363" y="2527300"/>
            <a:ext cx="1963737" cy="1830388"/>
          </a:xfrm>
          <a:prstGeom prst="rect">
            <a:avLst/>
          </a:prstGeom>
          <a:solidFill>
            <a:schemeClr val="accent1">
              <a:alpha val="43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Full-Adder</a:t>
            </a:r>
            <a:endParaRPr lang="ko-KR" altLang="en-US" dirty="0" smtClean="0"/>
          </a:p>
        </p:txBody>
      </p:sp>
      <p:grpSp>
        <p:nvGrpSpPr>
          <p:cNvPr id="9219" name="그룹 107"/>
          <p:cNvGrpSpPr>
            <a:grpSpLocks/>
          </p:cNvGrpSpPr>
          <p:nvPr/>
        </p:nvGrpSpPr>
        <p:grpSpPr bwMode="auto">
          <a:xfrm>
            <a:off x="327025" y="1960563"/>
            <a:ext cx="8140700" cy="1562100"/>
            <a:chOff x="326121" y="1643050"/>
            <a:chExt cx="8141663" cy="1562936"/>
          </a:xfrm>
        </p:grpSpPr>
        <p:grpSp>
          <p:nvGrpSpPr>
            <p:cNvPr id="9222" name="그룹 97"/>
            <p:cNvGrpSpPr>
              <a:grpSpLocks/>
            </p:cNvGrpSpPr>
            <p:nvPr/>
          </p:nvGrpSpPr>
          <p:grpSpPr bwMode="auto">
            <a:xfrm>
              <a:off x="623414" y="1643050"/>
              <a:ext cx="7675703" cy="1333974"/>
              <a:chOff x="508246" y="2381572"/>
              <a:chExt cx="7675703" cy="1333974"/>
            </a:xfrm>
          </p:grpSpPr>
          <p:grpSp>
            <p:nvGrpSpPr>
              <p:cNvPr id="9232" name="그룹 11"/>
              <p:cNvGrpSpPr>
                <a:grpSpLocks/>
              </p:cNvGrpSpPr>
              <p:nvPr/>
            </p:nvGrpSpPr>
            <p:grpSpPr bwMode="auto">
              <a:xfrm>
                <a:off x="571472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503" name="직사각형 4"/>
                <p:cNvSpPr>
                  <a:spLocks noChangeArrowheads="1"/>
                </p:cNvSpPr>
                <p:nvPr/>
              </p:nvSpPr>
              <p:spPr bwMode="auto">
                <a:xfrm>
                  <a:off x="714234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312" name="직선 연결선 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13" name="직선 연결선 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14" name="직선 연결선 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15" name="직선 연결선 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16" name="직선 연결선 9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3" name="그룹 12"/>
              <p:cNvGrpSpPr>
                <a:grpSpLocks/>
              </p:cNvGrpSpPr>
              <p:nvPr/>
            </p:nvGrpSpPr>
            <p:grpSpPr bwMode="auto">
              <a:xfrm>
                <a:off x="7586822" y="2643182"/>
                <a:ext cx="557078" cy="1071570"/>
                <a:chOff x="5015054" y="3643314"/>
                <a:chExt cx="557078" cy="1071570"/>
              </a:xfrm>
            </p:grpSpPr>
            <p:sp>
              <p:nvSpPr>
                <p:cNvPr id="17498" name="직사각형 13"/>
                <p:cNvSpPr>
                  <a:spLocks noChangeArrowheads="1"/>
                </p:cNvSpPr>
                <p:nvPr/>
              </p:nvSpPr>
              <p:spPr bwMode="auto">
                <a:xfrm>
                  <a:off x="5015582" y="3858209"/>
                  <a:ext cx="557279" cy="646458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Half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307" name="직선 연결선 1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037141" y="375047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8" name="직선 연결선 1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321305" y="374967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9" name="직선 연결선 1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037141" y="4606933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10" name="직선 연결선 1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321305" y="460613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4" name="그룹 18"/>
              <p:cNvGrpSpPr>
                <a:grpSpLocks/>
              </p:cNvGrpSpPr>
              <p:nvPr/>
            </p:nvGrpSpPr>
            <p:grpSpPr bwMode="auto">
              <a:xfrm>
                <a:off x="1571604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492" name="직사각형 19"/>
                <p:cNvSpPr>
                  <a:spLocks noChangeArrowheads="1"/>
                </p:cNvSpPr>
                <p:nvPr/>
              </p:nvSpPr>
              <p:spPr bwMode="auto">
                <a:xfrm>
                  <a:off x="714346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301" name="직선 연결선 2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2" name="직선 연결선 2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3" name="직선 연결선 2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4" name="직선 연결선 2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05" name="직선 연결선 24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5" name="그룹 25"/>
              <p:cNvGrpSpPr>
                <a:grpSpLocks/>
              </p:cNvGrpSpPr>
              <p:nvPr/>
            </p:nvGrpSpPr>
            <p:grpSpPr bwMode="auto">
              <a:xfrm>
                <a:off x="2571736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486" name="직사각형 26"/>
                <p:cNvSpPr>
                  <a:spLocks noChangeArrowheads="1"/>
                </p:cNvSpPr>
                <p:nvPr/>
              </p:nvSpPr>
              <p:spPr bwMode="auto">
                <a:xfrm>
                  <a:off x="714457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95" name="직선 연결선 2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6" name="직선 연결선 2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7" name="직선 연결선 2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8" name="직선 연결선 3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9" name="직선 연결선 31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6" name="그룹 32"/>
              <p:cNvGrpSpPr>
                <a:grpSpLocks/>
              </p:cNvGrpSpPr>
              <p:nvPr/>
            </p:nvGrpSpPr>
            <p:grpSpPr bwMode="auto">
              <a:xfrm>
                <a:off x="3571868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480" name="직사각형 33"/>
                <p:cNvSpPr>
                  <a:spLocks noChangeArrowheads="1"/>
                </p:cNvSpPr>
                <p:nvPr/>
              </p:nvSpPr>
              <p:spPr bwMode="auto">
                <a:xfrm>
                  <a:off x="714568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89" name="직선 연결선 3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0" name="직선 연결선 3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1" name="직선 연결선 3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2" name="직선 연결선 3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93" name="직선 연결선 38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7" name="그룹 39"/>
              <p:cNvGrpSpPr>
                <a:grpSpLocks/>
              </p:cNvGrpSpPr>
              <p:nvPr/>
            </p:nvGrpSpPr>
            <p:grpSpPr bwMode="auto">
              <a:xfrm>
                <a:off x="4572000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474" name="직사각형 40"/>
                <p:cNvSpPr>
                  <a:spLocks noChangeArrowheads="1"/>
                </p:cNvSpPr>
                <p:nvPr/>
              </p:nvSpPr>
              <p:spPr bwMode="auto">
                <a:xfrm>
                  <a:off x="714680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83" name="직선 연결선 4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84" name="직선 연결선 4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85" name="직선 연결선 4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86" name="직선 연결선 4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87" name="직선 연결선 45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8" name="그룹 46"/>
              <p:cNvGrpSpPr>
                <a:grpSpLocks/>
              </p:cNvGrpSpPr>
              <p:nvPr/>
            </p:nvGrpSpPr>
            <p:grpSpPr bwMode="auto">
              <a:xfrm>
                <a:off x="5572132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468" name="직사각형 47"/>
                <p:cNvSpPr>
                  <a:spLocks noChangeArrowheads="1"/>
                </p:cNvSpPr>
                <p:nvPr/>
              </p:nvSpPr>
              <p:spPr bwMode="auto">
                <a:xfrm>
                  <a:off x="714791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77" name="직선 연결선 4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8" name="직선 연결선 4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9" name="직선 연결선 5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80" name="직선 연결선 5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81" name="직선 연결선 52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239" name="그룹 53"/>
              <p:cNvGrpSpPr>
                <a:grpSpLocks/>
              </p:cNvGrpSpPr>
              <p:nvPr/>
            </p:nvGrpSpPr>
            <p:grpSpPr bwMode="auto">
              <a:xfrm>
                <a:off x="6572264" y="2643182"/>
                <a:ext cx="785818" cy="1071570"/>
                <a:chOff x="714348" y="3000372"/>
                <a:chExt cx="785818" cy="1071570"/>
              </a:xfrm>
            </p:grpSpPr>
            <p:sp>
              <p:nvSpPr>
                <p:cNvPr id="17462" name="직사각형 54"/>
                <p:cNvSpPr>
                  <a:spLocks noChangeArrowheads="1"/>
                </p:cNvSpPr>
                <p:nvPr/>
              </p:nvSpPr>
              <p:spPr bwMode="auto">
                <a:xfrm>
                  <a:off x="714902" y="3216855"/>
                  <a:ext cx="557278" cy="646459"/>
                </a:xfrm>
                <a:prstGeom prst="rect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0000" tIns="46800" rIns="90000" bIns="46800" anchor="ctr"/>
                <a:lstStyle>
                  <a:lvl1pPr latinLnBrk="1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kumimoji="1"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Full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  <a:defRPr/>
                  </a:pPr>
                  <a:r>
                    <a:rPr lang="en-US" altLang="ko-KR" sz="1000" smtClean="0">
                      <a:ea typeface="맑은 고딕" panose="020B0503020000020004" pitchFamily="50" charset="-127"/>
                      <a:cs typeface="Arial" panose="020B0604020202020204" pitchFamily="34" charset="0"/>
                    </a:rPr>
                    <a:t>Adder</a:t>
                  </a:r>
                  <a:endParaRPr lang="ko-KR" altLang="en-US" sz="1000" smtClean="0"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271" name="직선 연결선 55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107529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2" name="직선 연결선 5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106735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3" name="직선 연결선 5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36435" y="3963991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4" name="직선 연결선 58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020599" y="3963197"/>
                  <a:ext cx="214314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75" name="직선 연결선 59"/>
                <p:cNvCxnSpPr>
                  <a:cxnSpLocks noChangeShapeType="1"/>
                </p:cNvCxnSpPr>
                <p:nvPr/>
              </p:nvCxnSpPr>
              <p:spPr bwMode="auto">
                <a:xfrm>
                  <a:off x="1284264" y="3499644"/>
                  <a:ext cx="215902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9240" name="직선 연결선 66"/>
              <p:cNvCxnSpPr>
                <a:cxnSpLocks noChangeShapeType="1"/>
              </p:cNvCxnSpPr>
              <p:nvPr/>
            </p:nvCxnSpPr>
            <p:spPr bwMode="auto">
              <a:xfrm rot="5400000">
                <a:off x="1071935" y="3429397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1" name="직선 연결선 68"/>
              <p:cNvCxnSpPr>
                <a:cxnSpLocks noChangeShapeType="1"/>
              </p:cNvCxnSpPr>
              <p:nvPr/>
            </p:nvCxnSpPr>
            <p:spPr bwMode="auto">
              <a:xfrm rot="10800000">
                <a:off x="1356496" y="3713958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2" name="직선 연결선 69"/>
              <p:cNvCxnSpPr>
                <a:cxnSpLocks noChangeShapeType="1"/>
              </p:cNvCxnSpPr>
              <p:nvPr/>
            </p:nvCxnSpPr>
            <p:spPr bwMode="auto">
              <a:xfrm rot="5400000">
                <a:off x="2072862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3" name="직선 연결선 70"/>
              <p:cNvCxnSpPr>
                <a:cxnSpLocks noChangeShapeType="1"/>
              </p:cNvCxnSpPr>
              <p:nvPr/>
            </p:nvCxnSpPr>
            <p:spPr bwMode="auto">
              <a:xfrm rot="10800000">
                <a:off x="2357423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4" name="직선 연결선 71"/>
              <p:cNvCxnSpPr>
                <a:cxnSpLocks noChangeShapeType="1"/>
              </p:cNvCxnSpPr>
              <p:nvPr/>
            </p:nvCxnSpPr>
            <p:spPr bwMode="auto">
              <a:xfrm rot="5400000">
                <a:off x="3072994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5" name="직선 연결선 72"/>
              <p:cNvCxnSpPr>
                <a:cxnSpLocks noChangeShapeType="1"/>
              </p:cNvCxnSpPr>
              <p:nvPr/>
            </p:nvCxnSpPr>
            <p:spPr bwMode="auto">
              <a:xfrm rot="10800000">
                <a:off x="3357555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6" name="직선 연결선 73"/>
              <p:cNvCxnSpPr>
                <a:cxnSpLocks noChangeShapeType="1"/>
              </p:cNvCxnSpPr>
              <p:nvPr/>
            </p:nvCxnSpPr>
            <p:spPr bwMode="auto">
              <a:xfrm rot="5400000">
                <a:off x="4073125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7" name="직선 연결선 74"/>
              <p:cNvCxnSpPr>
                <a:cxnSpLocks noChangeShapeType="1"/>
              </p:cNvCxnSpPr>
              <p:nvPr/>
            </p:nvCxnSpPr>
            <p:spPr bwMode="auto">
              <a:xfrm rot="10800000">
                <a:off x="4357686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8" name="직선 연결선 75"/>
              <p:cNvCxnSpPr>
                <a:cxnSpLocks noChangeShapeType="1"/>
              </p:cNvCxnSpPr>
              <p:nvPr/>
            </p:nvCxnSpPr>
            <p:spPr bwMode="auto">
              <a:xfrm rot="5400000">
                <a:off x="5073257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49" name="직선 연결선 76"/>
              <p:cNvCxnSpPr>
                <a:cxnSpLocks noChangeShapeType="1"/>
              </p:cNvCxnSpPr>
              <p:nvPr/>
            </p:nvCxnSpPr>
            <p:spPr bwMode="auto">
              <a:xfrm rot="10800000">
                <a:off x="5357818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50" name="직선 연결선 77"/>
              <p:cNvCxnSpPr>
                <a:cxnSpLocks noChangeShapeType="1"/>
              </p:cNvCxnSpPr>
              <p:nvPr/>
            </p:nvCxnSpPr>
            <p:spPr bwMode="auto">
              <a:xfrm rot="5400000">
                <a:off x="6073389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51" name="직선 연결선 78"/>
              <p:cNvCxnSpPr>
                <a:cxnSpLocks noChangeShapeType="1"/>
              </p:cNvCxnSpPr>
              <p:nvPr/>
            </p:nvCxnSpPr>
            <p:spPr bwMode="auto">
              <a:xfrm rot="10800000">
                <a:off x="6357950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52" name="직선 연결선 79"/>
              <p:cNvCxnSpPr>
                <a:cxnSpLocks noChangeShapeType="1"/>
              </p:cNvCxnSpPr>
              <p:nvPr/>
            </p:nvCxnSpPr>
            <p:spPr bwMode="auto">
              <a:xfrm rot="5400000">
                <a:off x="7087153" y="3427809"/>
                <a:ext cx="570710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53" name="직선 연결선 80"/>
              <p:cNvCxnSpPr>
                <a:cxnSpLocks noChangeShapeType="1"/>
              </p:cNvCxnSpPr>
              <p:nvPr/>
            </p:nvCxnSpPr>
            <p:spPr bwMode="auto">
              <a:xfrm rot="10800000">
                <a:off x="7371714" y="3712370"/>
                <a:ext cx="343558" cy="1588"/>
              </a:xfrm>
              <a:prstGeom prst="line">
                <a:avLst/>
              </a:prstGeom>
              <a:noFill/>
              <a:ln w="19050" algn="ctr">
                <a:solidFill>
                  <a:srgbClr val="4858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7446" name="TextBox 36"/>
              <p:cNvSpPr txBox="1">
                <a:spLocks noChangeArrowheads="1"/>
              </p:cNvSpPr>
              <p:nvPr/>
            </p:nvSpPr>
            <p:spPr bwMode="auto">
              <a:xfrm>
                <a:off x="7522256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A1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47" name="TextBox 37"/>
              <p:cNvSpPr txBox="1">
                <a:spLocks noChangeArrowheads="1"/>
              </p:cNvSpPr>
              <p:nvPr/>
            </p:nvSpPr>
            <p:spPr bwMode="auto">
              <a:xfrm>
                <a:off x="7803276" y="2389513"/>
                <a:ext cx="381045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B1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48" name="TextBox 38"/>
              <p:cNvSpPr txBox="1">
                <a:spLocks noChangeArrowheads="1"/>
              </p:cNvSpPr>
              <p:nvPr/>
            </p:nvSpPr>
            <p:spPr bwMode="auto">
              <a:xfrm>
                <a:off x="6499785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A2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49" name="TextBox 39"/>
              <p:cNvSpPr txBox="1">
                <a:spLocks noChangeArrowheads="1"/>
              </p:cNvSpPr>
              <p:nvPr/>
            </p:nvSpPr>
            <p:spPr bwMode="auto">
              <a:xfrm>
                <a:off x="6787156" y="2389513"/>
                <a:ext cx="381045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B2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0" name="TextBox 40"/>
              <p:cNvSpPr txBox="1">
                <a:spLocks noChangeArrowheads="1"/>
              </p:cNvSpPr>
              <p:nvPr/>
            </p:nvSpPr>
            <p:spPr bwMode="auto">
              <a:xfrm>
                <a:off x="5499541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A3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1" name="TextBox 41"/>
              <p:cNvSpPr txBox="1">
                <a:spLocks noChangeArrowheads="1"/>
              </p:cNvSpPr>
              <p:nvPr/>
            </p:nvSpPr>
            <p:spPr bwMode="auto">
              <a:xfrm>
                <a:off x="5786912" y="2389513"/>
                <a:ext cx="381045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B3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2" name="TextBox 42"/>
              <p:cNvSpPr txBox="1">
                <a:spLocks noChangeArrowheads="1"/>
              </p:cNvSpPr>
              <p:nvPr/>
            </p:nvSpPr>
            <p:spPr bwMode="auto">
              <a:xfrm>
                <a:off x="4515175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A4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3" name="TextBox 43"/>
              <p:cNvSpPr txBox="1">
                <a:spLocks noChangeArrowheads="1"/>
              </p:cNvSpPr>
              <p:nvPr/>
            </p:nvSpPr>
            <p:spPr bwMode="auto">
              <a:xfrm>
                <a:off x="4802546" y="2389513"/>
                <a:ext cx="381045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B4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4" name="TextBox 44"/>
              <p:cNvSpPr txBox="1">
                <a:spLocks noChangeArrowheads="1"/>
              </p:cNvSpPr>
              <p:nvPr/>
            </p:nvSpPr>
            <p:spPr bwMode="auto">
              <a:xfrm>
                <a:off x="3514932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A5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5" name="TextBox 45"/>
              <p:cNvSpPr txBox="1">
                <a:spLocks noChangeArrowheads="1"/>
              </p:cNvSpPr>
              <p:nvPr/>
            </p:nvSpPr>
            <p:spPr bwMode="auto">
              <a:xfrm>
                <a:off x="3802303" y="2389513"/>
                <a:ext cx="381045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B5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6" name="TextBox 46"/>
              <p:cNvSpPr txBox="1">
                <a:spLocks noChangeArrowheads="1"/>
              </p:cNvSpPr>
              <p:nvPr/>
            </p:nvSpPr>
            <p:spPr bwMode="auto">
              <a:xfrm>
                <a:off x="2498811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A6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7" name="TextBox 47"/>
              <p:cNvSpPr txBox="1">
                <a:spLocks noChangeArrowheads="1"/>
              </p:cNvSpPr>
              <p:nvPr/>
            </p:nvSpPr>
            <p:spPr bwMode="auto">
              <a:xfrm>
                <a:off x="2786182" y="2389513"/>
                <a:ext cx="381045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B6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8" name="TextBox 48"/>
              <p:cNvSpPr txBox="1">
                <a:spLocks noChangeArrowheads="1"/>
              </p:cNvSpPr>
              <p:nvPr/>
            </p:nvSpPr>
            <p:spPr bwMode="auto">
              <a:xfrm>
                <a:off x="1498568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A7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59" name="TextBox 49"/>
              <p:cNvSpPr txBox="1">
                <a:spLocks noChangeArrowheads="1"/>
              </p:cNvSpPr>
              <p:nvPr/>
            </p:nvSpPr>
            <p:spPr bwMode="auto">
              <a:xfrm>
                <a:off x="1787527" y="2389513"/>
                <a:ext cx="379457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B7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60" name="TextBox 50"/>
              <p:cNvSpPr txBox="1">
                <a:spLocks noChangeArrowheads="1"/>
              </p:cNvSpPr>
              <p:nvPr/>
            </p:nvSpPr>
            <p:spPr bwMode="auto">
              <a:xfrm>
                <a:off x="507851" y="2381572"/>
                <a:ext cx="384220" cy="277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A8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461" name="TextBox 51"/>
              <p:cNvSpPr txBox="1">
                <a:spLocks noChangeArrowheads="1"/>
              </p:cNvSpPr>
              <p:nvPr/>
            </p:nvSpPr>
            <p:spPr bwMode="auto">
              <a:xfrm>
                <a:off x="796810" y="2389513"/>
                <a:ext cx="379457" cy="277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B8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15" name="TextBox 5"/>
            <p:cNvSpPr txBox="1">
              <a:spLocks noChangeArrowheads="1"/>
            </p:cNvSpPr>
            <p:nvPr/>
          </p:nvSpPr>
          <p:spPr bwMode="auto">
            <a:xfrm>
              <a:off x="7845410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SUM1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16" name="TextBox 6"/>
            <p:cNvSpPr txBox="1">
              <a:spLocks noChangeArrowheads="1"/>
            </p:cNvSpPr>
            <p:nvPr/>
          </p:nvSpPr>
          <p:spPr bwMode="auto">
            <a:xfrm>
              <a:off x="6845167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SUM2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17" name="TextBox 7"/>
            <p:cNvSpPr txBox="1">
              <a:spLocks noChangeArrowheads="1"/>
            </p:cNvSpPr>
            <p:nvPr/>
          </p:nvSpPr>
          <p:spPr bwMode="auto">
            <a:xfrm>
              <a:off x="5819521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SUM3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18" name="TextBox 8"/>
            <p:cNvSpPr txBox="1">
              <a:spLocks noChangeArrowheads="1"/>
            </p:cNvSpPr>
            <p:nvPr/>
          </p:nvSpPr>
          <p:spPr bwMode="auto">
            <a:xfrm>
              <a:off x="4819277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SUM4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19" name="TextBox 9"/>
            <p:cNvSpPr txBox="1">
              <a:spLocks noChangeArrowheads="1"/>
            </p:cNvSpPr>
            <p:nvPr/>
          </p:nvSpPr>
          <p:spPr bwMode="auto">
            <a:xfrm>
              <a:off x="3819034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SUM5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20" name="TextBox 10"/>
            <p:cNvSpPr txBox="1">
              <a:spLocks noChangeArrowheads="1"/>
            </p:cNvSpPr>
            <p:nvPr/>
          </p:nvSpPr>
          <p:spPr bwMode="auto">
            <a:xfrm>
              <a:off x="2844194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SUM6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21" name="TextBox 11"/>
            <p:cNvSpPr txBox="1">
              <a:spLocks noChangeArrowheads="1"/>
            </p:cNvSpPr>
            <p:nvPr/>
          </p:nvSpPr>
          <p:spPr bwMode="auto">
            <a:xfrm>
              <a:off x="1818548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SUM7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22" name="TextBox 12"/>
            <p:cNvSpPr txBox="1">
              <a:spLocks noChangeArrowheads="1"/>
            </p:cNvSpPr>
            <p:nvPr/>
          </p:nvSpPr>
          <p:spPr bwMode="auto">
            <a:xfrm>
              <a:off x="915154" y="2929613"/>
              <a:ext cx="622374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SUM8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7423" name="TextBox 13"/>
            <p:cNvSpPr txBox="1">
              <a:spLocks noChangeArrowheads="1"/>
            </p:cNvSpPr>
            <p:nvPr/>
          </p:nvSpPr>
          <p:spPr bwMode="auto">
            <a:xfrm>
              <a:off x="326121" y="2929613"/>
              <a:ext cx="723986" cy="276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CARRY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412" name="TextBox 108"/>
          <p:cNvSpPr txBox="1">
            <a:spLocks noChangeArrowheads="1"/>
          </p:cNvSpPr>
          <p:nvPr/>
        </p:nvSpPr>
        <p:spPr bwMode="auto">
          <a:xfrm>
            <a:off x="3267075" y="4500563"/>
            <a:ext cx="18319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smtClean="0">
                <a:ea typeface="맑은 고딕" panose="020B0503020000020004" pitchFamily="50" charset="-127"/>
                <a:cs typeface="Arial" panose="020B0604020202020204" pitchFamily="34" charset="0"/>
              </a:rPr>
              <a:t>10010011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smtClean="0">
                <a:ea typeface="맑은 고딕" panose="020B0503020000020004" pitchFamily="50" charset="-127"/>
                <a:cs typeface="Arial" panose="020B0604020202020204" pitchFamily="34" charset="0"/>
              </a:rPr>
              <a:t>+10010001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600" smtClean="0">
                <a:ea typeface="맑은 고딕" panose="020B0503020000020004" pitchFamily="50" charset="-127"/>
                <a:cs typeface="Arial" panose="020B0604020202020204" pitchFamily="34" charset="0"/>
              </a:rPr>
              <a:t>100100100</a:t>
            </a:r>
            <a:endParaRPr lang="ko-KR" altLang="en-US" sz="16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221" name="직선 연결선 110"/>
          <p:cNvCxnSpPr>
            <a:cxnSpLocks noChangeShapeType="1"/>
          </p:cNvCxnSpPr>
          <p:nvPr/>
        </p:nvCxnSpPr>
        <p:spPr bwMode="auto">
          <a:xfrm>
            <a:off x="3687763" y="5043488"/>
            <a:ext cx="1411287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Half-</a:t>
            </a:r>
            <a:r>
              <a:rPr lang="en-US" altLang="ko-KR" dirty="0" err="1" smtClean="0"/>
              <a:t>Subtractor</a:t>
            </a:r>
            <a:endParaRPr lang="ko-KR" altLang="en-US" dirty="0" smtClean="0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687513" y="2693988"/>
            <a:ext cx="617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-1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10244" name="직선 연결선 5"/>
          <p:cNvCxnSpPr>
            <a:cxnSpLocks noChangeShapeType="1"/>
          </p:cNvCxnSpPr>
          <p:nvPr/>
        </p:nvCxnSpPr>
        <p:spPr bwMode="auto">
          <a:xfrm>
            <a:off x="1876425" y="3113088"/>
            <a:ext cx="42862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2259013" y="2693988"/>
            <a:ext cx="617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-0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10246" name="직선 연결선 7"/>
          <p:cNvCxnSpPr>
            <a:cxnSpLocks noChangeShapeType="1"/>
          </p:cNvCxnSpPr>
          <p:nvPr/>
        </p:nvCxnSpPr>
        <p:spPr bwMode="auto">
          <a:xfrm>
            <a:off x="2447925" y="3113088"/>
            <a:ext cx="42862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2830513" y="2693988"/>
            <a:ext cx="617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-1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00</a:t>
            </a:r>
          </a:p>
        </p:txBody>
      </p:sp>
      <p:cxnSp>
        <p:nvCxnSpPr>
          <p:cNvPr id="10248" name="직선 연결선 9"/>
          <p:cNvCxnSpPr>
            <a:cxnSpLocks noChangeShapeType="1"/>
          </p:cNvCxnSpPr>
          <p:nvPr/>
        </p:nvCxnSpPr>
        <p:spPr bwMode="auto">
          <a:xfrm>
            <a:off x="3019425" y="3113088"/>
            <a:ext cx="42862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TextBox 45"/>
          <p:cNvSpPr txBox="1">
            <a:spLocks noChangeArrowheads="1"/>
          </p:cNvSpPr>
          <p:nvPr/>
        </p:nvSpPr>
        <p:spPr bwMode="auto">
          <a:xfrm>
            <a:off x="1090613" y="2693988"/>
            <a:ext cx="617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-0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00</a:t>
            </a:r>
          </a:p>
        </p:txBody>
      </p:sp>
      <p:cxnSp>
        <p:nvCxnSpPr>
          <p:cNvPr id="10250" name="직선 연결선 46"/>
          <p:cNvCxnSpPr>
            <a:cxnSpLocks noChangeShapeType="1"/>
          </p:cNvCxnSpPr>
          <p:nvPr/>
        </p:nvCxnSpPr>
        <p:spPr bwMode="auto">
          <a:xfrm>
            <a:off x="1279525" y="3113088"/>
            <a:ext cx="42862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251" name="그룹 9"/>
          <p:cNvGrpSpPr>
            <a:grpSpLocks/>
          </p:cNvGrpSpPr>
          <p:nvPr/>
        </p:nvGrpSpPr>
        <p:grpSpPr bwMode="auto">
          <a:xfrm>
            <a:off x="1628775" y="1357313"/>
            <a:ext cx="1619250" cy="1071562"/>
            <a:chOff x="1214414" y="2071678"/>
            <a:chExt cx="1618935" cy="1071570"/>
          </a:xfrm>
        </p:grpSpPr>
        <p:sp>
          <p:nvSpPr>
            <p:cNvPr id="13" name="직사각형 48"/>
            <p:cNvSpPr>
              <a:spLocks noChangeArrowheads="1"/>
            </p:cNvSpPr>
            <p:nvPr/>
          </p:nvSpPr>
          <p:spPr bwMode="auto">
            <a:xfrm>
              <a:off x="1571533" y="2071678"/>
              <a:ext cx="906286" cy="107157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1" latinLnBrk="1" hangingPunct="1">
                <a:defRPr/>
              </a:pPr>
              <a:r>
                <a:rPr lang="en-US" altLang="ko-KR" sz="11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Half</a:t>
              </a:r>
            </a:p>
            <a:p>
              <a:pPr algn="ctr" eaLnBrk="1" latinLnBrk="1" hangingPunct="1">
                <a:defRPr/>
              </a:pPr>
              <a:r>
                <a:rPr lang="en-US" altLang="ko-KR" sz="11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Subtractor</a:t>
              </a:r>
            </a:p>
            <a:p>
              <a:pPr algn="ctr" eaLnBrk="1" latinLnBrk="1" hangingPunct="1">
                <a:defRPr/>
              </a:pPr>
              <a:r>
                <a:rPr lang="en-US" altLang="ko-KR" sz="11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(HS)</a:t>
              </a:r>
              <a:endParaRPr lang="ko-KR" altLang="en-US" sz="11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0343" name="직선 연결선 49"/>
            <p:cNvCxnSpPr>
              <a:cxnSpLocks noChangeShapeType="1"/>
            </p:cNvCxnSpPr>
            <p:nvPr/>
          </p:nvCxnSpPr>
          <p:spPr bwMode="auto">
            <a:xfrm rot="10800000">
              <a:off x="1214414" y="2285992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" name="직선 연결선 50"/>
            <p:cNvCxnSpPr>
              <a:cxnSpLocks noChangeShapeType="1"/>
            </p:cNvCxnSpPr>
            <p:nvPr/>
          </p:nvCxnSpPr>
          <p:spPr bwMode="auto">
            <a:xfrm rot="10800000">
              <a:off x="1214415" y="2928934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5" name="직선 연결선 51"/>
            <p:cNvCxnSpPr>
              <a:cxnSpLocks noChangeShapeType="1"/>
            </p:cNvCxnSpPr>
            <p:nvPr/>
          </p:nvCxnSpPr>
          <p:spPr bwMode="auto">
            <a:xfrm rot="10800000">
              <a:off x="2476159" y="2285992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6" name="직선 연결선 52"/>
            <p:cNvCxnSpPr>
              <a:cxnSpLocks noChangeShapeType="1"/>
            </p:cNvCxnSpPr>
            <p:nvPr/>
          </p:nvCxnSpPr>
          <p:spPr bwMode="auto">
            <a:xfrm rot="10800000">
              <a:off x="2476159" y="2927346"/>
              <a:ext cx="357190" cy="1588"/>
            </a:xfrm>
            <a:prstGeom prst="line">
              <a:avLst/>
            </a:prstGeom>
            <a:noFill/>
            <a:ln w="19050" algn="ctr">
              <a:solidFill>
                <a:srgbClr val="4858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8" name="TextBox 53"/>
          <p:cNvSpPr txBox="1">
            <a:spLocks noChangeArrowheads="1"/>
          </p:cNvSpPr>
          <p:nvPr/>
        </p:nvSpPr>
        <p:spPr bwMode="auto">
          <a:xfrm>
            <a:off x="893763" y="1412875"/>
            <a:ext cx="7381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Input A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469" name="TextBox 54"/>
          <p:cNvSpPr txBox="1">
            <a:spLocks noChangeArrowheads="1"/>
          </p:cNvSpPr>
          <p:nvPr/>
        </p:nvSpPr>
        <p:spPr bwMode="auto">
          <a:xfrm>
            <a:off x="892175" y="2074863"/>
            <a:ext cx="727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Input B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470" name="TextBox 55"/>
          <p:cNvSpPr txBox="1">
            <a:spLocks noChangeArrowheads="1"/>
          </p:cNvSpPr>
          <p:nvPr/>
        </p:nvSpPr>
        <p:spPr bwMode="auto">
          <a:xfrm>
            <a:off x="3289300" y="1428750"/>
            <a:ext cx="603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Differ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471" name="TextBox 56"/>
          <p:cNvSpPr txBox="1">
            <a:spLocks noChangeArrowheads="1"/>
          </p:cNvSpPr>
          <p:nvPr/>
        </p:nvSpPr>
        <p:spPr bwMode="auto">
          <a:xfrm>
            <a:off x="3298825" y="2082800"/>
            <a:ext cx="723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Borrow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91128"/>
              </p:ext>
            </p:extLst>
          </p:nvPr>
        </p:nvGraphicFramePr>
        <p:xfrm>
          <a:off x="500063" y="3714750"/>
          <a:ext cx="36433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0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0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08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A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B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ko-KR" alt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504" name="TextBox 22"/>
          <p:cNvSpPr txBox="1">
            <a:spLocks noChangeArrowheads="1"/>
          </p:cNvSpPr>
          <p:nvPr/>
        </p:nvSpPr>
        <p:spPr bwMode="auto">
          <a:xfrm>
            <a:off x="1071563" y="5643563"/>
            <a:ext cx="25003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반감산기의 진리표</a:t>
            </a: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3417"/>
              </p:ext>
            </p:extLst>
          </p:nvPr>
        </p:nvGraphicFramePr>
        <p:xfrm>
          <a:off x="5072063" y="1928813"/>
          <a:ext cx="1500188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59857"/>
              </p:ext>
            </p:extLst>
          </p:nvPr>
        </p:nvGraphicFramePr>
        <p:xfrm>
          <a:off x="5072063" y="4071938"/>
          <a:ext cx="1500188" cy="100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0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0</a:t>
                      </a:r>
                      <a:endParaRPr lang="ko-KR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527" name="TextBox 25"/>
          <p:cNvSpPr txBox="1">
            <a:spLocks noChangeArrowheads="1"/>
          </p:cNvSpPr>
          <p:nvPr/>
        </p:nvSpPr>
        <p:spPr bwMode="auto">
          <a:xfrm>
            <a:off x="4714875" y="464343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0312" name="그룹 146"/>
          <p:cNvGrpSpPr>
            <a:grpSpLocks/>
          </p:cNvGrpSpPr>
          <p:nvPr/>
        </p:nvGrpSpPr>
        <p:grpSpPr bwMode="auto">
          <a:xfrm>
            <a:off x="4643438" y="1504950"/>
            <a:ext cx="500062" cy="771525"/>
            <a:chOff x="4643438" y="1505606"/>
            <a:chExt cx="500066" cy="771633"/>
          </a:xfrm>
        </p:grpSpPr>
        <p:grpSp>
          <p:nvGrpSpPr>
            <p:cNvPr id="10337" name="그룹 145"/>
            <p:cNvGrpSpPr>
              <a:grpSpLocks/>
            </p:cNvGrpSpPr>
            <p:nvPr/>
          </p:nvGrpSpPr>
          <p:grpSpPr bwMode="auto">
            <a:xfrm>
              <a:off x="4643438" y="1505606"/>
              <a:ext cx="500066" cy="461740"/>
              <a:chOff x="4643438" y="1505606"/>
              <a:chExt cx="500066" cy="461740"/>
            </a:xfrm>
          </p:grpSpPr>
          <p:cxnSp>
            <p:nvCxnSpPr>
              <p:cNvPr id="30" name="직선 연결선 29"/>
              <p:cNvCxnSpPr/>
              <p:nvPr/>
            </p:nvCxnSpPr>
            <p:spPr>
              <a:xfrm rot="16200000" flipH="1">
                <a:off x="4714852" y="1572314"/>
                <a:ext cx="357238" cy="35719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56" name="TextBox 30"/>
              <p:cNvSpPr txBox="1">
                <a:spLocks noChangeArrowheads="1"/>
              </p:cNvSpPr>
              <p:nvPr/>
            </p:nvSpPr>
            <p:spPr bwMode="auto">
              <a:xfrm>
                <a:off x="4643438" y="1689782"/>
                <a:ext cx="285752" cy="277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A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9557" name="TextBox 31"/>
              <p:cNvSpPr txBox="1">
                <a:spLocks noChangeArrowheads="1"/>
              </p:cNvSpPr>
              <p:nvPr/>
            </p:nvSpPr>
            <p:spPr bwMode="auto">
              <a:xfrm>
                <a:off x="4857752" y="1505606"/>
                <a:ext cx="285752" cy="277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 kumimoji="1" sz="1600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200" smtClean="0">
                    <a:ea typeface="맑은 고딕" panose="020B0503020000020004" pitchFamily="50" charset="-127"/>
                    <a:cs typeface="Arial" panose="020B0604020202020204" pitchFamily="34" charset="0"/>
                  </a:rPr>
                  <a:t>B</a:t>
                </a:r>
                <a:endParaRPr lang="ko-KR" altLang="en-US" sz="1200" smtClean="0"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554" name="TextBox 28"/>
            <p:cNvSpPr txBox="1">
              <a:spLocks noChangeArrowheads="1"/>
            </p:cNvSpPr>
            <p:nvPr/>
          </p:nvSpPr>
          <p:spPr bwMode="auto">
            <a:xfrm>
              <a:off x="4714876" y="2000975"/>
              <a:ext cx="285752" cy="2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0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529" name="TextBox 32"/>
          <p:cNvSpPr txBox="1">
            <a:spLocks noChangeArrowheads="1"/>
          </p:cNvSpPr>
          <p:nvPr/>
        </p:nvSpPr>
        <p:spPr bwMode="auto">
          <a:xfrm>
            <a:off x="4714875" y="2500313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530" name="TextBox 33"/>
          <p:cNvSpPr txBox="1">
            <a:spLocks noChangeArrowheads="1"/>
          </p:cNvSpPr>
          <p:nvPr/>
        </p:nvSpPr>
        <p:spPr bwMode="auto">
          <a:xfrm>
            <a:off x="5294313" y="1554163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531" name="TextBox 34"/>
          <p:cNvSpPr txBox="1">
            <a:spLocks noChangeArrowheads="1"/>
          </p:cNvSpPr>
          <p:nvPr/>
        </p:nvSpPr>
        <p:spPr bwMode="auto">
          <a:xfrm>
            <a:off x="6072188" y="1554163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51438" y="2492375"/>
            <a:ext cx="571500" cy="35718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37" name="직선 화살표 연결선 36"/>
          <p:cNvCxnSpPr>
            <a:stCxn id="36" idx="2"/>
          </p:cNvCxnSpPr>
          <p:nvPr/>
        </p:nvCxnSpPr>
        <p:spPr>
          <a:xfrm rot="5400000">
            <a:off x="5214938" y="2921000"/>
            <a:ext cx="293687" cy="150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5929313" y="2000250"/>
            <a:ext cx="571500" cy="35718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6500813" y="1755775"/>
            <a:ext cx="357187" cy="2365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20" name="그룹 144"/>
          <p:cNvGrpSpPr>
            <a:grpSpLocks/>
          </p:cNvGrpSpPr>
          <p:nvPr/>
        </p:nvGrpSpPr>
        <p:grpSpPr bwMode="auto">
          <a:xfrm>
            <a:off x="4643438" y="3571875"/>
            <a:ext cx="500062" cy="500063"/>
            <a:chOff x="4643438" y="3571876"/>
            <a:chExt cx="500066" cy="500066"/>
          </a:xfrm>
        </p:grpSpPr>
        <p:cxnSp>
          <p:nvCxnSpPr>
            <p:cNvPr id="46" name="직선 연결선 45"/>
            <p:cNvCxnSpPr/>
            <p:nvPr/>
          </p:nvCxnSpPr>
          <p:spPr>
            <a:xfrm rot="16200000" flipH="1">
              <a:off x="4714876" y="3714751"/>
              <a:ext cx="357190" cy="35719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51" name="TextBox 46"/>
            <p:cNvSpPr txBox="1">
              <a:spLocks noChangeArrowheads="1"/>
            </p:cNvSpPr>
            <p:nvPr/>
          </p:nvSpPr>
          <p:spPr bwMode="auto">
            <a:xfrm>
              <a:off x="4643438" y="3786190"/>
              <a:ext cx="285752" cy="27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A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9552" name="TextBox 47"/>
            <p:cNvSpPr txBox="1">
              <a:spLocks noChangeArrowheads="1"/>
            </p:cNvSpPr>
            <p:nvPr/>
          </p:nvSpPr>
          <p:spPr bwMode="auto">
            <a:xfrm>
              <a:off x="4857752" y="3571876"/>
              <a:ext cx="285752" cy="276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ko-KR" sz="1200" smtClean="0">
                  <a:ea typeface="맑은 고딕" panose="020B0503020000020004" pitchFamily="50" charset="-127"/>
                  <a:cs typeface="Arial" panose="020B0604020202020204" pitchFamily="34" charset="0"/>
                </a:rPr>
                <a:t>B</a:t>
              </a:r>
              <a:endParaRPr lang="ko-KR" altLang="en-US" sz="1200" smtClean="0"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9537" name="TextBox 48"/>
          <p:cNvSpPr txBox="1">
            <a:spLocks noChangeArrowheads="1"/>
          </p:cNvSpPr>
          <p:nvPr/>
        </p:nvSpPr>
        <p:spPr bwMode="auto">
          <a:xfrm>
            <a:off x="4714875" y="4143375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538" name="TextBox 49"/>
          <p:cNvSpPr txBox="1">
            <a:spLocks noChangeArrowheads="1"/>
          </p:cNvSpPr>
          <p:nvPr/>
        </p:nvSpPr>
        <p:spPr bwMode="auto">
          <a:xfrm>
            <a:off x="5294313" y="369728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0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9539" name="TextBox 50"/>
          <p:cNvSpPr txBox="1">
            <a:spLocks noChangeArrowheads="1"/>
          </p:cNvSpPr>
          <p:nvPr/>
        </p:nvSpPr>
        <p:spPr bwMode="auto">
          <a:xfrm>
            <a:off x="6072188" y="3697288"/>
            <a:ext cx="28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2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929313" y="4143375"/>
            <a:ext cx="571500" cy="357188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/>
          <p:cNvCxnSpPr>
            <a:stCxn id="52" idx="3"/>
          </p:cNvCxnSpPr>
          <p:nvPr/>
        </p:nvCxnSpPr>
        <p:spPr>
          <a:xfrm>
            <a:off x="6500813" y="4322763"/>
            <a:ext cx="428625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2" name="TextBox 55"/>
          <p:cNvSpPr txBox="1">
            <a:spLocks noChangeArrowheads="1"/>
          </p:cNvSpPr>
          <p:nvPr/>
        </p:nvSpPr>
        <p:spPr bwMode="auto">
          <a:xfrm>
            <a:off x="4429125" y="5635625"/>
            <a:ext cx="4214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반가산기의 </a:t>
            </a: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K-MAP</a:t>
            </a:r>
            <a:r>
              <a:rPr lang="ko-KR" altLang="en-US" sz="1400" smtClean="0">
                <a:ea typeface="맑은 고딕" panose="020B0503020000020004" pitchFamily="50" charset="-127"/>
                <a:cs typeface="Arial" panose="020B0604020202020204" pitchFamily="34" charset="0"/>
              </a:rPr>
              <a:t>을 이용한 간소화</a:t>
            </a:r>
            <a:r>
              <a:rPr lang="en-US" altLang="ko-KR" sz="1400" smtClean="0">
                <a:ea typeface="맑은 고딕" panose="020B0503020000020004" pitchFamily="50" charset="-127"/>
                <a:cs typeface="Arial" panose="020B0604020202020204" pitchFamily="34" charset="0"/>
              </a:rPr>
              <a:t>&gt;</a:t>
            </a:r>
            <a:endParaRPr lang="ko-KR" altLang="en-US" sz="1400" smtClean="0"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103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915832"/>
              </p:ext>
            </p:extLst>
          </p:nvPr>
        </p:nvGraphicFramePr>
        <p:xfrm>
          <a:off x="5068888" y="3159125"/>
          <a:ext cx="4111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수식" r:id="rId4" imgW="266469" imgH="190335" progId="Equation.3">
                  <p:embed/>
                </p:oleObj>
              </mc:Choice>
              <mc:Fallback>
                <p:oleObj name="수식" r:id="rId4" imgW="266469" imgH="190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3159125"/>
                        <a:ext cx="4111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50221"/>
              </p:ext>
            </p:extLst>
          </p:nvPr>
        </p:nvGraphicFramePr>
        <p:xfrm>
          <a:off x="6945313" y="1568450"/>
          <a:ext cx="4111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수식" r:id="rId6" imgW="266469" imgH="190335" progId="Equation.3">
                  <p:embed/>
                </p:oleObj>
              </mc:Choice>
              <mc:Fallback>
                <p:oleObj name="수식" r:id="rId6" imgW="266469" imgH="190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1568450"/>
                        <a:ext cx="4111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12887"/>
              </p:ext>
            </p:extLst>
          </p:nvPr>
        </p:nvGraphicFramePr>
        <p:xfrm>
          <a:off x="6022975" y="3121025"/>
          <a:ext cx="259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수식" r:id="rId8" imgW="1676400" imgH="228600" progId="Equation.3">
                  <p:embed/>
                </p:oleObj>
              </mc:Choice>
              <mc:Fallback>
                <p:oleObj name="수식" r:id="rId8" imgW="1676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121025"/>
                        <a:ext cx="259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610379"/>
              </p:ext>
            </p:extLst>
          </p:nvPr>
        </p:nvGraphicFramePr>
        <p:xfrm>
          <a:off x="7015163" y="4256088"/>
          <a:ext cx="4111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수식" r:id="rId10" imgW="266469" imgH="190335" progId="Equation.3">
                  <p:embed/>
                </p:oleObj>
              </mc:Choice>
              <mc:Fallback>
                <p:oleObj name="수식" r:id="rId10" imgW="266469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4256088"/>
                        <a:ext cx="4111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3059"/>
              </p:ext>
            </p:extLst>
          </p:nvPr>
        </p:nvGraphicFramePr>
        <p:xfrm>
          <a:off x="6094413" y="5205413"/>
          <a:ext cx="13731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수식" r:id="rId12" imgW="888614" imgH="203112" progId="Equation.3">
                  <p:embed/>
                </p:oleObj>
              </mc:Choice>
              <mc:Fallback>
                <p:oleObj name="수식" r:id="rId12" imgW="888614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5205413"/>
                        <a:ext cx="13731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48" name="TextBox 45"/>
          <p:cNvSpPr txBox="1">
            <a:spLocks noChangeArrowheads="1"/>
          </p:cNvSpPr>
          <p:nvPr/>
        </p:nvSpPr>
        <p:spPr bwMode="auto">
          <a:xfrm>
            <a:off x="392113" y="2700338"/>
            <a:ext cx="6175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-B</a:t>
            </a: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smtClean="0">
                <a:ea typeface="맑은 고딕" panose="020B0503020000020004" pitchFamily="50" charset="-127"/>
                <a:cs typeface="Arial" panose="020B0604020202020204" pitchFamily="34" charset="0"/>
              </a:rPr>
              <a:t>??</a:t>
            </a:r>
          </a:p>
        </p:txBody>
      </p:sp>
      <p:cxnSp>
        <p:nvCxnSpPr>
          <p:cNvPr id="10333" name="직선 연결선 46"/>
          <p:cNvCxnSpPr>
            <a:cxnSpLocks noChangeShapeType="1"/>
          </p:cNvCxnSpPr>
          <p:nvPr/>
        </p:nvCxnSpPr>
        <p:spPr bwMode="auto">
          <a:xfrm>
            <a:off x="581025" y="3119438"/>
            <a:ext cx="428625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EM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13993</TotalTime>
  <Words>767</Words>
  <Application>Microsoft Office PowerPoint</Application>
  <PresentationFormat>화면 슬라이드 쇼(4:3)</PresentationFormat>
  <Paragraphs>543</Paragraphs>
  <Slides>16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맑은 고딕</vt:lpstr>
      <vt:lpstr>Arial</vt:lpstr>
      <vt:lpstr>Verdana</vt:lpstr>
      <vt:lpstr>Wingdings</vt:lpstr>
      <vt:lpstr>EM</vt:lpstr>
      <vt:lpstr>1_EM</vt:lpstr>
      <vt:lpstr>2_EM</vt:lpstr>
      <vt:lpstr>수식</vt:lpstr>
      <vt:lpstr>Logic Circuit Design Laboratory</vt:lpstr>
      <vt:lpstr>Half-Adder</vt:lpstr>
      <vt:lpstr>Half-Adder</vt:lpstr>
      <vt:lpstr>Half-Adder</vt:lpstr>
      <vt:lpstr>Full-Adder</vt:lpstr>
      <vt:lpstr>Full-Adder</vt:lpstr>
      <vt:lpstr>Full-Adder</vt:lpstr>
      <vt:lpstr>Full-Adder</vt:lpstr>
      <vt:lpstr>Half-Subtractor</vt:lpstr>
      <vt:lpstr>Half-Subtractor</vt:lpstr>
      <vt:lpstr>Full-Subtractor</vt:lpstr>
      <vt:lpstr>Full-Subtractor</vt:lpstr>
      <vt:lpstr>Full-Subtractor</vt:lpstr>
      <vt:lpstr>Full-Subtractor</vt:lpstr>
      <vt:lpstr>Subtraction</vt:lpstr>
      <vt:lpstr>Adder and Subtractor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Yoonmyung Lee</cp:lastModifiedBy>
  <cp:revision>328</cp:revision>
  <dcterms:created xsi:type="dcterms:W3CDTF">2007-05-08T06:10:14Z</dcterms:created>
  <dcterms:modified xsi:type="dcterms:W3CDTF">2018-03-13T15:38:59Z</dcterms:modified>
</cp:coreProperties>
</file>