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9" r:id="rId2"/>
    <p:sldMasterId id="2147483672" r:id="rId3"/>
    <p:sldMasterId id="2147483676" r:id="rId4"/>
  </p:sldMasterIdLst>
  <p:notesMasterIdLst>
    <p:notesMasterId r:id="rId18"/>
  </p:notesMasterIdLst>
  <p:sldIdLst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9BF514-26ED-479D-88D7-CE19CC54BAE9}">
  <a:tblStyle styleId="{4A9BF514-26ED-479D-88D7-CE19CC54BAE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22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6898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919086" y="8000452"/>
            <a:ext cx="2998172" cy="4211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Pct val="25000"/>
              <a:defRPr/>
            </a:pPr>
            <a:fld id="{00000000-1234-1234-1234-123412341234}" type="slidenum">
              <a:rPr kumimoji="0" lang="en-US" sz="1100" b="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  <a:buSzPct val="25000"/>
                <a:defRPr/>
              </a:pPr>
              <a:t>1</a:t>
            </a:fld>
            <a:endParaRPr kumimoji="0" lang="en-US" sz="1100" b="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352550" y="631825"/>
            <a:ext cx="4213225" cy="31591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91887" y="4000957"/>
            <a:ext cx="5535087" cy="379038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316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dirty="0" smtClean="0"/>
              <a:t>Subtitle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71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6101"/>
            <a:ext cx="7772400" cy="153867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5600"/>
            <a:ext cx="6400800" cy="1473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616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4213" y="20558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00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6101"/>
            <a:ext cx="7772400" cy="153867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5600"/>
            <a:ext cx="6400800" cy="1473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329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4213" y="20558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137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6101"/>
            <a:ext cx="7772400" cy="153867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5600"/>
            <a:ext cx="6400800" cy="1473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18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98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4995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idx="10"/>
          </p:nvPr>
        </p:nvSpPr>
        <p:spPr bwMode="auto">
          <a:xfrm>
            <a:off x="112954" y="934570"/>
            <a:ext cx="4381856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idx="11"/>
          </p:nvPr>
        </p:nvSpPr>
        <p:spPr bwMode="auto">
          <a:xfrm>
            <a:off x="4643390" y="934570"/>
            <a:ext cx="4381856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66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14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fld id="{DC0D0A8A-4F6D-4492-AC36-A4297EDAB407}" type="slidenum">
              <a:rPr kumimoji="1" lang="ko-KR" altLang="en-US" sz="1000" b="1" kern="1200" smtClean="0">
                <a:solidFill>
                  <a:srgbClr val="8ECA15"/>
                </a:solidFill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b="1" kern="1200" dirty="0">
              <a:solidFill>
                <a:srgbClr val="8ECA15"/>
              </a:solidFill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527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0" y="15408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1557337"/>
            <a:ext cx="3809999" cy="4645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48200" y="1557337"/>
            <a:ext cx="3809999" cy="4645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398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4213" y="20558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76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69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Title 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kern="1200"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20121" y="6687897"/>
            <a:ext cx="9105900" cy="1715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kern="1200" dirty="0" smtClean="0">
                <a:solidFill>
                  <a:srgbClr val="8ECA1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Integrated Circuits &amp; Systems Design Lab.</a:t>
            </a:r>
            <a:endParaRPr kumimoji="1" lang="en-US" altLang="ko-KR" sz="1000" b="1" kern="1200" dirty="0">
              <a:solidFill>
                <a:srgbClr val="8ECA1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4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6700" indent="-266700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68288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06450" indent="-2667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076325" indent="-268288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346200" indent="-2667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Title </a:t>
            </a:r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  <p:sp>
        <p:nvSpPr>
          <p:cNvPr id="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20121" y="6687897"/>
            <a:ext cx="9105900" cy="1715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b="1" kern="1200" dirty="0" smtClean="0">
                <a:solidFill>
                  <a:srgbClr val="8ECA1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Integrated Circuits &amp; Systems Design Lab.</a:t>
            </a:r>
            <a:endParaRPr kumimoji="1" lang="en-US" altLang="ko-KR" sz="1000" b="1" kern="1200" dirty="0">
              <a:solidFill>
                <a:srgbClr val="8ECA1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59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9875" indent="-269875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8575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17550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9874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1652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Title </a:t>
            </a:r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  <p:sp>
        <p:nvSpPr>
          <p:cNvPr id="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20121" y="6687897"/>
            <a:ext cx="9105900" cy="1715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50" b="1" kern="1200" dirty="0" smtClean="0">
                <a:solidFill>
                  <a:srgbClr val="8ECA1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Integrated Circuits &amp; Systems Design Lab.</a:t>
            </a:r>
            <a:endParaRPr kumimoji="1" lang="en-US" altLang="ko-KR" sz="1050" b="1" kern="1200" dirty="0">
              <a:solidFill>
                <a:srgbClr val="8ECA1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9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9875" indent="-269875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8575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17550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9874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1652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Title </a:t>
            </a:r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  <p:sp>
        <p:nvSpPr>
          <p:cNvPr id="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20121" y="6687897"/>
            <a:ext cx="9105900" cy="1715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50" b="1" kern="1200" dirty="0" smtClean="0">
                <a:solidFill>
                  <a:srgbClr val="8ECA1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Integrated Circuits &amp; Systems Design Lab.</a:t>
            </a:r>
            <a:endParaRPr kumimoji="1" lang="en-US" altLang="ko-KR" sz="1050" b="1" kern="1200" dirty="0">
              <a:solidFill>
                <a:srgbClr val="8ECA1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31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9875" indent="-269875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8575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17550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9874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1652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59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image" Target="../media/image58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19" Type="http://schemas.openxmlformats.org/officeDocument/2006/relationships/image" Target="../media/image65.png"/><Relationship Id="rId4" Type="http://schemas.openxmlformats.org/officeDocument/2006/relationships/image" Target="../media/image53.png"/><Relationship Id="rId9" Type="http://schemas.openxmlformats.org/officeDocument/2006/relationships/image" Target="../media/image19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6.png"/><Relationship Id="rId7" Type="http://schemas.openxmlformats.org/officeDocument/2006/relationships/image" Target="../media/image1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71.png"/><Relationship Id="rId5" Type="http://schemas.openxmlformats.org/officeDocument/2006/relationships/image" Target="../media/image1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7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50.png"/><Relationship Id="rId10" Type="http://schemas.openxmlformats.org/officeDocument/2006/relationships/image" Target="../media/image87.png"/><Relationship Id="rId4" Type="http://schemas.openxmlformats.org/officeDocument/2006/relationships/image" Target="../media/image82.png"/><Relationship Id="rId9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/>
          <a:lstStyle/>
          <a:p>
            <a:r>
              <a:rPr lang="en-US" altLang="ko-KR" cap="none" dirty="0" smtClean="0"/>
              <a:t>Logic Circuit Design Laboratory</a:t>
            </a:r>
            <a:endParaRPr lang="ko-KR" altLang="en-US" cap="none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idx="1"/>
          </p:nvPr>
        </p:nvSpPr>
        <p:spPr>
          <a:xfrm>
            <a:off x="684213" y="1995805"/>
            <a:ext cx="7772400" cy="1500187"/>
          </a:xfrm>
        </p:spPr>
        <p:txBody>
          <a:bodyPr/>
          <a:lstStyle/>
          <a:p>
            <a:r>
              <a:rPr lang="en-US" altLang="ko-KR" dirty="0" smtClean="0"/>
              <a:t>Week 4 – Multiplexer</a:t>
            </a:r>
            <a:r>
              <a:rPr lang="en-US" altLang="ko-KR" dirty="0"/>
              <a:t>, Encoder and Decoder</a:t>
            </a:r>
          </a:p>
        </p:txBody>
      </p:sp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84213" y="5173683"/>
            <a:ext cx="7772400" cy="106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60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6pPr>
            <a:lvl7pPr marL="27432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7pPr>
            <a:lvl8pPr marL="32004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8pPr>
            <a:lvl9pPr marL="36576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>
              <a:buClr>
                <a:srgbClr val="2D2D8A"/>
              </a:buClr>
              <a:defRPr/>
            </a:pPr>
            <a:r>
              <a:rPr lang="en-US" altLang="ko-KR" sz="1800" dirty="0" smtClean="0">
                <a:solidFill>
                  <a:srgbClr val="000000"/>
                </a:solidFill>
              </a:rPr>
              <a:t>Yoonmyung Lee</a:t>
            </a:r>
          </a:p>
          <a:p>
            <a:pPr>
              <a:buClr>
                <a:srgbClr val="2D2D8A"/>
              </a:buClr>
              <a:defRPr/>
            </a:pPr>
            <a:endParaRPr lang="en-US" altLang="ko-KR" sz="300" dirty="0" smtClean="0">
              <a:solidFill>
                <a:srgbClr val="000000"/>
              </a:solidFill>
            </a:endParaRPr>
          </a:p>
          <a:p>
            <a:pPr>
              <a:buClr>
                <a:srgbClr val="2D2D8A"/>
              </a:buClr>
              <a:defRPr/>
            </a:pPr>
            <a:r>
              <a:rPr lang="en-US" altLang="ko-KR" sz="1400" dirty="0" smtClean="0">
                <a:solidFill>
                  <a:srgbClr val="000000"/>
                </a:solidFill>
              </a:rPr>
              <a:t>yoonmyung@skku.edu</a:t>
            </a:r>
          </a:p>
          <a:p>
            <a:pPr>
              <a:buClr>
                <a:srgbClr val="2D2D8A"/>
              </a:buClr>
              <a:defRPr/>
            </a:pPr>
            <a:r>
              <a:rPr lang="en-US" altLang="ko-KR" sz="1400" dirty="0" smtClean="0">
                <a:solidFill>
                  <a:srgbClr val="000000"/>
                </a:solidFill>
              </a:rPr>
              <a:t>Dept. of Semiconductor Systems Engineering</a:t>
            </a:r>
          </a:p>
          <a:p>
            <a:pPr>
              <a:buClr>
                <a:srgbClr val="2D2D8A"/>
              </a:buClr>
              <a:defRPr/>
            </a:pPr>
            <a:r>
              <a:rPr lang="en-US" altLang="ko-KR" sz="1400" dirty="0" smtClean="0">
                <a:solidFill>
                  <a:srgbClr val="000000"/>
                </a:solidFill>
              </a:rPr>
              <a:t>Sungkyunkwan University</a:t>
            </a:r>
          </a:p>
          <a:p>
            <a:pPr>
              <a:buClr>
                <a:srgbClr val="2D2D8A"/>
              </a:buClr>
              <a:defRPr/>
            </a:pPr>
            <a:endParaRPr lang="ko-KR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2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3203848" y="3497080"/>
            <a:ext cx="5472607" cy="348402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u="none" strike="noStrike" cap="none" dirty="0">
                <a:cs typeface="Arial"/>
                <a:sym typeface="Arial"/>
              </a:rPr>
              <a:t>2. Encoder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l="23672" r="24242"/>
          <a:stretch/>
        </p:blipFill>
        <p:spPr>
          <a:xfrm>
            <a:off x="1089480" y="2252661"/>
            <a:ext cx="1054602" cy="211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2051719" y="3032975"/>
            <a:ext cx="405912" cy="2769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2051721" y="3267647"/>
            <a:ext cx="405912" cy="2769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2051721" y="3512041"/>
            <a:ext cx="405912" cy="276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2070171" y="3721944"/>
            <a:ext cx="369011" cy="27699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827583" y="2348880"/>
            <a:ext cx="369011" cy="27699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827584" y="2583550"/>
            <a:ext cx="369011" cy="27699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827584" y="2827944"/>
            <a:ext cx="369011" cy="27699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827583" y="3037848"/>
            <a:ext cx="369011" cy="27699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827586" y="3235041"/>
            <a:ext cx="369011" cy="27699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849224" y="3512039"/>
            <a:ext cx="324127" cy="27699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849224" y="3721944"/>
            <a:ext cx="338554" cy="27699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2085399" y="3933055"/>
            <a:ext cx="330539" cy="276998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2085399" y="2860550"/>
            <a:ext cx="343363" cy="276998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2044692" y="2382924"/>
            <a:ext cx="474810" cy="276998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2061525" y="2617596"/>
            <a:ext cx="441146" cy="276998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79746" y="4364785"/>
            <a:ext cx="741361" cy="260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&lt;74147&gt;</a:t>
            </a:r>
          </a:p>
        </p:txBody>
      </p:sp>
      <p:graphicFrame>
        <p:nvGraphicFramePr>
          <p:cNvPr id="264" name="Shape 264"/>
          <p:cNvGraphicFramePr/>
          <p:nvPr>
            <p:extLst>
              <p:ext uri="{D42A27DB-BD31-4B8C-83A1-F6EECF244321}">
                <p14:modId xmlns:p14="http://schemas.microsoft.com/office/powerpoint/2010/main" val="3206369112"/>
              </p:ext>
            </p:extLst>
          </p:nvPr>
        </p:nvGraphicFramePr>
        <p:xfrm>
          <a:off x="3131839" y="1481704"/>
          <a:ext cx="5637125" cy="4060670"/>
        </p:xfrm>
        <a:graphic>
          <a:graphicData uri="http://schemas.openxmlformats.org/drawingml/2006/table">
            <a:tbl>
              <a:tblPr firstRow="1" bandRow="1">
                <a:noFill/>
                <a:tableStyleId>{4A9BF514-26ED-479D-88D7-CE19CC54BAE9}</a:tableStyleId>
              </a:tblPr>
              <a:tblGrid>
                <a:gridCol w="43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3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3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3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5900">
                <a:tc grid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Inputs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Outputs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sz="900"/>
                        <a:t>1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sz="900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sz="90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sz="900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sz="900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sz="900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sz="900"/>
                        <a:t>7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sz="900"/>
                        <a:t>8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I</a:t>
                      </a:r>
                      <a:r>
                        <a:rPr lang="en-US" sz="900"/>
                        <a:t>9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D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C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B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65" name="Shape 265"/>
          <p:cNvSpPr/>
          <p:nvPr/>
        </p:nvSpPr>
        <p:spPr>
          <a:xfrm>
            <a:off x="3347864" y="5719796"/>
            <a:ext cx="4968551" cy="49176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l="-1099"/>
            </a:stretch>
          </a:blip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23528" y="980728"/>
            <a:ext cx="532859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2.3  Encoder 10-Line Decimal to 4-Line BCD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70491" y="3933055"/>
            <a:ext cx="52610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/>
        </p:nvSpPr>
        <p:spPr>
          <a:xfrm>
            <a:off x="3316473" y="4015619"/>
            <a:ext cx="4711909" cy="337188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u="none" strike="noStrike" cap="none" dirty="0">
                <a:cs typeface="Arial"/>
                <a:sym typeface="Arial"/>
              </a:rPr>
              <a:t>2. Encoder</a:t>
            </a: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l="22987" r="26061"/>
          <a:stretch/>
        </p:blipFill>
        <p:spPr>
          <a:xfrm>
            <a:off x="1081008" y="2528030"/>
            <a:ext cx="1231106" cy="240955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2267742" y="3445487"/>
            <a:ext cx="369011" cy="2769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2267743" y="3680157"/>
            <a:ext cx="369011" cy="2769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267743" y="3924551"/>
            <a:ext cx="369011" cy="276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2267743" y="4184214"/>
            <a:ext cx="369011" cy="27699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743772" y="2670957"/>
            <a:ext cx="369011" cy="27699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743772" y="2905627"/>
            <a:ext cx="369011" cy="27699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743772" y="3150022"/>
            <a:ext cx="369011" cy="27699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743772" y="3409683"/>
            <a:ext cx="369011" cy="27699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2214843" y="2670956"/>
            <a:ext cx="474810" cy="27699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2231675" y="2905627"/>
            <a:ext cx="441146" cy="27699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07704" y="3679187"/>
            <a:ext cx="396262" cy="27699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21329" y="3924551"/>
            <a:ext cx="404278" cy="276998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726137" y="4184214"/>
            <a:ext cx="404276" cy="276998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2250109" y="4400237"/>
            <a:ext cx="404276" cy="276998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624347" y="4400237"/>
            <a:ext cx="562975" cy="276998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2231675" y="3150022"/>
            <a:ext cx="417102" cy="276998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aphicFrame>
        <p:nvGraphicFramePr>
          <p:cNvPr id="291" name="Shape 291"/>
          <p:cNvGraphicFramePr/>
          <p:nvPr/>
        </p:nvGraphicFramePr>
        <p:xfrm>
          <a:off x="2843808" y="1668042"/>
          <a:ext cx="6095950" cy="4066720"/>
        </p:xfrm>
        <a:graphic>
          <a:graphicData uri="http://schemas.openxmlformats.org/drawingml/2006/table">
            <a:tbl>
              <a:tblPr firstRow="1" bandRow="1">
                <a:noFill/>
                <a:tableStyleId>{4A9BF514-26ED-479D-88D7-CE19CC54BAE9}</a:tableStyleId>
              </a:tblPr>
              <a:tblGrid>
                <a:gridCol w="43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36450">
                <a:tc gridSpan="9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Inputs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Outputs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EI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I</a:t>
                      </a:r>
                      <a:r>
                        <a:rPr lang="en-US" sz="900"/>
                        <a:t>0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I</a:t>
                      </a:r>
                      <a:r>
                        <a:rPr lang="en-US" sz="900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I</a:t>
                      </a:r>
                      <a:r>
                        <a:rPr lang="en-US" sz="900"/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I</a:t>
                      </a:r>
                      <a:r>
                        <a:rPr lang="en-US" sz="900"/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I</a:t>
                      </a:r>
                      <a:r>
                        <a:rPr lang="en-US" sz="900"/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I</a:t>
                      </a:r>
                      <a:r>
                        <a:rPr lang="en-US" sz="900"/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I</a:t>
                      </a:r>
                      <a:r>
                        <a:rPr lang="en-US" sz="900"/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</a:t>
                      </a:r>
                      <a:r>
                        <a:rPr lang="en-US" sz="900"/>
                        <a:t>7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A</a:t>
                      </a:r>
                      <a:r>
                        <a:rPr lang="en-US" sz="900"/>
                        <a:t>2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A</a:t>
                      </a:r>
                      <a:r>
                        <a:rPr lang="en-US" sz="900"/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/>
                        <a:t>A</a:t>
                      </a:r>
                      <a:r>
                        <a:rPr lang="en-US" sz="900"/>
                        <a:t>0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GS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/>
                        <a:t>EO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2" name="Shape 292"/>
          <p:cNvSpPr txBox="1"/>
          <p:nvPr/>
        </p:nvSpPr>
        <p:spPr>
          <a:xfrm>
            <a:off x="7381720" y="5807005"/>
            <a:ext cx="1750799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H: High voltage Level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L: Low Voltage Level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X: Irrelevant</a:t>
            </a:r>
          </a:p>
        </p:txBody>
      </p:sp>
      <p:sp>
        <p:nvSpPr>
          <p:cNvPr id="293" name="Shape 293"/>
          <p:cNvSpPr/>
          <p:nvPr/>
        </p:nvSpPr>
        <p:spPr>
          <a:xfrm>
            <a:off x="2801877" y="1928793"/>
            <a:ext cx="487800" cy="4320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8455264" y="1928793"/>
            <a:ext cx="487885" cy="432047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7020271" y="1143287"/>
            <a:ext cx="755479" cy="41350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</p:txBody>
      </p:sp>
      <p:cxnSp>
        <p:nvCxnSpPr>
          <p:cNvPr id="296" name="Shape 296"/>
          <p:cNvCxnSpPr>
            <a:stCxn id="293" idx="0"/>
            <a:endCxn id="297" idx="3"/>
          </p:cNvCxnSpPr>
          <p:nvPr/>
        </p:nvCxnSpPr>
        <p:spPr>
          <a:xfrm rot="5400000" flipH="1">
            <a:off x="2742627" y="1625643"/>
            <a:ext cx="224700" cy="381600"/>
          </a:xfrm>
          <a:prstGeom prst="curvedConnector2">
            <a:avLst/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7" name="Shape 297"/>
          <p:cNvSpPr/>
          <p:nvPr/>
        </p:nvSpPr>
        <p:spPr>
          <a:xfrm>
            <a:off x="1908630" y="1497308"/>
            <a:ext cx="755400" cy="4133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</a:p>
        </p:txBody>
      </p:sp>
      <p:cxnSp>
        <p:nvCxnSpPr>
          <p:cNvPr id="298" name="Shape 298"/>
          <p:cNvCxnSpPr>
            <a:stCxn id="294" idx="0"/>
            <a:endCxn id="295" idx="3"/>
          </p:cNvCxnSpPr>
          <p:nvPr/>
        </p:nvCxnSpPr>
        <p:spPr>
          <a:xfrm rot="5400000" flipH="1">
            <a:off x="7948157" y="1177743"/>
            <a:ext cx="578700" cy="923400"/>
          </a:xfrm>
          <a:prstGeom prst="curvedConnector2">
            <a:avLst/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99" name="Shape 299"/>
          <p:cNvSpPr txBox="1"/>
          <p:nvPr/>
        </p:nvSpPr>
        <p:spPr>
          <a:xfrm>
            <a:off x="1326674" y="4927105"/>
            <a:ext cx="739775" cy="2619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&lt;74148&gt;</a:t>
            </a:r>
          </a:p>
        </p:txBody>
      </p:sp>
      <p:sp>
        <p:nvSpPr>
          <p:cNvPr id="300" name="Shape 300"/>
          <p:cNvSpPr/>
          <p:nvPr/>
        </p:nvSpPr>
        <p:spPr>
          <a:xfrm>
            <a:off x="2640401" y="5884289"/>
            <a:ext cx="4733420" cy="49176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cxnSp>
        <p:nvCxnSpPr>
          <p:cNvPr id="301" name="Shape 301"/>
          <p:cNvCxnSpPr>
            <a:stCxn id="272" idx="2"/>
            <a:endCxn id="300" idx="0"/>
          </p:cNvCxnSpPr>
          <p:nvPr/>
        </p:nvCxnSpPr>
        <p:spPr>
          <a:xfrm rot="5400000">
            <a:off x="4573978" y="4785857"/>
            <a:ext cx="1531500" cy="6654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02" name="Shape 302"/>
          <p:cNvSpPr txBox="1"/>
          <p:nvPr/>
        </p:nvSpPr>
        <p:spPr>
          <a:xfrm>
            <a:off x="323527" y="980728"/>
            <a:ext cx="5348899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2.4  Encoder 8 Data Lines to 3-Line Binary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u="none" strike="noStrike" cap="none" dirty="0">
                <a:cs typeface="Arial"/>
                <a:sym typeface="Arial"/>
              </a:rPr>
              <a:t>3. Decoder</a:t>
            </a:r>
          </a:p>
        </p:txBody>
      </p:sp>
      <p:sp>
        <p:nvSpPr>
          <p:cNvPr id="310" name="Shape 310"/>
          <p:cNvSpPr/>
          <p:nvPr/>
        </p:nvSpPr>
        <p:spPr>
          <a:xfrm>
            <a:off x="1638209" y="2564903"/>
            <a:ext cx="1296143" cy="288032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to 8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</a:p>
        </p:txBody>
      </p:sp>
      <p:cxnSp>
        <p:nvCxnSpPr>
          <p:cNvPr id="311" name="Shape 311"/>
          <p:cNvCxnSpPr/>
          <p:nvPr/>
        </p:nvCxnSpPr>
        <p:spPr>
          <a:xfrm>
            <a:off x="2934353" y="2986458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2" name="Shape 312"/>
          <p:cNvCxnSpPr/>
          <p:nvPr/>
        </p:nvCxnSpPr>
        <p:spPr>
          <a:xfrm>
            <a:off x="2931056" y="3274491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3" name="Shape 313"/>
          <p:cNvCxnSpPr/>
          <p:nvPr/>
        </p:nvCxnSpPr>
        <p:spPr>
          <a:xfrm>
            <a:off x="2934353" y="3562523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4" name="Shape 314"/>
          <p:cNvCxnSpPr/>
          <p:nvPr/>
        </p:nvCxnSpPr>
        <p:spPr>
          <a:xfrm>
            <a:off x="2931056" y="3850555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5" name="Shape 315"/>
          <p:cNvCxnSpPr/>
          <p:nvPr/>
        </p:nvCxnSpPr>
        <p:spPr>
          <a:xfrm>
            <a:off x="2934353" y="4138587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6" name="Shape 316"/>
          <p:cNvCxnSpPr/>
          <p:nvPr/>
        </p:nvCxnSpPr>
        <p:spPr>
          <a:xfrm>
            <a:off x="2931056" y="4426619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7" name="Shape 317"/>
          <p:cNvCxnSpPr/>
          <p:nvPr/>
        </p:nvCxnSpPr>
        <p:spPr>
          <a:xfrm>
            <a:off x="2934353" y="4714651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8" name="Shape 318"/>
          <p:cNvCxnSpPr/>
          <p:nvPr/>
        </p:nvCxnSpPr>
        <p:spPr>
          <a:xfrm>
            <a:off x="2931056" y="5002682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19" name="Shape 319"/>
          <p:cNvCxnSpPr/>
          <p:nvPr/>
        </p:nvCxnSpPr>
        <p:spPr>
          <a:xfrm>
            <a:off x="758874" y="3295060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0" name="Shape 320"/>
          <p:cNvCxnSpPr/>
          <p:nvPr/>
        </p:nvCxnSpPr>
        <p:spPr>
          <a:xfrm>
            <a:off x="755575" y="3925228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321" name="Shape 321"/>
          <p:cNvCxnSpPr/>
          <p:nvPr/>
        </p:nvCxnSpPr>
        <p:spPr>
          <a:xfrm>
            <a:off x="755575" y="4640164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322" name="Shape 322"/>
          <p:cNvSpPr txBox="1"/>
          <p:nvPr/>
        </p:nvSpPr>
        <p:spPr>
          <a:xfrm>
            <a:off x="1170145" y="2973883"/>
            <a:ext cx="29527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170145" y="3560980"/>
            <a:ext cx="29527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170145" y="4285267"/>
            <a:ext cx="29527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475353" y="5727737"/>
            <a:ext cx="148309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3-to-8 Decoder&gt;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813689" y="2867396"/>
            <a:ext cx="393056" cy="276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3813689" y="3155427"/>
            <a:ext cx="393056" cy="2769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3813689" y="3407448"/>
            <a:ext cx="393056" cy="2769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3813689" y="3695480"/>
            <a:ext cx="393056" cy="276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3813689" y="3980100"/>
            <a:ext cx="393056" cy="27699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3813689" y="4268132"/>
            <a:ext cx="393056" cy="27699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3813689" y="4520153"/>
            <a:ext cx="393056" cy="27699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3813689" y="4808185"/>
            <a:ext cx="393056" cy="27699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aphicFrame>
        <p:nvGraphicFramePr>
          <p:cNvPr id="334" name="Shape 334"/>
          <p:cNvGraphicFramePr/>
          <p:nvPr/>
        </p:nvGraphicFramePr>
        <p:xfrm>
          <a:off x="4329710" y="2324350"/>
          <a:ext cx="4211900" cy="3332400"/>
        </p:xfrm>
        <a:graphic>
          <a:graphicData uri="http://schemas.openxmlformats.org/drawingml/2006/table">
            <a:tbl>
              <a:tblPr firstRow="1" bandRow="1">
                <a:noFill/>
                <a:tableStyleId>{4A9BF514-26ED-479D-88D7-CE19CC54BAE9}</a:tableStyleId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9625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입력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출력 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A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B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C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</a:t>
                      </a:r>
                      <a:r>
                        <a:rPr lang="en-US" sz="900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</a:t>
                      </a:r>
                      <a:r>
                        <a:rPr lang="en-US" sz="90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</a:t>
                      </a:r>
                      <a:r>
                        <a:rPr lang="en-US" sz="90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</a:t>
                      </a:r>
                      <a:r>
                        <a:rPr lang="en-US" sz="900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</a:t>
                      </a:r>
                      <a:r>
                        <a:rPr lang="en-US" sz="900"/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</a:t>
                      </a:r>
                      <a:r>
                        <a:rPr lang="en-US" sz="900"/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</a:t>
                      </a:r>
                      <a:r>
                        <a:rPr lang="en-US" sz="900"/>
                        <a:t>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</a:t>
                      </a:r>
                      <a:r>
                        <a:rPr lang="en-US" sz="900"/>
                        <a:t>7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35" name="Shape 335"/>
          <p:cNvSpPr txBox="1"/>
          <p:nvPr/>
        </p:nvSpPr>
        <p:spPr>
          <a:xfrm>
            <a:off x="5289110" y="5727737"/>
            <a:ext cx="249715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3-to-8 Decoder의 Truth Table&gt;</a:t>
            </a:r>
          </a:p>
        </p:txBody>
      </p:sp>
      <p:sp>
        <p:nvSpPr>
          <p:cNvPr id="30" name="Shape 309"/>
          <p:cNvSpPr txBox="1"/>
          <p:nvPr/>
        </p:nvSpPr>
        <p:spPr>
          <a:xfrm>
            <a:off x="323528" y="908720"/>
            <a:ext cx="8778365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3.1  Decoder 란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?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 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   -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Encoder의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반대되는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기능을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하며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시스템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내에서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사용된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데이터의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형태</a:t>
            </a:r>
            <a:endParaRPr lang="en-US" sz="1800" b="1" dirty="0" smtClean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(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2진수, </a:t>
            </a:r>
            <a:r>
              <a:rPr lang="en-US" sz="1800" b="1" dirty="0" err="1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혹은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BCD code)를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다른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형태로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변환하는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Logic 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u="none" strike="noStrike" cap="none" dirty="0">
                <a:cs typeface="Arial"/>
                <a:sym typeface="Arial"/>
              </a:rPr>
              <a:t>3. Decoder</a:t>
            </a:r>
          </a:p>
        </p:txBody>
      </p:sp>
      <p:pic>
        <p:nvPicPr>
          <p:cNvPr id="341" name="Shape 3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2273598"/>
            <a:ext cx="1104899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Shape 342"/>
          <p:cNvSpPr txBox="1"/>
          <p:nvPr/>
        </p:nvSpPr>
        <p:spPr>
          <a:xfrm>
            <a:off x="1617662" y="4607223"/>
            <a:ext cx="661987" cy="261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&lt;7442&gt;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323528" y="980728"/>
            <a:ext cx="367240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3.2  BCD to Decimal Decoder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2552700" y="2949947"/>
            <a:ext cx="29527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2552700" y="2672948"/>
            <a:ext cx="29527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346" name="Shape 346"/>
          <p:cNvSpPr txBox="1"/>
          <p:nvPr/>
        </p:nvSpPr>
        <p:spPr>
          <a:xfrm>
            <a:off x="2552700" y="3191991"/>
            <a:ext cx="29527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552700" y="3445008"/>
            <a:ext cx="29527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152525" y="2397610"/>
            <a:ext cx="26962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1152525" y="2659623"/>
            <a:ext cx="26962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52525" y="2914991"/>
            <a:ext cx="26962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52525" y="3177003"/>
            <a:ext cx="26962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1152525" y="3488853"/>
            <a:ext cx="26962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152525" y="3750864"/>
            <a:ext cx="26962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152525" y="4006233"/>
            <a:ext cx="26962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2552700" y="3728437"/>
            <a:ext cx="26962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2552700" y="3990448"/>
            <a:ext cx="26962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2552700" y="4245817"/>
            <a:ext cx="26962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24286" y="4245817"/>
            <a:ext cx="52610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2462932" y="2397610"/>
            <a:ext cx="474810" cy="2769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graphicFrame>
        <p:nvGraphicFramePr>
          <p:cNvPr id="360" name="Shape 360"/>
          <p:cNvGraphicFramePr/>
          <p:nvPr/>
        </p:nvGraphicFramePr>
        <p:xfrm>
          <a:off x="3611612" y="1375438"/>
          <a:ext cx="4944375" cy="4624200"/>
        </p:xfrm>
        <a:graphic>
          <a:graphicData uri="http://schemas.openxmlformats.org/drawingml/2006/table">
            <a:tbl>
              <a:tblPr firstRow="1" bandRow="1">
                <a:noFill/>
                <a:tableStyleId>{4A9BF514-26ED-479D-88D7-CE19CC54BAE9}</a:tableStyleId>
              </a:tblPr>
              <a:tblGrid>
                <a:gridCol w="3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96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690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No.</a:t>
                      </a:r>
                    </a:p>
                  </a:txBody>
                  <a:tcPr marL="91450" marR="91450" marT="45725" marB="45725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BCD Inputs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Decimal Outputs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00B0F0"/>
                          </a:solidFill>
                        </a:rPr>
                        <a:t>D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00B0F0"/>
                          </a:solidFill>
                        </a:rPr>
                        <a:t>C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00B0F0"/>
                          </a:solidFill>
                        </a:rPr>
                        <a:t>B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0</a:t>
                      </a:r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1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2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3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4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5</a:t>
                      </a:r>
                    </a:p>
                  </a:txBody>
                  <a:tcPr marL="91450" marR="91450" marT="45725" marB="45725" anchor="ctr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6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7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8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9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9</a:t>
                      </a:r>
                    </a:p>
                  </a:txBody>
                  <a:tcPr marL="91450" marR="91450" marT="45725" marB="45725" anchor="ctr"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900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I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V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I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D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6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6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6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L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H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u="none" strike="noStrike" cap="none" dirty="0">
                <a:cs typeface="Arial"/>
                <a:sym typeface="Arial"/>
              </a:rPr>
              <a:t>Contents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7772400" cy="4645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Multiplexer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AutoNum type="arabicPeriod"/>
            </a:pPr>
            <a:r>
              <a:rPr lang="en-US" altLang="ko-KR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Encoder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itchFamily="2" charset="2"/>
              <a:buAutoNum type="arabicPeriod"/>
            </a:pPr>
            <a:endParaRPr lang="en-US" altLang="ko-KR"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Decoder</a:t>
            </a:r>
            <a:endParaRPr lang="en-US" sz="2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u="none" strike="noStrike" cap="none" dirty="0">
                <a:cs typeface="Arial"/>
                <a:sym typeface="Arial"/>
              </a:rPr>
              <a:t>1. Multiplexer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23528" y="908720"/>
            <a:ext cx="8820472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1.1  Multiplexer 란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?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   - </a:t>
            </a:r>
            <a:r>
              <a:rPr lang="en-US" sz="1800" b="1" dirty="0" err="1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여러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개의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데이터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신호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중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오직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하나의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데이터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신호만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출력으로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보낼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수 </a:t>
            </a:r>
            <a:r>
              <a:rPr lang="en-US" sz="1800" b="1" dirty="0" err="1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있는</a:t>
            </a:r>
            <a:endParaRPr lang="en-US" sz="1800" b="1" dirty="0" smtClean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Logic 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Gate.  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x="5055461" y="3212975"/>
            <a:ext cx="2684890" cy="2206807"/>
            <a:chOff x="3131840" y="2819374"/>
            <a:chExt cx="3110918" cy="2409824"/>
          </a:xfrm>
        </p:grpSpPr>
        <p:grpSp>
          <p:nvGrpSpPr>
            <p:cNvPr id="72" name="Shape 72"/>
            <p:cNvGrpSpPr/>
            <p:nvPr/>
          </p:nvGrpSpPr>
          <p:grpSpPr>
            <a:xfrm>
              <a:off x="3131840" y="2819374"/>
              <a:ext cx="2114211" cy="2409824"/>
              <a:chOff x="2627783" y="2243310"/>
              <a:chExt cx="2679530" cy="3057896"/>
            </a:xfrm>
          </p:grpSpPr>
          <p:pic>
            <p:nvPicPr>
              <p:cNvPr id="73" name="Shape 7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445589" y="2243310"/>
                <a:ext cx="1828800" cy="24098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" name="Shape 74"/>
              <p:cNvSpPr txBox="1"/>
              <p:nvPr/>
            </p:nvSpPr>
            <p:spPr>
              <a:xfrm>
                <a:off x="4021557" y="2938509"/>
                <a:ext cx="1285757" cy="915078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r="-2775"/>
                </a:stretch>
              </a:blip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</a:p>
            </p:txBody>
          </p:sp>
          <p:cxnSp>
            <p:nvCxnSpPr>
              <p:cNvPr id="75" name="Shape 75"/>
              <p:cNvCxnSpPr/>
              <p:nvPr/>
            </p:nvCxnSpPr>
            <p:spPr>
              <a:xfrm>
                <a:off x="2627783" y="2488113"/>
                <a:ext cx="1296143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cxnSp>
            <p:nvCxnSpPr>
              <p:cNvPr id="76" name="Shape 76"/>
              <p:cNvCxnSpPr/>
              <p:nvPr/>
            </p:nvCxnSpPr>
            <p:spPr>
              <a:xfrm>
                <a:off x="2627783" y="2704136"/>
                <a:ext cx="1296143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cxnSp>
            <p:nvCxnSpPr>
              <p:cNvPr id="77" name="Shape 77"/>
              <p:cNvCxnSpPr/>
              <p:nvPr/>
            </p:nvCxnSpPr>
            <p:spPr>
              <a:xfrm>
                <a:off x="2627783" y="2920160"/>
                <a:ext cx="1296143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cxnSp>
            <p:nvCxnSpPr>
              <p:cNvPr id="78" name="Shape 78"/>
              <p:cNvCxnSpPr/>
              <p:nvPr/>
            </p:nvCxnSpPr>
            <p:spPr>
              <a:xfrm>
                <a:off x="2627783" y="4086678"/>
                <a:ext cx="1296143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cxnSp>
            <p:nvCxnSpPr>
              <p:cNvPr id="79" name="Shape 79"/>
              <p:cNvCxnSpPr/>
              <p:nvPr/>
            </p:nvCxnSpPr>
            <p:spPr>
              <a:xfrm rot="10800000">
                <a:off x="4194269" y="4368799"/>
                <a:ext cx="0" cy="93240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  <p:cxnSp>
            <p:nvCxnSpPr>
              <p:cNvPr id="80" name="Shape 80"/>
              <p:cNvCxnSpPr/>
              <p:nvPr/>
            </p:nvCxnSpPr>
            <p:spPr>
              <a:xfrm rot="10800000">
                <a:off x="5058364" y="4054995"/>
                <a:ext cx="0" cy="124621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stealth" w="lg" len="lg"/>
              </a:ln>
            </p:spPr>
          </p:cxnSp>
        </p:grpSp>
        <p:cxnSp>
          <p:nvCxnSpPr>
            <p:cNvPr id="81" name="Shape 81"/>
            <p:cNvCxnSpPr/>
            <p:nvPr/>
          </p:nvCxnSpPr>
          <p:spPr>
            <a:xfrm>
              <a:off x="5220071" y="3707119"/>
              <a:ext cx="102268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82" name="Shape 82"/>
          <p:cNvSpPr txBox="1"/>
          <p:nvPr/>
        </p:nvSpPr>
        <p:spPr>
          <a:xfrm>
            <a:off x="4400694" y="3785757"/>
            <a:ext cx="788991" cy="464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209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949489" y="5419783"/>
            <a:ext cx="90822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control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7127782" y="3675096"/>
            <a:ext cx="58208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1195307" y="3573016"/>
            <a:ext cx="53412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IN_A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183820" y="3925719"/>
            <a:ext cx="53412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IN_B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195305" y="4250755"/>
            <a:ext cx="53412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IN_C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1378" y="3675096"/>
            <a:ext cx="2133976" cy="142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195307" y="4557716"/>
            <a:ext cx="53412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IN_D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081753" y="3887017"/>
            <a:ext cx="73360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OUT_Y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772053" y="5844938"/>
            <a:ext cx="1952624" cy="2778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Multiplexer </a:t>
            </a:r>
            <a:r>
              <a:rPr lang="en-US" sz="1200" b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sz="12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원리</a:t>
            </a:r>
            <a:r>
              <a:rPr lang="en-US" sz="12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5423569" y="5852808"/>
            <a:ext cx="1965603" cy="280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5215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u="none" strike="noStrike" cap="none" dirty="0">
                <a:cs typeface="Arial"/>
                <a:sym typeface="Arial"/>
              </a:rPr>
              <a:t>1. Multiplexer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323528" y="980728"/>
            <a:ext cx="648072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1.2  4-to-1 Multiplexer의 Truth Table과 Logic Diagram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	</a:t>
            </a:r>
          </a:p>
        </p:txBody>
      </p:sp>
      <p:graphicFrame>
        <p:nvGraphicFramePr>
          <p:cNvPr id="99" name="Shape 99"/>
          <p:cNvGraphicFramePr/>
          <p:nvPr/>
        </p:nvGraphicFramePr>
        <p:xfrm>
          <a:off x="395537" y="1844824"/>
          <a:ext cx="3456425" cy="3368040"/>
        </p:xfrm>
        <a:graphic>
          <a:graphicData uri="http://schemas.openxmlformats.org/drawingml/2006/table">
            <a:tbl>
              <a:tblPr firstRow="1" bandRow="1">
                <a:noFill/>
                <a:tableStyleId>{4A9BF514-26ED-479D-88D7-CE19CC54BAE9}</a:tableStyleId>
              </a:tblPr>
              <a:tblGrid>
                <a:gridCol w="44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5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/>
                        <a:t>Input Signal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/>
                        <a:t>Output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/>
                        <a:t>Signal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00">
                <a:tc grid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Selection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 Signal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</a:t>
                      </a:r>
                      <a:r>
                        <a:rPr lang="en-US" sz="1000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</a:t>
                      </a:r>
                      <a:r>
                        <a:rPr lang="en-US" sz="100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</a:t>
                      </a:r>
                      <a:r>
                        <a:rPr lang="en-US" sz="100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D</a:t>
                      </a:r>
                      <a:r>
                        <a:rPr lang="en-US" sz="1000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</a:t>
                      </a:r>
                      <a:r>
                        <a:rPr lang="en-US" sz="100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</a:t>
                      </a:r>
                      <a:r>
                        <a:rPr lang="en-US" sz="1000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Y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0" name="Shape 100"/>
          <p:cNvSpPr txBox="1"/>
          <p:nvPr/>
        </p:nvSpPr>
        <p:spPr>
          <a:xfrm>
            <a:off x="812777" y="5229198"/>
            <a:ext cx="254524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4-to-1 Multiplexer Truth Table&gt;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4212" y="2204864"/>
            <a:ext cx="4824535" cy="2736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5008705" y="5229198"/>
            <a:ext cx="279435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4-to-1 Multiplexer Logic Diagram&gt;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442273" y="1898192"/>
            <a:ext cx="388248" cy="2769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948676" y="1898341"/>
            <a:ext cx="388246" cy="2769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932039" y="1898191"/>
            <a:ext cx="1018226" cy="276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478035" y="3645023"/>
            <a:ext cx="325730" cy="27699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u="none" strike="noStrike" cap="none" dirty="0">
                <a:cs typeface="Arial"/>
                <a:sym typeface="Arial"/>
              </a:rPr>
              <a:t>1. Multiplexer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259" y="2134597"/>
            <a:ext cx="1285874" cy="2665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038828" y="4777160"/>
            <a:ext cx="1130437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&lt;74XX151&gt;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584566" y="3774180"/>
            <a:ext cx="325730" cy="2769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62925" y="2278613"/>
            <a:ext cx="369011" cy="2769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562925" y="2569511"/>
            <a:ext cx="369011" cy="276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62924" y="2850331"/>
            <a:ext cx="369011" cy="27699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62925" y="3190303"/>
            <a:ext cx="369011" cy="27699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169266" y="2555611"/>
            <a:ext cx="369011" cy="27699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2169265" y="2850331"/>
            <a:ext cx="369011" cy="27699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2169266" y="3190303"/>
            <a:ext cx="369011" cy="27699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2169266" y="3497180"/>
            <a:ext cx="369011" cy="27699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84564" y="3467303"/>
            <a:ext cx="325730" cy="27699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116365" y="2278613"/>
            <a:ext cx="474810" cy="276998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169264" y="3764435"/>
            <a:ext cx="388246" cy="276998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169264" y="4055333"/>
            <a:ext cx="388246" cy="276998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159647" y="4400358"/>
            <a:ext cx="388246" cy="276998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467543" y="4400357"/>
            <a:ext cx="562975" cy="276998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86166" y="4065078"/>
            <a:ext cx="319317" cy="276998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23528" y="980728"/>
            <a:ext cx="237626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1.3  74XX151 Table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	</a:t>
            </a:r>
          </a:p>
        </p:txBody>
      </p:sp>
      <p:grpSp>
        <p:nvGrpSpPr>
          <p:cNvPr id="76" name="그룹 75"/>
          <p:cNvGrpSpPr/>
          <p:nvPr/>
        </p:nvGrpSpPr>
        <p:grpSpPr>
          <a:xfrm>
            <a:off x="2113882" y="1052736"/>
            <a:ext cx="6873214" cy="5404660"/>
            <a:chOff x="2113882" y="1052736"/>
            <a:chExt cx="6873214" cy="5404660"/>
          </a:xfrm>
        </p:grpSpPr>
        <p:graphicFrame>
          <p:nvGraphicFramePr>
            <p:cNvPr id="77" name="Shape 111"/>
            <p:cNvGraphicFramePr/>
            <p:nvPr>
              <p:extLst>
                <p:ext uri="{D42A27DB-BD31-4B8C-83A1-F6EECF244321}">
                  <p14:modId xmlns:p14="http://schemas.microsoft.com/office/powerpoint/2010/main" val="3726944861"/>
                </p:ext>
              </p:extLst>
            </p:nvPr>
          </p:nvGraphicFramePr>
          <p:xfrm>
            <a:off x="3347864" y="1052736"/>
            <a:ext cx="5184550" cy="4694110"/>
          </p:xfrm>
          <a:graphic>
            <a:graphicData uri="http://schemas.openxmlformats.org/drawingml/2006/table">
              <a:tbl>
                <a:tblPr firstRow="1" bandRow="1">
                  <a:noFill/>
                  <a:tableStyleId>{4A9BF514-26ED-479D-88D7-CE19CC54BAE9}</a:tableStyleId>
                </a:tblPr>
                <a:tblGrid>
                  <a:gridCol w="3703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703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703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703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7032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7032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370325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370325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370325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370325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37032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370325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  <a:gridCol w="370325">
                    <a:extLst>
                      <a:ext uri="{9D8B030D-6E8A-4147-A177-3AD203B41FA5}">
                        <a16:colId xmlns:a16="http://schemas.microsoft.com/office/drawing/2014/main" val="20012"/>
                      </a:ext>
                    </a:extLst>
                  </a:gridCol>
                  <a:gridCol w="370325">
                    <a:extLst>
                      <a:ext uri="{9D8B030D-6E8A-4147-A177-3AD203B41FA5}">
                        <a16:colId xmlns:a16="http://schemas.microsoft.com/office/drawing/2014/main" val="20013"/>
                      </a:ext>
                    </a:extLst>
                  </a:gridCol>
                </a:tblGrid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endParaRPr sz="1000" b="1" dirty="0"/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-US" sz="1000" b="1"/>
                          <a:t>Selection Input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gridSpan="8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-US" sz="1000" b="1" dirty="0"/>
                          <a:t>Data Input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-US" sz="1000" b="1"/>
                          <a:t>Output</a:t>
                        </a:r>
                      </a:p>
                    </a:txBody>
                    <a:tcPr marL="91450" marR="91450" marT="45725" marB="45725" anchor="ctr"/>
                  </a:tc>
                  <a:tc hMerge="1">
                    <a:txBody>
                      <a:bodyPr/>
                      <a:lstStyle/>
                      <a:p>
                        <a:endParaRPr lang="ko-K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400" dirty="0" smtClean="0">
                            <a:solidFill>
                              <a:srgbClr val="000000"/>
                            </a:solidFill>
                          </a:rPr>
                          <a:t>E’</a:t>
                        </a:r>
                        <a:endParaRPr lang="en-US" sz="1400" dirty="0">
                          <a:solidFill>
                            <a:srgbClr val="000000"/>
                          </a:solidFill>
                        </a:endParaRP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S</a:t>
                        </a:r>
                        <a:r>
                          <a:rPr lang="en-US" sz="900" dirty="0">
                            <a:solidFill>
                              <a:srgbClr val="000000"/>
                            </a:solidFill>
                          </a:rPr>
                          <a:t>2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S</a:t>
                        </a:r>
                        <a:r>
                          <a:rPr lang="en-US" sz="900" dirty="0"/>
                          <a:t>1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S</a:t>
                        </a:r>
                        <a:r>
                          <a:rPr lang="en-US" sz="900" dirty="0"/>
                          <a:t>0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-US" sz="1400" dirty="0"/>
                          <a:t>I</a:t>
                        </a:r>
                        <a:r>
                          <a:rPr lang="en-US" sz="900" dirty="0"/>
                          <a:t>0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-US" sz="1400" dirty="0"/>
                          <a:t>I</a:t>
                        </a:r>
                        <a:r>
                          <a:rPr lang="en-US" sz="900" dirty="0"/>
                          <a:t>1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-US" sz="1400" dirty="0"/>
                          <a:t>I</a:t>
                        </a:r>
                        <a:r>
                          <a:rPr lang="en-US" sz="900" dirty="0"/>
                          <a:t>2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-US" sz="1400" dirty="0"/>
                          <a:t>I</a:t>
                        </a:r>
                        <a:r>
                          <a:rPr lang="en-US" sz="900" dirty="0"/>
                          <a:t>3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400" dirty="0">
                            <a:solidFill>
                              <a:srgbClr val="000000"/>
                            </a:solidFill>
                          </a:rPr>
                          <a:t>I</a:t>
                        </a:r>
                        <a:r>
                          <a:rPr lang="en-US" sz="900" dirty="0"/>
                          <a:t>4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-US" sz="1400" dirty="0"/>
                          <a:t>I</a:t>
                        </a:r>
                        <a:r>
                          <a:rPr lang="en-US" sz="900" dirty="0"/>
                          <a:t>5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-US" sz="1400" dirty="0"/>
                          <a:t>I</a:t>
                        </a:r>
                        <a:r>
                          <a:rPr lang="en-US" sz="900" dirty="0"/>
                          <a:t>6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lvl="0" rtl="0">
                          <a:spcBef>
                            <a:spcPts val="0"/>
                          </a:spcBef>
                          <a:buClr>
                            <a:schemeClr val="dk1"/>
                          </a:buClr>
                          <a:buSzPct val="25000"/>
                          <a:buFont typeface="Arial"/>
                          <a:buNone/>
                        </a:pPr>
                        <a:r>
                          <a:rPr lang="en-US" sz="1400" dirty="0"/>
                          <a:t>I</a:t>
                        </a:r>
                        <a:r>
                          <a:rPr lang="en-US" sz="900" dirty="0"/>
                          <a:t>7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400" dirty="0" smtClean="0">
                            <a:solidFill>
                              <a:srgbClr val="000000"/>
                            </a:solidFill>
                          </a:rPr>
                          <a:t>Z’</a:t>
                        </a:r>
                        <a:endParaRPr lang="en-US" sz="1400" dirty="0">
                          <a:solidFill>
                            <a:srgbClr val="000000"/>
                          </a:solidFill>
                        </a:endParaRP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400" dirty="0" smtClean="0">
                            <a:solidFill>
                              <a:srgbClr val="000000"/>
                            </a:solidFill>
                          </a:rPr>
                          <a:t>Z</a:t>
                        </a:r>
                        <a:endParaRPr lang="en-US" sz="1400" dirty="0">
                          <a:solidFill>
                            <a:srgbClr val="000000"/>
                          </a:solidFill>
                        </a:endParaRP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2D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 dirty="0"/>
                          <a:t>H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 dirty="0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 dirty="0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7"/>
                    </a:ext>
                  </a:extLst>
                </a:tr>
                <a:tr h="243850"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FF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 dirty="0"/>
                          <a:t>H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1270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X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/>
                          <a:t>L</a:t>
                        </a:r>
                      </a:p>
                    </a:txBody>
                    <a:tcPr marL="91450" marR="91450" marT="45725" marB="45725" anchor="ctr">
                      <a:lnR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buSzPct val="25000"/>
                          <a:buNone/>
                        </a:pPr>
                        <a:r>
                          <a:rPr lang="en-US" sz="1000" b="1" dirty="0"/>
                          <a:t>H</a:t>
                        </a:r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9525" cap="flat" cmpd="sng">
                        <a:solidFill>
                          <a:srgbClr val="000000">
                            <a:alpha val="0"/>
                          </a:srgb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18"/>
                    </a:ext>
                  </a:extLst>
                </a:tr>
              </a:tbl>
            </a:graphicData>
          </a:graphic>
        </p:graphicFrame>
        <p:sp>
          <p:nvSpPr>
            <p:cNvPr id="78" name="Shape 131"/>
            <p:cNvSpPr txBox="1"/>
            <p:nvPr/>
          </p:nvSpPr>
          <p:spPr>
            <a:xfrm>
              <a:off x="7236296" y="5811196"/>
              <a:ext cx="17508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H: High voltage Level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L: Low Voltage Level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X: Don’t Care</a:t>
              </a:r>
            </a:p>
          </p:txBody>
        </p:sp>
        <p:sp>
          <p:nvSpPr>
            <p:cNvPr id="79" name="Shape 132"/>
            <p:cNvSpPr/>
            <p:nvPr/>
          </p:nvSpPr>
          <p:spPr>
            <a:xfrm>
              <a:off x="3275856" y="1270500"/>
              <a:ext cx="474899" cy="3066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133"/>
            <p:cNvSpPr/>
            <p:nvPr/>
          </p:nvSpPr>
          <p:spPr>
            <a:xfrm>
              <a:off x="2113882" y="1484783"/>
              <a:ext cx="755479" cy="413504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0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Device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0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Enable</a:t>
              </a:r>
            </a:p>
          </p:txBody>
        </p:sp>
        <p:cxnSp>
          <p:nvCxnSpPr>
            <p:cNvPr id="81" name="Shape 134"/>
            <p:cNvCxnSpPr>
              <a:stCxn id="79" idx="2"/>
              <a:endCxn id="80" idx="3"/>
            </p:cNvCxnSpPr>
            <p:nvPr/>
          </p:nvCxnSpPr>
          <p:spPr>
            <a:xfrm flipH="1">
              <a:off x="2869356" y="1423800"/>
              <a:ext cx="406500" cy="267599"/>
            </a:xfrm>
            <a:prstGeom prst="curvedConnector3">
              <a:avLst>
                <a:gd name="adj1" fmla="val 49999"/>
              </a:avLst>
            </a:prstGeom>
            <a:solidFill>
              <a:schemeClr val="accen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82" name="Shape 135"/>
            <p:cNvSpPr/>
            <p:nvPr/>
          </p:nvSpPr>
          <p:spPr>
            <a:xfrm>
              <a:off x="3419871" y="5877271"/>
              <a:ext cx="3757505" cy="504056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/>
              </a:stretch>
            </a:blipFill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</a:p>
          </p:txBody>
        </p:sp>
        <p:cxnSp>
          <p:nvCxnSpPr>
            <p:cNvPr id="83" name="Shape 136"/>
            <p:cNvCxnSpPr>
              <a:stCxn id="84" idx="2"/>
              <a:endCxn id="82" idx="0"/>
            </p:cNvCxnSpPr>
            <p:nvPr/>
          </p:nvCxnSpPr>
          <p:spPr>
            <a:xfrm rot="5400000">
              <a:off x="4831672" y="4759992"/>
              <a:ext cx="1584231" cy="650326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84" name="Shape 137"/>
            <p:cNvSpPr/>
            <p:nvPr/>
          </p:nvSpPr>
          <p:spPr>
            <a:xfrm>
              <a:off x="3356650" y="3789040"/>
              <a:ext cx="5184600" cy="5040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u="none" strike="noStrike" cap="none" dirty="0">
                <a:cs typeface="Arial"/>
                <a:sym typeface="Arial"/>
              </a:rPr>
              <a:t>1. Multiplexer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23528" y="908720"/>
            <a:ext cx="8820472" cy="14773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1.4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Demultiplexer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란?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- </a:t>
            </a:r>
            <a:r>
              <a:rPr lang="en-US" sz="1800" b="1" dirty="0" err="1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Multiplexer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의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반대의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기능을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하며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한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개의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입력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신호를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여러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출력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포트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중 </a:t>
            </a:r>
            <a:endParaRPr lang="en-US" sz="1800" b="1" dirty="0" smtClean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sz="1800" b="1" dirty="0" err="1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오직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한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출력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포트로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출력하는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Logic Gate.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   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7980" y="3237208"/>
            <a:ext cx="2160000" cy="14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506317" y="3140967"/>
            <a:ext cx="70564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OUT_A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494830" y="3493671"/>
            <a:ext cx="70564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OUT_B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506317" y="3818707"/>
            <a:ext cx="70564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OUT_C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506317" y="4125667"/>
            <a:ext cx="70564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OUT_D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1316276" y="3396160"/>
            <a:ext cx="73360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643150" y="5742541"/>
            <a:ext cx="215635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Demultiplexer 기본 원리 &gt;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0639" y="2708919"/>
            <a:ext cx="1944216" cy="20009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>
            <a:off x="7128792" y="2906409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5" name="Shape 155"/>
          <p:cNvCxnSpPr/>
          <p:nvPr/>
        </p:nvCxnSpPr>
        <p:spPr>
          <a:xfrm>
            <a:off x="7128792" y="3062309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6" name="Shape 156"/>
          <p:cNvCxnSpPr/>
          <p:nvPr/>
        </p:nvCxnSpPr>
        <p:spPr>
          <a:xfrm>
            <a:off x="7128792" y="3218208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7128792" y="4060055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8" name="Shape 158"/>
          <p:cNvCxnSpPr/>
          <p:nvPr/>
        </p:nvCxnSpPr>
        <p:spPr>
          <a:xfrm>
            <a:off x="4878005" y="3522060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9" name="Shape 159"/>
          <p:cNvCxnSpPr/>
          <p:nvPr/>
        </p:nvCxnSpPr>
        <p:spPr>
          <a:xfrm rot="10800000">
            <a:off x="6840760" y="4340881"/>
            <a:ext cx="0" cy="899359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0" name="Shape 160"/>
          <p:cNvCxnSpPr/>
          <p:nvPr/>
        </p:nvCxnSpPr>
        <p:spPr>
          <a:xfrm rot="10800000">
            <a:off x="6048671" y="4328809"/>
            <a:ext cx="0" cy="899359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1" name="Shape 161"/>
          <p:cNvSpPr txBox="1"/>
          <p:nvPr/>
        </p:nvSpPr>
        <p:spPr>
          <a:xfrm>
            <a:off x="7884367" y="3285401"/>
            <a:ext cx="1025070" cy="464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209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981996" y="5072328"/>
            <a:ext cx="90822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control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028280" y="3237208"/>
            <a:ext cx="58208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333801" y="5739207"/>
            <a:ext cx="2145137" cy="280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215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u="none" strike="noStrike" cap="none" dirty="0">
                <a:cs typeface="Arial"/>
                <a:sym typeface="Arial"/>
              </a:rPr>
              <a:t>1. Multiplexer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23528" y="980728"/>
            <a:ext cx="6768752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1.5 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Demultiplexer의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Truth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Table과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Logic Diagram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	</a:t>
            </a:r>
          </a:p>
        </p:txBody>
      </p:sp>
      <p:graphicFrame>
        <p:nvGraphicFramePr>
          <p:cNvPr id="171" name="Shape 171"/>
          <p:cNvGraphicFramePr/>
          <p:nvPr/>
        </p:nvGraphicFramePr>
        <p:xfrm>
          <a:off x="395536" y="1916832"/>
          <a:ext cx="3456425" cy="3505200"/>
        </p:xfrm>
        <a:graphic>
          <a:graphicData uri="http://schemas.openxmlformats.org/drawingml/2006/table">
            <a:tbl>
              <a:tblPr firstRow="1" bandRow="1">
                <a:noFill/>
                <a:tableStyleId>{4A9BF514-26ED-479D-88D7-CE19CC54BAE9}</a:tableStyleId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5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Input Signal</a:t>
                      </a: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Output Signal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200" b="1"/>
                        <a:t>Data 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Selection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 Signal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D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 sz="90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S</a:t>
                      </a:r>
                      <a:r>
                        <a:rPr lang="en-US" sz="900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D</a:t>
                      </a:r>
                      <a:r>
                        <a:rPr lang="en-US" sz="900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D</a:t>
                      </a:r>
                      <a:r>
                        <a:rPr lang="en-US" sz="90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D</a:t>
                      </a:r>
                      <a:r>
                        <a:rPr lang="en-US" sz="90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D</a:t>
                      </a:r>
                      <a:r>
                        <a:rPr lang="en-US" sz="900"/>
                        <a:t>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X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9951" y="2204864"/>
            <a:ext cx="4824000" cy="27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710987" y="5384248"/>
            <a:ext cx="274882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1-to-4 Demultiplexer Truth Table&gt;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906916" y="5384248"/>
            <a:ext cx="299793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1-to-4 Demultiplexer Logic Diagram&gt;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648012" y="1890573"/>
            <a:ext cx="388248" cy="2769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948676" y="1898341"/>
            <a:ext cx="388246" cy="2769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220071" y="1903602"/>
            <a:ext cx="73360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</a:p>
        </p:txBody>
      </p:sp>
      <p:sp>
        <p:nvSpPr>
          <p:cNvPr id="178" name="Shape 178"/>
          <p:cNvSpPr/>
          <p:nvPr/>
        </p:nvSpPr>
        <p:spPr>
          <a:xfrm>
            <a:off x="8524965" y="2852935"/>
            <a:ext cx="417100" cy="276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79" name="Shape 179"/>
          <p:cNvSpPr/>
          <p:nvPr/>
        </p:nvSpPr>
        <p:spPr>
          <a:xfrm>
            <a:off x="8524965" y="3353564"/>
            <a:ext cx="417100" cy="27699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80" name="Shape 180"/>
          <p:cNvSpPr/>
          <p:nvPr/>
        </p:nvSpPr>
        <p:spPr>
          <a:xfrm>
            <a:off x="8524965" y="3933055"/>
            <a:ext cx="417100" cy="27699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81" name="Shape 181"/>
          <p:cNvSpPr/>
          <p:nvPr/>
        </p:nvSpPr>
        <p:spPr>
          <a:xfrm>
            <a:off x="8524965" y="4362455"/>
            <a:ext cx="417100" cy="27699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u="none" strike="noStrike" cap="none" dirty="0">
                <a:cs typeface="Arial"/>
                <a:sym typeface="Arial"/>
              </a:rPr>
              <a:t>2. Encoder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23528" y="908720"/>
            <a:ext cx="8717451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2.1  Encoder 란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?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	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    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-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입력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데이터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(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일반적으로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10진수)에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따라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그에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상응하는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데이터의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형태</a:t>
            </a:r>
            <a:endParaRPr lang="en-US" sz="1800" b="1" dirty="0" smtClean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(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2진수,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혹은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BCD code)로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변환하는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Logic gate.</a:t>
            </a:r>
          </a:p>
        </p:txBody>
      </p:sp>
      <p:sp>
        <p:nvSpPr>
          <p:cNvPr id="189" name="Shape 189"/>
          <p:cNvSpPr/>
          <p:nvPr/>
        </p:nvSpPr>
        <p:spPr>
          <a:xfrm>
            <a:off x="1817158" y="2743607"/>
            <a:ext cx="1296143" cy="288032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to 3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Encoder</a:t>
            </a:r>
          </a:p>
        </p:txBody>
      </p:sp>
      <p:cxnSp>
        <p:nvCxnSpPr>
          <p:cNvPr id="190" name="Shape 190"/>
          <p:cNvCxnSpPr/>
          <p:nvPr/>
        </p:nvCxnSpPr>
        <p:spPr>
          <a:xfrm>
            <a:off x="937821" y="3160415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1" name="Shape 191"/>
          <p:cNvCxnSpPr/>
          <p:nvPr/>
        </p:nvCxnSpPr>
        <p:spPr>
          <a:xfrm>
            <a:off x="934524" y="3448447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2" name="Shape 192"/>
          <p:cNvCxnSpPr/>
          <p:nvPr/>
        </p:nvCxnSpPr>
        <p:spPr>
          <a:xfrm>
            <a:off x="937821" y="3736480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3" name="Shape 193"/>
          <p:cNvCxnSpPr/>
          <p:nvPr/>
        </p:nvCxnSpPr>
        <p:spPr>
          <a:xfrm>
            <a:off x="934524" y="4024511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4" name="Shape 194"/>
          <p:cNvCxnSpPr/>
          <p:nvPr/>
        </p:nvCxnSpPr>
        <p:spPr>
          <a:xfrm>
            <a:off x="937821" y="4312543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5" name="Shape 195"/>
          <p:cNvCxnSpPr/>
          <p:nvPr/>
        </p:nvCxnSpPr>
        <p:spPr>
          <a:xfrm>
            <a:off x="934524" y="4600575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6" name="Shape 196"/>
          <p:cNvCxnSpPr/>
          <p:nvPr/>
        </p:nvCxnSpPr>
        <p:spPr>
          <a:xfrm>
            <a:off x="937821" y="4888607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7" name="Shape 197"/>
          <p:cNvCxnSpPr/>
          <p:nvPr/>
        </p:nvCxnSpPr>
        <p:spPr>
          <a:xfrm>
            <a:off x="934524" y="5176639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8" name="Shape 198"/>
          <p:cNvCxnSpPr/>
          <p:nvPr/>
        </p:nvCxnSpPr>
        <p:spPr>
          <a:xfrm>
            <a:off x="3113301" y="3481591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9" name="Shape 199"/>
          <p:cNvCxnSpPr/>
          <p:nvPr/>
        </p:nvCxnSpPr>
        <p:spPr>
          <a:xfrm>
            <a:off x="3110003" y="4111759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0" name="Shape 200"/>
          <p:cNvCxnSpPr/>
          <p:nvPr/>
        </p:nvCxnSpPr>
        <p:spPr>
          <a:xfrm>
            <a:off x="3110003" y="4826696"/>
            <a:ext cx="882633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1" name="Shape 201"/>
          <p:cNvSpPr txBox="1"/>
          <p:nvPr/>
        </p:nvSpPr>
        <p:spPr>
          <a:xfrm>
            <a:off x="574483" y="3021915"/>
            <a:ext cx="393056" cy="276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74483" y="3309947"/>
            <a:ext cx="393056" cy="2769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74483" y="3561968"/>
            <a:ext cx="393056" cy="2769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74483" y="3850000"/>
            <a:ext cx="393056" cy="27699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74483" y="4134620"/>
            <a:ext cx="393056" cy="27699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74483" y="4422652"/>
            <a:ext cx="393056" cy="27699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574483" y="4674673"/>
            <a:ext cx="393056" cy="27699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574483" y="4962705"/>
            <a:ext cx="393056" cy="27699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3524573" y="3160414"/>
            <a:ext cx="29527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524573" y="3747512"/>
            <a:ext cx="29527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524573" y="4471800"/>
            <a:ext cx="29527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</a:p>
        </p:txBody>
      </p:sp>
      <p:graphicFrame>
        <p:nvGraphicFramePr>
          <p:cNvPr id="212" name="Shape 212"/>
          <p:cNvGraphicFramePr/>
          <p:nvPr>
            <p:extLst>
              <p:ext uri="{D42A27DB-BD31-4B8C-83A1-F6EECF244321}">
                <p14:modId xmlns:p14="http://schemas.microsoft.com/office/powerpoint/2010/main" val="2615117586"/>
              </p:ext>
            </p:extLst>
          </p:nvPr>
        </p:nvGraphicFramePr>
        <p:xfrm>
          <a:off x="4283967" y="2486489"/>
          <a:ext cx="4488275" cy="3296250"/>
        </p:xfrm>
        <a:graphic>
          <a:graphicData uri="http://schemas.openxmlformats.org/drawingml/2006/table">
            <a:tbl>
              <a:tblPr firstRow="1" bandRow="1">
                <a:noFill/>
                <a:tableStyleId>{4A9BF514-26ED-479D-88D7-CE19CC54BAE9}</a:tableStyleId>
              </a:tblPr>
              <a:tblGrid>
                <a:gridCol w="68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4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4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4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96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십진수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입력 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출력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6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300"/>
                        <a:t>y</a:t>
                      </a:r>
                      <a:r>
                        <a:rPr lang="en-US" sz="900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300"/>
                        <a:t>y</a:t>
                      </a:r>
                      <a:r>
                        <a:rPr lang="en-US" sz="90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300"/>
                        <a:t>y</a:t>
                      </a:r>
                      <a:r>
                        <a:rPr lang="en-US" sz="90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300"/>
                        <a:t>y</a:t>
                      </a:r>
                      <a:r>
                        <a:rPr lang="en-US" sz="900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300"/>
                        <a:t>y</a:t>
                      </a:r>
                      <a:r>
                        <a:rPr lang="en-US" sz="900"/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300"/>
                        <a:t>y</a:t>
                      </a:r>
                      <a:r>
                        <a:rPr lang="en-US" sz="900"/>
                        <a:t>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300"/>
                        <a:t>y</a:t>
                      </a:r>
                      <a:r>
                        <a:rPr lang="en-US" sz="900"/>
                        <a:t>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300"/>
                        <a:t>y</a:t>
                      </a:r>
                      <a:r>
                        <a:rPr lang="en-US" sz="900"/>
                        <a:t>7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A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B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C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2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3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4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5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6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7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3" name="Shape 213"/>
          <p:cNvSpPr txBox="1"/>
          <p:nvPr/>
        </p:nvSpPr>
        <p:spPr>
          <a:xfrm>
            <a:off x="1549001" y="5793217"/>
            <a:ext cx="148470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8-to-3 Encoder&gt;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505135" y="5793217"/>
            <a:ext cx="24987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8-to-3 </a:t>
            </a:r>
            <a:r>
              <a:rPr lang="en-US" sz="1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Encoder의</a:t>
            </a:r>
            <a:r>
              <a:rPr lang="en-US" sz="1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Truth 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u="none" strike="noStrike" cap="none" dirty="0">
                <a:cs typeface="Arial"/>
                <a:sym typeface="Arial"/>
              </a:rPr>
              <a:t>2. Encoder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23528" y="908720"/>
            <a:ext cx="8820472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2.2  Priority Encoder 란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?</a:t>
            </a:r>
            <a:endParaRPr lang="en-US" sz="1800" b="1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     -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상용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IC에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주로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사용하는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Encoder로써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입력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데이터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중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여러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개의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데이터가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 </a:t>
            </a:r>
            <a:endParaRPr lang="en-US" sz="1800" b="1" dirty="0" smtClean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sz="1800" b="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‘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1’인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경우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가장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우선순위가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높은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입력을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Coding화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하는</a:t>
            </a:r>
            <a:r>
              <a:rPr lang="en-US" sz="1800" b="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Arial"/>
              </a:rPr>
              <a:t> Logic Gate. </a:t>
            </a:r>
          </a:p>
        </p:txBody>
      </p:sp>
      <p:grpSp>
        <p:nvGrpSpPr>
          <p:cNvPr id="221" name="Shape 221"/>
          <p:cNvGrpSpPr/>
          <p:nvPr/>
        </p:nvGrpSpPr>
        <p:grpSpPr>
          <a:xfrm>
            <a:off x="467543" y="3068959"/>
            <a:ext cx="3441273" cy="1800199"/>
            <a:chOff x="467543" y="3068959"/>
            <a:chExt cx="3441273" cy="1800199"/>
          </a:xfrm>
        </p:grpSpPr>
        <p:sp>
          <p:nvSpPr>
            <p:cNvPr id="222" name="Shape 222"/>
            <p:cNvSpPr/>
            <p:nvPr/>
          </p:nvSpPr>
          <p:spPr>
            <a:xfrm>
              <a:off x="1713516" y="3068959"/>
              <a:ext cx="1296143" cy="1800199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5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to 2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5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Priority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Encoder</a:t>
              </a:r>
            </a:p>
          </p:txBody>
        </p:sp>
        <p:cxnSp>
          <p:nvCxnSpPr>
            <p:cNvPr id="223" name="Shape 223"/>
            <p:cNvCxnSpPr/>
            <p:nvPr/>
          </p:nvCxnSpPr>
          <p:spPr>
            <a:xfrm>
              <a:off x="830882" y="3521764"/>
              <a:ext cx="88263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4" name="Shape 224"/>
            <p:cNvCxnSpPr/>
            <p:nvPr/>
          </p:nvCxnSpPr>
          <p:spPr>
            <a:xfrm>
              <a:off x="827583" y="3809796"/>
              <a:ext cx="88263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5" name="Shape 225"/>
            <p:cNvCxnSpPr/>
            <p:nvPr/>
          </p:nvCxnSpPr>
          <p:spPr>
            <a:xfrm>
              <a:off x="830882" y="4097828"/>
              <a:ext cx="88263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26" name="Shape 226"/>
            <p:cNvCxnSpPr/>
            <p:nvPr/>
          </p:nvCxnSpPr>
          <p:spPr>
            <a:xfrm>
              <a:off x="827583" y="4385860"/>
              <a:ext cx="88263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27" name="Shape 227"/>
            <p:cNvSpPr txBox="1"/>
            <p:nvPr/>
          </p:nvSpPr>
          <p:spPr>
            <a:xfrm>
              <a:off x="467543" y="3383264"/>
              <a:ext cx="393056" cy="27699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467543" y="3671296"/>
              <a:ext cx="393056" cy="27699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467543" y="3923317"/>
              <a:ext cx="393056" cy="27699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467543" y="4211348"/>
              <a:ext cx="393056" cy="27699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</a:p>
          </p:txBody>
        </p:sp>
        <p:cxnSp>
          <p:nvCxnSpPr>
            <p:cNvPr id="231" name="Shape 231"/>
            <p:cNvCxnSpPr/>
            <p:nvPr/>
          </p:nvCxnSpPr>
          <p:spPr>
            <a:xfrm>
              <a:off x="3026053" y="3501007"/>
              <a:ext cx="88263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32" name="Shape 232"/>
            <p:cNvCxnSpPr/>
            <p:nvPr/>
          </p:nvCxnSpPr>
          <p:spPr>
            <a:xfrm>
              <a:off x="3026183" y="3933055"/>
              <a:ext cx="88263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233" name="Shape 233"/>
            <p:cNvCxnSpPr/>
            <p:nvPr/>
          </p:nvCxnSpPr>
          <p:spPr>
            <a:xfrm>
              <a:off x="3026183" y="4647992"/>
              <a:ext cx="88263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34" name="Shape 234"/>
            <p:cNvSpPr txBox="1"/>
            <p:nvPr/>
          </p:nvSpPr>
          <p:spPr>
            <a:xfrm>
              <a:off x="3524573" y="3152000"/>
              <a:ext cx="29527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3524573" y="3640817"/>
              <a:ext cx="295273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3446828" y="4293096"/>
              <a:ext cx="450764" cy="2769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VOI</a:t>
              </a:r>
            </a:p>
          </p:txBody>
        </p:sp>
      </p:grpSp>
      <p:sp>
        <p:nvSpPr>
          <p:cNvPr id="237" name="Shape 237"/>
          <p:cNvSpPr txBox="1"/>
          <p:nvPr/>
        </p:nvSpPr>
        <p:spPr>
          <a:xfrm>
            <a:off x="1324283" y="5373216"/>
            <a:ext cx="207460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4-to-2 Priority Encoder&gt;</a:t>
            </a:r>
          </a:p>
        </p:txBody>
      </p:sp>
      <p:graphicFrame>
        <p:nvGraphicFramePr>
          <p:cNvPr id="238" name="Shape 238"/>
          <p:cNvGraphicFramePr/>
          <p:nvPr/>
        </p:nvGraphicFramePr>
        <p:xfrm>
          <a:off x="4644012" y="2810797"/>
          <a:ext cx="4092375" cy="2225100"/>
        </p:xfrm>
        <a:graphic>
          <a:graphicData uri="http://schemas.openxmlformats.org/drawingml/2006/table">
            <a:tbl>
              <a:tblPr firstRow="1" bandRow="1">
                <a:noFill/>
                <a:tableStyleId>{4A9BF514-26ED-479D-88D7-CE19CC54BAE9}</a:tableStyleId>
              </a:tblPr>
              <a:tblGrid>
                <a:gridCol w="58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</a:t>
                      </a:r>
                      <a:r>
                        <a:rPr lang="en-US" sz="900"/>
                        <a:t>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</a:t>
                      </a:r>
                      <a:r>
                        <a:rPr lang="en-US" sz="90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</a:t>
                      </a:r>
                      <a:r>
                        <a:rPr lang="en-US" sz="90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/>
                        <a:t>y</a:t>
                      </a:r>
                      <a:r>
                        <a:rPr lang="en-US" sz="900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A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B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VOI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x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x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x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x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x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0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x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x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x</a:t>
                      </a:r>
                    </a:p>
                  </a:txBody>
                  <a:tcPr marL="91450" marR="91450" marT="45725" marB="45725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500" b="1"/>
                        <a:t>1</a:t>
                      </a:r>
                    </a:p>
                  </a:txBody>
                  <a:tcPr marL="91450" marR="91450" marT="45725" marB="45725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Shape 239"/>
          <p:cNvSpPr txBox="1"/>
          <p:nvPr/>
        </p:nvSpPr>
        <p:spPr>
          <a:xfrm>
            <a:off x="5149101" y="5373216"/>
            <a:ext cx="3080651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4-to-2 Priority Encoder의 Truth Table&gt;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25512" y="6023569"/>
            <a:ext cx="2274280" cy="2616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i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VOI : Valid Output Indicator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1559</Words>
  <Application>Microsoft Office PowerPoint</Application>
  <PresentationFormat>화면 슬라이드 쇼(4:3)</PresentationFormat>
  <Paragraphs>1408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굴림</vt:lpstr>
      <vt:lpstr>맑은 고딕</vt:lpstr>
      <vt:lpstr>Arial</vt:lpstr>
      <vt:lpstr>Verdana</vt:lpstr>
      <vt:lpstr>Wingdings</vt:lpstr>
      <vt:lpstr>EM</vt:lpstr>
      <vt:lpstr>1_EM</vt:lpstr>
      <vt:lpstr>2_EM</vt:lpstr>
      <vt:lpstr>3_EM</vt:lpstr>
      <vt:lpstr>Logic Circuit Design Laboratory</vt:lpstr>
      <vt:lpstr>Contents</vt:lpstr>
      <vt:lpstr>1. Multiplexer</vt:lpstr>
      <vt:lpstr>1. Multiplexer</vt:lpstr>
      <vt:lpstr>1. Multiplexer</vt:lpstr>
      <vt:lpstr>1. Multiplexer</vt:lpstr>
      <vt:lpstr>1. Multiplexer</vt:lpstr>
      <vt:lpstr>2. Encoder</vt:lpstr>
      <vt:lpstr>2. Encoder</vt:lpstr>
      <vt:lpstr>2. Encoder</vt:lpstr>
      <vt:lpstr>2. Encoder</vt:lpstr>
      <vt:lpstr>3. Decoder</vt:lpstr>
      <vt:lpstr>3. Decoder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</dc:creator>
  <cp:lastModifiedBy>icas-window</cp:lastModifiedBy>
  <cp:revision>8</cp:revision>
  <dcterms:modified xsi:type="dcterms:W3CDTF">2018-03-14T07:19:09Z</dcterms:modified>
</cp:coreProperties>
</file>