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9" r:id="rId2"/>
    <p:sldMasterId id="2147483673" r:id="rId3"/>
    <p:sldMasterId id="2147483677" r:id="rId4"/>
  </p:sldMasterIdLst>
  <p:notesMasterIdLst>
    <p:notesMasterId r:id="rId34"/>
  </p:notesMasterIdLst>
  <p:sldIdLst>
    <p:sldId id="288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9" r:id="rId17"/>
    <p:sldId id="271" r:id="rId18"/>
    <p:sldId id="272" r:id="rId19"/>
    <p:sldId id="273" r:id="rId20"/>
    <p:sldId id="274" r:id="rId21"/>
    <p:sldId id="277" r:id="rId22"/>
    <p:sldId id="278" r:id="rId23"/>
    <p:sldId id="291" r:id="rId24"/>
    <p:sldId id="293" r:id="rId25"/>
    <p:sldId id="294" r:id="rId26"/>
    <p:sldId id="295" r:id="rId27"/>
    <p:sldId id="302" r:id="rId28"/>
    <p:sldId id="303" r:id="rId29"/>
    <p:sldId id="283" r:id="rId30"/>
    <p:sldId id="296" r:id="rId31"/>
    <p:sldId id="298" r:id="rId32"/>
    <p:sldId id="301" r:id="rId3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8BFA1B-32C1-4675-B21E-338198ED6E9D}">
  <a:tblStyle styleId="{8B8BFA1B-32C1-4675-B21E-338198ED6E9D}" styleName="Table_0"/>
  <a:tblStyle styleId="{FE2A4A88-F690-498D-94E8-422C220A12F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2525" cy="372268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2079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059701" y="8954674"/>
            <a:ext cx="3105746" cy="471384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706438"/>
            <a:ext cx="4713287" cy="3536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16712" y="4478155"/>
            <a:ext cx="5733684" cy="4242462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t" anchorCtr="0">
            <a:noAutofit/>
          </a:bodyPr>
          <a:lstStyle/>
          <a:p>
            <a:pPr>
              <a:buSzPct val="25000"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068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81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87500" tIns="43750" rIns="87500" bIns="43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852269" y="9427765"/>
            <a:ext cx="2943886" cy="497332"/>
          </a:xfrm>
          <a:prstGeom prst="rect">
            <a:avLst/>
          </a:prstGeom>
          <a:noFill/>
          <a:ln>
            <a:noFill/>
          </a:ln>
        </p:spPr>
        <p:txBody>
          <a:bodyPr lIns="87500" tIns="43750" rIns="87500" bIns="437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12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VHDL대해 강의 할건데요. VHDL는 </a:t>
            </a:r>
          </a:p>
        </p:txBody>
      </p:sp>
    </p:spTree>
    <p:extLst>
      <p:ext uri="{BB962C8B-B14F-4D97-AF65-F5344CB8AC3E}">
        <p14:creationId xmlns:p14="http://schemas.microsoft.com/office/powerpoint/2010/main" val="55927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53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87500" tIns="43750" rIns="87500" bIns="43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3852269" y="9427765"/>
            <a:ext cx="2943886" cy="497332"/>
          </a:xfrm>
          <a:prstGeom prst="rect">
            <a:avLst/>
          </a:prstGeom>
          <a:noFill/>
          <a:ln>
            <a:noFill/>
          </a:ln>
        </p:spPr>
        <p:txBody>
          <a:bodyPr lIns="87500" tIns="43750" rIns="87500" bIns="437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049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635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017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538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133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76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521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559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60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1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47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282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26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983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555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50442" y="9428582"/>
            <a:ext cx="2945658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1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79008" y="4716194"/>
            <a:ext cx="5439658" cy="44667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4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dirty="0" smtClean="0"/>
              <a:t>Subtitle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65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27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32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39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6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9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7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5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514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idx="10"/>
          </p:nvPr>
        </p:nvSpPr>
        <p:spPr bwMode="auto">
          <a:xfrm>
            <a:off x="112954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idx="11"/>
          </p:nvPr>
        </p:nvSpPr>
        <p:spPr bwMode="auto">
          <a:xfrm>
            <a:off x="4643390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85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9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1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15408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064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6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69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0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6700" indent="-266700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645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632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34620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0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7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5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5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5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Circuits &amp; Systems Design Lab.</a:t>
            </a:r>
            <a:endParaRPr kumimoji="1" lang="en-US" altLang="ko-KR" sz="105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72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/>
          <a:lstStyle/>
          <a:p>
            <a:r>
              <a:rPr lang="en-US" altLang="ko-KR" cap="none" dirty="0" smtClean="0"/>
              <a:t>Logic Circuit Design Laboratory</a:t>
            </a:r>
            <a:endParaRPr lang="ko-KR" altLang="en-US" cap="none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idx="1"/>
          </p:nvPr>
        </p:nvSpPr>
        <p:spPr>
          <a:xfrm>
            <a:off x="684213" y="1995805"/>
            <a:ext cx="7772400" cy="1500187"/>
          </a:xfrm>
        </p:spPr>
        <p:txBody>
          <a:bodyPr/>
          <a:lstStyle/>
          <a:p>
            <a:r>
              <a:rPr lang="en-US" altLang="ko-KR" dirty="0" smtClean="0"/>
              <a:t>Week </a:t>
            </a:r>
            <a:r>
              <a:rPr lang="en-US" altLang="ko-KR" dirty="0"/>
              <a:t>7</a:t>
            </a:r>
            <a:r>
              <a:rPr lang="en-US" altLang="ko-KR" dirty="0" smtClean="0"/>
              <a:t> – Introduction </a:t>
            </a:r>
            <a:r>
              <a:rPr lang="en-US" altLang="ko-KR" dirty="0"/>
              <a:t>to </a:t>
            </a:r>
            <a:r>
              <a:rPr lang="en-US" altLang="ko-KR" dirty="0" smtClean="0"/>
              <a:t>Verilog</a:t>
            </a:r>
            <a:endParaRPr lang="en-US" altLang="ko-KR" dirty="0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84213" y="5173683"/>
            <a:ext cx="7772400" cy="106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6pPr>
            <a:lvl7pPr marL="27432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7pPr>
            <a:lvl8pPr marL="32004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8pPr>
            <a:lvl9pPr marL="36576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Yoonmyung Lee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3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yoonmyung@skku.edu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Dept. of Semiconductor Systems Engineering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Sungkyunkwan University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4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087" y="1476375"/>
            <a:ext cx="8505824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3"/>
          <p:cNvSpPr txBox="1">
            <a:spLocks/>
          </p:cNvSpPr>
          <p:nvPr/>
        </p:nvSpPr>
        <p:spPr>
          <a:xfrm>
            <a:off x="179512" y="908720"/>
            <a:ext cx="7772400" cy="4645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2.1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HDL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2.2 VHDL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2.3 Verilog HDL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AutoNum type="arabicPeriod"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242"/>
          <p:cNvSpPr txBox="1">
            <a:spLocks/>
          </p:cNvSpPr>
          <p:nvPr/>
        </p:nvSpPr>
        <p:spPr bwMode="auto">
          <a:xfrm>
            <a:off x="0" y="33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dirty="0" smtClean="0">
                <a:latin typeface="Arial"/>
                <a:ea typeface="Arial"/>
                <a:cs typeface="Arial"/>
              </a:rPr>
              <a:t>2.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HDL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2.1 HDL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76" y="864064"/>
            <a:ext cx="8918092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HDL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Hardware </a:t>
            </a:r>
            <a:r>
              <a:rPr lang="en-US" dirty="0">
                <a:latin typeface="Arial" pitchFamily="34" charset="0"/>
                <a:cs typeface="Arial" pitchFamily="34" charset="0"/>
              </a:rPr>
              <a:t>Description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Hardware </a:t>
            </a:r>
            <a:r>
              <a:rPr lang="en-US" dirty="0">
                <a:latin typeface="Arial" pitchFamily="34" charset="0"/>
                <a:cs typeface="Arial" pitchFamily="34" charset="0"/>
              </a:rPr>
              <a:t>design method has evolved as S/W languages evolved Fortran,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Cobel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Pascal</a:t>
            </a:r>
            <a:r>
              <a:rPr lang="en-US" dirty="0">
                <a:latin typeface="Arial" pitchFamily="34" charset="0"/>
                <a:cs typeface="Arial" pitchFamily="34" charset="0"/>
              </a:rPr>
              <a:t>, C, etc.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Good </a:t>
            </a:r>
            <a:r>
              <a:rPr lang="en-US" dirty="0">
                <a:latin typeface="Arial" pitchFamily="34" charset="0"/>
                <a:cs typeface="Arial" pitchFamily="34" charset="0"/>
              </a:rPr>
              <a:t>old days, logic circuit was designed by connecting elementary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gates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As </a:t>
            </a:r>
            <a:r>
              <a:rPr lang="en-US" dirty="0">
                <a:latin typeface="Arial" pitchFamily="34" charset="0"/>
                <a:cs typeface="Arial" pitchFamily="34" charset="0"/>
              </a:rPr>
              <a:t>complexity of logic circuits explosively increases, language-based design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technology </a:t>
            </a:r>
            <a:r>
              <a:rPr lang="en-US" dirty="0">
                <a:latin typeface="Arial" pitchFamily="34" charset="0"/>
                <a:cs typeface="Arial" pitchFamily="34" charset="0"/>
              </a:rPr>
              <a:t>was strongly desired. Verification is also an important part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design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➔ </a:t>
            </a:r>
            <a:r>
              <a:rPr lang="en-US" dirty="0">
                <a:latin typeface="Arial" pitchFamily="34" charset="0"/>
                <a:cs typeface="Arial" pitchFamily="34" charset="0"/>
              </a:rPr>
              <a:t>Birth of HDL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In </a:t>
            </a:r>
            <a:r>
              <a:rPr lang="en-US" dirty="0">
                <a:latin typeface="Arial" pitchFamily="34" charset="0"/>
                <a:cs typeface="Arial" pitchFamily="34" charset="0"/>
              </a:rPr>
              <a:t>1983, Gateway Design Automation introduced Verilog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HDL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Motivated </a:t>
            </a:r>
            <a:r>
              <a:rPr lang="en-US" dirty="0">
                <a:latin typeface="Arial" pitchFamily="34" charset="0"/>
                <a:cs typeface="Arial" pitchFamily="34" charset="0"/>
              </a:rPr>
              <a:t>by Verilog HDL, contractors of DARPA(Defense Advanced Research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Projects </a:t>
            </a:r>
            <a:r>
              <a:rPr lang="en-US" dirty="0">
                <a:latin typeface="Arial" pitchFamily="34" charset="0"/>
                <a:cs typeface="Arial" pitchFamily="34" charset="0"/>
              </a:rPr>
              <a:t>Agency) developed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VHDL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>
                <a:latin typeface="Arial"/>
                <a:ea typeface="Arial"/>
                <a:cs typeface="Arial"/>
                <a:sym typeface="Arial"/>
              </a:rPr>
              <a:t>2.2 VHDL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76" y="864064"/>
            <a:ext cx="9036424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VHDL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VHSIC </a:t>
            </a:r>
            <a:r>
              <a:rPr lang="en-US" dirty="0">
                <a:latin typeface="Arial" pitchFamily="34" charset="0"/>
                <a:cs typeface="Arial" pitchFamily="34" charset="0"/>
              </a:rPr>
              <a:t>Hardware Description Language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VHSIC </a:t>
            </a:r>
            <a:r>
              <a:rPr lang="en-US" dirty="0">
                <a:latin typeface="Arial" pitchFamily="34" charset="0"/>
                <a:cs typeface="Arial" pitchFamily="34" charset="0"/>
              </a:rPr>
              <a:t>: Very High Speed Integrated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Circuit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Background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DARPA </a:t>
            </a:r>
            <a:r>
              <a:rPr lang="en-US" dirty="0">
                <a:latin typeface="Arial" pitchFamily="34" charset="0"/>
                <a:cs typeface="Arial" pitchFamily="34" charset="0"/>
              </a:rPr>
              <a:t>suggested a standard logic design tool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Intermetrics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IBM, TI </a:t>
            </a:r>
            <a:r>
              <a:rPr lang="en-US" dirty="0">
                <a:latin typeface="Arial" pitchFamily="34" charset="0"/>
                <a:cs typeface="Arial" pitchFamily="34" charset="0"/>
              </a:rPr>
              <a:t>participated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Adopted </a:t>
            </a:r>
            <a:r>
              <a:rPr lang="en-US" dirty="0">
                <a:latin typeface="Arial" pitchFamily="34" charset="0"/>
                <a:cs typeface="Arial" pitchFamily="34" charset="0"/>
              </a:rPr>
              <a:t>as IEEE-1076 standard, July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1987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Design </a:t>
            </a:r>
            <a:r>
              <a:rPr lang="en-US" dirty="0">
                <a:latin typeface="Arial" pitchFamily="34" charset="0"/>
                <a:cs typeface="Arial" pitchFamily="34" charset="0"/>
              </a:rPr>
              <a:t>process is performed based on the Behavioral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Modeling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VHDL </a:t>
            </a:r>
            <a:r>
              <a:rPr lang="en-US" dirty="0">
                <a:latin typeface="Arial" pitchFamily="34" charset="0"/>
                <a:cs typeface="Arial" pitchFamily="34" charset="0"/>
              </a:rPr>
              <a:t>had proliferated into industrial and defense areas under governmental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support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A </a:t>
            </a:r>
            <a:r>
              <a:rPr lang="en-US" dirty="0">
                <a:latin typeface="Arial" pitchFamily="34" charset="0"/>
                <a:cs typeface="Arial" pitchFamily="34" charset="0"/>
              </a:rPr>
              <a:t>new version of VHDL in waiting for IEEE standard approval. New VHDL has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PSL </a:t>
            </a:r>
            <a:r>
              <a:rPr lang="en-US" dirty="0">
                <a:latin typeface="Arial" pitchFamily="34" charset="0"/>
                <a:cs typeface="Arial" pitchFamily="34" charset="0"/>
              </a:rPr>
              <a:t>and IP protection features. </a:t>
            </a:r>
          </a:p>
        </p:txBody>
      </p:sp>
    </p:spTree>
    <p:extLst>
      <p:ext uri="{BB962C8B-B14F-4D97-AF65-F5344CB8AC3E}">
        <p14:creationId xmlns:p14="http://schemas.microsoft.com/office/powerpoint/2010/main" val="18464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>
                <a:latin typeface="Arial"/>
                <a:ea typeface="Arial"/>
                <a:cs typeface="Arial"/>
                <a:sym typeface="Arial"/>
              </a:rPr>
              <a:t>2.3 Verilog HDL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76" y="864064"/>
            <a:ext cx="9036424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Verilog HDL (</a:t>
            </a:r>
            <a:r>
              <a:rPr lang="ko-KR" altLang="en-US" b="1" dirty="0" smtClean="0">
                <a:latin typeface="Arial" pitchFamily="34" charset="0"/>
                <a:cs typeface="Arial" pitchFamily="34" charset="0"/>
              </a:rPr>
              <a:t>또는 그냥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Verilog)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Verilog </a:t>
            </a:r>
            <a:r>
              <a:rPr lang="en-US" dirty="0">
                <a:latin typeface="Arial" pitchFamily="34" charset="0"/>
                <a:cs typeface="Arial" pitchFamily="34" charset="0"/>
              </a:rPr>
              <a:t>Hardware Description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Language </a:t>
            </a:r>
            <a:r>
              <a:rPr lang="en-US" dirty="0">
                <a:latin typeface="Arial" pitchFamily="34" charset="0"/>
                <a:cs typeface="Arial" pitchFamily="34" charset="0"/>
              </a:rPr>
              <a:t>based 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simulation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Evolved </a:t>
            </a:r>
            <a:r>
              <a:rPr lang="en-US" dirty="0">
                <a:latin typeface="Arial" pitchFamily="34" charset="0"/>
                <a:cs typeface="Arial" pitchFamily="34" charset="0"/>
              </a:rPr>
              <a:t>from industrial standard to IEEE 1364-1995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1995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In </a:t>
            </a:r>
            <a:r>
              <a:rPr lang="en-US" dirty="0">
                <a:latin typeface="Arial" pitchFamily="34" charset="0"/>
                <a:cs typeface="Arial" pitchFamily="34" charset="0"/>
              </a:rPr>
              <a:t>2001, drastic upgrade as IEEE 1364-2001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IEEE1364-2005 </a:t>
            </a:r>
            <a:r>
              <a:rPr lang="en-US" dirty="0">
                <a:latin typeface="Arial" pitchFamily="34" charset="0"/>
                <a:cs typeface="Arial" pitchFamily="34" charset="0"/>
              </a:rPr>
              <a:t>is registered by combining System Verilog(IEEE-1800) and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Verilog(IEEE-1364-2001).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- Biggest </a:t>
            </a:r>
            <a:r>
              <a:rPr lang="en-US" dirty="0">
                <a:latin typeface="Arial" pitchFamily="34" charset="0"/>
                <a:cs typeface="Arial" pitchFamily="34" charset="0"/>
              </a:rPr>
              <a:t>merit is that different level of abstraction can be used in a single circuit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model</a:t>
            </a:r>
            <a:r>
              <a:rPr lang="en-US" dirty="0">
                <a:latin typeface="Arial" pitchFamily="34" charset="0"/>
                <a:cs typeface="Arial" pitchFamily="34" charset="0"/>
              </a:rPr>
              <a:t>. (Switch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Gate, RTL</a:t>
            </a:r>
            <a:r>
              <a:rPr lang="en-US" dirty="0">
                <a:latin typeface="Arial" pitchFamily="34" charset="0"/>
                <a:cs typeface="Arial" pitchFamily="34" charset="0"/>
              </a:rPr>
              <a:t>, Behavioral)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2"/>
          <p:cNvSpPr txBox="1">
            <a:spLocks/>
          </p:cNvSpPr>
          <p:nvPr/>
        </p:nvSpPr>
        <p:spPr bwMode="auto">
          <a:xfrm>
            <a:off x="0" y="33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mtClean="0">
                <a:latin typeface="Arial"/>
                <a:ea typeface="Arial"/>
                <a:cs typeface="Arial"/>
                <a:sym typeface="Arial"/>
              </a:rPr>
              <a:t>Verilog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3"/>
          <p:cNvSpPr txBox="1">
            <a:spLocks/>
          </p:cNvSpPr>
          <p:nvPr/>
        </p:nvSpPr>
        <p:spPr>
          <a:xfrm>
            <a:off x="179512" y="908720"/>
            <a:ext cx="7772400" cy="4645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3.1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erilog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Grammar</a:t>
            </a: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3.2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Verilog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Structure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3.3 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Verilog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Operator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3.4 </a:t>
            </a:r>
            <a:r>
              <a:rPr lang="en-US" altLang="ko-KR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Verilog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example – Half Adder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AutoNum type="arabicPeriod"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07576" y="864064"/>
            <a:ext cx="9036424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Rules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 - Verilog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은 대소문자 구별 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주석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처리 시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처리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첫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번째 문자는 영문으로 시작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숫자나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기호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시작 불가능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268287" lvl="1" indent="0">
              <a:lnSpc>
                <a:spcPct val="150000"/>
              </a:lnSpc>
              <a:buNone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 -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Reserved Keyword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는 변수로 사용 할 수 없음</a:t>
            </a:r>
          </a:p>
        </p:txBody>
      </p:sp>
      <p:sp>
        <p:nvSpPr>
          <p:cNvPr id="8" name="Shape 30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Verilog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Grammar</a:t>
            </a:r>
            <a:endParaRPr lang="en-US" sz="28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01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3.1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Verilog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Grammar</a:t>
            </a:r>
            <a:endParaRPr lang="en-US" sz="28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576" y="864064"/>
            <a:ext cx="9036424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Reserved Keyw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ord 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pPr marL="268287" lvl="1" indent="0">
              <a:lnSpc>
                <a:spcPct val="150000"/>
              </a:lnSpc>
              <a:buNone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Verilog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내부에서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구문 구분을 위해 미리 지정된 </a:t>
            </a:r>
            <a:r>
              <a:rPr lang="ko-KR" altLang="en-US" dirty="0" smtClean="0">
                <a:latin typeface="Arial" pitchFamily="34" charset="0"/>
                <a:cs typeface="Arial" pitchFamily="34" charset="0"/>
              </a:rPr>
              <a:t>문자열 변수로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사용 할 수 없음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72" y="1915900"/>
            <a:ext cx="4978832" cy="471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Verilog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Structure –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odule </a:t>
            </a:r>
            <a:endParaRPr lang="en-US" sz="28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Shape 327"/>
          <p:cNvGraphicFramePr/>
          <p:nvPr>
            <p:extLst>
              <p:ext uri="{D42A27DB-BD31-4B8C-83A1-F6EECF244321}">
                <p14:modId xmlns:p14="http://schemas.microsoft.com/office/powerpoint/2010/main" val="1188023292"/>
              </p:ext>
            </p:extLst>
          </p:nvPr>
        </p:nvGraphicFramePr>
        <p:xfrm>
          <a:off x="1644072" y="5370571"/>
          <a:ext cx="6096000" cy="1097320"/>
        </p:xfrm>
        <a:graphic>
          <a:graphicData uri="http://schemas.openxmlformats.org/drawingml/2006/table">
            <a:tbl>
              <a:tblPr>
                <a:noFill/>
                <a:tableStyleId>{8B8BFA1B-32C1-4675-B21E-338198ED6E9D}</a:tableStyleId>
              </a:tblPr>
              <a:tblGrid>
                <a:gridCol w="16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I/O Type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 signals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 signals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inout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Bidirectional signals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AE1C14E1-855B-40E5-81AC-F06937530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252" y="1267714"/>
            <a:ext cx="4105641" cy="3785652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module fulladd4(sum,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c_out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, a, b, </a:t>
            </a:r>
            <a:r>
              <a:rPr lang="en-US" altLang="ko-KR" sz="16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c_in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, d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);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포트 선언 시작 부분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output [3:0] sum;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output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c_out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input [3:0] a, b;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input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</a:rPr>
              <a:t>c_in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 smtClean="0">
                <a:latin typeface="Arial" panose="020B0604020202020204" pitchFamily="34" charset="0"/>
                <a:ea typeface="맑은 고딕" panose="020B0503020000020004" pitchFamily="50" charset="-127"/>
              </a:rPr>
              <a:t>inout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 d; 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//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포트 선언 끝부분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	</a:t>
            </a:r>
          </a:p>
          <a:p>
            <a:pPr eaLnBrk="1" hangingPunct="1"/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…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      &lt;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rPr>
              <a:t>모듈내용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&gt;</a:t>
            </a: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	</a:t>
            </a:r>
            <a:r>
              <a:rPr lang="en-US" altLang="ko-KR" sz="1600" dirty="0" smtClean="0">
                <a:latin typeface="Arial" panose="020B0604020202020204" pitchFamily="34" charset="0"/>
                <a:ea typeface="맑은 고딕" panose="020B0503020000020004" pitchFamily="50" charset="-127"/>
              </a:rPr>
              <a:t>…</a:t>
            </a:r>
          </a:p>
          <a:p>
            <a:pPr eaLnBrk="1" hangingPunct="1"/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eaLnBrk="1" hangingPunct="1"/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rPr>
              <a:t>end module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800" b="1" dirty="0" smtClean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Verilog </a:t>
            </a:r>
            <a:r>
              <a:rPr lang="en-US" sz="28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Structure – </a:t>
            </a:r>
            <a:r>
              <a:rPr lang="en-US" sz="2800" b="1" dirty="0" smtClean="0">
                <a:solidFill>
                  <a:schemeClr val="accent6"/>
                </a:solidFill>
              </a:rPr>
              <a:t>Data Types</a:t>
            </a:r>
            <a:endParaRPr lang="en-US" sz="28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576" y="864064"/>
            <a:ext cx="9036424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Nets</a:t>
            </a: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pPr marL="268287" lvl="1" indent="0" hangingPunct="1">
              <a:lnSpc>
                <a:spcPct val="9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게이트 또는 모듈 사이의 연결을 나타내며 신호가 저장되지 않음</a:t>
            </a:r>
            <a:endParaRPr lang="en-US" altLang="ko-KR" dirty="0" smtClean="0"/>
          </a:p>
          <a:p>
            <a:pPr marL="268287" lvl="1" indent="0" hangingPunct="1">
              <a:lnSpc>
                <a:spcPct val="90000"/>
              </a:lnSpc>
              <a:buNone/>
            </a:pPr>
            <a:r>
              <a:rPr lang="en-US" altLang="ko-KR" dirty="0" smtClean="0"/>
              <a:t>  - Net</a:t>
            </a:r>
            <a:r>
              <a:rPr lang="ko-KR" altLang="en-US" dirty="0" smtClean="0"/>
              <a:t> </a:t>
            </a:r>
            <a:r>
              <a:rPr lang="ko-KR" altLang="en-US" dirty="0"/>
              <a:t>값이 변할 때 자동으로 </a:t>
            </a:r>
            <a:r>
              <a:rPr lang="en-US" altLang="ko-KR" dirty="0"/>
              <a:t>Net</a:t>
            </a:r>
            <a:r>
              <a:rPr lang="ko-KR" altLang="en-US" dirty="0"/>
              <a:t>에 새로운 값이 전달</a:t>
            </a:r>
          </a:p>
          <a:p>
            <a:pPr marL="268287" lvl="1" indent="0" hangingPunct="1">
              <a:lnSpc>
                <a:spcPct val="9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크기를 </a:t>
            </a:r>
            <a:r>
              <a:rPr lang="ko-KR" altLang="en-US" dirty="0"/>
              <a:t>정하는 벡터를 지정하지 않으면 </a:t>
            </a:r>
            <a:r>
              <a:rPr lang="en-US" altLang="ko-KR" dirty="0"/>
              <a:t>1bit </a:t>
            </a:r>
            <a:r>
              <a:rPr lang="en-US" altLang="ko-KR" dirty="0" smtClean="0"/>
              <a:t>net</a:t>
            </a:r>
          </a:p>
          <a:p>
            <a:pPr lvl="1" hangingPunct="1">
              <a:lnSpc>
                <a:spcPct val="90000"/>
              </a:lnSpc>
            </a:pPr>
            <a:endParaRPr lang="en-US" altLang="ko-KR" dirty="0"/>
          </a:p>
          <a:p>
            <a:pPr lvl="1" hangingPunct="1">
              <a:lnSpc>
                <a:spcPct val="90000"/>
              </a:lnSpc>
            </a:pPr>
            <a:endParaRPr lang="en-US" altLang="ko-KR" dirty="0" smtClean="0"/>
          </a:p>
          <a:p>
            <a:pPr lvl="1" hangingPunct="1">
              <a:lnSpc>
                <a:spcPct val="90000"/>
              </a:lnSpc>
            </a:pPr>
            <a:endParaRPr lang="en-US" altLang="ko-KR" dirty="0"/>
          </a:p>
          <a:p>
            <a:pPr lvl="1" hangingPunct="1">
              <a:lnSpc>
                <a:spcPct val="90000"/>
              </a:lnSpc>
            </a:pPr>
            <a:endParaRPr lang="en-US" altLang="ko-KR" dirty="0" smtClean="0"/>
          </a:p>
          <a:p>
            <a:pPr marL="268287" lvl="1" indent="0" hangingPunct="1">
              <a:lnSpc>
                <a:spcPct val="90000"/>
              </a:lnSpc>
              <a:buNone/>
            </a:pPr>
            <a:endParaRPr lang="en-US" altLang="ko-KR" dirty="0" smtClean="0"/>
          </a:p>
          <a:p>
            <a:pPr hangingPunct="1">
              <a:lnSpc>
                <a:spcPct val="90000"/>
              </a:lnSpc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7" lvl="1" indent="0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Data</a:t>
            </a:r>
            <a:r>
              <a:rPr lang="ko-KR" altLang="en-US" dirty="0"/>
              <a:t>를 저장하기 위한 변수</a:t>
            </a:r>
          </a:p>
          <a:p>
            <a:pPr marL="268287" lvl="1" indent="0" hangingPunct="1">
              <a:buNone/>
            </a:pPr>
            <a:r>
              <a:rPr lang="en-US" altLang="ko-KR" dirty="0" smtClean="0"/>
              <a:t>  - Net</a:t>
            </a:r>
            <a:r>
              <a:rPr lang="ko-KR" altLang="en-US" dirty="0" smtClean="0"/>
              <a:t> </a:t>
            </a:r>
            <a:r>
              <a:rPr lang="ko-KR" altLang="en-US" dirty="0"/>
              <a:t>와는 달리 새로운 값이 할당될 때 까지는 현재 값을 유지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4A752C-3A07-4034-AA74-E488CF99E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9" y="2514941"/>
            <a:ext cx="5184775" cy="1008062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wire a;             // net a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정의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wire b, c;         // net b, c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 정의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wire d = 1’b0;   // net d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는 논리값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으로 선언</a:t>
            </a:r>
            <a:endParaRPr kumimoji="1"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8CDE0E3-F307-4112-9237-7B7901D8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8" y="5063043"/>
            <a:ext cx="5184775" cy="1223963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A;			// 1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reg [5:0] A, B;		// 6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레지스터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A, N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integer A;		// 32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</a:p>
          <a:p>
            <a:pPr eaLnBrk="1" hangingPunct="1"/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integer A, B;		// 32 bit </a:t>
            </a:r>
            <a:r>
              <a: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정수 </a:t>
            </a:r>
            <a:r>
              <a: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A,B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3"/>
          <p:cNvSpPr txBox="1">
            <a:spLocks/>
          </p:cNvSpPr>
          <p:nvPr/>
        </p:nvSpPr>
        <p:spPr>
          <a:xfrm>
            <a:off x="179512" y="908720"/>
            <a:ext cx="7772400" cy="4645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1.1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H/W Development Flow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1.2 Integration in System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</a:rPr>
              <a:t>1.3 </a:t>
            </a: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</a:rPr>
              <a:t>FPGA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AutoNum type="arabicPeriod"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73"/>
          <p:cNvSpPr txBox="1">
            <a:spLocks/>
          </p:cNvSpPr>
          <p:nvPr/>
        </p:nvSpPr>
        <p:spPr bwMode="auto">
          <a:xfrm>
            <a:off x="0" y="333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0" baseline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3C8C93"/>
                </a:solidFill>
                <a:latin typeface="Verdana" pitchFamily="34" charset="0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r>
              <a:rPr lang="en-US" dirty="0" smtClean="0">
                <a:latin typeface="Arial"/>
                <a:ea typeface="Arial"/>
                <a:cs typeface="Arial"/>
              </a:rPr>
              <a:t>1. FPGA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Verilog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Structure –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Always </a:t>
            </a:r>
            <a:r>
              <a:rPr lang="ko-KR" altLang="en-US" dirty="0" smtClean="0">
                <a:latin typeface="Arial"/>
                <a:ea typeface="Arial"/>
                <a:cs typeface="Arial"/>
                <a:sym typeface="Arial"/>
              </a:rPr>
              <a:t>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6B64-B36B-4E2E-95A0-A9936D09F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/>
            <a:r>
              <a:rPr lang="en-US" altLang="ko-KR" dirty="0" smtClean="0"/>
              <a:t>@ </a:t>
            </a:r>
            <a:r>
              <a:rPr lang="ko-KR" altLang="en-US" dirty="0"/>
              <a:t>안의 </a:t>
            </a:r>
            <a:r>
              <a:rPr lang="en-US" altLang="ko-KR" dirty="0"/>
              <a:t>event/signal</a:t>
            </a:r>
            <a:r>
              <a:rPr lang="ko-KR" altLang="en-US" dirty="0"/>
              <a:t> 의 값들 중 하나라도 변화하면</a:t>
            </a:r>
            <a:r>
              <a:rPr lang="en-US" altLang="ko-KR" dirty="0"/>
              <a:t>, </a:t>
            </a:r>
            <a:r>
              <a:rPr lang="ko-KR" altLang="en-US" dirty="0"/>
              <a:t>쓰여진 </a:t>
            </a:r>
            <a:r>
              <a:rPr lang="en-US" altLang="ko-KR" dirty="0"/>
              <a:t>statement</a:t>
            </a:r>
            <a:r>
              <a:rPr lang="ko-KR" altLang="en-US" dirty="0"/>
              <a:t> 가 순서대로 처리되며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statement</a:t>
            </a:r>
            <a:r>
              <a:rPr lang="ko-KR" altLang="en-US" dirty="0"/>
              <a:t> 까지 실행이 끝나면 처음으로 돌아가서</a:t>
            </a:r>
            <a:r>
              <a:rPr lang="en-US" altLang="ko-KR" dirty="0"/>
              <a:t>, </a:t>
            </a:r>
            <a:r>
              <a:rPr lang="ko-KR" altLang="en-US" dirty="0"/>
              <a:t>다음의 </a:t>
            </a:r>
            <a:r>
              <a:rPr lang="en-US" altLang="ko-KR" dirty="0"/>
              <a:t>event/signal</a:t>
            </a:r>
            <a:r>
              <a:rPr lang="ko-KR" altLang="en-US" dirty="0"/>
              <a:t> 신호가 변화될 때까지 기다린다</a:t>
            </a:r>
            <a:r>
              <a:rPr lang="en-US" altLang="ko-KR" dirty="0"/>
              <a:t>.</a:t>
            </a:r>
          </a:p>
          <a:p>
            <a:pPr hangingPunct="1"/>
            <a:r>
              <a:rPr lang="en-US" altLang="ko-KR" b="1" dirty="0"/>
              <a:t>always</a:t>
            </a:r>
            <a:r>
              <a:rPr lang="ko-KR" altLang="en-US" b="1" dirty="0"/>
              <a:t>문의 예</a:t>
            </a:r>
          </a:p>
          <a:p>
            <a:endParaRPr lang="ko-KR" alt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C2089FD-0E25-4E93-B5D2-97701001FE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2206" y="4277849"/>
            <a:ext cx="7620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ko-KR" altLang="en-US" sz="1600">
              <a:latin typeface="ㅁ갸미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729A3E-A4AD-45A0-9D4E-B9DDAECE6BDE}"/>
              </a:ext>
            </a:extLst>
          </p:cNvPr>
          <p:cNvGrpSpPr>
            <a:grpSpLocks/>
          </p:cNvGrpSpPr>
          <p:nvPr/>
        </p:nvGrpSpPr>
        <p:grpSpPr bwMode="auto">
          <a:xfrm>
            <a:off x="820050" y="2624524"/>
            <a:ext cx="7677404" cy="3306649"/>
            <a:chOff x="558" y="1706"/>
            <a:chExt cx="4627" cy="17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2B815-C880-4B1C-82EF-2F1C2BDDF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1706"/>
              <a:ext cx="4627" cy="172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always @ (</a:t>
              </a:r>
              <a:r>
                <a:rPr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event/signal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or … or </a:t>
              </a:r>
              <a:r>
                <a:rPr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event/signal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</a:p>
            <a:p>
              <a:pPr eaLnBrk="1" hangingPunct="1"/>
              <a:endPara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begin</a:t>
              </a:r>
            </a:p>
            <a:p>
              <a:pPr eaLnBrk="1" hangingPunct="1"/>
              <a:endParaRPr kumimoji="1" lang="en-US" altLang="ko-KR" sz="16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	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순차적인 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assign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문</a:t>
              </a:r>
            </a:p>
            <a:p>
              <a:pPr eaLnBrk="1" hangingPunct="1"/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	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if, case 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문 등</a:t>
              </a:r>
            </a:p>
            <a:p>
              <a:pPr eaLnBrk="1" hangingPunct="1"/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	</a:t>
              </a:r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loop, function, </a:t>
              </a: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	task call </a:t>
              </a:r>
              <a:r>
                <a:rPr kumimoji="1"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등</a:t>
              </a:r>
            </a:p>
            <a:p>
              <a:pPr eaLnBrk="1" hangingPunct="1"/>
              <a:endParaRPr kumimoji="1" lang="ko-KR" altLang="en-US" sz="16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eaLnBrk="1" hangingPunct="1"/>
              <a:r>
                <a:rPr kumimoji="1" lang="en-US" altLang="ko-KR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end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2ADFCDE-719A-4B4A-9BFD-E7217C3DE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2253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1BD9D91C-38B5-492A-BE3D-430B00B9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3249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B5E5EF4B-E333-49EB-B328-00B1D27AF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3" y="2445"/>
              <a:ext cx="9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계속해서 순차적으로 실행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ED4E1C71-01B5-4003-9659-3AADCE816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45"/>
              <a:ext cx="105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ko-KR" altLang="en-US" sz="16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블록문이</a:t>
              </a:r>
              <a:r>
                <a:rPr lang="ko-KR" altLang="en-US" sz="16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없는 경우는 한 문장만 실행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FE9D2379-F25B-4BB4-96AB-1EB7BF8CE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253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1BCA765D-EC29-4FBA-831F-944E75C6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205"/>
              <a:ext cx="240" cy="864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7 h 21600"/>
                <a:gd name="T4" fmla="*/ 1 w 21600"/>
                <a:gd name="T5" fmla="*/ 9 h 21600"/>
                <a:gd name="T6" fmla="*/ 3 w 21600"/>
                <a:gd name="T7" fmla="*/ 17 h 21600"/>
                <a:gd name="T8" fmla="*/ 2 w 21600"/>
                <a:gd name="T9" fmla="*/ 26 h 21600"/>
                <a:gd name="T10" fmla="*/ 2 w 21600"/>
                <a:gd name="T11" fmla="*/ 1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75 h 21600"/>
                <a:gd name="T20" fmla="*/ 18450 w 21600"/>
                <a:gd name="T21" fmla="*/ 18425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ㅁ갸미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6082F0A7-E81B-470C-8CB0-E8BFF16B84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09" y="2445"/>
              <a:ext cx="240" cy="81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5 h 21600"/>
                <a:gd name="T4" fmla="*/ 1 w 21600"/>
                <a:gd name="T5" fmla="*/ 8 h 21600"/>
                <a:gd name="T6" fmla="*/ 3 w 21600"/>
                <a:gd name="T7" fmla="*/ 15 h 21600"/>
                <a:gd name="T8" fmla="*/ 2 w 21600"/>
                <a:gd name="T9" fmla="*/ 23 h 21600"/>
                <a:gd name="T10" fmla="*/ 2 w 21600"/>
                <a:gd name="T11" fmla="*/ 1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 sz="1600">
                <a:latin typeface="ㅁ갸미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4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Verilog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Structure –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Blocking Assignment</a:t>
            </a:r>
            <a:endParaRPr lang="ko-KR" altLang="en-US" dirty="0"/>
          </a:p>
        </p:txBody>
      </p:sp>
      <p:graphicFrame>
        <p:nvGraphicFramePr>
          <p:cNvPr id="4" name="Group 21">
            <a:extLst>
              <a:ext uri="{FF2B5EF4-FFF2-40B4-BE49-F238E27FC236}">
                <a16:creationId xmlns:a16="http://schemas.microsoft.com/office/drawing/2014/main" id="{9F832122-E465-4BD5-B276-FF19AC0E9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83326"/>
              </p:ext>
            </p:extLst>
          </p:nvPr>
        </p:nvGraphicFramePr>
        <p:xfrm>
          <a:off x="528022" y="1770218"/>
          <a:ext cx="8077200" cy="346285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Initial 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A=5; B=3; C=10; D=2;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Block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C=B;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B=A;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A=D;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C=B;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   B=A;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end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Result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B=5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B=2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A=D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affects</a:t>
                      </a:r>
                      <a:r>
                        <a:rPr kumimoji="1" lang="ko-KR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B=A)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9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D51A8-240B-42F8-9A67-6B5E516C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3.2 Verilog Structure </a:t>
            </a:r>
            <a:r>
              <a:rPr lang="en-US" altLang="ko-KR" dirty="0" smtClean="0">
                <a:latin typeface="Arial"/>
                <a:ea typeface="Arial"/>
                <a:cs typeface="Arial"/>
                <a:sym typeface="Arial"/>
              </a:rPr>
              <a:t>– Non </a:t>
            </a: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Blocking Assignment</a:t>
            </a:r>
            <a:endParaRPr lang="ko-KR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2F54472-B12F-4C55-9010-616B4D9FB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38833"/>
              </p:ext>
            </p:extLst>
          </p:nvPr>
        </p:nvGraphicFramePr>
        <p:xfrm>
          <a:off x="533400" y="2200686"/>
          <a:ext cx="8077200" cy="301783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Initial 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A=5; B=3; C=10; D=2;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Block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C&lt;=B;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B&lt;=A;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A&lt;=D;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[3:0] A, B, C, 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A&lt;=D;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C&lt;=B;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B&lt;=A;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Result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B=5</a:t>
                      </a: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A=2;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B=5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; C=3; D=2;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3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EB2F4-1E5F-4E3D-9DFB-00656FB4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Verilog Structure - BLOCKING </a:t>
            </a:r>
            <a:r>
              <a:rPr lang="en-US" altLang="ko-KR" dirty="0"/>
              <a:t>vs NON BLOCKING</a:t>
            </a: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81CF8F2-FA61-4B17-8E3A-82AAC4AECF6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94097" y="1943101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37A6CB8-FC09-4540-BDCF-03374D2761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84697" y="1943101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917F8DA-34B9-476B-8752-25B9DB674F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5297" y="1943101"/>
            <a:ext cx="457200" cy="533400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EB8E07B6-518B-4E0A-ABBB-FA6A7839C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9397" y="220980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52645C1-7E23-470C-8D75-67E4028B3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997" y="220980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DABD911-B975-4398-B625-8D71A6BC8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7397" y="220980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BB6C7E1-A2B2-4A4F-80A1-87BD2A941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597" y="220980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4BAC7611-EFEE-41BB-A17E-4B483482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97" y="2062164"/>
            <a:ext cx="3048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E6EC5ED0-6DE0-4E67-AAD5-4CA983730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597" y="1752601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6534C6C-8F76-4233-ADD1-14C08064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997" y="1752601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0671A35-4039-492E-B7FB-555F2E6B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597" y="1752601"/>
            <a:ext cx="4572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837465E7-1A3E-4C7B-9216-89A8894B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97" y="1524001"/>
            <a:ext cx="381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“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DFF3F296-4EE6-48C4-9A65-1A36AC81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97" y="1600201"/>
            <a:ext cx="387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”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3AC364E4-29C3-4A48-8A47-5D258EFE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09" y="1147763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FC534C5B-8C44-447E-BD71-BB9F433BC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09" y="1985963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124C77F7-00C8-4360-987D-7BC50E1C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109" y="2824163"/>
            <a:ext cx="4572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2" name="AutoShape 24">
            <a:extLst>
              <a:ext uri="{FF2B5EF4-FFF2-40B4-BE49-F238E27FC236}">
                <a16:creationId xmlns:a16="http://schemas.microsoft.com/office/drawing/2014/main" id="{9A4E7FEA-3BAC-4517-985E-AA67BF2C025C}"/>
              </a:ext>
            </a:extLst>
          </p:cNvPr>
          <p:cNvCxnSpPr>
            <a:cxnSpLocks noChangeShapeType="1"/>
            <a:stCxn id="19" idx="3"/>
            <a:endCxn id="20" idx="1"/>
          </p:cNvCxnSpPr>
          <p:nvPr/>
        </p:nvCxnSpPr>
        <p:spPr bwMode="auto">
          <a:xfrm flipH="1">
            <a:off x="6798409" y="1452563"/>
            <a:ext cx="482600" cy="838200"/>
          </a:xfrm>
          <a:prstGeom prst="bentConnector5">
            <a:avLst>
              <a:gd name="adj1" fmla="val -44736"/>
              <a:gd name="adj2" fmla="val 50000"/>
              <a:gd name="adj3" fmla="val 14473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</p:cxnSp>
      <p:cxnSp>
        <p:nvCxnSpPr>
          <p:cNvPr id="23" name="AutoShape 25">
            <a:extLst>
              <a:ext uri="{FF2B5EF4-FFF2-40B4-BE49-F238E27FC236}">
                <a16:creationId xmlns:a16="http://schemas.microsoft.com/office/drawing/2014/main" id="{D0F460EB-087A-4FCF-B59A-52F91399D488}"/>
              </a:ext>
            </a:extLst>
          </p:cNvPr>
          <p:cNvCxnSpPr>
            <a:cxnSpLocks noChangeShapeType="1"/>
            <a:stCxn id="20" idx="3"/>
            <a:endCxn id="21" idx="1"/>
          </p:cNvCxnSpPr>
          <p:nvPr/>
        </p:nvCxnSpPr>
        <p:spPr bwMode="auto">
          <a:xfrm flipH="1">
            <a:off x="6798409" y="2290763"/>
            <a:ext cx="482600" cy="838200"/>
          </a:xfrm>
          <a:prstGeom prst="bentConnector5">
            <a:avLst>
              <a:gd name="adj1" fmla="val -44736"/>
              <a:gd name="adj2" fmla="val 50000"/>
              <a:gd name="adj3" fmla="val 14473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</p:cxnSp>
      <p:sp>
        <p:nvSpPr>
          <p:cNvPr id="24" name="Line 26">
            <a:extLst>
              <a:ext uri="{FF2B5EF4-FFF2-40B4-BE49-F238E27FC236}">
                <a16:creationId xmlns:a16="http://schemas.microsoft.com/office/drawing/2014/main" id="{2E76F6C6-5650-42D9-8FC0-DC560C759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2509" y="14525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Freeform 27">
            <a:extLst>
              <a:ext uri="{FF2B5EF4-FFF2-40B4-BE49-F238E27FC236}">
                <a16:creationId xmlns:a16="http://schemas.microsoft.com/office/drawing/2014/main" id="{6D546670-A04A-424E-9D5A-2CDCD4792042}"/>
              </a:ext>
            </a:extLst>
          </p:cNvPr>
          <p:cNvSpPr>
            <a:spLocks/>
          </p:cNvSpPr>
          <p:nvPr/>
        </p:nvSpPr>
        <p:spPr bwMode="auto">
          <a:xfrm>
            <a:off x="6792059" y="1536701"/>
            <a:ext cx="171450" cy="144462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62290DC5-DB48-4DBD-A741-8295BD6D9D45}"/>
              </a:ext>
            </a:extLst>
          </p:cNvPr>
          <p:cNvSpPr>
            <a:spLocks/>
          </p:cNvSpPr>
          <p:nvPr/>
        </p:nvSpPr>
        <p:spPr bwMode="auto">
          <a:xfrm>
            <a:off x="6792059" y="2374901"/>
            <a:ext cx="171450" cy="144462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id="{7CAFDDB8-0C91-4361-8134-526EC9BB72EE}"/>
              </a:ext>
            </a:extLst>
          </p:cNvPr>
          <p:cNvSpPr>
            <a:spLocks/>
          </p:cNvSpPr>
          <p:nvPr/>
        </p:nvSpPr>
        <p:spPr bwMode="auto">
          <a:xfrm>
            <a:off x="6811109" y="3205163"/>
            <a:ext cx="171450" cy="144463"/>
          </a:xfrm>
          <a:custGeom>
            <a:avLst/>
            <a:gdLst>
              <a:gd name="T0" fmla="*/ 0 w 108"/>
              <a:gd name="T1" fmla="*/ 0 h 91"/>
              <a:gd name="T2" fmla="*/ 108 w 108"/>
              <a:gd name="T3" fmla="*/ 43 h 91"/>
              <a:gd name="T4" fmla="*/ 12 w 108"/>
              <a:gd name="T5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91">
                <a:moveTo>
                  <a:pt x="0" y="0"/>
                </a:moveTo>
                <a:lnTo>
                  <a:pt x="108" y="43"/>
                </a:lnTo>
                <a:lnTo>
                  <a:pt x="12" y="91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6F9CEFD6-F165-4024-A63F-9D9DA8CE9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8309" y="31289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026E003D-6F10-4B0C-AE56-3CB54D21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109" y="1223963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0F5558AD-D994-4C40-9D79-7FCCF95D8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109" y="2062163"/>
            <a:ext cx="3810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9320D886-846E-42E2-999C-EF57C837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109" y="2824163"/>
            <a:ext cx="4572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561E4ACB-7DBF-4D62-8A8C-7797AB0D7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709" y="1223963"/>
            <a:ext cx="3048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3" name="Text Box 35">
            <a:extLst>
              <a:ext uri="{FF2B5EF4-FFF2-40B4-BE49-F238E27FC236}">
                <a16:creationId xmlns:a16="http://schemas.microsoft.com/office/drawing/2014/main" id="{9F7FAB49-D99C-4976-A475-DDE586F4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0509" y="1757363"/>
            <a:ext cx="381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“</a:t>
            </a: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CDEFCE50-35DE-4537-A0DE-8FFB29828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509" y="1757363"/>
            <a:ext cx="387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800">
                <a:ea typeface="굴림" panose="020B0600000101010101" pitchFamily="50" charset="-127"/>
              </a:rPr>
              <a:t>”</a:t>
            </a:r>
          </a:p>
        </p:txBody>
      </p:sp>
      <p:graphicFrame>
        <p:nvGraphicFramePr>
          <p:cNvPr id="35" name="Group 4">
            <a:extLst>
              <a:ext uri="{FF2B5EF4-FFF2-40B4-BE49-F238E27FC236}">
                <a16:creationId xmlns:a16="http://schemas.microsoft.com/office/drawing/2014/main" id="{A253652A-91FF-491A-A37C-E919AAA07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668206"/>
              </p:ext>
            </p:extLst>
          </p:nvPr>
        </p:nvGraphicFramePr>
        <p:xfrm>
          <a:off x="533400" y="3901222"/>
          <a:ext cx="8077200" cy="222505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1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ire 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a, b,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= 1;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 = a;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 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wire a, b, c;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always @(</a:t>
                      </a:r>
                      <a:r>
                        <a:rPr kumimoji="1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posedge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CLK)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begin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&lt;= 1;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b &lt;= a;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c &lt;= 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end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8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3.3 Verilog Operator</a:t>
            </a:r>
            <a:endParaRPr lang="ko-KR" altLang="en-US" dirty="0"/>
          </a:p>
        </p:txBody>
      </p:sp>
      <p:graphicFrame>
        <p:nvGraphicFramePr>
          <p:cNvPr id="4" name="Group 26">
            <a:extLst>
              <a:ext uri="{FF2B5EF4-FFF2-40B4-BE49-F238E27FC236}">
                <a16:creationId xmlns:a16="http://schemas.microsoft.com/office/drawing/2014/main" id="{54411071-EAB7-419C-BEC5-BEF810A69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83833"/>
              </p:ext>
            </p:extLst>
          </p:nvPr>
        </p:nvGraphicFramePr>
        <p:xfrm>
          <a:off x="808672" y="1206940"/>
          <a:ext cx="7343775" cy="5031300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1618090966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798727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3349296829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1918048485"/>
                    </a:ext>
                  </a:extLst>
                </a:gridCol>
              </a:tblGrid>
              <a:tr h="45865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   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   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 산 자 역 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       식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09742"/>
                  </a:ext>
                </a:extLst>
              </a:tr>
              <a:tr h="1792922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산   술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*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덧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셈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뺄   셈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곱하기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나누기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나머지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+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-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*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/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%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6294"/>
                  </a:ext>
                </a:extLst>
              </a:tr>
              <a:tr h="2779724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관   계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==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크   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작   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크거나 같다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작거나 같다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같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다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다르다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&gt;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&lt;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&gt;=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&lt;=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==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!=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94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434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3.3 Verilog Operator</a:t>
            </a:r>
            <a:endParaRPr lang="ko-KR" altLang="en-US" dirty="0"/>
          </a:p>
        </p:txBody>
      </p:sp>
      <p:graphicFrame>
        <p:nvGraphicFramePr>
          <p:cNvPr id="4" name="Group 26">
            <a:extLst>
              <a:ext uri="{FF2B5EF4-FFF2-40B4-BE49-F238E27FC236}">
                <a16:creationId xmlns:a16="http://schemas.microsoft.com/office/drawing/2014/main" id="{F0D23A83-F3B2-49D7-9242-70546C81A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62069"/>
              </p:ext>
            </p:extLst>
          </p:nvPr>
        </p:nvGraphicFramePr>
        <p:xfrm>
          <a:off x="930593" y="1377314"/>
          <a:ext cx="7343775" cy="4637405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2752103956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3371817776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611855029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1312205114"/>
                    </a:ext>
                  </a:extLst>
                </a:gridCol>
              </a:tblGrid>
              <a:tr h="584101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 역할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95533"/>
                  </a:ext>
                </a:extLst>
              </a:tr>
              <a:tr h="1770002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   리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논리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&amp;&amp;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||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!A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50908"/>
                  </a:ext>
                </a:extLst>
              </a:tr>
              <a:tr h="2283302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   트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^~ or ~^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비트단위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xnor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~A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&amp;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|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^ 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~^ 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7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2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3.3 </a:t>
            </a: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Verilog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Operator</a:t>
            </a:r>
          </a:p>
        </p:txBody>
      </p:sp>
      <p:graphicFrame>
        <p:nvGraphicFramePr>
          <p:cNvPr id="7" name="Group 33">
            <a:extLst>
              <a:ext uri="{FF2B5EF4-FFF2-40B4-BE49-F238E27FC236}">
                <a16:creationId xmlns:a16="http://schemas.microsoft.com/office/drawing/2014/main" id="{923D3EF3-4382-4AC8-B5C7-B3157093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86125"/>
              </p:ext>
            </p:extLst>
          </p:nvPr>
        </p:nvGraphicFramePr>
        <p:xfrm>
          <a:off x="780040" y="1455327"/>
          <a:ext cx="7343775" cy="4308165"/>
        </p:xfrm>
        <a:graphic>
          <a:graphicData uri="http://schemas.openxmlformats.org/drawingml/2006/table">
            <a:tbl>
              <a:tblPr/>
              <a:tblGrid>
                <a:gridCol w="1150937">
                  <a:extLst>
                    <a:ext uri="{9D8B030D-6E8A-4147-A177-3AD203B41FA5}">
                      <a16:colId xmlns:a16="http://schemas.microsoft.com/office/drawing/2014/main" val="287284093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3620143193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639212293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846956402"/>
                    </a:ext>
                  </a:extLst>
                </a:gridCol>
              </a:tblGrid>
              <a:tr h="441523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형태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 역할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436874"/>
                  </a:ext>
                </a:extLst>
              </a:tr>
              <a:tr h="204706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단항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~|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^~ or ~^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nand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비트단항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1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xnor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&amp; (0101) =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~&amp; (0101) =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| (0101) =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~| (0101) =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^ (0101) =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~^(1010) =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00472"/>
                  </a:ext>
                </a:extLst>
              </a:tr>
              <a:tr h="76263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Shift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&gt;&gt;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오른쪽으로 이동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왼쪽으로 이동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0011 &gt;&gt; 1 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0001)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1100 &lt;&lt; 1 (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 1000)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93486"/>
                  </a:ext>
                </a:extLst>
              </a:tr>
              <a:tr h="1056952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그밖의 연산자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{{}}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?: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결합 연산자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중복 연산자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조건 연산자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 A, B 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{ {A} 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 ? B : 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4728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AE1E8-1E85-453A-8876-6C9F5608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Verilog </a:t>
            </a:r>
            <a:r>
              <a:rPr lang="en-US" altLang="ko-KR" dirty="0" smtClean="0"/>
              <a:t>Example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Half Adder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09" y="1238828"/>
            <a:ext cx="79343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80A4B-4275-4542-A39B-A5E6353D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Verilog Example</a:t>
            </a:r>
            <a:r>
              <a:rPr lang="ko-KR" altLang="en-US" dirty="0"/>
              <a:t> </a:t>
            </a:r>
            <a:r>
              <a:rPr lang="en-US" altLang="ko-KR" dirty="0"/>
              <a:t>– Half Adder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613C86-D5B3-423F-8E2A-76825352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75" y="1521575"/>
            <a:ext cx="3361161" cy="2348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DA6E8D-D31A-4C64-BABB-0796AC4B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35" y="4237076"/>
            <a:ext cx="3117241" cy="2323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1A9926-1901-48C7-B37D-395FF8DF9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303" y="1987601"/>
            <a:ext cx="2970733" cy="4073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0377" y="121379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Structural Modeling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89306" y="3929299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Dataflow Modeling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19756" y="160635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Behaviora</a:t>
            </a:r>
            <a:r>
              <a:rPr lang="en-US" altLang="ko-KR" dirty="0"/>
              <a:t>l</a:t>
            </a:r>
            <a:r>
              <a:rPr lang="en-US" altLang="ko-KR" dirty="0" smtClean="0"/>
              <a:t>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C23A-3A14-4811-AE2A-4F827E95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Verilog Example</a:t>
            </a:r>
            <a:r>
              <a:rPr lang="ko-KR" altLang="en-US" dirty="0"/>
              <a:t> </a:t>
            </a:r>
            <a:r>
              <a:rPr lang="en-US" altLang="ko-KR" dirty="0"/>
              <a:t>– Half Adder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2B3A-15F8-4042-8885-4595EC6F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Testbench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8780D5-6812-4126-A77F-876B9683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9" y="1952364"/>
            <a:ext cx="2973552" cy="4041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07B811-3549-406C-BB9E-E32D96A0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65" y="2512125"/>
            <a:ext cx="48577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857750" y="1643063"/>
            <a:ext cx="3500437" cy="4429124"/>
          </a:xfrm>
          <a:prstGeom prst="rect">
            <a:avLst/>
          </a:prstGeom>
          <a:solidFill>
            <a:srgbClr val="7373D1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714375" y="1643063"/>
            <a:ext cx="3500437" cy="4429124"/>
          </a:xfrm>
          <a:prstGeom prst="rect">
            <a:avLst/>
          </a:prstGeom>
          <a:solidFill>
            <a:srgbClr val="7373D1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1.1. H/W Development Flow</a:t>
            </a:r>
          </a:p>
        </p:txBody>
      </p:sp>
      <p:sp>
        <p:nvSpPr>
          <p:cNvPr id="74" name="Shape 74"/>
          <p:cNvSpPr/>
          <p:nvPr/>
        </p:nvSpPr>
        <p:spPr>
          <a:xfrm>
            <a:off x="1785938" y="1928813"/>
            <a:ext cx="1428749" cy="571500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sp>
        <p:nvSpPr>
          <p:cNvPr id="75" name="Shape 75"/>
          <p:cNvSpPr/>
          <p:nvPr/>
        </p:nvSpPr>
        <p:spPr>
          <a:xfrm>
            <a:off x="1785938" y="3000375"/>
            <a:ext cx="1428749" cy="571500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</a:p>
        </p:txBody>
      </p:sp>
      <p:sp>
        <p:nvSpPr>
          <p:cNvPr id="76" name="Shape 76"/>
          <p:cNvSpPr/>
          <p:nvPr/>
        </p:nvSpPr>
        <p:spPr>
          <a:xfrm>
            <a:off x="1785938" y="4071937"/>
            <a:ext cx="1428749" cy="571500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ASIC</a:t>
            </a:r>
          </a:p>
        </p:txBody>
      </p:sp>
      <p:cxnSp>
        <p:nvCxnSpPr>
          <p:cNvPr id="77" name="Shape 77"/>
          <p:cNvCxnSpPr>
            <a:stCxn id="74" idx="2"/>
            <a:endCxn id="75" idx="0"/>
          </p:cNvCxnSpPr>
          <p:nvPr/>
        </p:nvCxnSpPr>
        <p:spPr>
          <a:xfrm rot="-5400000" flipH="1">
            <a:off x="2250563" y="2750063"/>
            <a:ext cx="5001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78" name="Shape 78"/>
          <p:cNvCxnSpPr>
            <a:stCxn id="75" idx="2"/>
            <a:endCxn id="76" idx="0"/>
          </p:cNvCxnSpPr>
          <p:nvPr/>
        </p:nvCxnSpPr>
        <p:spPr>
          <a:xfrm rot="-5400000" flipH="1">
            <a:off x="2250563" y="3821625"/>
            <a:ext cx="500100" cy="600"/>
          </a:xfrm>
          <a:prstGeom prst="bentConnector3">
            <a:avLst>
              <a:gd name="adj1" fmla="val 50314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79" name="Shape 79"/>
          <p:cNvCxnSpPr>
            <a:stCxn id="76" idx="1"/>
            <a:endCxn id="74" idx="1"/>
          </p:cNvCxnSpPr>
          <p:nvPr/>
        </p:nvCxnSpPr>
        <p:spPr>
          <a:xfrm rot="10800000" flipH="1">
            <a:off x="1785938" y="2214487"/>
            <a:ext cx="600" cy="2143200"/>
          </a:xfrm>
          <a:prstGeom prst="bentConnector3">
            <a:avLst>
              <a:gd name="adj1" fmla="val -3781151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0" name="Shape 80"/>
          <p:cNvSpPr/>
          <p:nvPr/>
        </p:nvSpPr>
        <p:spPr>
          <a:xfrm>
            <a:off x="5929312" y="1928813"/>
            <a:ext cx="1428749" cy="571500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</a:p>
        </p:txBody>
      </p:sp>
      <p:sp>
        <p:nvSpPr>
          <p:cNvPr id="81" name="Shape 81"/>
          <p:cNvSpPr/>
          <p:nvPr/>
        </p:nvSpPr>
        <p:spPr>
          <a:xfrm>
            <a:off x="5929312" y="3000375"/>
            <a:ext cx="1428749" cy="571500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</a:p>
        </p:txBody>
      </p:sp>
      <p:sp>
        <p:nvSpPr>
          <p:cNvPr id="82" name="Shape 82"/>
          <p:cNvSpPr/>
          <p:nvPr/>
        </p:nvSpPr>
        <p:spPr>
          <a:xfrm>
            <a:off x="5929312" y="4071937"/>
            <a:ext cx="1428749" cy="571500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sp>
        <p:nvSpPr>
          <p:cNvPr id="83" name="Shape 83"/>
          <p:cNvSpPr/>
          <p:nvPr/>
        </p:nvSpPr>
        <p:spPr>
          <a:xfrm>
            <a:off x="5929312" y="5143500"/>
            <a:ext cx="1428749" cy="571500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ASIC</a:t>
            </a:r>
          </a:p>
        </p:txBody>
      </p:sp>
      <p:cxnSp>
        <p:nvCxnSpPr>
          <p:cNvPr id="84" name="Shape 84"/>
          <p:cNvCxnSpPr>
            <a:stCxn id="80" idx="2"/>
            <a:endCxn id="81" idx="0"/>
          </p:cNvCxnSpPr>
          <p:nvPr/>
        </p:nvCxnSpPr>
        <p:spPr>
          <a:xfrm rot="-5400000" flipH="1">
            <a:off x="6393937" y="2750063"/>
            <a:ext cx="5001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5" name="Shape 85"/>
          <p:cNvCxnSpPr>
            <a:stCxn id="81" idx="2"/>
            <a:endCxn id="82" idx="0"/>
          </p:cNvCxnSpPr>
          <p:nvPr/>
        </p:nvCxnSpPr>
        <p:spPr>
          <a:xfrm rot="-5400000" flipH="1">
            <a:off x="6393937" y="3821625"/>
            <a:ext cx="500100" cy="600"/>
          </a:xfrm>
          <a:prstGeom prst="bentConnector3">
            <a:avLst>
              <a:gd name="adj1" fmla="val 50314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6" name="Shape 86"/>
          <p:cNvCxnSpPr>
            <a:stCxn id="82" idx="2"/>
            <a:endCxn id="83" idx="0"/>
          </p:cNvCxnSpPr>
          <p:nvPr/>
        </p:nvCxnSpPr>
        <p:spPr>
          <a:xfrm rot="-5400000" flipH="1">
            <a:off x="6393937" y="4893187"/>
            <a:ext cx="500100" cy="600"/>
          </a:xfrm>
          <a:prstGeom prst="bentConnector3">
            <a:avLst>
              <a:gd name="adj1" fmla="val 50314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7" name="Shape 87"/>
          <p:cNvCxnSpPr>
            <a:stCxn id="82" idx="1"/>
            <a:endCxn id="80" idx="1"/>
          </p:cNvCxnSpPr>
          <p:nvPr/>
        </p:nvCxnSpPr>
        <p:spPr>
          <a:xfrm rot="10800000" flipH="1">
            <a:off x="5929312" y="2214487"/>
            <a:ext cx="600" cy="2143200"/>
          </a:xfrm>
          <a:prstGeom prst="bentConnector3">
            <a:avLst>
              <a:gd name="adj1" fmla="val -3781151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785937" y="5202237"/>
            <a:ext cx="198362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Expensive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1.2 Integration in System Design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1000125" y="1500188"/>
            <a:ext cx="7135813" cy="4214811"/>
            <a:chOff x="1080267" y="1500174"/>
            <a:chExt cx="7135070" cy="4214841"/>
          </a:xfrm>
        </p:grpSpPr>
        <p:cxnSp>
          <p:nvCxnSpPr>
            <p:cNvPr id="96" name="Shape 96"/>
            <p:cNvCxnSpPr/>
            <p:nvPr/>
          </p:nvCxnSpPr>
          <p:spPr>
            <a:xfrm rot="-5400000">
              <a:off x="-1007310" y="3606801"/>
              <a:ext cx="4214841" cy="158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1080267" y="5713428"/>
              <a:ext cx="7135070" cy="158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98" name="Shape 98"/>
          <p:cNvSpPr txBox="1"/>
          <p:nvPr/>
        </p:nvSpPr>
        <p:spPr>
          <a:xfrm rot="-5400000">
            <a:off x="-541348" y="3412610"/>
            <a:ext cx="25955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functions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143375" y="5715000"/>
            <a:ext cx="704850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</a:p>
        </p:txBody>
      </p:sp>
      <p:sp>
        <p:nvSpPr>
          <p:cNvPr id="100" name="Shape 100"/>
          <p:cNvSpPr/>
          <p:nvPr/>
        </p:nvSpPr>
        <p:spPr>
          <a:xfrm>
            <a:off x="1643063" y="2928938"/>
            <a:ext cx="1428749" cy="785811"/>
          </a:xfrm>
          <a:prstGeom prst="cube">
            <a:avLst>
              <a:gd name="adj" fmla="val 13125"/>
            </a:avLst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1643063" y="3786187"/>
            <a:ext cx="1428749" cy="1785937"/>
          </a:xfrm>
          <a:prstGeom prst="cube">
            <a:avLst>
              <a:gd name="adj" fmla="val 7903"/>
            </a:avLst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857375" y="3143250"/>
            <a:ext cx="928687" cy="357188"/>
          </a:xfrm>
          <a:prstGeom prst="cube">
            <a:avLst>
              <a:gd name="adj" fmla="val 25000"/>
            </a:avLst>
          </a:prstGeom>
          <a:solidFill>
            <a:srgbClr val="FFFF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</a:p>
        </p:txBody>
      </p:sp>
      <p:sp>
        <p:nvSpPr>
          <p:cNvPr id="103" name="Shape 103"/>
          <p:cNvSpPr/>
          <p:nvPr/>
        </p:nvSpPr>
        <p:spPr>
          <a:xfrm>
            <a:off x="1857375" y="4071937"/>
            <a:ext cx="928687" cy="357187"/>
          </a:xfrm>
          <a:prstGeom prst="cube">
            <a:avLst>
              <a:gd name="adj" fmla="val 25000"/>
            </a:avLst>
          </a:prstGeom>
          <a:solidFill>
            <a:srgbClr val="FFFF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sp>
        <p:nvSpPr>
          <p:cNvPr id="104" name="Shape 104"/>
          <p:cNvSpPr/>
          <p:nvPr/>
        </p:nvSpPr>
        <p:spPr>
          <a:xfrm>
            <a:off x="1857375" y="4500562"/>
            <a:ext cx="928687" cy="357187"/>
          </a:xfrm>
          <a:prstGeom prst="cube">
            <a:avLst>
              <a:gd name="adj" fmla="val 25000"/>
            </a:avLst>
          </a:prstGeom>
          <a:solidFill>
            <a:srgbClr val="FFFF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</a:p>
        </p:txBody>
      </p:sp>
      <p:sp>
        <p:nvSpPr>
          <p:cNvPr id="105" name="Shape 105"/>
          <p:cNvSpPr/>
          <p:nvPr/>
        </p:nvSpPr>
        <p:spPr>
          <a:xfrm>
            <a:off x="1857375" y="4929187"/>
            <a:ext cx="928687" cy="357187"/>
          </a:xfrm>
          <a:prstGeom prst="cube">
            <a:avLst>
              <a:gd name="adj" fmla="val 25000"/>
            </a:avLst>
          </a:prstGeom>
          <a:solidFill>
            <a:srgbClr val="FFFF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630362" y="3514725"/>
            <a:ext cx="1298575" cy="20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Software Tools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785938" y="5357812"/>
            <a:ext cx="995362" cy="20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Design Tools</a:t>
            </a:r>
          </a:p>
        </p:txBody>
      </p:sp>
      <p:sp>
        <p:nvSpPr>
          <p:cNvPr id="108" name="Shape 108"/>
          <p:cNvSpPr/>
          <p:nvPr/>
        </p:nvSpPr>
        <p:spPr>
          <a:xfrm>
            <a:off x="3929062" y="2428875"/>
            <a:ext cx="1428749" cy="785813"/>
          </a:xfrm>
          <a:prstGeom prst="cube">
            <a:avLst>
              <a:gd name="adj" fmla="val 13125"/>
            </a:avLst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29062" y="3286125"/>
            <a:ext cx="1428749" cy="1785937"/>
          </a:xfrm>
          <a:prstGeom prst="cube">
            <a:avLst>
              <a:gd name="adj" fmla="val 7250"/>
            </a:avLst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143375" y="2643188"/>
            <a:ext cx="928687" cy="357187"/>
          </a:xfrm>
          <a:prstGeom prst="cube">
            <a:avLst>
              <a:gd name="adj" fmla="val 25000"/>
            </a:avLst>
          </a:prstGeom>
          <a:solidFill>
            <a:srgbClr val="FFFF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</a:p>
        </p:txBody>
      </p:sp>
      <p:sp>
        <p:nvSpPr>
          <p:cNvPr id="111" name="Shape 111"/>
          <p:cNvSpPr/>
          <p:nvPr/>
        </p:nvSpPr>
        <p:spPr>
          <a:xfrm>
            <a:off x="4143375" y="3571875"/>
            <a:ext cx="928687" cy="1143000"/>
          </a:xfrm>
          <a:prstGeom prst="cube">
            <a:avLst>
              <a:gd name="adj" fmla="val 9931"/>
            </a:avLst>
          </a:prstGeom>
          <a:solidFill>
            <a:srgbClr val="FFFF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FPGA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+Memory+IP+I/O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16362" y="3014663"/>
            <a:ext cx="1298575" cy="20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Software Tools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071937" y="4857750"/>
            <a:ext cx="995362" cy="20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Design Tools</a:t>
            </a:r>
          </a:p>
        </p:txBody>
      </p:sp>
      <p:sp>
        <p:nvSpPr>
          <p:cNvPr id="114" name="Shape 114"/>
          <p:cNvSpPr/>
          <p:nvPr/>
        </p:nvSpPr>
        <p:spPr>
          <a:xfrm>
            <a:off x="6072187" y="2071688"/>
            <a:ext cx="1428749" cy="1785937"/>
          </a:xfrm>
          <a:prstGeom prst="cube">
            <a:avLst>
              <a:gd name="adj" fmla="val 9208"/>
            </a:avLst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6286500" y="2428875"/>
            <a:ext cx="928687" cy="1143000"/>
          </a:xfrm>
          <a:prstGeom prst="cube">
            <a:avLst>
              <a:gd name="adj" fmla="val 9931"/>
            </a:avLst>
          </a:prstGeom>
          <a:solidFill>
            <a:srgbClr val="FFFF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Processor+FPGA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+Memory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+IP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+I/O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059487" y="2214563"/>
            <a:ext cx="1298575" cy="20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Software Tools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215062" y="3643312"/>
            <a:ext cx="995362" cy="20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Design Tools</a:t>
            </a:r>
          </a:p>
        </p:txBody>
      </p:sp>
      <p:cxnSp>
        <p:nvCxnSpPr>
          <p:cNvPr id="118" name="Shape 118"/>
          <p:cNvCxnSpPr>
            <a:endCxn id="109" idx="3"/>
          </p:cNvCxnSpPr>
          <p:nvPr/>
        </p:nvCxnSpPr>
        <p:spPr>
          <a:xfrm rot="10800000" flipH="1">
            <a:off x="3072445" y="5072062"/>
            <a:ext cx="1519200" cy="285600"/>
          </a:xfrm>
          <a:prstGeom prst="bentConnector2">
            <a:avLst/>
          </a:prstGeom>
          <a:solidFill>
            <a:srgbClr val="008000">
              <a:alpha val="42745"/>
            </a:srgbClr>
          </a:solidFill>
          <a:ln w="57150" cap="flat" cmpd="sng">
            <a:solidFill>
              <a:srgbClr val="224B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Shape 119"/>
          <p:cNvCxnSpPr>
            <a:endCxn id="114" idx="3"/>
          </p:cNvCxnSpPr>
          <p:nvPr/>
        </p:nvCxnSpPr>
        <p:spPr>
          <a:xfrm rot="10800000" flipH="1">
            <a:off x="5356983" y="3857625"/>
            <a:ext cx="1363800" cy="785700"/>
          </a:xfrm>
          <a:prstGeom prst="bentConnector2">
            <a:avLst/>
          </a:prstGeom>
          <a:solidFill>
            <a:srgbClr val="008000">
              <a:alpha val="42745"/>
            </a:srgbClr>
          </a:solidFill>
          <a:ln w="57150" cap="flat" cmpd="sng">
            <a:solidFill>
              <a:srgbClr val="224B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Shape 119"/>
          <p:cNvCxnSpPr/>
          <p:nvPr/>
        </p:nvCxnSpPr>
        <p:spPr>
          <a:xfrm rot="5400000" flipH="1" flipV="1">
            <a:off x="7508957" y="2510531"/>
            <a:ext cx="494413" cy="485055"/>
          </a:xfrm>
          <a:prstGeom prst="bentConnector3">
            <a:avLst>
              <a:gd name="adj1" fmla="val 1428"/>
            </a:avLst>
          </a:prstGeom>
          <a:solidFill>
            <a:srgbClr val="008000">
              <a:alpha val="42745"/>
            </a:srgbClr>
          </a:solidFill>
          <a:ln w="57150" cap="flat" cmpd="sng">
            <a:solidFill>
              <a:srgbClr val="224B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072062" y="2286000"/>
            <a:ext cx="3543300" cy="3357562"/>
          </a:xfrm>
          <a:prstGeom prst="flowChartProcess">
            <a:avLst/>
          </a:prstGeom>
          <a:solidFill>
            <a:srgbClr val="D8D8D8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500062" y="1765300"/>
          <a:ext cx="3571875" cy="4663610"/>
        </p:xfrm>
        <a:graphic>
          <a:graphicData uri="http://schemas.openxmlformats.org/drawingml/2006/table">
            <a:tbl>
              <a:tblPr>
                <a:noFill/>
                <a:tableStyleId>{8B8BFA1B-32C1-4675-B21E-338198ED6E9D}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6" name="Shape 146"/>
          <p:cNvGrpSpPr/>
          <p:nvPr/>
        </p:nvGrpSpPr>
        <p:grpSpPr>
          <a:xfrm>
            <a:off x="6191250" y="2490787"/>
            <a:ext cx="285750" cy="2938461"/>
            <a:chOff x="6429387" y="1848127"/>
            <a:chExt cx="285751" cy="2938194"/>
          </a:xfrm>
        </p:grpSpPr>
        <p:sp>
          <p:nvSpPr>
            <p:cNvPr id="147" name="Shape 147"/>
            <p:cNvSpPr/>
            <p:nvPr/>
          </p:nvSpPr>
          <p:spPr>
            <a:xfrm>
              <a:off x="6429387" y="1848127"/>
              <a:ext cx="285751" cy="23492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6429387" y="2083057"/>
              <a:ext cx="285751" cy="233341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6429387" y="2316397"/>
              <a:ext cx="285751" cy="23492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6429387" y="4083123"/>
              <a:ext cx="285751" cy="23492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6429387" y="4318053"/>
              <a:ext cx="285751" cy="233341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6429387" y="4551392"/>
              <a:ext cx="285751" cy="23492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29387" y="3846607"/>
              <a:ext cx="285751" cy="23492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6429387" y="2551325"/>
              <a:ext cx="285751" cy="1295282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155" name="Shape 155"/>
          <p:cNvCxnSpPr/>
          <p:nvPr/>
        </p:nvCxnSpPr>
        <p:spPr>
          <a:xfrm>
            <a:off x="5476875" y="3571875"/>
            <a:ext cx="714374" cy="15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5476875" y="3784600"/>
            <a:ext cx="714374" cy="15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5476875" y="3998912"/>
            <a:ext cx="714374" cy="15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5476875" y="4213225"/>
            <a:ext cx="714374" cy="15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5214937" y="3357562"/>
            <a:ext cx="333374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214937" y="3559175"/>
            <a:ext cx="339724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214937" y="3773487"/>
            <a:ext cx="3492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214937" y="3987800"/>
            <a:ext cx="350837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7715250" y="3890962"/>
            <a:ext cx="428625" cy="15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4" name="Shape 164"/>
          <p:cNvSpPr/>
          <p:nvPr/>
        </p:nvSpPr>
        <p:spPr>
          <a:xfrm rot="-5400000">
            <a:off x="6811962" y="3740150"/>
            <a:ext cx="1500187" cy="306386"/>
          </a:xfrm>
          <a:prstGeom prst="flowChartManualOperation">
            <a:avLst/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MUX</a:t>
            </a:r>
          </a:p>
        </p:txBody>
      </p:sp>
      <p:cxnSp>
        <p:nvCxnSpPr>
          <p:cNvPr id="165" name="Shape 165"/>
          <p:cNvCxnSpPr/>
          <p:nvPr/>
        </p:nvCxnSpPr>
        <p:spPr>
          <a:xfrm>
            <a:off x="7000875" y="3892550"/>
            <a:ext cx="428625" cy="15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6" name="Shape 166"/>
          <p:cNvSpPr/>
          <p:nvPr/>
        </p:nvSpPr>
        <p:spPr>
          <a:xfrm>
            <a:off x="6696075" y="3849687"/>
            <a:ext cx="107949" cy="106362"/>
          </a:xfrm>
          <a:prstGeom prst="flowChartConnector">
            <a:avLst/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6553200" y="3849687"/>
            <a:ext cx="107949" cy="106362"/>
          </a:xfrm>
          <a:prstGeom prst="flowChartConnector">
            <a:avLst/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838950" y="3849687"/>
            <a:ext cx="107949" cy="106362"/>
          </a:xfrm>
          <a:prstGeom prst="flowChartConnector">
            <a:avLst/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8072438" y="3675062"/>
            <a:ext cx="328611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7576" y="864064"/>
            <a:ext cx="8918092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FPGA : Field Programmable Gate Array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4572000" y="1928813"/>
            <a:ext cx="3857624" cy="4071936"/>
          </a:xfrm>
          <a:prstGeom prst="rect">
            <a:avLst/>
          </a:prstGeom>
          <a:solidFill>
            <a:srgbClr val="D8D8D8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715125" y="2857500"/>
            <a:ext cx="857250" cy="1000125"/>
          </a:xfrm>
          <a:prstGeom prst="rect">
            <a:avLst/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DFF</a:t>
            </a:r>
          </a:p>
        </p:txBody>
      </p:sp>
      <p:sp>
        <p:nvSpPr>
          <p:cNvPr id="177" name="Shape 177"/>
          <p:cNvSpPr/>
          <p:nvPr/>
        </p:nvSpPr>
        <p:spPr>
          <a:xfrm>
            <a:off x="6072187" y="3286125"/>
            <a:ext cx="500062" cy="155574"/>
          </a:xfrm>
          <a:prstGeom prst="rightArrow">
            <a:avLst>
              <a:gd name="adj1" fmla="val 50000"/>
              <a:gd name="adj2" fmla="val 49821"/>
            </a:avLst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715250" y="3286125"/>
            <a:ext cx="500063" cy="155574"/>
          </a:xfrm>
          <a:prstGeom prst="rightArrow">
            <a:avLst>
              <a:gd name="adj1" fmla="val 50000"/>
              <a:gd name="adj2" fmla="val 49821"/>
            </a:avLst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Shape 179"/>
          <p:cNvGrpSpPr/>
          <p:nvPr/>
        </p:nvGrpSpPr>
        <p:grpSpPr>
          <a:xfrm>
            <a:off x="5510212" y="2071688"/>
            <a:ext cx="285750" cy="3286124"/>
            <a:chOff x="2786050" y="2143116"/>
            <a:chExt cx="285751" cy="3286147"/>
          </a:xfrm>
        </p:grpSpPr>
        <p:sp>
          <p:nvSpPr>
            <p:cNvPr id="180" name="Shape 180"/>
            <p:cNvSpPr/>
            <p:nvPr/>
          </p:nvSpPr>
          <p:spPr>
            <a:xfrm>
              <a:off x="2786050" y="2143116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2786050" y="2500306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2786050" y="4714883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2786050" y="5072073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2786050" y="2857496"/>
              <a:ext cx="285751" cy="1857388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4867275" y="3357562"/>
            <a:ext cx="642938" cy="500062"/>
            <a:chOff x="5010151" y="3214685"/>
            <a:chExt cx="642941" cy="500066"/>
          </a:xfrm>
        </p:grpSpPr>
        <p:cxnSp>
          <p:nvCxnSpPr>
            <p:cNvPr id="186" name="Shape 186"/>
            <p:cNvCxnSpPr/>
            <p:nvPr/>
          </p:nvCxnSpPr>
          <p:spPr>
            <a:xfrm>
              <a:off x="5010151" y="3571876"/>
              <a:ext cx="642941" cy="1587"/>
            </a:xfrm>
            <a:prstGeom prst="straightConnector1">
              <a:avLst/>
            </a:prstGeom>
            <a:noFill/>
            <a:ln w="38100" cap="flat" cmpd="sng">
              <a:solidFill>
                <a:srgbClr val="485846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87" name="Shape 187"/>
            <p:cNvSpPr txBox="1"/>
            <p:nvPr/>
          </p:nvSpPr>
          <p:spPr>
            <a:xfrm>
              <a:off x="5081589" y="3214685"/>
              <a:ext cx="317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  <p:cxnSp>
          <p:nvCxnSpPr>
            <p:cNvPr id="188" name="Shape 188"/>
            <p:cNvCxnSpPr/>
            <p:nvPr/>
          </p:nvCxnSpPr>
          <p:spPr>
            <a:xfrm flipH="1">
              <a:off x="5081589" y="3429000"/>
              <a:ext cx="317715" cy="285751"/>
            </a:xfrm>
            <a:prstGeom prst="straightConnector1">
              <a:avLst/>
            </a:prstGeom>
            <a:noFill/>
            <a:ln w="3810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Shape 189"/>
          <p:cNvSpPr/>
          <p:nvPr/>
        </p:nvSpPr>
        <p:spPr>
          <a:xfrm>
            <a:off x="1214437" y="1928813"/>
            <a:ext cx="1714500" cy="4071936"/>
          </a:xfrm>
          <a:prstGeom prst="rect">
            <a:avLst/>
          </a:prstGeom>
          <a:solidFill>
            <a:srgbClr val="D8D8D8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2000250" y="2286000"/>
            <a:ext cx="285750" cy="3286124"/>
            <a:chOff x="2786050" y="2143116"/>
            <a:chExt cx="285751" cy="3286147"/>
          </a:xfrm>
        </p:grpSpPr>
        <p:sp>
          <p:nvSpPr>
            <p:cNvPr id="192" name="Shape 192"/>
            <p:cNvSpPr/>
            <p:nvPr/>
          </p:nvSpPr>
          <p:spPr>
            <a:xfrm>
              <a:off x="2786050" y="2143116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2786050" y="2500306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2786050" y="4714883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2786050" y="5072073"/>
              <a:ext cx="285751" cy="357189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786050" y="2857496"/>
              <a:ext cx="285751" cy="1857388"/>
            </a:xfrm>
            <a:prstGeom prst="rect">
              <a:avLst/>
            </a:prstGeom>
            <a:solidFill>
              <a:srgbClr val="008000">
                <a:alpha val="42745"/>
              </a:srgbClr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197" name="Shape 197"/>
          <p:cNvCxnSpPr/>
          <p:nvPr/>
        </p:nvCxnSpPr>
        <p:spPr>
          <a:xfrm>
            <a:off x="1357312" y="3929062"/>
            <a:ext cx="642936" cy="1587"/>
          </a:xfrm>
          <a:prstGeom prst="straightConnector1">
            <a:avLst/>
          </a:prstGeom>
          <a:noFill/>
          <a:ln w="38100" cap="flat" cmpd="sng">
            <a:solidFill>
              <a:srgbClr val="48584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8" name="Shape 198"/>
          <p:cNvSpPr txBox="1"/>
          <p:nvPr/>
        </p:nvSpPr>
        <p:spPr>
          <a:xfrm>
            <a:off x="1428750" y="3571875"/>
            <a:ext cx="317500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00125" y="1571625"/>
            <a:ext cx="2178049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LUT (lookup table)</a:t>
            </a:r>
          </a:p>
        </p:txBody>
      </p:sp>
      <p:cxnSp>
        <p:nvCxnSpPr>
          <p:cNvPr id="200" name="Shape 200"/>
          <p:cNvCxnSpPr/>
          <p:nvPr/>
        </p:nvCxnSpPr>
        <p:spPr>
          <a:xfrm flipH="1">
            <a:off x="1428749" y="3786187"/>
            <a:ext cx="317500" cy="285750"/>
          </a:xfrm>
          <a:prstGeom prst="straightConnector1">
            <a:avLst/>
          </a:prstGeom>
          <a:noFill/>
          <a:ln w="3810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Shape 201"/>
          <p:cNvGrpSpPr/>
          <p:nvPr/>
        </p:nvGrpSpPr>
        <p:grpSpPr>
          <a:xfrm>
            <a:off x="5357812" y="2357438"/>
            <a:ext cx="285750" cy="3286124"/>
            <a:chOff x="2786050" y="2143116"/>
            <a:chExt cx="285751" cy="3286147"/>
          </a:xfrm>
        </p:grpSpPr>
        <p:sp>
          <p:nvSpPr>
            <p:cNvPr id="202" name="Shape 202"/>
            <p:cNvSpPr/>
            <p:nvPr/>
          </p:nvSpPr>
          <p:spPr>
            <a:xfrm>
              <a:off x="2786050" y="2143116"/>
              <a:ext cx="285751" cy="357189"/>
            </a:xfrm>
            <a:prstGeom prst="rect">
              <a:avLst/>
            </a:prstGeom>
            <a:solidFill>
              <a:srgbClr val="008000"/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786050" y="2500306"/>
              <a:ext cx="285751" cy="357189"/>
            </a:xfrm>
            <a:prstGeom prst="rect">
              <a:avLst/>
            </a:prstGeom>
            <a:solidFill>
              <a:srgbClr val="008000"/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2786050" y="4714883"/>
              <a:ext cx="285751" cy="357189"/>
            </a:xfrm>
            <a:prstGeom prst="rect">
              <a:avLst/>
            </a:prstGeom>
            <a:solidFill>
              <a:srgbClr val="008000"/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2786050" y="5072073"/>
              <a:ext cx="285751" cy="357189"/>
            </a:xfrm>
            <a:prstGeom prst="rect">
              <a:avLst/>
            </a:prstGeom>
            <a:solidFill>
              <a:srgbClr val="008000"/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786050" y="2857496"/>
              <a:ext cx="285751" cy="1857388"/>
            </a:xfrm>
            <a:prstGeom prst="rect">
              <a:avLst/>
            </a:prstGeom>
            <a:solidFill>
              <a:srgbClr val="008000"/>
            </a:solidFill>
            <a:ln w="19050" cap="flat" cmpd="sng">
              <a:solidFill>
                <a:srgbClr val="4858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cxnSp>
        <p:nvCxnSpPr>
          <p:cNvPr id="207" name="Shape 207"/>
          <p:cNvCxnSpPr/>
          <p:nvPr/>
        </p:nvCxnSpPr>
        <p:spPr>
          <a:xfrm>
            <a:off x="4714875" y="4000500"/>
            <a:ext cx="642938" cy="1587"/>
          </a:xfrm>
          <a:prstGeom prst="straightConnector1">
            <a:avLst/>
          </a:prstGeom>
          <a:noFill/>
          <a:ln w="38100" cap="flat" cmpd="sng">
            <a:solidFill>
              <a:srgbClr val="48584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8" name="Shape 208"/>
          <p:cNvSpPr txBox="1"/>
          <p:nvPr/>
        </p:nvSpPr>
        <p:spPr>
          <a:xfrm>
            <a:off x="4786312" y="3643312"/>
            <a:ext cx="3175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209" name="Shape 209"/>
          <p:cNvCxnSpPr/>
          <p:nvPr/>
        </p:nvCxnSpPr>
        <p:spPr>
          <a:xfrm flipH="1">
            <a:off x="4786312" y="3857625"/>
            <a:ext cx="317500" cy="285750"/>
          </a:xfrm>
          <a:prstGeom prst="straightConnector1">
            <a:avLst/>
          </a:prstGeom>
          <a:noFill/>
          <a:ln w="3810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/>
          <p:nvPr/>
        </p:nvSpPr>
        <p:spPr>
          <a:xfrm>
            <a:off x="6562725" y="3000375"/>
            <a:ext cx="857250" cy="1000125"/>
          </a:xfrm>
          <a:prstGeom prst="rect">
            <a:avLst/>
          </a:prstGeom>
          <a:solidFill>
            <a:srgbClr val="008000"/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DFF</a:t>
            </a:r>
          </a:p>
        </p:txBody>
      </p:sp>
      <p:sp>
        <p:nvSpPr>
          <p:cNvPr id="211" name="Shape 211"/>
          <p:cNvSpPr/>
          <p:nvPr/>
        </p:nvSpPr>
        <p:spPr>
          <a:xfrm>
            <a:off x="5919787" y="3429000"/>
            <a:ext cx="500062" cy="155574"/>
          </a:xfrm>
          <a:prstGeom prst="rightArrow">
            <a:avLst>
              <a:gd name="adj1" fmla="val 50000"/>
              <a:gd name="adj2" fmla="val 49821"/>
            </a:avLst>
          </a:prstGeom>
          <a:solidFill>
            <a:srgbClr val="008000"/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562850" y="3429000"/>
            <a:ext cx="500063" cy="155574"/>
          </a:xfrm>
          <a:prstGeom prst="rightArrow">
            <a:avLst>
              <a:gd name="adj1" fmla="val 50000"/>
              <a:gd name="adj2" fmla="val 49821"/>
            </a:avLst>
          </a:prstGeom>
          <a:solidFill>
            <a:srgbClr val="008000"/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643688" y="4429125"/>
            <a:ext cx="857250" cy="1000125"/>
          </a:xfrm>
          <a:prstGeom prst="rect">
            <a:avLst/>
          </a:prstGeom>
          <a:solidFill>
            <a:srgbClr val="008000">
              <a:alpha val="42745"/>
            </a:srgbClr>
          </a:solidFill>
          <a:ln w="19050" cap="flat" cmpd="sng">
            <a:solidFill>
              <a:srgbClr val="48584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MUX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286375" y="1571625"/>
            <a:ext cx="2828924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Slice (LUT + DFF + MUX)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438" y="2357438"/>
            <a:ext cx="5191125" cy="32956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7576" y="864064"/>
            <a:ext cx="8918092" cy="5696422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CLB: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Configurable Logic Block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Virtex2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CLB = 2 x Slice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Spartan3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CLB = 4 x Slice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214" y="882540"/>
            <a:ext cx="5802189" cy="563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 idx="4294967295"/>
          </p:nvPr>
        </p:nvSpPr>
        <p:spPr>
          <a:xfrm>
            <a:off x="0" y="333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-US" sz="2800" i="0" u="none" strike="noStrike" cap="none" dirty="0">
                <a:latin typeface="Arial"/>
                <a:ea typeface="Arial"/>
                <a:cs typeface="Arial"/>
                <a:sym typeface="Arial"/>
              </a:rPr>
              <a:t>FPGA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85900"/>
            <a:ext cx="8534399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1460</Words>
  <Application>Microsoft Office PowerPoint</Application>
  <PresentationFormat>화면 슬라이드 쇼(4:3)</PresentationFormat>
  <Paragraphs>518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굴림</vt:lpstr>
      <vt:lpstr>ㅁ갸미</vt:lpstr>
      <vt:lpstr>맑은 고딕</vt:lpstr>
      <vt:lpstr>Arial</vt:lpstr>
      <vt:lpstr>Verdana</vt:lpstr>
      <vt:lpstr>Wingdings</vt:lpstr>
      <vt:lpstr>EM</vt:lpstr>
      <vt:lpstr>1_EM</vt:lpstr>
      <vt:lpstr>2_EM</vt:lpstr>
      <vt:lpstr>3_EM</vt:lpstr>
      <vt:lpstr>Logic Circuit Design Laboratory</vt:lpstr>
      <vt:lpstr>PowerPoint 프레젠테이션</vt:lpstr>
      <vt:lpstr>1.1. H/W Development Flow</vt:lpstr>
      <vt:lpstr>1.2 Integration in System Design</vt:lpstr>
      <vt:lpstr>1.3 FPGA</vt:lpstr>
      <vt:lpstr>1.3 FPGA</vt:lpstr>
      <vt:lpstr>1.3 FPGA</vt:lpstr>
      <vt:lpstr>1.3 FPGA</vt:lpstr>
      <vt:lpstr>1.3 FPGA</vt:lpstr>
      <vt:lpstr>1.3 FPGA</vt:lpstr>
      <vt:lpstr>PowerPoint 프레젠테이션</vt:lpstr>
      <vt:lpstr>2.1 HDL</vt:lpstr>
      <vt:lpstr>2.2 VHDL</vt:lpstr>
      <vt:lpstr>2.3 Verilog HDL</vt:lpstr>
      <vt:lpstr>PowerPoint 프레젠테이션</vt:lpstr>
      <vt:lpstr>3.1 Verilog Grammar</vt:lpstr>
      <vt:lpstr>3.1 Verilog Grammar</vt:lpstr>
      <vt:lpstr>3.2 Verilog Structure – Module </vt:lpstr>
      <vt:lpstr>PowerPoint 프레젠테이션</vt:lpstr>
      <vt:lpstr>3.2 Verilog Structure – Always 문</vt:lpstr>
      <vt:lpstr>3.2 Verilog Structure – Blocking Assignment</vt:lpstr>
      <vt:lpstr>3.2 Verilog Structure – Non Blocking Assignment</vt:lpstr>
      <vt:lpstr>3.2 Verilog Structure - BLOCKING vs NON BLOCKING</vt:lpstr>
      <vt:lpstr>3.3 Verilog Operator</vt:lpstr>
      <vt:lpstr>3.3 Verilog Operator</vt:lpstr>
      <vt:lpstr>3.3 Verilog Operator</vt:lpstr>
      <vt:lpstr>3.4 Verilog Example – Half Adder</vt:lpstr>
      <vt:lpstr>3.4 Verilog Example – Half Adder</vt:lpstr>
      <vt:lpstr>3.4 Verilog Example – Half 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icas-window</dc:creator>
  <cp:lastModifiedBy>Windows User</cp:lastModifiedBy>
  <cp:revision>36</cp:revision>
  <dcterms:modified xsi:type="dcterms:W3CDTF">2019-04-11T12:35:00Z</dcterms:modified>
</cp:coreProperties>
</file>