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  <p:sldMasterId id="2147483679" r:id="rId2"/>
  </p:sldMasterIdLst>
  <p:notesMasterIdLst>
    <p:notesMasterId r:id="rId14"/>
  </p:notesMasterIdLst>
  <p:handoutMasterIdLst>
    <p:handoutMasterId r:id="rId15"/>
  </p:handout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797675" cy="9874250"/>
  <p:custDataLst>
    <p:tags r:id="rId16"/>
  </p:custDataLst>
  <p:defaultTextStyle>
    <a:defPPr>
      <a:defRPr lang="ko-KR" alt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6600"/>
    <a:srgbClr val="FFFFFF"/>
    <a:srgbClr val="009900"/>
    <a:srgbClr val="0000FF"/>
    <a:srgbClr val="FF0000"/>
    <a:srgbClr val="0099FF"/>
    <a:srgbClr val="33CC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9" autoAdjust="0"/>
    <p:restoredTop sz="91498" autoAdjust="0"/>
  </p:normalViewPr>
  <p:slideViewPr>
    <p:cSldViewPr>
      <p:cViewPr varScale="1">
        <p:scale>
          <a:sx n="105" d="100"/>
          <a:sy n="105" d="100"/>
        </p:scale>
        <p:origin x="19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66"/>
    </p:cViewPr>
  </p:sorterViewPr>
  <p:notesViewPr>
    <p:cSldViewPr>
      <p:cViewPr varScale="1">
        <p:scale>
          <a:sx n="93" d="100"/>
          <a:sy n="93" d="100"/>
        </p:scale>
        <p:origin x="-3774" y="-102"/>
      </p:cViewPr>
      <p:guideLst>
        <p:guide orient="horz" pos="3110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AA5E05A-FC5D-4B8A-8033-4F34D8F22B5B}" type="datetimeFigureOut">
              <a:rPr lang="en-US" altLang="ko-KR"/>
              <a:pPr>
                <a:defRPr/>
              </a:pPr>
              <a:t>3/7/2019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2F8133A-AEA4-4C66-A6A9-F3BC0D5445CF}" type="slidenum">
              <a:rPr lang="ko-KR"/>
              <a:pPr>
                <a:defRPr/>
              </a:pPr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969162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 algn="l" defTabSz="91153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>
            <a:lvl1pPr algn="r" defTabSz="91153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noProof="0" smtClean="0"/>
              <a:t>마스터 텍스트 스타일을 편집합니다</a:t>
            </a:r>
          </a:p>
          <a:p>
            <a:pPr lvl="1"/>
            <a:r>
              <a:rPr lang="ko-KR" noProof="0" smtClean="0"/>
              <a:t>둘째 수준</a:t>
            </a:r>
          </a:p>
          <a:p>
            <a:pPr lvl="2"/>
            <a:r>
              <a:rPr lang="ko-KR" noProof="0" smtClean="0"/>
              <a:t>셋째 수준</a:t>
            </a:r>
          </a:p>
          <a:p>
            <a:pPr lvl="3"/>
            <a:r>
              <a:rPr lang="ko-KR" noProof="0" smtClean="0"/>
              <a:t>넷째 수준</a:t>
            </a:r>
          </a:p>
          <a:p>
            <a:pPr lvl="4"/>
            <a:r>
              <a:rPr lang="ko-KR" noProof="0" smtClean="0"/>
              <a:t>다섯째 수준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 algn="l" defTabSz="91153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8" tIns="45574" rIns="91148" bIns="45574" numCol="1" anchor="b" anchorCtr="0" compatLnSpc="1">
            <a:prstTxWarp prst="textNoShape">
              <a:avLst/>
            </a:prstTxWarp>
          </a:bodyPr>
          <a:lstStyle>
            <a:lvl1pPr algn="r" defTabSz="911534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E740D69-0B7A-47F0-A949-3C34774066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77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4059701" y="8954674"/>
            <a:ext cx="3105746" cy="471384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706438"/>
            <a:ext cx="4713287" cy="3536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716712" y="4478155"/>
            <a:ext cx="5733684" cy="4242462"/>
          </a:xfrm>
          <a:prstGeom prst="rect">
            <a:avLst/>
          </a:prstGeom>
          <a:noFill/>
          <a:ln>
            <a:noFill/>
          </a:ln>
        </p:spPr>
        <p:txBody>
          <a:bodyPr lIns="99059" tIns="49516" rIns="99059" bIns="49516" anchor="t" anchorCtr="0">
            <a:noAutofit/>
          </a:bodyPr>
          <a:lstStyle/>
          <a:p>
            <a:pPr>
              <a:buSzPct val="25000"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21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pPr>
              <a:defRPr/>
            </a:pPr>
            <a:fld id="{0F5D8CBE-4F8A-4E64-8DCA-DBA5BDDA3E9B}" type="slidenum">
              <a:rPr lang="en-US" altLang="ko-KR" smtClean="0"/>
              <a:pPr>
                <a:defRPr/>
              </a:pPr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0935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numCol="1"/>
          <a:lstStyle/>
          <a:p>
            <a:fld id="{2C1A0844-2846-4FD5-A4BB-61C3EC540AB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numCol="1"/>
          <a:lstStyle/>
          <a:p>
            <a:pPr eaLnBrk="1" hangingPunct="1"/>
            <a:endParaRPr lang="en-US" altLang="zh-TW" sz="1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2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dirty="0" smtClean="0"/>
              <a:t>Subtitle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55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98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850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415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26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29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30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7187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304800" y="-4763"/>
            <a:ext cx="8686800" cy="838201"/>
          </a:xfrm>
          <a:prstGeom prst="rect">
            <a:avLst/>
          </a:prstGeom>
        </p:spPr>
        <p:txBody>
          <a:bodyPr numCol="1">
            <a:normAutofit/>
          </a:bodyPr>
          <a:lstStyle>
            <a:lvl1pPr>
              <a:defRPr sz="2400" b="0" i="0" kern="0" cap="none" baseline="0">
                <a:effectLst/>
                <a:ea typeface="Arial Unicode MS" pitchFamily="50" charset="-127"/>
              </a:defRPr>
            </a:lvl1pPr>
          </a:lstStyle>
          <a:p>
            <a:r>
              <a:rPr lang="ko-KR" dirty="0" smtClean="0"/>
              <a:t>마스터 제목 스타일 편집</a:t>
            </a:r>
            <a:endParaRPr lang="en-US" dirty="0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>
          <a:xfrm>
            <a:off x="304800" y="850900"/>
            <a:ext cx="8686800" cy="4525962"/>
          </a:xfrm>
          <a:prstGeom prst="rect">
            <a:avLst/>
          </a:prstGeom>
        </p:spPr>
        <p:txBody>
          <a:bodyPr numCol="1"/>
          <a:lstStyle>
            <a:lvl1pPr>
              <a:defRPr sz="2400" baseline="0"/>
            </a:lvl1pPr>
            <a:lvl2pPr>
              <a:defRPr sz="2000" baseline="0"/>
            </a:lvl2pPr>
            <a:lvl3pPr>
              <a:defRPr sz="1600" baseline="0"/>
            </a:lvl3pPr>
            <a:lvl4pPr>
              <a:defRPr sz="1400" baseline="0"/>
            </a:lvl4pPr>
          </a:lstStyle>
          <a:p>
            <a:pPr lvl="0"/>
            <a:r>
              <a:rPr lang="ko-KR" dirty="0" smtClean="0"/>
              <a:t>마스터 텍스트 스타일을 편집합니다</a:t>
            </a:r>
          </a:p>
          <a:p>
            <a:pPr lvl="1"/>
            <a:r>
              <a:rPr lang="ko-KR" dirty="0" smtClean="0"/>
              <a:t>둘째 수준</a:t>
            </a:r>
          </a:p>
          <a:p>
            <a:pPr lvl="2"/>
            <a:r>
              <a:rPr lang="ko-KR" dirty="0" smtClean="0"/>
              <a:t>셋째 수준</a:t>
            </a:r>
          </a:p>
          <a:p>
            <a:pPr lvl="3"/>
            <a:r>
              <a:rPr lang="ko-KR" dirty="0" smtClean="0"/>
              <a:t>넷째 수준</a:t>
            </a:r>
          </a:p>
        </p:txBody>
      </p:sp>
      <p:sp>
        <p:nvSpPr>
          <p:cNvPr id="4" name="날짜 개체 틀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69CF78D-A4C0-4CA2-8347-59D31DABBF80}" type="datetimeFigureOut">
              <a:rPr lang="en-US" altLang="ko-KR"/>
              <a:pPr>
                <a:defRPr/>
              </a:pPr>
              <a:t>3/7/2019</a:t>
            </a:fld>
            <a:endParaRPr lang="ko-KR"/>
          </a:p>
        </p:txBody>
      </p:sp>
      <p:sp>
        <p:nvSpPr>
          <p:cNvPr id="5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683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44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46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47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24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26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27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26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28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29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27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31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32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21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24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11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15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24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 userDrawn="1"/>
        </p:nvSpPr>
        <p:spPr>
          <a:xfrm>
            <a:off x="31750" y="6491288"/>
            <a:ext cx="9105900" cy="3603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CC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pPr algn="r"/>
            <a:r>
              <a:rPr lang="en-US" altLang="ko-KR" i="1">
                <a:solidFill>
                  <a:schemeClr val="bg1"/>
                </a:solidFill>
              </a:rPr>
              <a:t>Dept. Semiconductor Systems Engineering,</a:t>
            </a:r>
            <a:r>
              <a:rPr lang="en-US" altLang="ko-KR"/>
              <a:t> </a:t>
            </a:r>
            <a:r>
              <a:rPr lang="en-US" altLang="ko-KR" i="1">
                <a:solidFill>
                  <a:schemeClr val="bg1"/>
                </a:solidFill>
                <a:latin typeface="Arial" charset="0"/>
              </a:rPr>
              <a:t>SKKU  </a:t>
            </a:r>
          </a:p>
        </p:txBody>
      </p:sp>
      <p:pic>
        <p:nvPicPr>
          <p:cNvPr id="11" name="Picture 9" descr="Signature01_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6200"/>
            <a:ext cx="1339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/>
          <p:cNvSpPr>
            <a:spLocks noGrp="1" noChangeArrowheads="1"/>
          </p:cNvSpPr>
          <p:nvPr>
            <p:ph idx="1"/>
          </p:nvPr>
        </p:nvSpPr>
        <p:spPr>
          <a:xfrm>
            <a:off x="685800" y="1557338"/>
            <a:ext cx="77724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smtClean="0"/>
              <a:t>둘째 수준</a:t>
            </a:r>
          </a:p>
          <a:p>
            <a:pPr lvl="2"/>
            <a:r>
              <a:rPr lang="ko-KR" smtClean="0"/>
              <a:t>세째 수준</a:t>
            </a: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smtClean="0"/>
              <a:t>마스터 제목 유형을 편집하려면 누르십시오</a:t>
            </a:r>
            <a:r>
              <a:rPr lang="en-US" altLang="ko-KR" smtClean="0"/>
              <a:t>.</a:t>
            </a:r>
          </a:p>
        </p:txBody>
      </p:sp>
      <p:sp>
        <p:nvSpPr>
          <p:cNvPr id="14" name="Rectangle 12"/>
          <p:cNvSpPr>
            <a:spLocks noChangeArrowheads="1"/>
          </p:cNvSpPr>
          <p:nvPr userDrawn="1"/>
        </p:nvSpPr>
        <p:spPr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/>
          <a:lstStyle/>
          <a:p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96075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0"/>
          </p:nvPr>
        </p:nvSpPr>
        <p:spPr bwMode="auto">
          <a:xfrm>
            <a:off x="112954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idx="11"/>
          </p:nvPr>
        </p:nvSpPr>
        <p:spPr bwMode="auto">
          <a:xfrm>
            <a:off x="4643390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61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07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98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15408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720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9144000" cy="308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500279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57200" y="2140041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4"/>
          </p:nvPr>
        </p:nvSpPr>
        <p:spPr>
          <a:xfrm>
            <a:off x="4645025" y="2140041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6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69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6700" indent="-266700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645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632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34620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5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5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93" r:id="rId4"/>
    <p:sldLayoutId id="2147483694" r:id="rId5"/>
    <p:sldLayoutId id="2147483648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/>
          <a:lstStyle/>
          <a:p>
            <a:r>
              <a:rPr lang="en-US" altLang="ko-KR" cap="none" dirty="0" smtClean="0"/>
              <a:t>Logic Circuit Design Laboratory</a:t>
            </a:r>
            <a:endParaRPr lang="ko-KR" altLang="en-US" cap="none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idx="1"/>
          </p:nvPr>
        </p:nvSpPr>
        <p:spPr>
          <a:xfrm>
            <a:off x="684213" y="1995805"/>
            <a:ext cx="7772400" cy="1500187"/>
          </a:xfrm>
        </p:spPr>
        <p:txBody>
          <a:bodyPr/>
          <a:lstStyle/>
          <a:p>
            <a:r>
              <a:rPr lang="en-US" altLang="ko-KR" dirty="0" smtClean="0"/>
              <a:t>Week </a:t>
            </a:r>
            <a:r>
              <a:rPr lang="en-US" altLang="ko-KR" dirty="0"/>
              <a:t>9</a:t>
            </a:r>
            <a:r>
              <a:rPr lang="en-US" altLang="ko-KR" dirty="0" smtClean="0"/>
              <a:t> – LED</a:t>
            </a:r>
            <a:r>
              <a:rPr lang="en-US" altLang="ko-KR" dirty="0"/>
              <a:t>, </a:t>
            </a:r>
            <a:r>
              <a:rPr lang="en-US" altLang="ko-KR" dirty="0" smtClean="0"/>
              <a:t>7-segment </a:t>
            </a:r>
            <a:r>
              <a:rPr lang="en-US" altLang="ko-KR" dirty="0"/>
              <a:t>and counter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84213" y="5173683"/>
            <a:ext cx="7772400" cy="106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6pPr>
            <a:lvl7pPr marL="27432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7pPr>
            <a:lvl8pPr marL="32004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8pPr>
            <a:lvl9pPr marL="36576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Yoonmyung Lee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yoonmyung@skku.edu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Dept. of Semiconductor Systems Engineering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Sungkyunkwan University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ko-KR" dirty="0"/>
              <a:t>를 구동하기 위한 카운터 설계하기</a:t>
            </a:r>
            <a:endParaRPr lang="ko-KR" altLang="en-US" dirty="0"/>
          </a:p>
        </p:txBody>
      </p:sp>
      <p:sp>
        <p:nvSpPr>
          <p:cNvPr id="5" name="내용 개체 틀 114"/>
          <p:cNvSpPr>
            <a:spLocks noGrp="1"/>
          </p:cNvSpPr>
          <p:nvPr>
            <p:ph idx="1"/>
          </p:nvPr>
        </p:nvSpPr>
        <p:spPr>
          <a:xfrm>
            <a:off x="295690" y="728700"/>
            <a:ext cx="8686800" cy="5400600"/>
          </a:xfrm>
        </p:spPr>
        <p:txBody>
          <a:bodyPr numCol="1"/>
          <a:lstStyle/>
          <a:p>
            <a:pPr>
              <a:lnSpc>
                <a:spcPct val="200000"/>
              </a:lnSpc>
            </a:pPr>
            <a:r>
              <a:rPr lang="ko-KR" sz="2400" dirty="0" smtClean="0"/>
              <a:t>총 </a:t>
            </a:r>
            <a:r>
              <a:rPr lang="en-US" altLang="ko-KR" sz="2400" dirty="0" smtClean="0"/>
              <a:t>6 </a:t>
            </a:r>
            <a:r>
              <a:rPr lang="ko-KR" sz="2400" dirty="0" smtClean="0"/>
              <a:t>개의 </a:t>
            </a:r>
            <a:r>
              <a:rPr lang="en-US" altLang="ko-KR" sz="2400" dirty="0" smtClean="0"/>
              <a:t>mode (Button Switch</a:t>
            </a:r>
            <a:r>
              <a:rPr lang="ko-KR" sz="2400" dirty="0" smtClean="0"/>
              <a:t>에 따라</a:t>
            </a:r>
            <a:r>
              <a:rPr lang="en-US" altLang="ko-KR" sz="2400" dirty="0" smtClean="0"/>
              <a:t>)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dirty="0" smtClean="0"/>
              <a:t>  - Mode </a:t>
            </a:r>
            <a:r>
              <a:rPr lang="en-US" altLang="ko-KR" dirty="0"/>
              <a:t>A: ‘1’</a:t>
            </a:r>
            <a:r>
              <a:rPr lang="ko-KR" altLang="en-US" dirty="0"/>
              <a:t>을  좌측으로 </a:t>
            </a:r>
            <a:r>
              <a:rPr lang="en-US" altLang="ko-KR" dirty="0"/>
              <a:t>shift</a:t>
            </a:r>
            <a:r>
              <a:rPr lang="ko-KR" altLang="en-US" dirty="0"/>
              <a:t>함 </a:t>
            </a:r>
            <a:r>
              <a:rPr lang="en-US" altLang="ko-KR" dirty="0"/>
              <a:t>&amp; 7-segment ‘0’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dirty="0" smtClean="0"/>
              <a:t>  - Mode </a:t>
            </a:r>
            <a:r>
              <a:rPr lang="en-US" altLang="ko-KR" dirty="0"/>
              <a:t>B: ‘1’</a:t>
            </a:r>
            <a:r>
              <a:rPr lang="ko-KR" altLang="en-US" dirty="0"/>
              <a:t>을 우측으로 </a:t>
            </a:r>
            <a:r>
              <a:rPr lang="en-US" altLang="ko-KR" dirty="0"/>
              <a:t>shift</a:t>
            </a:r>
            <a:r>
              <a:rPr lang="ko-KR" altLang="en-US" dirty="0"/>
              <a:t>함 </a:t>
            </a:r>
            <a:r>
              <a:rPr lang="en-US" altLang="ko-KR" dirty="0"/>
              <a:t>&amp; 7-segment ‘1’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dirty="0" smtClean="0"/>
              <a:t>  - Mode </a:t>
            </a:r>
            <a:r>
              <a:rPr lang="en-US" altLang="ko-KR" dirty="0"/>
              <a:t>C: ‘1’</a:t>
            </a:r>
            <a:r>
              <a:rPr lang="ko-KR" altLang="en-US" dirty="0"/>
              <a:t>이 좌측으로 하나씩 증가 </a:t>
            </a:r>
            <a:r>
              <a:rPr lang="en-US" altLang="ko-KR" dirty="0"/>
              <a:t>&amp; 7-segment ‘2’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dirty="0" smtClean="0"/>
              <a:t>  - Mode </a:t>
            </a:r>
            <a:r>
              <a:rPr lang="en-US" altLang="ko-KR" dirty="0"/>
              <a:t>D: ‘1’</a:t>
            </a:r>
            <a:r>
              <a:rPr lang="ko-KR" altLang="en-US" dirty="0"/>
              <a:t>이 좌측으로 하나씩 감소 </a:t>
            </a:r>
            <a:r>
              <a:rPr lang="en-US" altLang="ko-KR" dirty="0"/>
              <a:t>&amp; 7-segment ‘3’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dirty="0" smtClean="0"/>
              <a:t>  - Mode </a:t>
            </a:r>
            <a:r>
              <a:rPr lang="en-US" altLang="ko-KR" dirty="0"/>
              <a:t>E: ‘1’</a:t>
            </a:r>
            <a:r>
              <a:rPr lang="ko-KR" altLang="en-US" dirty="0"/>
              <a:t>이 우측으로 하나씩 증가 </a:t>
            </a:r>
            <a:r>
              <a:rPr lang="en-US" altLang="ko-KR" dirty="0"/>
              <a:t>&amp; 7-segment ‘4’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dirty="0" smtClean="0"/>
              <a:t>  - Mode </a:t>
            </a:r>
            <a:r>
              <a:rPr lang="en-US" altLang="ko-KR" dirty="0"/>
              <a:t>F: ‘1’</a:t>
            </a:r>
            <a:r>
              <a:rPr lang="ko-KR" altLang="en-US" dirty="0"/>
              <a:t>이 우측으로 하나씩 감소 </a:t>
            </a:r>
            <a:r>
              <a:rPr lang="en-US" altLang="ko-KR" dirty="0"/>
              <a:t>&amp; 7-segment ‘5’</a:t>
            </a:r>
          </a:p>
          <a:p>
            <a:pPr lvl="1">
              <a:lnSpc>
                <a:spcPct val="200000"/>
              </a:lnSpc>
              <a:buNone/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6505" y="908720"/>
            <a:ext cx="8686800" cy="4525962"/>
          </a:xfrm>
        </p:spPr>
        <p:txBody>
          <a:bodyPr numCol="1"/>
          <a:lstStyle/>
          <a:p>
            <a:r>
              <a:rPr lang="en-US" altLang="ko-KR" b="1" dirty="0" smtClean="0"/>
              <a:t>Input</a:t>
            </a:r>
          </a:p>
          <a:p>
            <a:pPr marL="268287" lvl="1" indent="0">
              <a:buNone/>
            </a:pPr>
            <a:r>
              <a:rPr lang="en-US" altLang="ko-KR" dirty="0" smtClean="0"/>
              <a:t> - clock, button switch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Output</a:t>
            </a:r>
          </a:p>
          <a:p>
            <a:pPr marL="268287" lvl="1" indent="0">
              <a:buNone/>
            </a:pPr>
            <a:r>
              <a:rPr lang="en-US" altLang="ko-KR" dirty="0" smtClean="0"/>
              <a:t> - led, 7-segment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INPUT/OUTPUT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9596" y="818710"/>
            <a:ext cx="4913007" cy="562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HBE-COMBO II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1500" y="818710"/>
            <a:ext cx="8982490" cy="2808311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ko-KR" sz="1800" b="1" dirty="0" smtClean="0"/>
              <a:t>장비</a:t>
            </a:r>
            <a:r>
              <a:rPr lang="ko-KR" altLang="en-US" sz="1800" b="1" dirty="0" smtClean="0"/>
              <a:t>를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구동하는</a:t>
            </a:r>
            <a:r>
              <a:rPr lang="ko-KR" sz="1800" b="1" dirty="0" smtClean="0"/>
              <a:t> </a:t>
            </a:r>
            <a:r>
              <a:rPr lang="en-US" altLang="ko-KR" sz="1800" b="1" dirty="0" smtClean="0"/>
              <a:t>clock</a:t>
            </a:r>
            <a:r>
              <a:rPr lang="ko-KR" sz="1800" b="1" dirty="0" smtClean="0"/>
              <a:t>은 </a:t>
            </a:r>
            <a:r>
              <a:rPr lang="en-US" altLang="ko-KR" sz="1800" b="1" dirty="0" smtClean="0"/>
              <a:t>Base board</a:t>
            </a:r>
            <a:r>
              <a:rPr lang="ko-KR" sz="1800" b="1" dirty="0" smtClean="0"/>
              <a:t>에 있는 </a:t>
            </a:r>
            <a:r>
              <a:rPr lang="en-US" altLang="ko-KR" sz="1800" b="1" dirty="0" smtClean="0"/>
              <a:t>50 MHz</a:t>
            </a:r>
            <a:r>
              <a:rPr lang="ko-KR" sz="1800" b="1" dirty="0" smtClean="0"/>
              <a:t>를 </a:t>
            </a:r>
            <a:r>
              <a:rPr lang="ko-KR" altLang="en-US" sz="1800" b="1" dirty="0" smtClean="0"/>
              <a:t>기본적으로 </a:t>
            </a:r>
            <a:r>
              <a:rPr lang="ko-KR" sz="1800" b="1" dirty="0" smtClean="0"/>
              <a:t>사용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Clock Control Block</a:t>
            </a:r>
            <a:r>
              <a:rPr lang="ko-KR" altLang="en-US" sz="1800" b="1" dirty="0" smtClean="0"/>
              <a:t>의 </a:t>
            </a:r>
            <a:r>
              <a:rPr lang="en-US" altLang="ko-KR" sz="1800" b="1" dirty="0" smtClean="0"/>
              <a:t>7-segment</a:t>
            </a:r>
            <a:r>
              <a:rPr lang="ko-KR" sz="1800" b="1" dirty="0" smtClean="0"/>
              <a:t>에 현재 </a:t>
            </a:r>
            <a:r>
              <a:rPr lang="en-US" altLang="ko-KR" sz="1800" b="1" dirty="0" smtClean="0"/>
              <a:t>FPGA </a:t>
            </a:r>
            <a:r>
              <a:rPr lang="ko-KR" sz="1800" b="1" dirty="0" smtClean="0"/>
              <a:t>디바이스 모듈로 공급되는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ko-KR" sz="1800" b="1" dirty="0" err="1" smtClean="0"/>
              <a:t>클럭</a:t>
            </a:r>
            <a:r>
              <a:rPr lang="ko-KR" sz="1800" b="1" dirty="0" smtClean="0"/>
              <a:t> 값이 표시되고 오른 쪽에 있는 </a:t>
            </a:r>
            <a:r>
              <a:rPr lang="en-US" altLang="ko-KR" sz="1800" b="1" dirty="0" smtClean="0"/>
              <a:t>LED</a:t>
            </a:r>
            <a:r>
              <a:rPr lang="ko-KR" altLang="en-US" sz="1800" b="1" dirty="0" smtClean="0"/>
              <a:t>에 </a:t>
            </a:r>
            <a:r>
              <a:rPr lang="ko-KR" sz="1800" b="1" dirty="0" smtClean="0"/>
              <a:t>현재 주파수 대역</a:t>
            </a:r>
            <a:r>
              <a:rPr lang="ko-KR" altLang="en-US" sz="1800" b="1" dirty="0" smtClean="0"/>
              <a:t>이 표시됨</a:t>
            </a:r>
            <a:r>
              <a:rPr lang="en-US" altLang="ko-KR" sz="18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Clock SW</a:t>
            </a:r>
            <a:r>
              <a:rPr lang="ko-KR" altLang="en-US" sz="1800" b="1" dirty="0" smtClean="0"/>
              <a:t>를</a:t>
            </a:r>
            <a:r>
              <a:rPr lang="ko-KR" sz="1800" b="1" dirty="0" smtClean="0"/>
              <a:t> 조절하여 </a:t>
            </a:r>
            <a:r>
              <a:rPr lang="en-US" altLang="ko-KR" sz="1800" b="1" dirty="0" smtClean="0"/>
              <a:t>0 Hz ~ 50 MHz </a:t>
            </a:r>
            <a:r>
              <a:rPr lang="ko-KR" sz="1800" b="1" dirty="0" smtClean="0"/>
              <a:t>의 분주된 클럭의 값을 </a:t>
            </a:r>
            <a:r>
              <a:rPr lang="en-US" altLang="ko-KR" sz="1800" b="1" dirty="0" smtClean="0"/>
              <a:t>FPGA </a:t>
            </a:r>
            <a:r>
              <a:rPr lang="ko-KR" sz="1800" b="1" dirty="0" smtClean="0"/>
              <a:t>디바이스 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ko-KR" sz="1800" b="1" dirty="0" smtClean="0"/>
              <a:t>모듈로 전달</a:t>
            </a:r>
            <a:endParaRPr lang="en-US" altLang="ko-KR" sz="1800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800" b="1" dirty="0" smtClean="0"/>
              <a:t>	</a:t>
            </a:r>
            <a:endParaRPr lang="ko-KR" sz="1800" b="1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742130" y="3248980"/>
            <a:ext cx="2541587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5338" y="4458850"/>
            <a:ext cx="75533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Grp="1" noChangeArrowheads="1"/>
          </p:cNvSpPr>
          <p:nvPr>
            <p:ph idx="1"/>
          </p:nvPr>
        </p:nvSpPr>
        <p:spPr>
          <a:xfrm>
            <a:off x="4797025" y="1063278"/>
            <a:ext cx="4095455" cy="2862322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LED</a:t>
            </a:r>
            <a:r>
              <a:rPr lang="ko-KR" sz="1800" b="1" dirty="0" smtClean="0"/>
              <a:t>는 회로도 에서 보는 것과 같이</a:t>
            </a:r>
            <a:r>
              <a:rPr lang="en-US" altLang="ko-KR" sz="1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8</a:t>
            </a:r>
            <a:r>
              <a:rPr lang="ko-KR" sz="1800" b="1" dirty="0" smtClean="0"/>
              <a:t>개의 </a:t>
            </a:r>
            <a:r>
              <a:rPr lang="en-US" altLang="ko-KR" sz="1800" b="1" dirty="0" smtClean="0"/>
              <a:t>LED</a:t>
            </a:r>
            <a:r>
              <a:rPr lang="ko-KR" sz="1800" b="1" dirty="0" smtClean="0"/>
              <a:t>가 각각의 </a:t>
            </a:r>
            <a:r>
              <a:rPr lang="en-US" altLang="ko-KR" sz="1800" b="1" dirty="0" smtClean="0"/>
              <a:t>FPGA</a:t>
            </a:r>
            <a:r>
              <a:rPr lang="ko-KR" sz="1800" b="1" dirty="0" smtClean="0"/>
              <a:t>의 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en-US" altLang="ko-KR" sz="1800" b="1" dirty="0" smtClean="0"/>
              <a:t>     I/O </a:t>
            </a:r>
            <a:r>
              <a:rPr lang="ko-KR" sz="1800" b="1" dirty="0" smtClean="0"/>
              <a:t>핀에 연결 됨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/>
              <a:t> </a:t>
            </a:r>
            <a:r>
              <a:rPr lang="en-US" altLang="ko-KR" sz="1800" b="1" dirty="0"/>
              <a:t>FPGA</a:t>
            </a:r>
            <a:r>
              <a:rPr lang="ko-KR" sz="1800" b="1" dirty="0"/>
              <a:t>에 연결된 부분에 ‘</a:t>
            </a:r>
            <a:r>
              <a:rPr lang="en-US" altLang="ko-KR" sz="1800" b="1" dirty="0"/>
              <a:t>1</a:t>
            </a:r>
            <a:r>
              <a:rPr lang="en-US" altLang="ko-KR" sz="1800" b="1" dirty="0" smtClean="0"/>
              <a:t>’</a:t>
            </a:r>
            <a:r>
              <a:rPr lang="en-US" altLang="ko-KR" sz="1800" b="1" dirty="0"/>
              <a:t> </a:t>
            </a:r>
            <a:r>
              <a:rPr lang="ko-KR" altLang="en-US" sz="1800" b="1" dirty="0" smtClean="0"/>
              <a:t>혹은 </a:t>
            </a:r>
            <a:r>
              <a:rPr lang="en-US" altLang="ko-KR" sz="1800" b="1" dirty="0" smtClean="0"/>
              <a:t>‘0’</a:t>
            </a:r>
            <a:r>
              <a:rPr lang="ko-KR" sz="1800" b="1" dirty="0" smtClean="0"/>
              <a:t> 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</a:t>
            </a:r>
            <a:r>
              <a:rPr lang="ko-KR" sz="1800" b="1" dirty="0" smtClean="0"/>
              <a:t>신호를 </a:t>
            </a:r>
            <a:r>
              <a:rPr lang="ko-KR" altLang="en-US" sz="1800" b="1" dirty="0" smtClean="0"/>
              <a:t>인가하여 </a:t>
            </a:r>
            <a:r>
              <a:rPr lang="en-US" altLang="ko-KR" sz="1800" b="1" dirty="0" smtClean="0"/>
              <a:t>LED</a:t>
            </a:r>
            <a:r>
              <a:rPr lang="ko-KR" sz="1800" b="1" dirty="0"/>
              <a:t>를 제어 할 수 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</a:t>
            </a:r>
            <a:r>
              <a:rPr lang="ko-KR" sz="1800" b="1" dirty="0" smtClean="0"/>
              <a:t>있도록 구성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141730" y="4914165"/>
            <a:ext cx="49911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56565" y="1173884"/>
            <a:ext cx="3825425" cy="351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Brightness LED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5"/>
          <p:cNvSpPr>
            <a:spLocks noGrp="1" noChangeArrowheads="1"/>
          </p:cNvSpPr>
          <p:nvPr>
            <p:ph idx="1"/>
          </p:nvPr>
        </p:nvSpPr>
        <p:spPr>
          <a:xfrm>
            <a:off x="296525" y="4264706"/>
            <a:ext cx="8695075" cy="1980220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ko-KR" sz="1800" b="1" dirty="0"/>
              <a:t>버튼 스위치마다 별개의 </a:t>
            </a:r>
            <a:r>
              <a:rPr lang="en-US" altLang="ko-KR" sz="1800" b="1" dirty="0"/>
              <a:t>I/O</a:t>
            </a:r>
            <a:r>
              <a:rPr lang="ko-KR" sz="1800" b="1" dirty="0"/>
              <a:t>로 직접 연결이 되어 있으므로 </a:t>
            </a:r>
            <a:r>
              <a:rPr lang="en-US" altLang="ko-KR" sz="1800" b="1" dirty="0"/>
              <a:t>Keypad </a:t>
            </a:r>
            <a:r>
              <a:rPr lang="ko-KR" sz="1800" b="1" dirty="0"/>
              <a:t>보다 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ko-KR" sz="1800" b="1" dirty="0" smtClean="0"/>
              <a:t>쉽게 </a:t>
            </a:r>
            <a:r>
              <a:rPr lang="ko-KR" sz="1800" b="1" dirty="0"/>
              <a:t>제어 </a:t>
            </a:r>
            <a:r>
              <a:rPr lang="ko-KR" sz="1800" b="1" dirty="0" smtClean="0"/>
              <a:t>가능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sz="1800" b="1" dirty="0" smtClean="0"/>
              <a:t>버튼 </a:t>
            </a:r>
            <a:r>
              <a:rPr lang="ko-KR" sz="1800" b="1" dirty="0"/>
              <a:t>스위치는 키가 눌려 질 때 발생하는 </a:t>
            </a:r>
            <a:r>
              <a:rPr lang="ko-KR" sz="1800" b="1" dirty="0" err="1"/>
              <a:t>채터링</a:t>
            </a:r>
            <a:r>
              <a:rPr lang="ko-KR" sz="1800" b="1" dirty="0"/>
              <a:t> 현상을 방지하기 위한 회로가 </a:t>
            </a:r>
            <a:endParaRPr lang="en-US" altLang="ko-KR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</a:t>
            </a:r>
            <a:r>
              <a:rPr lang="ko-KR" sz="1800" b="1" dirty="0" smtClean="0"/>
              <a:t>내장되어 </a:t>
            </a:r>
            <a:r>
              <a:rPr lang="ko-KR" sz="1800" b="1" dirty="0"/>
              <a:t>정확한 입력이 가능하도록 </a:t>
            </a:r>
            <a:r>
              <a:rPr lang="ko-KR" sz="1800" b="1" dirty="0" smtClean="0"/>
              <a:t>구성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228183" y="1076512"/>
            <a:ext cx="1629181" cy="309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62172" y="998730"/>
            <a:ext cx="4474913" cy="325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215153"/>
            <a:ext cx="9144000" cy="575422"/>
          </a:xfrm>
        </p:spPr>
        <p:txBody>
          <a:bodyPr/>
          <a:lstStyle/>
          <a:p>
            <a:r>
              <a:rPr lang="en-US" altLang="ko-KR" dirty="0"/>
              <a:t>BUTTON SWITCH</a:t>
            </a:r>
          </a:p>
        </p:txBody>
      </p:sp>
      <p:sp>
        <p:nvSpPr>
          <p:cNvPr id="6" name="Shape 201"/>
          <p:cNvSpPr txBox="1"/>
          <p:nvPr/>
        </p:nvSpPr>
        <p:spPr>
          <a:xfrm>
            <a:off x="419557" y="6244926"/>
            <a:ext cx="8577445" cy="4776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</a:pPr>
            <a:r>
              <a:rPr lang="en-US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   * </a:t>
            </a:r>
            <a:r>
              <a:rPr lang="en-US" b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채터링</a:t>
            </a:r>
            <a:r>
              <a:rPr lang="en-US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: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계전기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릴레이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)의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접점이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닫힐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때 한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번에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닫히지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b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않고</a:t>
            </a:r>
            <a:r>
              <a:rPr lang="en-US" b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여러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번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단속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(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斷續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)을 </a:t>
            </a:r>
            <a:r>
              <a:rPr lang="en-US" b="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반복하는</a:t>
            </a:r>
            <a:r>
              <a:rPr lang="en-US" b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것</a:t>
            </a:r>
          </a:p>
          <a:p>
            <a:pPr marL="0" marR="0" lvl="0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Font typeface="Noto Sans Symbols"/>
              <a:buNone/>
            </a:pPr>
            <a:endParaRPr b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7segb1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535" y="1493785"/>
            <a:ext cx="3465385" cy="472552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301970" y="1413320"/>
          <a:ext cx="4484411" cy="48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16</a:t>
                      </a:r>
                      <a:r>
                        <a:rPr lang="ko-KR" sz="1200" dirty="0" smtClean="0"/>
                        <a:t>진수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G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dg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</a:t>
                      </a:r>
                      <a:endParaRPr lang="ko-KR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215153"/>
            <a:ext cx="9144000" cy="575422"/>
          </a:xfrm>
        </p:spPr>
        <p:txBody>
          <a:bodyPr/>
          <a:lstStyle/>
          <a:p>
            <a:r>
              <a:rPr lang="en-US" altLang="ko-KR" dirty="0"/>
              <a:t>7-Segment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71500" y="813635"/>
            <a:ext cx="8982490" cy="280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2000" b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53657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800" b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80645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§"/>
              <a:defRPr kumimoji="1" sz="1600" b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076325" indent="-268288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600" b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1346200" indent="-266700" algn="l" rtl="0" eaLnBrk="0" fontAlgn="base" latinLnBrk="1" hangingPunct="0">
              <a:lnSpc>
                <a:spcPct val="114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b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b="1" kern="0" dirty="0"/>
              <a:t>7-segment : </a:t>
            </a:r>
            <a:r>
              <a:rPr lang="ko-KR" altLang="en-US" sz="1800" b="1" kern="0" dirty="0"/>
              <a:t>숫자를 표시하기 위해 만들어진 </a:t>
            </a:r>
            <a:r>
              <a:rPr lang="ko-KR" altLang="en-US" sz="1800" b="1" kern="0" dirty="0" smtClean="0"/>
              <a:t>소자로 아래와 같은 모양을 가짐</a:t>
            </a:r>
            <a:endParaRPr lang="ko-KR" altLang="en-US" sz="1800" b="1" kern="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800" b="1" kern="0" dirty="0" smtClean="0"/>
              <a:t>	</a:t>
            </a:r>
            <a:endParaRPr lang="ko-KR" sz="18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8" name="Rectangle 6"/>
          <p:cNvSpPr>
            <a:spLocks noGrp="1" noChangeArrowheads="1"/>
          </p:cNvSpPr>
          <p:nvPr>
            <p:ph idx="1"/>
          </p:nvPr>
        </p:nvSpPr>
        <p:spPr>
          <a:xfrm>
            <a:off x="71500" y="3203974"/>
            <a:ext cx="9027495" cy="3375375"/>
          </a:xfrm>
        </p:spPr>
        <p:txBody>
          <a:bodyPr numCol="1"/>
          <a:lstStyle/>
          <a:p>
            <a:pPr>
              <a:lnSpc>
                <a:spcPts val="2000"/>
              </a:lnSpc>
            </a:pPr>
            <a:r>
              <a:rPr lang="en-US" altLang="ko-KR" sz="1200" b="1" dirty="0"/>
              <a:t>16</a:t>
            </a:r>
            <a:r>
              <a:rPr lang="ko-KR" sz="1200" b="1" dirty="0"/>
              <a:t>개의 핀을 가지고 </a:t>
            </a:r>
            <a:r>
              <a:rPr lang="en-US" altLang="ko-KR" sz="1200" b="1" dirty="0"/>
              <a:t>8</a:t>
            </a:r>
            <a:r>
              <a:rPr lang="ko-KR" sz="1200" b="1" dirty="0"/>
              <a:t>개의 </a:t>
            </a:r>
            <a:r>
              <a:rPr lang="en-US" altLang="ko-KR" sz="1200" b="1" dirty="0"/>
              <a:t>7-Segment</a:t>
            </a:r>
            <a:r>
              <a:rPr lang="ko-KR" sz="1200" b="1" dirty="0"/>
              <a:t>를 </a:t>
            </a:r>
            <a:r>
              <a:rPr lang="ko-KR" sz="1200" b="1" dirty="0" smtClean="0"/>
              <a:t>제어</a:t>
            </a:r>
            <a:endParaRPr lang="en-US" altLang="ko-KR" sz="1200" b="1" dirty="0" smtClean="0"/>
          </a:p>
          <a:p>
            <a:pPr>
              <a:lnSpc>
                <a:spcPts val="2000"/>
              </a:lnSpc>
            </a:pPr>
            <a:r>
              <a:rPr lang="en-US" altLang="ko-KR" sz="1200" b="1" dirty="0" smtClean="0"/>
              <a:t> A~G + dg pin </a:t>
            </a:r>
            <a:r>
              <a:rPr lang="ko-KR" altLang="en-US" sz="1200" b="1" dirty="0" smtClean="0"/>
              <a:t>은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진수의 숫자 중 하나를 표현</a:t>
            </a:r>
            <a:endParaRPr lang="en-US" altLang="ko-KR" sz="1200" b="1" dirty="0"/>
          </a:p>
          <a:p>
            <a:pPr>
              <a:lnSpc>
                <a:spcPts val="2000"/>
              </a:lnSpc>
            </a:pPr>
            <a:r>
              <a:rPr lang="ko-KR" altLang="en-US" sz="1200" b="1" dirty="0" smtClean="0"/>
              <a:t>정해진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진수의 숫자를 출력할 자리를 지정하기 위해 </a:t>
            </a:r>
            <a:r>
              <a:rPr lang="en-US" altLang="ko-KR" sz="1200" b="1" dirty="0" smtClean="0"/>
              <a:t>Segment common(com0~7) </a:t>
            </a:r>
            <a:r>
              <a:rPr lang="ko-KR" sz="1200" b="1" dirty="0"/>
              <a:t>핀을 </a:t>
            </a:r>
            <a:r>
              <a:rPr lang="ko-KR" sz="1200" b="1" dirty="0" smtClean="0"/>
              <a:t>선</a:t>
            </a:r>
            <a:r>
              <a:rPr lang="ko-KR" altLang="en-US" sz="1200" b="1" dirty="0" smtClean="0"/>
              <a:t>택</a:t>
            </a:r>
            <a:r>
              <a:rPr lang="en-US" altLang="ko-KR" sz="1200" b="1" dirty="0" smtClean="0"/>
              <a:t>(com0 : MSB, com7 : LSB)</a:t>
            </a:r>
          </a:p>
          <a:p>
            <a:pPr>
              <a:lnSpc>
                <a:spcPts val="2000"/>
              </a:lnSpc>
            </a:pPr>
            <a:r>
              <a:rPr lang="en-US" altLang="ko-KR" sz="1200" b="1" dirty="0"/>
              <a:t>8</a:t>
            </a:r>
            <a:r>
              <a:rPr lang="ko-KR" altLang="ko-KR" sz="1200" b="1" dirty="0"/>
              <a:t>개의 </a:t>
            </a:r>
            <a:r>
              <a:rPr lang="en-US" altLang="ko-KR" sz="1200" b="1" dirty="0" smtClean="0"/>
              <a:t>digit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중 </a:t>
            </a:r>
            <a:r>
              <a:rPr lang="en-US" altLang="ko-KR" sz="1200" b="1" dirty="0" smtClean="0"/>
              <a:t>display</a:t>
            </a:r>
            <a:r>
              <a:rPr lang="ko-KR" altLang="en-US" sz="1200" b="1" dirty="0" smtClean="0"/>
              <a:t>될 특정 </a:t>
            </a:r>
            <a:r>
              <a:rPr lang="en-US" altLang="ko-KR" sz="1200" b="1" dirty="0" smtClean="0"/>
              <a:t>digit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com0~7 </a:t>
            </a:r>
            <a:r>
              <a:rPr lang="ko-KR" altLang="en-US" sz="1200" b="1" dirty="0" smtClean="0"/>
              <a:t>을 이용하여 지정</a:t>
            </a:r>
            <a:r>
              <a:rPr lang="en-US" altLang="ko-KR" sz="1200" b="1" dirty="0" smtClean="0"/>
              <a:t>, A~G + dg </a:t>
            </a:r>
            <a:r>
              <a:rPr lang="ko-KR" altLang="en-US" sz="1200" b="1" dirty="0" smtClean="0"/>
              <a:t>로 </a:t>
            </a:r>
            <a:r>
              <a:rPr lang="en-US" altLang="ko-KR" sz="1200" b="1" dirty="0" smtClean="0"/>
              <a:t>data </a:t>
            </a:r>
            <a:r>
              <a:rPr lang="ko-KR" altLang="ko-KR" sz="1200" b="1" dirty="0" smtClean="0"/>
              <a:t>를 </a:t>
            </a:r>
            <a:r>
              <a:rPr lang="ko-KR" altLang="en-US" sz="1200" b="1" dirty="0"/>
              <a:t>인가하여 </a:t>
            </a:r>
            <a:r>
              <a:rPr lang="en-US" altLang="ko-KR" sz="1200" b="1" dirty="0" smtClean="0"/>
              <a:t>Display</a:t>
            </a:r>
          </a:p>
          <a:p>
            <a:pPr>
              <a:lnSpc>
                <a:spcPts val="2000"/>
              </a:lnSpc>
            </a:pPr>
            <a:r>
              <a:rPr lang="en-US" altLang="ko-KR" sz="1200" b="1" dirty="0" smtClean="0"/>
              <a:t>Segment common </a:t>
            </a:r>
            <a:r>
              <a:rPr lang="ko-KR" altLang="en-US" sz="1200" b="1" dirty="0" smtClean="0"/>
              <a:t>핀을 여러 개 선택하여 동시에 출력하는 것도 가능</a:t>
            </a:r>
            <a:endParaRPr lang="en-US" altLang="ko-KR" sz="1200" b="1" dirty="0" smtClean="0"/>
          </a:p>
          <a:p>
            <a:pPr>
              <a:lnSpc>
                <a:spcPts val="2000"/>
              </a:lnSpc>
            </a:pPr>
            <a:r>
              <a:rPr lang="ko-KR" altLang="en-US" sz="1200" b="1" dirty="0" smtClean="0"/>
              <a:t>잔</a:t>
            </a:r>
            <a:r>
              <a:rPr lang="ko-KR" sz="1200" b="1" dirty="0" smtClean="0"/>
              <a:t>상효과를 </a:t>
            </a:r>
            <a:r>
              <a:rPr lang="ko-KR" sz="1200" b="1" dirty="0"/>
              <a:t>주는 </a:t>
            </a:r>
            <a:r>
              <a:rPr lang="ko-KR" sz="1200" b="1" dirty="0" smtClean="0"/>
              <a:t>방법</a:t>
            </a:r>
            <a:endParaRPr lang="ko-KR" sz="1200" b="1" dirty="0"/>
          </a:p>
          <a:p>
            <a:pPr marL="268287" lvl="1" indent="0">
              <a:lnSpc>
                <a:spcPts val="2000"/>
              </a:lnSpc>
              <a:buNone/>
            </a:pPr>
            <a:r>
              <a:rPr lang="en-US" altLang="ko-KR" sz="1200" b="1" dirty="0" smtClean="0"/>
              <a:t> - 7-segment </a:t>
            </a:r>
            <a:r>
              <a:rPr lang="ko-KR" sz="1200" b="1" dirty="0"/>
              <a:t>데이터 값을 </a:t>
            </a:r>
            <a:r>
              <a:rPr lang="ko-KR" sz="1200" b="1" dirty="0" smtClean="0"/>
              <a:t>“</a:t>
            </a:r>
            <a:r>
              <a:rPr lang="en-US" altLang="ko-KR" sz="1200" b="1" dirty="0" smtClean="0"/>
              <a:t>01100000”</a:t>
            </a:r>
            <a:r>
              <a:rPr lang="ko-KR" sz="1200" b="1" dirty="0"/>
              <a:t>로 주어 ‘</a:t>
            </a:r>
            <a:r>
              <a:rPr lang="en-US" altLang="ko-KR" sz="1200" b="1" dirty="0"/>
              <a:t>1’</a:t>
            </a:r>
            <a:r>
              <a:rPr lang="ko-KR" sz="1200" b="1" dirty="0"/>
              <a:t>을 표시하는 값을 주고 </a:t>
            </a:r>
            <a:r>
              <a:rPr lang="en-US" altLang="ko-KR" sz="1200" b="1" dirty="0" smtClean="0"/>
              <a:t>com0</a:t>
            </a:r>
            <a:r>
              <a:rPr lang="ko-KR" sz="1200" b="1" dirty="0" smtClean="0"/>
              <a:t>에 </a:t>
            </a:r>
            <a:r>
              <a:rPr lang="ko-KR" sz="1200" b="1" dirty="0"/>
              <a:t>‘</a:t>
            </a:r>
            <a:r>
              <a:rPr lang="en-US" altLang="ko-KR" sz="1200" b="1" dirty="0"/>
              <a:t>0’</a:t>
            </a:r>
            <a:r>
              <a:rPr lang="ko-KR" sz="1200" b="1" dirty="0"/>
              <a:t>을 그리고 나머지 </a:t>
            </a:r>
            <a:r>
              <a:rPr lang="en-US" altLang="ko-KR" sz="1200" b="1" dirty="0" smtClean="0"/>
              <a:t>com1~3</a:t>
            </a:r>
            <a:r>
              <a:rPr lang="ko-KR" sz="1200" b="1" dirty="0" smtClean="0"/>
              <a:t>는 </a:t>
            </a:r>
            <a:r>
              <a:rPr lang="ko-KR" sz="1200" b="1" dirty="0"/>
              <a:t>‘</a:t>
            </a:r>
            <a:r>
              <a:rPr lang="en-US" altLang="ko-KR" sz="1200" b="1" dirty="0"/>
              <a:t>1’</a:t>
            </a:r>
            <a:r>
              <a:rPr lang="ko-KR" sz="1200" b="1" dirty="0"/>
              <a:t>의 </a:t>
            </a:r>
            <a:r>
              <a:rPr lang="ko-KR" sz="1200" b="1" dirty="0" smtClean="0"/>
              <a:t>값을 </a:t>
            </a:r>
            <a:endParaRPr lang="en-US" altLang="ko-KR" sz="1200" b="1" dirty="0" smtClean="0"/>
          </a:p>
          <a:p>
            <a:pPr marL="268287" lvl="1" indent="0">
              <a:lnSpc>
                <a:spcPts val="2000"/>
              </a:lnSpc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 </a:t>
            </a:r>
            <a:r>
              <a:rPr lang="ko-KR" sz="1200" b="1" dirty="0" smtClean="0"/>
              <a:t>주면 첫째 </a:t>
            </a:r>
            <a:r>
              <a:rPr lang="en-US" altLang="ko-KR" sz="1200" b="1" dirty="0" smtClean="0"/>
              <a:t>7-Segment</a:t>
            </a:r>
            <a:r>
              <a:rPr lang="ko-KR" sz="1200" b="1" dirty="0" smtClean="0"/>
              <a:t>에 ‘</a:t>
            </a:r>
            <a:r>
              <a:rPr lang="en-US" altLang="ko-KR" sz="1200" b="1" dirty="0" smtClean="0"/>
              <a:t>1’</a:t>
            </a:r>
            <a:r>
              <a:rPr lang="ko-KR" sz="1200" b="1" dirty="0" smtClean="0"/>
              <a:t>이 표시</a:t>
            </a:r>
          </a:p>
          <a:p>
            <a:pPr marL="268287" lvl="1" indent="0">
              <a:lnSpc>
                <a:spcPts val="2000"/>
              </a:lnSpc>
              <a:buNone/>
            </a:pPr>
            <a:r>
              <a:rPr lang="en-US" altLang="ko-KR" sz="1200" b="1" dirty="0" smtClean="0"/>
              <a:t> - </a:t>
            </a:r>
            <a:r>
              <a:rPr lang="ko-KR" sz="1200" b="1" dirty="0" smtClean="0"/>
              <a:t>데이터에 “</a:t>
            </a:r>
            <a:r>
              <a:rPr lang="en-US" altLang="ko-KR" sz="1200" b="1" dirty="0" smtClean="0"/>
              <a:t>11011010”</a:t>
            </a:r>
            <a:r>
              <a:rPr lang="ko-KR" sz="1200" b="1" dirty="0"/>
              <a:t>을 주어 ‘</a:t>
            </a:r>
            <a:r>
              <a:rPr lang="en-US" altLang="ko-KR" sz="1200" b="1" dirty="0"/>
              <a:t>2’</a:t>
            </a:r>
            <a:r>
              <a:rPr lang="ko-KR" sz="1200" b="1" dirty="0"/>
              <a:t>의 값을 주고 </a:t>
            </a:r>
            <a:r>
              <a:rPr lang="en-US" altLang="ko-KR" sz="1200" b="1" dirty="0" smtClean="0"/>
              <a:t>com1</a:t>
            </a:r>
            <a:r>
              <a:rPr lang="ko-KR" sz="1200" b="1" dirty="0" smtClean="0"/>
              <a:t>에 </a:t>
            </a:r>
            <a:r>
              <a:rPr lang="ko-KR" sz="1200" b="1" dirty="0"/>
              <a:t>‘</a:t>
            </a:r>
            <a:r>
              <a:rPr lang="en-US" altLang="ko-KR" sz="1200" b="1" dirty="0"/>
              <a:t>0’</a:t>
            </a:r>
            <a:r>
              <a:rPr lang="ko-KR" sz="1200" b="1" dirty="0"/>
              <a:t>과 </a:t>
            </a:r>
            <a:r>
              <a:rPr lang="en-US" altLang="ko-KR" sz="1200" b="1" dirty="0" smtClean="0"/>
              <a:t>com0, com2~3</a:t>
            </a:r>
            <a:r>
              <a:rPr lang="ko-KR" sz="1200" b="1" dirty="0" smtClean="0"/>
              <a:t>에 </a:t>
            </a:r>
            <a:r>
              <a:rPr lang="ko-KR" sz="1200" b="1" dirty="0"/>
              <a:t>‘</a:t>
            </a:r>
            <a:r>
              <a:rPr lang="en-US" altLang="ko-KR" sz="1200" b="1" dirty="0"/>
              <a:t>1’</a:t>
            </a:r>
            <a:r>
              <a:rPr lang="ko-KR" sz="1200" b="1" dirty="0"/>
              <a:t>을 주면 둘째 </a:t>
            </a:r>
            <a:r>
              <a:rPr lang="en-US" altLang="ko-KR" sz="1200" b="1" dirty="0"/>
              <a:t>7-Segment</a:t>
            </a:r>
            <a:r>
              <a:rPr lang="ko-KR" sz="1200" b="1" dirty="0"/>
              <a:t>에 </a:t>
            </a:r>
            <a:r>
              <a:rPr lang="en-US" altLang="ko-KR" sz="1200" b="1" dirty="0"/>
              <a:t>2</a:t>
            </a:r>
            <a:r>
              <a:rPr lang="ko-KR" sz="1200" b="1" dirty="0"/>
              <a:t>가 표시</a:t>
            </a:r>
          </a:p>
          <a:p>
            <a:pPr marL="268287" lvl="1" indent="0">
              <a:lnSpc>
                <a:spcPts val="2000"/>
              </a:lnSpc>
              <a:buNone/>
            </a:pPr>
            <a:r>
              <a:rPr lang="en-US" altLang="ko-KR" sz="1200" b="1" dirty="0" smtClean="0"/>
              <a:t> - 4</a:t>
            </a:r>
            <a:r>
              <a:rPr lang="ko-KR" sz="1200" b="1" dirty="0"/>
              <a:t>까지의 숫자를 표시하고 다시 처음으로 돌아가 위의 내용을 </a:t>
            </a:r>
            <a:r>
              <a:rPr lang="ko-KR" sz="1200" b="1" dirty="0" smtClean="0"/>
              <a:t>반복</a:t>
            </a:r>
            <a:endParaRPr lang="en-US" altLang="ko-KR" sz="1200" b="1" dirty="0"/>
          </a:p>
          <a:p>
            <a:pPr marL="268287" lvl="1" indent="0">
              <a:lnSpc>
                <a:spcPts val="2000"/>
              </a:lnSpc>
              <a:buNone/>
            </a:pPr>
            <a:r>
              <a:rPr lang="en-US" altLang="ko-KR" sz="1200" b="1" dirty="0" smtClean="0"/>
              <a:t> - </a:t>
            </a:r>
            <a:r>
              <a:rPr lang="ko-KR" sz="1200" b="1" dirty="0" smtClean="0"/>
              <a:t>약 </a:t>
            </a:r>
            <a:r>
              <a:rPr lang="en-US" altLang="ko-KR" sz="1200" b="1" dirty="0"/>
              <a:t>1ms </a:t>
            </a:r>
            <a:r>
              <a:rPr lang="ko-KR" sz="1200" b="1" dirty="0"/>
              <a:t>이상의 주기로 반복하면 잔상효과에 의해 “</a:t>
            </a:r>
            <a:r>
              <a:rPr lang="en-US" altLang="ko-KR" sz="1200" b="1" dirty="0"/>
              <a:t>1234”</a:t>
            </a:r>
            <a:r>
              <a:rPr lang="ko-KR" sz="1200" b="1" dirty="0"/>
              <a:t>의 숫자가 모두 켜져 있는 것처럼 표시됨</a:t>
            </a:r>
          </a:p>
        </p:txBody>
      </p:sp>
      <p:pic>
        <p:nvPicPr>
          <p:cNvPr id="71475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12060" y="1133745"/>
            <a:ext cx="3286125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06615" y="863716"/>
            <a:ext cx="3600400" cy="213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61610" y="2348880"/>
            <a:ext cx="58506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om0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om1 com2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om3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7453" y="2348880"/>
            <a:ext cx="58506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com7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com6 com5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215153"/>
            <a:ext cx="9144000" cy="575422"/>
          </a:xfrm>
        </p:spPr>
        <p:txBody>
          <a:bodyPr/>
          <a:lstStyle/>
          <a:p>
            <a:r>
              <a:rPr lang="en-US" altLang="ko-KR" dirty="0"/>
              <a:t>7-Segment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6505" y="863715"/>
            <a:ext cx="8686800" cy="2905782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</a:t>
            </a:r>
            <a:r>
              <a:rPr lang="en-US" altLang="ko-KR" b="1" dirty="0" smtClean="0"/>
              <a:t>1. </a:t>
            </a:r>
            <a:r>
              <a:rPr lang="ko-KR" altLang="en-US" b="1" dirty="0" err="1" smtClean="0"/>
              <a:t>예비보고서</a:t>
            </a:r>
            <a:r>
              <a:rPr lang="ko-KR" altLang="en-US" b="1" dirty="0" smtClean="0"/>
              <a:t> 실습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1.1) </a:t>
            </a:r>
            <a:r>
              <a:rPr lang="en-US" altLang="ko-KR" b="1" dirty="0" err="1" smtClean="0"/>
              <a:t>led_demo.v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1.2) </a:t>
            </a:r>
            <a:r>
              <a:rPr lang="en-US" altLang="ko-KR" b="1" dirty="0" err="1" smtClean="0"/>
              <a:t>button_demo.v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en-US" altLang="ko-KR" b="1" dirty="0" smtClean="0">
                <a:solidFill>
                  <a:srgbClr val="FF0000"/>
                </a:solidFill>
              </a:rPr>
              <a:t>LED</a:t>
            </a:r>
            <a:r>
              <a:rPr lang="ko-KR" b="1" dirty="0" smtClean="0">
                <a:solidFill>
                  <a:srgbClr val="FF0000"/>
                </a:solidFill>
              </a:rPr>
              <a:t>를 구동하기 위한 카운터 설계하기</a:t>
            </a:r>
            <a:endParaRPr lang="ko-KR" b="1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내용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내용 개체 틀 114"/>
          <p:cNvSpPr>
            <a:spLocks noGrp="1"/>
          </p:cNvSpPr>
          <p:nvPr>
            <p:ph idx="1"/>
          </p:nvPr>
        </p:nvSpPr>
        <p:spPr>
          <a:xfrm>
            <a:off x="295690" y="728700"/>
            <a:ext cx="8686800" cy="5400600"/>
          </a:xfrm>
        </p:spPr>
        <p:txBody>
          <a:bodyPr numCol="1"/>
          <a:lstStyle/>
          <a:p>
            <a:pPr>
              <a:lnSpc>
                <a:spcPct val="200000"/>
              </a:lnSpc>
            </a:pPr>
            <a:r>
              <a:rPr lang="ko-KR" sz="2400" dirty="0" smtClean="0"/>
              <a:t>총 </a:t>
            </a:r>
            <a:r>
              <a:rPr lang="en-US" altLang="ko-KR" sz="2400" dirty="0" smtClean="0"/>
              <a:t>6 </a:t>
            </a:r>
            <a:r>
              <a:rPr lang="ko-KR" sz="2400" dirty="0" smtClean="0"/>
              <a:t>개의 </a:t>
            </a:r>
            <a:r>
              <a:rPr lang="en-US" altLang="ko-KR" sz="2400" dirty="0" smtClean="0"/>
              <a:t>mode (Button Switch</a:t>
            </a:r>
            <a:r>
              <a:rPr lang="ko-KR" sz="2400" dirty="0" smtClean="0"/>
              <a:t>에 따라</a:t>
            </a:r>
            <a:r>
              <a:rPr lang="en-US" altLang="ko-KR" sz="2400" dirty="0" smtClean="0"/>
              <a:t>)</a:t>
            </a:r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sz="1800" dirty="0" smtClean="0"/>
              <a:t>  - Mode A:</a:t>
            </a:r>
            <a:r>
              <a:rPr lang="ko-KR" sz="1800" dirty="0" smtClean="0"/>
              <a:t> ‘</a:t>
            </a:r>
            <a:r>
              <a:rPr lang="en-US" altLang="ko-KR" sz="1800" dirty="0" smtClean="0"/>
              <a:t>1’</a:t>
            </a:r>
            <a:r>
              <a:rPr lang="ko-KR" sz="1800" dirty="0" smtClean="0"/>
              <a:t>을  좌측으로 </a:t>
            </a:r>
            <a:r>
              <a:rPr lang="en-US" altLang="ko-KR" sz="1800" dirty="0" smtClean="0"/>
              <a:t>shift</a:t>
            </a:r>
            <a:r>
              <a:rPr lang="ko-KR" sz="1800" dirty="0" smtClean="0"/>
              <a:t>함</a:t>
            </a:r>
            <a:endParaRPr lang="en-US" altLang="ko-KR" sz="1800" dirty="0" smtClean="0"/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sz="1800" dirty="0" smtClean="0"/>
              <a:t>  - Mode B:</a:t>
            </a:r>
            <a:r>
              <a:rPr lang="ko-KR" sz="1800" dirty="0" smtClean="0"/>
              <a:t> ‘</a:t>
            </a:r>
            <a:r>
              <a:rPr lang="en-US" altLang="ko-KR" sz="1800" dirty="0" smtClean="0"/>
              <a:t>1’</a:t>
            </a:r>
            <a:r>
              <a:rPr lang="ko-KR" sz="1800" dirty="0" smtClean="0"/>
              <a:t>을 우측으로 </a:t>
            </a:r>
            <a:r>
              <a:rPr lang="en-US" altLang="ko-KR" sz="1800" dirty="0" smtClean="0"/>
              <a:t>shift</a:t>
            </a:r>
            <a:r>
              <a:rPr lang="ko-KR" sz="1800" dirty="0" smtClean="0"/>
              <a:t>함</a:t>
            </a:r>
            <a:endParaRPr lang="en-US" altLang="ko-KR" sz="1800" dirty="0" smtClean="0"/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sz="1800" dirty="0" smtClean="0"/>
              <a:t>  - Mode C:</a:t>
            </a:r>
            <a:r>
              <a:rPr lang="ko-KR" sz="1800" dirty="0" smtClean="0"/>
              <a:t> ‘</a:t>
            </a:r>
            <a:r>
              <a:rPr lang="en-US" altLang="ko-KR" sz="1800" dirty="0" smtClean="0"/>
              <a:t>1’</a:t>
            </a:r>
            <a:r>
              <a:rPr lang="ko-KR" sz="1800" dirty="0" smtClean="0"/>
              <a:t>이 좌측으로 하나씩 증가</a:t>
            </a:r>
            <a:endParaRPr lang="en-US" altLang="ko-KR" sz="1800" dirty="0" smtClean="0"/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sz="1800" dirty="0" smtClean="0"/>
              <a:t>  - Mode D:</a:t>
            </a:r>
            <a:r>
              <a:rPr lang="ko-KR" sz="1800" dirty="0" smtClean="0"/>
              <a:t> </a:t>
            </a:r>
            <a:r>
              <a:rPr lang="en-US" altLang="ko-KR" sz="1800" dirty="0" smtClean="0"/>
              <a:t>‘1’</a:t>
            </a:r>
            <a:r>
              <a:rPr lang="ko-KR" sz="1800" dirty="0" smtClean="0"/>
              <a:t>이 좌측으로 하나씩 감소</a:t>
            </a:r>
            <a:endParaRPr lang="en-US" altLang="ko-KR" sz="1800" dirty="0" smtClean="0"/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sz="1800" dirty="0" smtClean="0"/>
              <a:t>  - Mode E:</a:t>
            </a:r>
            <a:r>
              <a:rPr lang="ko-KR" sz="1800" dirty="0" smtClean="0"/>
              <a:t> </a:t>
            </a:r>
            <a:r>
              <a:rPr lang="en-US" altLang="ko-KR" sz="1800" dirty="0" smtClean="0"/>
              <a:t>‘1’</a:t>
            </a:r>
            <a:r>
              <a:rPr lang="ko-KR" sz="1800" dirty="0" smtClean="0"/>
              <a:t>이 우측으로 하나씩 증가</a:t>
            </a:r>
            <a:endParaRPr lang="en-US" altLang="ko-KR" sz="1800" dirty="0" smtClean="0"/>
          </a:p>
          <a:p>
            <a:pPr marL="268287" lvl="1" indent="0">
              <a:lnSpc>
                <a:spcPct val="250000"/>
              </a:lnSpc>
              <a:buNone/>
            </a:pPr>
            <a:r>
              <a:rPr lang="en-US" altLang="ko-KR" sz="1800" dirty="0" smtClean="0"/>
              <a:t>  - Mode F:</a:t>
            </a:r>
            <a:r>
              <a:rPr lang="ko-KR" sz="1800" dirty="0" smtClean="0"/>
              <a:t> </a:t>
            </a:r>
            <a:r>
              <a:rPr lang="en-US" altLang="ko-KR" sz="1800" dirty="0" smtClean="0"/>
              <a:t>‘1’</a:t>
            </a:r>
            <a:r>
              <a:rPr lang="ko-KR" sz="1800" dirty="0" smtClean="0"/>
              <a:t>이 우측으로 하나씩 감소</a:t>
            </a:r>
            <a:endParaRPr lang="ko-KR" sz="2000" dirty="0" smtClean="0"/>
          </a:p>
          <a:p>
            <a:pPr lvl="1">
              <a:lnSpc>
                <a:spcPct val="200000"/>
              </a:lnSpc>
              <a:buNone/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endParaRPr lang="ko-KR" dirty="0"/>
          </a:p>
        </p:txBody>
      </p:sp>
      <p:grpSp>
        <p:nvGrpSpPr>
          <p:cNvPr id="2" name="그룹 43"/>
          <p:cNvGrpSpPr/>
          <p:nvPr/>
        </p:nvGrpSpPr>
        <p:grpSpPr>
          <a:xfrm>
            <a:off x="5652118" y="1808820"/>
            <a:ext cx="3015337" cy="315035"/>
            <a:chOff x="2051719" y="2078850"/>
            <a:chExt cx="3015337" cy="315035"/>
          </a:xfrm>
          <a:solidFill>
            <a:schemeClr val="bg1"/>
          </a:solidFill>
        </p:grpSpPr>
        <p:sp>
          <p:nvSpPr>
            <p:cNvPr id="32" name="타원 31"/>
            <p:cNvSpPr/>
            <p:nvPr/>
          </p:nvSpPr>
          <p:spPr>
            <a:xfrm>
              <a:off x="2051719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250177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29518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4018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851922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85192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3019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7520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53"/>
          <p:cNvGrpSpPr/>
          <p:nvPr/>
        </p:nvGrpSpPr>
        <p:grpSpPr>
          <a:xfrm>
            <a:off x="5652118" y="2483895"/>
            <a:ext cx="3015337" cy="315035"/>
            <a:chOff x="2051719" y="2078850"/>
            <a:chExt cx="3015337" cy="315035"/>
          </a:xfrm>
          <a:solidFill>
            <a:schemeClr val="bg1"/>
          </a:solidFill>
        </p:grpSpPr>
        <p:sp>
          <p:nvSpPr>
            <p:cNvPr id="55" name="타원 54"/>
            <p:cNvSpPr/>
            <p:nvPr/>
          </p:nvSpPr>
          <p:spPr>
            <a:xfrm>
              <a:off x="2051719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50177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29518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4018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3851922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385192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3019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7520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62"/>
          <p:cNvGrpSpPr/>
          <p:nvPr/>
        </p:nvGrpSpPr>
        <p:grpSpPr>
          <a:xfrm>
            <a:off x="5652118" y="3248980"/>
            <a:ext cx="3015337" cy="315035"/>
            <a:chOff x="2051719" y="2078850"/>
            <a:chExt cx="3015337" cy="315035"/>
          </a:xfrm>
          <a:solidFill>
            <a:schemeClr val="bg1"/>
          </a:solidFill>
        </p:grpSpPr>
        <p:sp>
          <p:nvSpPr>
            <p:cNvPr id="64" name="타원 63"/>
            <p:cNvSpPr/>
            <p:nvPr/>
          </p:nvSpPr>
          <p:spPr>
            <a:xfrm>
              <a:off x="2051719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50177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9518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4018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3851922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85192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3019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47520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71"/>
          <p:cNvGrpSpPr/>
          <p:nvPr/>
        </p:nvGrpSpPr>
        <p:grpSpPr>
          <a:xfrm>
            <a:off x="5652118" y="4014065"/>
            <a:ext cx="3015337" cy="315035"/>
            <a:chOff x="2051719" y="2078850"/>
            <a:chExt cx="3015337" cy="315035"/>
          </a:xfrm>
          <a:solidFill>
            <a:srgbClr val="FFFF00"/>
          </a:solidFill>
        </p:grpSpPr>
        <p:sp>
          <p:nvSpPr>
            <p:cNvPr id="73" name="타원 72"/>
            <p:cNvSpPr/>
            <p:nvPr/>
          </p:nvSpPr>
          <p:spPr>
            <a:xfrm>
              <a:off x="2051719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501770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95182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340187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3851922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3851920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430197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475202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80"/>
          <p:cNvGrpSpPr/>
          <p:nvPr/>
        </p:nvGrpSpPr>
        <p:grpSpPr>
          <a:xfrm>
            <a:off x="5652118" y="4779150"/>
            <a:ext cx="3015337" cy="315035"/>
            <a:chOff x="2051719" y="2078850"/>
            <a:chExt cx="3015337" cy="315035"/>
          </a:xfrm>
          <a:solidFill>
            <a:schemeClr val="bg1"/>
          </a:solidFill>
        </p:grpSpPr>
        <p:sp>
          <p:nvSpPr>
            <p:cNvPr id="82" name="타원 81"/>
            <p:cNvSpPr/>
            <p:nvPr/>
          </p:nvSpPr>
          <p:spPr>
            <a:xfrm>
              <a:off x="2051719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250177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9518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34018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3851922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851920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430197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752021" y="2078850"/>
              <a:ext cx="315035" cy="31503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89"/>
          <p:cNvGrpSpPr/>
          <p:nvPr/>
        </p:nvGrpSpPr>
        <p:grpSpPr>
          <a:xfrm>
            <a:off x="5652118" y="5544235"/>
            <a:ext cx="3015337" cy="315035"/>
            <a:chOff x="2051719" y="2078850"/>
            <a:chExt cx="3015337" cy="315035"/>
          </a:xfrm>
          <a:solidFill>
            <a:srgbClr val="FFFF00"/>
          </a:solidFill>
        </p:grpSpPr>
        <p:sp>
          <p:nvSpPr>
            <p:cNvPr id="91" name="타원 90"/>
            <p:cNvSpPr/>
            <p:nvPr/>
          </p:nvSpPr>
          <p:spPr>
            <a:xfrm>
              <a:off x="2051719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2501770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295182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340187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3851922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3851920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430197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4752021" y="2078850"/>
              <a:ext cx="315035" cy="315035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9" name="타원 98"/>
          <p:cNvSpPr/>
          <p:nvPr/>
        </p:nvSpPr>
        <p:spPr>
          <a:xfrm>
            <a:off x="835242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90237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745232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700227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55222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10217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652120" y="180882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565212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10217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655222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00227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45232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790237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8352420" y="2483895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835242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790237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745232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700227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55222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0217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652120" y="324898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835242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790237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745232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700227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655222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610217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5652120" y="401406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565212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610217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655222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700227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745232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790237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8352420" y="47791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65212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610217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655222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700227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745232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790237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8352420" y="5544235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7902368" y="1178750"/>
            <a:ext cx="315035" cy="315035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8352419" y="1178750"/>
            <a:ext cx="315035" cy="3150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r>
              <a:rPr lang="ko-KR" altLang="ko-KR" dirty="0"/>
              <a:t>를 구동하기 위한 카운터 설계하기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0"/>
                            </p:stCondLst>
                            <p:childTnLst>
                              <p:par>
                                <p:cTn id="1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9" grpId="0" animBg="1"/>
      <p:bldP spid="120" grpId="0" animBg="1"/>
      <p:bldP spid="122" grpId="0" animBg="1"/>
      <p:bldP spid="123" grpId="0" animBg="1"/>
      <p:bldP spid="124" grpId="0" animBg="1"/>
      <p:bldP spid="125" grpId="0" animBg="1"/>
      <p:bldP spid="142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780&quot;&gt;&lt;/object&gt;&lt;object type=&quot;2&quot; unique_id=&quot;10781&quot;&gt;&lt;object type=&quot;3&quot; unique_id=&quot;10782&quot;&gt;&lt;property id=&quot;20148&quot; value=&quot;5&quot;/&gt;&lt;property id=&quot;20300&quot; value=&quot;Slide 1 - &amp;quot;12-bit Folding ADC&amp;#x0D;&amp;#x0A; Conceptual Design&amp;quot;&quot;/&gt;&lt;property id=&quot;20307&quot; value=&quot;367&quot;/&gt;&lt;/object&gt;&lt;object type=&quot;3&quot; unique_id=&quot;10783&quot;&gt;&lt;property id=&quot;20148&quot; value=&quot;5&quot;/&gt;&lt;property id=&quot;20300&quot; value=&quot;Slide 2&quot;/&gt;&lt;property id=&quot;20307&quot; value=&quot;507&quot;/&gt;&lt;/object&gt;&lt;object type=&quot;3&quot; unique_id=&quot;10784&quot;&gt;&lt;property id=&quot;20148&quot; value=&quot;5&quot;/&gt;&lt;property id=&quot;20300&quot; value=&quot;Slide 3&quot;/&gt;&lt;property id=&quot;20307&quot; value=&quot;506&quot;/&gt;&lt;/object&gt;&lt;object type=&quot;3&quot; unique_id=&quot;10785&quot;&gt;&lt;property id=&quot;20148&quot; value=&quot;5&quot;/&gt;&lt;property id=&quot;20300&quot; value=&quot;Slide 4&quot;/&gt;&lt;property id=&quot;20307&quot; value=&quot;497&quot;/&gt;&lt;/object&gt;&lt;object type=&quot;3&quot; unique_id=&quot;10786&quot;&gt;&lt;property id=&quot;20148&quot; value=&quot;5&quot;/&gt;&lt;property id=&quot;20300&quot; value=&quot;Slide 5&quot;/&gt;&lt;property id=&quot;20307&quot; value=&quot;498&quot;/&gt;&lt;/object&gt;&lt;object type=&quot;3&quot; unique_id=&quot;10787&quot;&gt;&lt;property id=&quot;20148&quot; value=&quot;5&quot;/&gt;&lt;property id=&quot;20300&quot; value=&quot;Slide 6&quot;/&gt;&lt;property id=&quot;20307&quot; value=&quot;499&quot;/&gt;&lt;/object&gt;&lt;object type=&quot;3&quot; unique_id=&quot;10788&quot;&gt;&lt;property id=&quot;20148&quot; value=&quot;5&quot;/&gt;&lt;property id=&quot;20300&quot; value=&quot;Slide 7&quot;/&gt;&lt;property id=&quot;20307&quot; value=&quot;509&quot;/&gt;&lt;/object&gt;&lt;object type=&quot;3&quot; unique_id=&quot;10789&quot;&gt;&lt;property id=&quot;20148&quot; value=&quot;5&quot;/&gt;&lt;property id=&quot;20300&quot; value=&quot;Slide 8&quot;/&gt;&lt;property id=&quot;20307&quot; value=&quot;504&quot;/&gt;&lt;/object&gt;&lt;object type=&quot;3&quot; unique_id=&quot;10790&quot;&gt;&lt;property id=&quot;20148&quot; value=&quot;5&quot;/&gt;&lt;property id=&quot;20300&quot; value=&quot;Slide 9&quot;/&gt;&lt;property id=&quot;20307&quot; value=&quot;510&quot;/&gt;&lt;/object&gt;&lt;object type=&quot;3&quot; unique_id=&quot;10791&quot;&gt;&lt;property id=&quot;20148&quot; value=&quot;5&quot;/&gt;&lt;property id=&quot;20300&quot; value=&quot;Slide 10&quot;/&gt;&lt;property id=&quot;20307&quot; value=&quot;508&quot;/&gt;&lt;/object&gt;&lt;object type=&quot;3&quot; unique_id=&quot;10792&quot;&gt;&lt;property id=&quot;20148&quot; value=&quot;5&quot;/&gt;&lt;property id=&quot;20300&quot; value=&quot;Slide 11&quot;/&gt;&lt;property id=&quot;20307&quot; value=&quot;50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43807</TotalTime>
  <Words>768</Words>
  <Application>Microsoft Office PowerPoint</Application>
  <PresentationFormat>화면 슬라이드 쇼(4:3)</PresentationFormat>
  <Paragraphs>238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 Unicode MS</vt:lpstr>
      <vt:lpstr>Noto Sans Symbols</vt:lpstr>
      <vt:lpstr>굴림</vt:lpstr>
      <vt:lpstr>맑은 고딕</vt:lpstr>
      <vt:lpstr>Arial</vt:lpstr>
      <vt:lpstr>Verdana</vt:lpstr>
      <vt:lpstr>Wingdings</vt:lpstr>
      <vt:lpstr>EM</vt:lpstr>
      <vt:lpstr>2_EM</vt:lpstr>
      <vt:lpstr>Logic Circuit Design Laboratory</vt:lpstr>
      <vt:lpstr>HBE-COMBO II</vt:lpstr>
      <vt:lpstr>CLOCK</vt:lpstr>
      <vt:lpstr>High Brightness LED</vt:lpstr>
      <vt:lpstr>BUTTON SWITCH</vt:lpstr>
      <vt:lpstr>7-Segment</vt:lpstr>
      <vt:lpstr>7-Segment</vt:lpstr>
      <vt:lpstr>실습 내용</vt:lpstr>
      <vt:lpstr>LED를 구동하기 위한 카운터 설계하기</vt:lpstr>
      <vt:lpstr>LED를 구동하기 위한 카운터 설계하기</vt:lpstr>
      <vt:lpstr>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Jieun Jeong</dc:creator>
  <cp:lastModifiedBy>User_Note</cp:lastModifiedBy>
  <cp:revision>2578</cp:revision>
  <dcterms:created xsi:type="dcterms:W3CDTF">2007-05-08T06:10:14Z</dcterms:created>
  <dcterms:modified xsi:type="dcterms:W3CDTF">2019-03-07T07:19:46Z</dcterms:modified>
</cp:coreProperties>
</file>