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7"/>
  </p:notesMasterIdLst>
  <p:handoutMasterIdLst>
    <p:handoutMasterId r:id="rId8"/>
  </p:handoutMasterIdLst>
  <p:sldIdLst>
    <p:sldId id="406" r:id="rId2"/>
    <p:sldId id="436" r:id="rId3"/>
    <p:sldId id="437" r:id="rId4"/>
    <p:sldId id="438" r:id="rId5"/>
    <p:sldId id="439" r:id="rId6"/>
  </p:sldIdLst>
  <p:sldSz cx="9144000" cy="6858000" type="screen4x3"/>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128"/>
        <a:cs typeface="ヒラギノ角ゴ ProN W3" charset="-128"/>
        <a:sym typeface="Gill Sans" charset="0"/>
      </a:defRPr>
    </a:lvl5pPr>
    <a:lvl6pPr marL="22860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6pPr>
    <a:lvl7pPr marL="27432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7pPr>
    <a:lvl8pPr marL="32004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8pPr>
    <a:lvl9pPr marL="3657600" algn="l" defTabSz="457200" rtl="0" eaLnBrk="1" latinLnBrk="0" hangingPunct="1">
      <a:defRPr sz="4200" kern="1200">
        <a:solidFill>
          <a:srgbClr val="000000"/>
        </a:solidFill>
        <a:latin typeface="Gill Sans" charset="0"/>
        <a:ea typeface="ヒラギノ角ゴ ProN W3" charset="-128"/>
        <a:cs typeface="ヒラギノ角ゴ ProN W3" charset="-128"/>
        <a:sym typeface="Gill Sans"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6D9"/>
    <a:srgbClr val="EDEBCF"/>
    <a:srgbClr val="D3F2D3"/>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17" autoAdjust="0"/>
    <p:restoredTop sz="93522" autoAdjust="0"/>
  </p:normalViewPr>
  <p:slideViewPr>
    <p:cSldViewPr>
      <p:cViewPr>
        <p:scale>
          <a:sx n="75" d="100"/>
          <a:sy n="75" d="100"/>
        </p:scale>
        <p:origin x="-2844" y="-810"/>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88" d="100"/>
          <a:sy n="88" d="100"/>
        </p:scale>
        <p:origin x="-387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2CFFC39-3AF6-8048-8D2D-0B9CBEDA9E0F}" type="datetimeFigureOut">
              <a:rPr lang="en-US" smtClean="0"/>
              <a:pPr/>
              <a:t>5/8/2019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81F6DB-D364-0A40-9E0D-3DD3F1C3C9F7}" type="slidenum">
              <a:rPr lang="en-US" smtClean="0"/>
              <a:pPr/>
              <a:t>‹#›</a:t>
            </a:fld>
            <a:endParaRPr lang="en-US"/>
          </a:p>
        </p:txBody>
      </p:sp>
    </p:spTree>
    <p:extLst>
      <p:ext uri="{BB962C8B-B14F-4D97-AF65-F5344CB8AC3E}">
        <p14:creationId xmlns:p14="http://schemas.microsoft.com/office/powerpoint/2010/main" val="12651868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1" name="Rectangle 1"/>
          <p:cNvSpPr>
            <a:spLocks noGrp="1" noRot="1" noChangeAspect="1" noChangeArrowheads="1" noTextEdit="1"/>
          </p:cNvSpPr>
          <p:nvPr>
            <p:ph type="sldImg"/>
          </p:nvPr>
        </p:nvSpPr>
        <p:spPr bwMode="auto">
          <a:xfrm>
            <a:off x="1143000" y="685800"/>
            <a:ext cx="4572000" cy="3429000"/>
          </a:xfrm>
          <a:prstGeom prst="rect">
            <a:avLst/>
          </a:prstGeom>
          <a:noFill/>
          <a:ln w="9525">
            <a:solidFill>
              <a:srgbClr val="000000"/>
            </a:solidFill>
            <a:miter lim="800000"/>
            <a:headEnd/>
            <a:tailEnd/>
          </a:ln>
          <a:effectLst/>
        </p:spPr>
      </p:sp>
      <p:sp>
        <p:nvSpPr>
          <p:cNvPr id="15362" name="Rectangle 2"/>
          <p:cNvSpPr>
            <a:spLocks noGrp="1" noChangeArrowheads="1"/>
          </p:cNvSpPr>
          <p:nvPr>
            <p:ph type="body" sz="quarter" idx="1"/>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7518296"/>
      </p:ext>
    </p:extLst>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Gill Sans" charset="0"/>
        <a:ea typeface="+mn-ea"/>
        <a:cs typeface="+mn-cs"/>
      </a:defRPr>
    </a:lvl1pPr>
    <a:lvl2pPr marL="457200" algn="l" rtl="0" fontAlgn="base">
      <a:spcBef>
        <a:spcPct val="0"/>
      </a:spcBef>
      <a:spcAft>
        <a:spcPct val="0"/>
      </a:spcAft>
      <a:defRPr sz="1200" kern="1200">
        <a:solidFill>
          <a:schemeClr val="tx1"/>
        </a:solidFill>
        <a:latin typeface="Gill Sans" charset="0"/>
        <a:ea typeface="ＭＳ Ｐゴシック" charset="-128"/>
        <a:cs typeface="+mn-cs"/>
      </a:defRPr>
    </a:lvl2pPr>
    <a:lvl3pPr marL="914400" algn="l" rtl="0" fontAlgn="base">
      <a:spcBef>
        <a:spcPct val="0"/>
      </a:spcBef>
      <a:spcAft>
        <a:spcPct val="0"/>
      </a:spcAft>
      <a:defRPr sz="1200" kern="1200">
        <a:solidFill>
          <a:schemeClr val="tx1"/>
        </a:solidFill>
        <a:latin typeface="Gill Sans" charset="0"/>
        <a:ea typeface="ＭＳ Ｐゴシック" charset="-128"/>
        <a:cs typeface="+mn-cs"/>
      </a:defRPr>
    </a:lvl3pPr>
    <a:lvl4pPr marL="1371600" algn="l" rtl="0" fontAlgn="base">
      <a:spcBef>
        <a:spcPct val="0"/>
      </a:spcBef>
      <a:spcAft>
        <a:spcPct val="0"/>
      </a:spcAft>
      <a:defRPr sz="1200" kern="1200">
        <a:solidFill>
          <a:schemeClr val="tx1"/>
        </a:solidFill>
        <a:latin typeface="Gill Sans" charset="0"/>
        <a:ea typeface="ＭＳ Ｐゴシック" charset="-128"/>
        <a:cs typeface="+mn-cs"/>
      </a:defRPr>
    </a:lvl4pPr>
    <a:lvl5pPr marL="1828800" algn="l" rtl="0" fontAlgn="base">
      <a:spcBef>
        <a:spcPct val="0"/>
      </a:spcBef>
      <a:spcAft>
        <a:spcPct val="0"/>
      </a:spcAft>
      <a:defRPr sz="1200" kern="1200">
        <a:solidFill>
          <a:schemeClr val="tx1"/>
        </a:solidFill>
        <a:latin typeface="Gill San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1496585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1496585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1496585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Tree>
    <p:extLst>
      <p:ext uri="{BB962C8B-B14F-4D97-AF65-F5344CB8AC3E}">
        <p14:creationId xmlns:p14="http://schemas.microsoft.com/office/powerpoint/2010/main" val="1496585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254000"/>
            <a:ext cx="2095500" cy="6578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1000" y="254000"/>
            <a:ext cx="6134100" cy="6578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
          <p:cNvSpPr>
            <a:spLocks/>
          </p:cNvSpPr>
          <p:nvPr userDrawn="1"/>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397000"/>
            <a:ext cx="4114800" cy="543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97000"/>
            <a:ext cx="4114800" cy="5435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381000" y="254000"/>
            <a:ext cx="8382000" cy="1092200"/>
          </a:xfrm>
          <a:prstGeom prst="rect">
            <a:avLst/>
          </a:prstGeom>
          <a:noFill/>
          <a:ln w="9525">
            <a:noFill/>
            <a:miter lim="800000"/>
            <a:headEnd/>
            <a:tailEnd/>
          </a:ln>
          <a:effectLst/>
        </p:spPr>
        <p:txBody>
          <a:bodyPr vert="horz" wrap="square" lIns="38100" tIns="38100" rIns="38100" bIns="38100" numCol="1" anchor="ctr" anchorCtr="0" compatLnSpc="1">
            <a:prstTxWarp prst="textNoShape">
              <a:avLst/>
            </a:prstTxWarp>
          </a:bodyPr>
          <a:lstStyle/>
          <a:p>
            <a:pPr lvl="0"/>
            <a:r>
              <a:rPr lang="en-US">
                <a:sym typeface="Calibri Bold" charset="0"/>
              </a:rPr>
              <a:t>Click to edit Master title style</a:t>
            </a:r>
          </a:p>
        </p:txBody>
      </p:sp>
      <p:sp>
        <p:nvSpPr>
          <p:cNvPr id="2050" name="Rectangle 2"/>
          <p:cNvSpPr>
            <a:spLocks noGrp="1" noChangeArrowheads="1"/>
          </p:cNvSpPr>
          <p:nvPr>
            <p:ph type="body" idx="1"/>
          </p:nvPr>
        </p:nvSpPr>
        <p:spPr bwMode="auto">
          <a:xfrm>
            <a:off x="381000" y="1397000"/>
            <a:ext cx="8382000" cy="54356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p>
            <a:pPr lvl="0"/>
            <a:r>
              <a:rPr lang="en-US">
                <a:sym typeface="Calibri Bold" charset="0"/>
              </a:rPr>
              <a:t>Click to edit Master text styles</a:t>
            </a:r>
          </a:p>
          <a:p>
            <a:pPr lvl="1"/>
            <a:r>
              <a:rPr lang="en-US">
                <a:sym typeface="Calibri" charset="0"/>
              </a:rPr>
              <a:t>Second level</a:t>
            </a:r>
          </a:p>
          <a:p>
            <a:pPr lvl="2"/>
            <a:r>
              <a:rPr lang="en-US">
                <a:sym typeface="Calibri" charset="0"/>
              </a:rPr>
              <a:t>Third level</a:t>
            </a:r>
          </a:p>
          <a:p>
            <a:pPr lvl="3"/>
            <a:r>
              <a:rPr lang="en-US">
                <a:sym typeface="Calibri" charset="0"/>
              </a:rPr>
              <a:t>Fourth level</a:t>
            </a:r>
          </a:p>
          <a:p>
            <a:pPr lvl="4"/>
            <a:r>
              <a:rPr lang="en-US">
                <a:sym typeface="Calibri" charset="0"/>
              </a:rPr>
              <a:t>Fifth level</a:t>
            </a:r>
          </a:p>
        </p:txBody>
      </p:sp>
      <p:sp>
        <p:nvSpPr>
          <p:cNvPr id="5" name="Rectangle 4"/>
          <p:cNvSpPr/>
          <p:nvPr userDrawn="1"/>
        </p:nvSpPr>
        <p:spPr>
          <a:xfrm>
            <a:off x="8830843" y="6611779"/>
            <a:ext cx="313157" cy="246221"/>
          </a:xfrm>
          <a:prstGeom prst="rect">
            <a:avLst/>
          </a:prstGeom>
        </p:spPr>
        <p:txBody>
          <a:bodyPr wrap="none">
            <a:spAutoFit/>
          </a:bodyPr>
          <a:lstStyle/>
          <a:p>
            <a:fld id="{F5551B27-49BC-4291-80C6-707CDCF1D651}" type="slidenum">
              <a:rPr kumimoji="0" lang="en-US" sz="1000" b="1" i="0" u="none" strike="noStrike" kern="1200" cap="none" spc="0" normalizeH="0" baseline="0" noProof="0" smtClean="0">
                <a:ln>
                  <a:noFill/>
                </a:ln>
                <a:solidFill>
                  <a:srgbClr val="000000"/>
                </a:solidFill>
                <a:effectLst/>
                <a:uLnTx/>
                <a:uFillTx/>
                <a:latin typeface="Arial Narrow" pitchFamily="-96" charset="0"/>
                <a:ea typeface="ＭＳ Ｐゴシック" pitchFamily="-96" charset="-128"/>
                <a:cs typeface="ＭＳ Ｐゴシック" pitchFamily="-96" charset="-128"/>
              </a:rPr>
              <a:pPr/>
              <a:t>‹#›</a:t>
            </a:fld>
            <a:endParaRPr lang="en-US" sz="1000" dirty="0"/>
          </a:p>
        </p:txBody>
      </p:sp>
      <p:sp>
        <p:nvSpPr>
          <p:cNvPr id="7" name="Rectangle 1"/>
          <p:cNvSpPr>
            <a:spLocks/>
          </p:cNvSpPr>
          <p:nvPr userDrawn="1"/>
        </p:nvSpPr>
        <p:spPr bwMode="auto">
          <a:xfrm>
            <a:off x="0" y="0"/>
            <a:ext cx="9156700" cy="228600"/>
          </a:xfrm>
          <a:prstGeom prst="rect">
            <a:avLst/>
          </a:prstGeom>
          <a:solidFill>
            <a:schemeClr val="accent1"/>
          </a:solidFill>
          <a:ln w="9525" cap="flat">
            <a:noFill/>
            <a:miter lim="800000"/>
            <a:headEnd type="none" w="med" len="med"/>
            <a:tailEnd type="none" w="med" len="med"/>
          </a:ln>
        </p:spPr>
        <p:txBody>
          <a:bodyPr wrap="none" lIns="0" tIns="0" rIns="0" bIns="0">
            <a:prstTxWarp prst="textNoShape">
              <a:avLst/>
            </a:prstTxWarp>
          </a:bodyPr>
          <a:lstStyle/>
          <a:p>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xStyles>
    <p:titleStyle>
      <a:lvl1pPr algn="l" rtl="0" fontAlgn="base">
        <a:spcBef>
          <a:spcPct val="0"/>
        </a:spcBef>
        <a:spcAft>
          <a:spcPct val="0"/>
        </a:spcAft>
        <a:defRPr sz="3600">
          <a:solidFill>
            <a:schemeClr val="tx1"/>
          </a:solidFill>
          <a:latin typeface="+mj-lt"/>
          <a:ea typeface="+mj-ea"/>
          <a:cs typeface="+mj-cs"/>
          <a:sym typeface="Calibri Bold" charset="0"/>
        </a:defRPr>
      </a:lvl1pPr>
      <a:lvl2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2pPr>
      <a:lvl3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3pPr>
      <a:lvl4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4pPr>
      <a:lvl5pPr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5pPr>
      <a:lvl6pPr marL="4572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6pPr>
      <a:lvl7pPr marL="9144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7pPr>
      <a:lvl8pPr marL="13716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8pPr>
      <a:lvl9pPr marL="1828800" algn="l" rtl="0" fontAlgn="base">
        <a:spcBef>
          <a:spcPct val="0"/>
        </a:spcBef>
        <a:spcAft>
          <a:spcPct val="0"/>
        </a:spcAft>
        <a:defRPr sz="3600">
          <a:solidFill>
            <a:schemeClr val="tx1"/>
          </a:solidFill>
          <a:latin typeface="Calibri Bold" charset="0"/>
          <a:ea typeface="ヒラギノ角ゴ ProN W6" charset="-128"/>
          <a:cs typeface="ヒラギノ角ゴ ProN W6" charset="-128"/>
          <a:sym typeface="Calibri Bold" charset="0"/>
        </a:defRPr>
      </a:lvl9pPr>
    </p:titleStyle>
    <p:bodyStyle>
      <a:lvl1pPr marL="254000" indent="-254000" algn="l" rtl="0" fontAlgn="base">
        <a:spcBef>
          <a:spcPts val="600"/>
        </a:spcBef>
        <a:spcAft>
          <a:spcPct val="0"/>
        </a:spcAft>
        <a:buClr>
          <a:srgbClr val="990000"/>
        </a:buClr>
        <a:buSzPct val="60000"/>
        <a:buFont typeface="Wingdings 2" charset="2"/>
        <a:buChar char="¢"/>
        <a:defRPr sz="2400">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텍스트 개체 틀 4"/>
          <p:cNvSpPr>
            <a:spLocks noGrp="1"/>
          </p:cNvSpPr>
          <p:nvPr>
            <p:ph type="body" idx="1"/>
          </p:nvPr>
        </p:nvSpPr>
        <p:spPr/>
        <p:txBody>
          <a:bodyPr/>
          <a:lstStyle/>
          <a:p>
            <a:pPr algn="r"/>
            <a:r>
              <a:rPr lang="en-US" altLang="ko-KR" sz="3600" dirty="0" smtClean="0"/>
              <a:t>Practice </a:t>
            </a:r>
            <a:r>
              <a:rPr lang="en-US" altLang="ko-KR" sz="3600" dirty="0"/>
              <a:t>9</a:t>
            </a:r>
            <a:r>
              <a:rPr lang="en-US" altLang="ko-KR" sz="3600" dirty="0" smtClean="0"/>
              <a:t> </a:t>
            </a:r>
            <a:r>
              <a:rPr lang="en-US" altLang="ko-KR" sz="3600" dirty="0" smtClean="0"/>
              <a:t>– </a:t>
            </a:r>
            <a:r>
              <a:rPr lang="en-US" altLang="ko-KR" sz="3600" dirty="0" smtClean="0"/>
              <a:t>Graph, DFS, BFS</a:t>
            </a:r>
            <a:endParaRPr lang="en-US" altLang="ko-KR" sz="3600" dirty="0"/>
          </a:p>
        </p:txBody>
      </p:sp>
    </p:spTree>
    <p:extLst>
      <p:ext uri="{BB962C8B-B14F-4D97-AF65-F5344CB8AC3E}">
        <p14:creationId xmlns:p14="http://schemas.microsoft.com/office/powerpoint/2010/main" val="325211411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380999" y="254000"/>
            <a:ext cx="8763001" cy="736600"/>
          </a:xfrm>
        </p:spPr>
        <p:txBody>
          <a:bodyPr/>
          <a:lstStyle/>
          <a:p>
            <a:r>
              <a:rPr lang="en-US" altLang="ko-KR" dirty="0" smtClean="0"/>
              <a:t>Friends of Friends</a:t>
            </a:r>
            <a:endParaRPr lang="ko-KR" altLang="en-US" dirty="0"/>
          </a:p>
        </p:txBody>
      </p:sp>
      <mc:AlternateContent xmlns:mc="http://schemas.openxmlformats.org/markup-compatibility/2006">
        <mc:Choice xmlns:a14="http://schemas.microsoft.com/office/drawing/2010/main" Requires="a14">
          <p:sp>
            <p:nvSpPr>
              <p:cNvPr id="3" name="TextBox 2"/>
              <p:cNvSpPr txBox="1"/>
              <p:nvPr/>
            </p:nvSpPr>
            <p:spPr>
              <a:xfrm>
                <a:off x="254298" y="1066800"/>
                <a:ext cx="8508702" cy="5078313"/>
              </a:xfrm>
              <a:prstGeom prst="rect">
                <a:avLst/>
              </a:prstGeom>
              <a:noFill/>
            </p:spPr>
            <p:txBody>
              <a:bodyPr wrap="square" rtlCol="0">
                <a:spAutoFit/>
              </a:bodyPr>
              <a:lstStyle/>
              <a:p>
                <a:pPr marL="342900" indent="-342900" algn="just">
                  <a:buFont typeface="Arial" panose="020B0604020202020204" pitchFamily="34" charset="0"/>
                  <a:buChar char="•"/>
                </a:pPr>
                <a:r>
                  <a:rPr lang="en-US" altLang="ko-KR" sz="2400" dirty="0" smtClean="0"/>
                  <a:t>Problem</a:t>
                </a:r>
              </a:p>
              <a:p>
                <a:pPr marL="342900" indent="-342900" algn="just">
                  <a:buFont typeface="Arial" panose="020B0604020202020204" pitchFamily="34" charset="0"/>
                  <a:buChar char="•"/>
                </a:pPr>
                <a:endParaRPr lang="en-US" altLang="ko-KR" sz="2400" dirty="0" smtClean="0"/>
              </a:p>
              <a:p>
                <a:pPr marL="800100" lvl="1" indent="-342900" algn="just">
                  <a:buFont typeface="Wingdings" panose="05000000000000000000" pitchFamily="2" charset="2"/>
                  <a:buChar char="§"/>
                </a:pPr>
                <a:r>
                  <a:rPr lang="en-US" altLang="ko-KR" sz="2000" dirty="0"/>
                  <a:t>I have a list of all the friendships around me. At this time, find out how many of my </a:t>
                </a:r>
                <a:r>
                  <a:rPr lang="en-US" altLang="ko-KR" sz="2000" dirty="0" smtClean="0"/>
                  <a:t>friends of friends(include just friends) </a:t>
                </a:r>
                <a:r>
                  <a:rPr lang="en-US" altLang="ko-KR" sz="2000" dirty="0"/>
                  <a:t>are</a:t>
                </a:r>
                <a:r>
                  <a:rPr lang="en-US" altLang="ko-KR" sz="2000" dirty="0" smtClean="0"/>
                  <a:t>.</a:t>
                </a:r>
              </a:p>
              <a:p>
                <a:pPr marL="800100" lvl="1" indent="-342900" algn="just">
                  <a:buFont typeface="Wingdings" panose="05000000000000000000" pitchFamily="2" charset="2"/>
                  <a:buChar char="§"/>
                </a:pPr>
                <a:endParaRPr lang="en-US" altLang="ko-KR" sz="2000" dirty="0"/>
              </a:p>
              <a:p>
                <a:pPr marL="342900" indent="-342900" algn="just">
                  <a:buFont typeface="Arial" panose="020B0604020202020204" pitchFamily="34" charset="0"/>
                  <a:buChar char="•"/>
                </a:pPr>
                <a:r>
                  <a:rPr lang="en-US" altLang="ko-KR" sz="2400" dirty="0" smtClean="0"/>
                  <a:t>Input</a:t>
                </a:r>
              </a:p>
              <a:p>
                <a:pPr marL="342900" indent="-342900" algn="just">
                  <a:buFont typeface="Arial" panose="020B0604020202020204" pitchFamily="34" charset="0"/>
                  <a:buChar char="•"/>
                </a:pPr>
                <a:endParaRPr lang="en-US" altLang="ko-KR" sz="2400" dirty="0" smtClean="0"/>
              </a:p>
              <a:p>
                <a:pPr marL="800100" lvl="1" indent="-342900" algn="just">
                  <a:buFont typeface="Wingdings" panose="05000000000000000000" pitchFamily="2" charset="2"/>
                  <a:buChar char="§"/>
                </a:pPr>
                <a:r>
                  <a:rPr lang="en-US" altLang="ko-KR" sz="2000" dirty="0"/>
                  <a:t>On the first line, the number of my friends n (~ 100) and the length of the list m (~ 100) are given. The m lines from the next line are given the friend relationship </a:t>
                </a:r>
                <a14:m>
                  <m:oMath xmlns:m="http://schemas.openxmlformats.org/officeDocument/2006/math">
                    <m:sSub>
                      <m:sSubPr>
                        <m:ctrlPr>
                          <a:rPr lang="en-US" altLang="ko-KR" sz="2000" i="1" smtClean="0">
                            <a:latin typeface="Cambria Math"/>
                          </a:rPr>
                        </m:ctrlPr>
                      </m:sSubPr>
                      <m:e>
                        <m:r>
                          <a:rPr lang="en-US" altLang="ko-KR" sz="2000" b="0" i="1" smtClean="0">
                            <a:latin typeface="Cambria Math"/>
                          </a:rPr>
                          <m:t>𝑎</m:t>
                        </m:r>
                      </m:e>
                      <m:sub>
                        <m:r>
                          <a:rPr lang="en-US" altLang="ko-KR" sz="2000" b="0" i="1" smtClean="0">
                            <a:latin typeface="Cambria Math"/>
                          </a:rPr>
                          <m:t>𝑖</m:t>
                        </m:r>
                      </m:sub>
                    </m:sSub>
                  </m:oMath>
                </a14:m>
                <a:r>
                  <a:rPr lang="en-US" altLang="ko-KR" sz="2000" dirty="0" smtClean="0"/>
                  <a:t> and </a:t>
                </a:r>
                <a14:m>
                  <m:oMath xmlns:m="http://schemas.openxmlformats.org/officeDocument/2006/math">
                    <m:sSub>
                      <m:sSubPr>
                        <m:ctrlPr>
                          <a:rPr lang="en-US" altLang="ko-KR" sz="2000" i="1" smtClean="0">
                            <a:latin typeface="Cambria Math"/>
                          </a:rPr>
                        </m:ctrlPr>
                      </m:sSubPr>
                      <m:e>
                        <m:r>
                          <a:rPr lang="en-US" altLang="ko-KR" sz="2000" b="0" i="1" smtClean="0">
                            <a:latin typeface="Cambria Math"/>
                          </a:rPr>
                          <m:t>𝑏</m:t>
                        </m:r>
                      </m:e>
                      <m:sub>
                        <m:r>
                          <a:rPr lang="en-US" altLang="ko-KR" sz="2000" b="0" i="1" smtClean="0">
                            <a:latin typeface="Cambria Math"/>
                          </a:rPr>
                          <m:t>𝑖</m:t>
                        </m:r>
                      </m:sub>
                    </m:sSub>
                  </m:oMath>
                </a14:m>
                <a:r>
                  <a:rPr lang="en-US" altLang="ko-KR" sz="2000" dirty="0" smtClean="0"/>
                  <a:t>. </a:t>
                </a:r>
                <a:r>
                  <a:rPr lang="en-US" altLang="ko-KR" sz="2000" dirty="0"/>
                  <a:t>(</a:t>
                </a:r>
                <a:r>
                  <a:rPr lang="en-US" altLang="ko-KR" sz="2000" dirty="0" smtClean="0"/>
                  <a:t>1≤</a:t>
                </a:r>
                <a14:m>
                  <m:oMath xmlns:m="http://schemas.openxmlformats.org/officeDocument/2006/math">
                    <m:sSub>
                      <m:sSubPr>
                        <m:ctrlPr>
                          <a:rPr lang="en-US" altLang="ko-KR" sz="2000" i="1">
                            <a:latin typeface="Cambria Math"/>
                          </a:rPr>
                        </m:ctrlPr>
                      </m:sSubPr>
                      <m:e>
                        <m:r>
                          <a:rPr lang="en-US" altLang="ko-KR" sz="2000" i="1">
                            <a:latin typeface="Cambria Math"/>
                          </a:rPr>
                          <m:t>𝑎</m:t>
                        </m:r>
                      </m:e>
                      <m:sub>
                        <m:r>
                          <a:rPr lang="en-US" altLang="ko-KR" sz="2000" i="1">
                            <a:latin typeface="Cambria Math"/>
                          </a:rPr>
                          <m:t>𝑖</m:t>
                        </m:r>
                      </m:sub>
                    </m:sSub>
                  </m:oMath>
                </a14:m>
                <a:r>
                  <a:rPr lang="en-US" altLang="ko-KR" sz="2000" dirty="0"/>
                  <a:t>&lt;</a:t>
                </a:r>
                <a14:m>
                  <m:oMath xmlns:m="http://schemas.openxmlformats.org/officeDocument/2006/math">
                    <m:sSub>
                      <m:sSubPr>
                        <m:ctrlPr>
                          <a:rPr lang="en-US" altLang="ko-KR" sz="2000" i="1">
                            <a:latin typeface="Cambria Math"/>
                          </a:rPr>
                        </m:ctrlPr>
                      </m:sSubPr>
                      <m:e>
                        <m:r>
                          <a:rPr lang="en-US" altLang="ko-KR" sz="2000" i="1">
                            <a:latin typeface="Cambria Math"/>
                          </a:rPr>
                          <m:t>𝑏</m:t>
                        </m:r>
                      </m:e>
                      <m:sub>
                        <m:r>
                          <a:rPr lang="en-US" altLang="ko-KR" sz="2000" i="1">
                            <a:latin typeface="Cambria Math"/>
                          </a:rPr>
                          <m:t>𝑖</m:t>
                        </m:r>
                      </m:sub>
                    </m:sSub>
                  </m:oMath>
                </a14:m>
                <a:r>
                  <a:rPr lang="en-US" altLang="ko-KR" sz="2000" dirty="0" smtClean="0"/>
                  <a:t>≤n) It means </a:t>
                </a:r>
                <a14:m>
                  <m:oMath xmlns:m="http://schemas.openxmlformats.org/officeDocument/2006/math">
                    <m:sSub>
                      <m:sSubPr>
                        <m:ctrlPr>
                          <a:rPr lang="en-US" altLang="ko-KR" sz="2000" i="1">
                            <a:latin typeface="Cambria Math"/>
                          </a:rPr>
                        </m:ctrlPr>
                      </m:sSubPr>
                      <m:e>
                        <m:r>
                          <a:rPr lang="en-US" altLang="ko-KR" sz="2000" i="1">
                            <a:latin typeface="Cambria Math"/>
                          </a:rPr>
                          <m:t>𝑎</m:t>
                        </m:r>
                      </m:e>
                      <m:sub>
                        <m:r>
                          <a:rPr lang="en-US" altLang="ko-KR" sz="2000" i="1">
                            <a:latin typeface="Cambria Math"/>
                          </a:rPr>
                          <m:t>𝑖</m:t>
                        </m:r>
                      </m:sub>
                    </m:sSub>
                  </m:oMath>
                </a14:m>
                <a:r>
                  <a:rPr lang="en-US" altLang="ko-KR" sz="2000" dirty="0" smtClean="0"/>
                  <a:t> </a:t>
                </a:r>
                <a:r>
                  <a:rPr lang="en-US" altLang="ko-KR" sz="2000" dirty="0"/>
                  <a:t>and </a:t>
                </a:r>
                <a14:m>
                  <m:oMath xmlns:m="http://schemas.openxmlformats.org/officeDocument/2006/math">
                    <m:sSub>
                      <m:sSubPr>
                        <m:ctrlPr>
                          <a:rPr lang="en-US" altLang="ko-KR" sz="2000" i="1">
                            <a:latin typeface="Cambria Math"/>
                          </a:rPr>
                        </m:ctrlPr>
                      </m:sSubPr>
                      <m:e>
                        <m:r>
                          <a:rPr lang="en-US" altLang="ko-KR" sz="2000" i="1">
                            <a:latin typeface="Cambria Math"/>
                          </a:rPr>
                          <m:t>𝑏</m:t>
                        </m:r>
                      </m:e>
                      <m:sub>
                        <m:r>
                          <a:rPr lang="en-US" altLang="ko-KR" sz="2000" i="1">
                            <a:latin typeface="Cambria Math"/>
                          </a:rPr>
                          <m:t>𝑖</m:t>
                        </m:r>
                      </m:sub>
                    </m:sSub>
                  </m:oMath>
                </a14:m>
                <a:r>
                  <a:rPr lang="en-US" altLang="ko-KR" sz="2000" dirty="0" smtClean="0"/>
                  <a:t> are friends.</a:t>
                </a:r>
              </a:p>
              <a:p>
                <a:pPr marL="800100" lvl="1" indent="-342900" algn="just">
                  <a:buFont typeface="Wingdings" panose="05000000000000000000" pitchFamily="2" charset="2"/>
                  <a:buChar char="§"/>
                </a:pPr>
                <a:endParaRPr lang="en-US" altLang="ko-KR" sz="2000" dirty="0"/>
              </a:p>
              <a:p>
                <a:pPr marL="342900" indent="-342900" algn="just">
                  <a:buFont typeface="Arial" panose="020B0604020202020204" pitchFamily="34" charset="0"/>
                  <a:buChar char="•"/>
                </a:pPr>
                <a:r>
                  <a:rPr lang="en-US" altLang="ko-KR" sz="2400" dirty="0" smtClean="0"/>
                  <a:t>Output</a:t>
                </a:r>
              </a:p>
              <a:p>
                <a:pPr marL="342900" indent="-342900" algn="just">
                  <a:buFont typeface="Arial" panose="020B0604020202020204" pitchFamily="34" charset="0"/>
                  <a:buChar char="•"/>
                </a:pPr>
                <a:endParaRPr lang="en-US" altLang="ko-KR" sz="2400" dirty="0" smtClean="0"/>
              </a:p>
              <a:p>
                <a:pPr marL="800100" lvl="1" indent="-342900" algn="just">
                  <a:buFont typeface="Wingdings" panose="05000000000000000000" pitchFamily="2" charset="2"/>
                  <a:buChar char="§"/>
                </a:pPr>
                <a:r>
                  <a:rPr lang="en-US" altLang="ko-KR" sz="2000" dirty="0" smtClean="0"/>
                  <a:t>Print out the number </a:t>
                </a:r>
                <a:r>
                  <a:rPr lang="en-US" altLang="ko-KR" sz="2000" dirty="0"/>
                  <a:t>of my </a:t>
                </a:r>
                <a:r>
                  <a:rPr lang="en-US" altLang="ko-KR" sz="2000" dirty="0" smtClean="0"/>
                  <a:t>friends of friends. (include just friends)</a:t>
                </a:r>
                <a:endParaRPr lang="en-US" altLang="ko-KR" sz="1800" dirty="0"/>
              </a:p>
            </p:txBody>
          </p:sp>
        </mc:Choice>
        <mc:Fallback>
          <p:sp>
            <p:nvSpPr>
              <p:cNvPr id="3" name="TextBox 2"/>
              <p:cNvSpPr txBox="1">
                <a:spLocks noRot="1" noChangeAspect="1" noMove="1" noResize="1" noEditPoints="1" noAdjustHandles="1" noChangeArrowheads="1" noChangeShapeType="1" noTextEdit="1"/>
              </p:cNvSpPr>
              <p:nvPr/>
            </p:nvSpPr>
            <p:spPr>
              <a:xfrm>
                <a:off x="254298" y="1066800"/>
                <a:ext cx="8508702" cy="5078313"/>
              </a:xfrm>
              <a:prstGeom prst="rect">
                <a:avLst/>
              </a:prstGeom>
              <a:blipFill rotWithShape="1">
                <a:blip r:embed="rId3"/>
                <a:stretch>
                  <a:fillRect l="-1003" t="-840" r="-716" b="-132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38638993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380999" y="254000"/>
            <a:ext cx="8763001" cy="736600"/>
          </a:xfrm>
        </p:spPr>
        <p:txBody>
          <a:bodyPr/>
          <a:lstStyle/>
          <a:p>
            <a:r>
              <a:rPr lang="en-US" altLang="ko-KR" dirty="0" smtClean="0"/>
              <a:t>Friends of Friends</a:t>
            </a:r>
            <a:endParaRPr lang="ko-KR" altLang="en-US" dirty="0"/>
          </a:p>
        </p:txBody>
      </p:sp>
      <p:sp>
        <p:nvSpPr>
          <p:cNvPr id="3" name="TextBox 2"/>
          <p:cNvSpPr txBox="1"/>
          <p:nvPr/>
        </p:nvSpPr>
        <p:spPr>
          <a:xfrm>
            <a:off x="254298" y="1066800"/>
            <a:ext cx="8508702" cy="1138773"/>
          </a:xfrm>
          <a:prstGeom prst="rect">
            <a:avLst/>
          </a:prstGeom>
          <a:noFill/>
        </p:spPr>
        <p:txBody>
          <a:bodyPr wrap="square" rtlCol="0">
            <a:spAutoFit/>
          </a:bodyPr>
          <a:lstStyle/>
          <a:p>
            <a:pPr marL="342900" indent="-342900" algn="just">
              <a:buFont typeface="Arial" panose="020B0604020202020204" pitchFamily="34" charset="0"/>
              <a:buChar char="•"/>
            </a:pPr>
            <a:r>
              <a:rPr lang="en-US" altLang="ko-KR" sz="2400" dirty="0" smtClean="0"/>
              <a:t>Sample Result</a:t>
            </a:r>
          </a:p>
          <a:p>
            <a:pPr marL="342900" indent="-342900" algn="just">
              <a:buFont typeface="Arial" panose="020B0604020202020204" pitchFamily="34" charset="0"/>
              <a:buChar char="•"/>
            </a:pPr>
            <a:endParaRPr lang="en-US" altLang="ko-KR" sz="2400" dirty="0" smtClean="0"/>
          </a:p>
          <a:p>
            <a:pPr marL="800100" lvl="1" indent="-342900" algn="just">
              <a:buFont typeface="Wingdings" panose="05000000000000000000" pitchFamily="2" charset="2"/>
              <a:buChar char="§"/>
            </a:pPr>
            <a:endParaRPr lang="en-US" altLang="ko-KR" sz="1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205573"/>
            <a:ext cx="914400" cy="389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7198" y="2205573"/>
            <a:ext cx="960802" cy="389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9025" y="2205573"/>
            <a:ext cx="879624" cy="3825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rotWithShape="1">
          <a:blip r:embed="rId6">
            <a:extLst>
              <a:ext uri="{28A0092B-C50C-407E-A947-70E740481C1C}">
                <a14:useLocalDpi xmlns:a14="http://schemas.microsoft.com/office/drawing/2010/main" val="0"/>
              </a:ext>
            </a:extLst>
          </a:blip>
          <a:srcRect b="2775"/>
          <a:stretch/>
        </p:blipFill>
        <p:spPr bwMode="auto">
          <a:xfrm>
            <a:off x="5334001" y="2743199"/>
            <a:ext cx="1102978" cy="3246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730590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380999" y="254000"/>
            <a:ext cx="8763001" cy="736600"/>
          </a:xfrm>
        </p:spPr>
        <p:txBody>
          <a:bodyPr/>
          <a:lstStyle/>
          <a:p>
            <a:r>
              <a:rPr lang="en-US" altLang="ko-KR" dirty="0" smtClean="0"/>
              <a:t>Maze</a:t>
            </a:r>
            <a:endParaRPr lang="ko-KR" altLang="en-US" dirty="0"/>
          </a:p>
        </p:txBody>
      </p:sp>
      <p:sp>
        <p:nvSpPr>
          <p:cNvPr id="3" name="TextBox 2"/>
          <p:cNvSpPr txBox="1"/>
          <p:nvPr/>
        </p:nvSpPr>
        <p:spPr>
          <a:xfrm>
            <a:off x="254298" y="1066800"/>
            <a:ext cx="8508702" cy="5509200"/>
          </a:xfrm>
          <a:prstGeom prst="rect">
            <a:avLst/>
          </a:prstGeom>
          <a:noFill/>
        </p:spPr>
        <p:txBody>
          <a:bodyPr wrap="square" rtlCol="0">
            <a:spAutoFit/>
          </a:bodyPr>
          <a:lstStyle/>
          <a:p>
            <a:pPr marL="342900" indent="-342900" algn="just">
              <a:buFont typeface="Arial" panose="020B0604020202020204" pitchFamily="34" charset="0"/>
              <a:buChar char="•"/>
            </a:pPr>
            <a:r>
              <a:rPr lang="en-US" altLang="ko-KR" sz="2400" dirty="0" smtClean="0"/>
              <a:t>Problem</a:t>
            </a:r>
            <a:endParaRPr lang="en-US" altLang="ko-KR" sz="2400" dirty="0" smtClean="0"/>
          </a:p>
          <a:p>
            <a:pPr marL="800100" lvl="1" indent="-342900" algn="just">
              <a:buFont typeface="Wingdings" panose="05000000000000000000" pitchFamily="2" charset="2"/>
              <a:buChar char="§"/>
            </a:pPr>
            <a:r>
              <a:rPr lang="en-US" altLang="ko-KR" sz="2000" dirty="0"/>
              <a:t>There is a maze represented by an array of N × M sizes. In the maze, 1 represents a movable square, and 0 represents a non-movable square. Given this maze, write a program that starts from (1, 1) and finds the minimum number of spaces that must pass when moving to (N, M). When you move from one square to another, you can move only to adjacent squares</a:t>
            </a:r>
            <a:r>
              <a:rPr lang="en-US" altLang="ko-KR" sz="2000" dirty="0" smtClean="0"/>
              <a:t>.</a:t>
            </a:r>
          </a:p>
          <a:p>
            <a:pPr marL="800100" lvl="1" indent="-342900" algn="just">
              <a:buFont typeface="Wingdings" panose="05000000000000000000" pitchFamily="2" charset="2"/>
              <a:buChar char="§"/>
            </a:pPr>
            <a:endParaRPr lang="en-US" altLang="ko-KR" sz="2000" dirty="0"/>
          </a:p>
          <a:p>
            <a:pPr marL="342900" indent="-342900" algn="just">
              <a:buFont typeface="Arial" panose="020B0604020202020204" pitchFamily="34" charset="0"/>
              <a:buChar char="•"/>
            </a:pPr>
            <a:r>
              <a:rPr lang="en-US" altLang="ko-KR" sz="2400" dirty="0" smtClean="0"/>
              <a:t>Input</a:t>
            </a:r>
            <a:endParaRPr lang="en-US" altLang="ko-KR" sz="2400" dirty="0" smtClean="0"/>
          </a:p>
          <a:p>
            <a:pPr marL="800100" lvl="1" indent="-342900" algn="just">
              <a:buFont typeface="Wingdings" panose="05000000000000000000" pitchFamily="2" charset="2"/>
              <a:buChar char="§"/>
            </a:pPr>
            <a:r>
              <a:rPr lang="en-US" altLang="ko-KR" sz="2000" dirty="0"/>
              <a:t>In the first line, two integers N and M (2 ≤ N, M ≤ 100) are given. In the next N lines, M squares of maze are given as 0 and 1. Only when it is always possible to move to the arrival position is given as input.</a:t>
            </a:r>
          </a:p>
          <a:p>
            <a:pPr marL="800100" lvl="1" indent="-342900" algn="just">
              <a:buFont typeface="Wingdings" panose="05000000000000000000" pitchFamily="2" charset="2"/>
              <a:buChar char="§"/>
            </a:pPr>
            <a:endParaRPr lang="en-US" altLang="ko-KR" sz="2000" dirty="0"/>
          </a:p>
          <a:p>
            <a:pPr marL="342900" indent="-342900" algn="just">
              <a:buFont typeface="Arial" panose="020B0604020202020204" pitchFamily="34" charset="0"/>
              <a:buChar char="•"/>
            </a:pPr>
            <a:r>
              <a:rPr lang="en-US" altLang="ko-KR" sz="2400" dirty="0" smtClean="0"/>
              <a:t>Output</a:t>
            </a:r>
            <a:endParaRPr lang="en-US" altLang="ko-KR" sz="2400" dirty="0" smtClean="0"/>
          </a:p>
          <a:p>
            <a:pPr marL="800100" lvl="1" indent="-342900" algn="just">
              <a:buFont typeface="Wingdings" panose="05000000000000000000" pitchFamily="2" charset="2"/>
              <a:buChar char="§"/>
            </a:pPr>
            <a:r>
              <a:rPr lang="en-US" altLang="ko-KR" sz="2000" dirty="0"/>
              <a:t>Prints the minimum number of spaces that must pass on the first line.</a:t>
            </a:r>
            <a:endParaRPr lang="en-US" altLang="ko-KR" sz="1800" dirty="0"/>
          </a:p>
        </p:txBody>
      </p:sp>
    </p:spTree>
    <p:extLst>
      <p:ext uri="{BB962C8B-B14F-4D97-AF65-F5344CB8AC3E}">
        <p14:creationId xmlns:p14="http://schemas.microsoft.com/office/powerpoint/2010/main" val="174683508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380999" y="254000"/>
            <a:ext cx="8763001" cy="736600"/>
          </a:xfrm>
        </p:spPr>
        <p:txBody>
          <a:bodyPr/>
          <a:lstStyle/>
          <a:p>
            <a:r>
              <a:rPr lang="en-US" altLang="ko-KR" dirty="0" smtClean="0"/>
              <a:t>Maze</a:t>
            </a:r>
            <a:endParaRPr lang="ko-KR" altLang="en-US" dirty="0"/>
          </a:p>
        </p:txBody>
      </p:sp>
      <p:sp>
        <p:nvSpPr>
          <p:cNvPr id="3" name="TextBox 2"/>
          <p:cNvSpPr txBox="1"/>
          <p:nvPr/>
        </p:nvSpPr>
        <p:spPr>
          <a:xfrm>
            <a:off x="254298" y="1066800"/>
            <a:ext cx="8508702" cy="1138773"/>
          </a:xfrm>
          <a:prstGeom prst="rect">
            <a:avLst/>
          </a:prstGeom>
          <a:noFill/>
        </p:spPr>
        <p:txBody>
          <a:bodyPr wrap="square" rtlCol="0">
            <a:spAutoFit/>
          </a:bodyPr>
          <a:lstStyle/>
          <a:p>
            <a:pPr marL="342900" indent="-342900" algn="just">
              <a:buFont typeface="Arial" panose="020B0604020202020204" pitchFamily="34" charset="0"/>
              <a:buChar char="•"/>
            </a:pPr>
            <a:r>
              <a:rPr lang="en-US" altLang="ko-KR" sz="2400" dirty="0" smtClean="0"/>
              <a:t>Sample Result</a:t>
            </a:r>
          </a:p>
          <a:p>
            <a:pPr marL="342900" indent="-342900" algn="just">
              <a:buFont typeface="Arial" panose="020B0604020202020204" pitchFamily="34" charset="0"/>
              <a:buChar char="•"/>
            </a:pPr>
            <a:endParaRPr lang="en-US" altLang="ko-KR" sz="2400" dirty="0" smtClean="0"/>
          </a:p>
          <a:p>
            <a:pPr marL="800100" lvl="1" indent="-342900" algn="just">
              <a:buFont typeface="Wingdings" panose="05000000000000000000" pitchFamily="2" charset="2"/>
              <a:buChar char="§"/>
            </a:pPr>
            <a:endParaRPr lang="en-US" altLang="ko-KR" sz="1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828800"/>
            <a:ext cx="2066925"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1843087"/>
            <a:ext cx="2019300"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4800600"/>
            <a:ext cx="4352925" cy="1390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829707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itle and Conten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itle and Content">
      <a:majorFont>
        <a:latin typeface="Calibri Bold"/>
        <a:ea typeface="ヒラギノ角ゴ ProN W6"/>
        <a:cs typeface="ヒラギノ角ゴ ProN W6"/>
      </a:majorFont>
      <a:minorFont>
        <a:latin typeface="Calibri Bold"/>
        <a:ea typeface="ヒラギノ角ゴ ProN W6"/>
        <a:cs typeface="ヒラギノ角ゴ ProN W6"/>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cap="flat" cmpd="sng" algn="ctr">
          <a:solidFill>
            <a:srgbClr val="FF0000"/>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128"/>
            <a:cs typeface="ヒラギノ角ゴ ProN W3" charset="-128"/>
            <a:sym typeface="Gill Sans" charset="0"/>
          </a:defRPr>
        </a:defPPr>
      </a:lstStyle>
    </a:lnDef>
  </a:objectDefaults>
  <a:extraClrSchemeLst>
    <a:extraClrScheme>
      <a:clrScheme name="Title and Conten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10946</TotalTime>
  <Pages>0</Pages>
  <Words>302</Words>
  <Characters>0</Characters>
  <Application>Microsoft Office PowerPoint</Application>
  <PresentationFormat>화면 슬라이드 쇼(4:3)</PresentationFormat>
  <Lines>0</Lines>
  <Paragraphs>26</Paragraphs>
  <Slides>5</Slides>
  <Notes>4</Notes>
  <HiddenSlides>0</HiddenSlides>
  <MMClips>0</MMClips>
  <ScaleCrop>false</ScaleCrop>
  <HeadingPairs>
    <vt:vector size="4" baseType="variant">
      <vt:variant>
        <vt:lpstr>테마</vt:lpstr>
      </vt:variant>
      <vt:variant>
        <vt:i4>1</vt:i4>
      </vt:variant>
      <vt:variant>
        <vt:lpstr>슬라이드 제목</vt:lpstr>
      </vt:variant>
      <vt:variant>
        <vt:i4>5</vt:i4>
      </vt:variant>
    </vt:vector>
  </HeadingPairs>
  <TitlesOfParts>
    <vt:vector size="6" baseType="lpstr">
      <vt:lpstr>Title and Content</vt:lpstr>
      <vt:lpstr>PowerPoint 프레젠테이션</vt:lpstr>
      <vt:lpstr>Friends of Friends</vt:lpstr>
      <vt:lpstr>Friends of Friends</vt:lpstr>
      <vt:lpstr>Maze</vt:lpstr>
      <vt:lpstr>Maze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Process and Technique</dc:title>
  <dc:creator>SynProngs</dc:creator>
  <dc:description>Redesign of slides created by Randal E. Bryant and David R. O'Hallaron</dc:description>
  <cp:lastModifiedBy>PC1</cp:lastModifiedBy>
  <cp:revision>293</cp:revision>
  <cp:lastPrinted>2011-08-30T03:47:10Z</cp:lastPrinted>
  <dcterms:created xsi:type="dcterms:W3CDTF">2012-08-28T17:04:18Z</dcterms:created>
  <dcterms:modified xsi:type="dcterms:W3CDTF">2019-05-08T13:11:13Z</dcterms:modified>
</cp:coreProperties>
</file>