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4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等线" panose="02010600030101010101" pitchFamily="2" charset="-122"/>
      <p:regular r:id="rId10"/>
      <p:bold r:id="rId11"/>
    </p:embeddedFont>
    <p:embeddedFont>
      <p:font typeface="等线 Light" panose="02010600030101010101" pitchFamily="2" charset="-122"/>
      <p:regular r:id="rId12"/>
    </p:embeddedFont>
    <p:embeddedFont>
      <p:font typeface="Cambria Math" panose="02040503050406030204" pitchFamily="18" charset="0"/>
      <p:regular r:id="rId13"/>
    </p:embeddedFont>
    <p:embeddedFont>
      <p:font typeface="DejaVu Math TeX Gyre" panose="02000503000000000000" pitchFamily="2" charset="0"/>
      <p:regular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8" autoAdjust="0"/>
  </p:normalViewPr>
  <p:slideViewPr>
    <p:cSldViewPr snapToGrid="0" showGuides="1">
      <p:cViewPr varScale="1">
        <p:scale>
          <a:sx n="109" d="100"/>
          <a:sy n="109" d="100"/>
        </p:scale>
        <p:origin x="25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2938-FD9F-4358-9210-CF762F0206A4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13E6-8C4C-437E-84EC-B5D10E90E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2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13E6-8C4C-437E-84EC-B5D10E90E2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15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5836-1B78-4E70-983F-F8F353C30F27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B9A9-C03D-4F64-ADE2-7C0EC2978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652"/>
            <a:ext cx="6611815" cy="5753344"/>
          </a:xfrm>
        </p:spPr>
        <p:txBody>
          <a:bodyPr>
            <a:normAutofit lnSpcReduction="10000"/>
          </a:bodyPr>
          <a:lstStyle/>
          <a:p>
            <a:r>
              <a:rPr lang="en-US" altLang="zh-CN" sz="2000" b="1" dirty="0"/>
              <a:t>Callback</a:t>
            </a:r>
            <a:r>
              <a:rPr lang="en-US" altLang="zh-CN" sz="2000" dirty="0"/>
              <a:t>: Minimum scheduling entity</a:t>
            </a:r>
          </a:p>
          <a:p>
            <a:pPr lvl="1"/>
            <a:r>
              <a:rPr lang="en-US" altLang="zh-CN" sz="1600" dirty="0"/>
              <a:t>Including timer, subscription, service, and client callbacks.</a:t>
            </a:r>
          </a:p>
          <a:p>
            <a:pPr lvl="1"/>
            <a:r>
              <a:rPr lang="en-US" altLang="zh-CN" sz="1600" b="1" dirty="0"/>
              <a:t>Timer callbacks have a period (time trigger).</a:t>
            </a:r>
            <a:r>
              <a:rPr lang="en-US" altLang="zh-CN" sz="1600" dirty="0"/>
              <a:t> </a:t>
            </a:r>
          </a:p>
          <a:p>
            <a:pPr lvl="1"/>
            <a:r>
              <a:rPr lang="en-US" altLang="zh-CN" sz="1600" b="1" dirty="0"/>
              <a:t>Others are regular callbacks (event trigger)</a:t>
            </a:r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With priority attribute: Timer&gt;Subscription&gt;Service&gt;Client</a:t>
            </a:r>
          </a:p>
          <a:p>
            <a:r>
              <a:rPr lang="en-US" altLang="zh-CN" sz="2000" b="1" dirty="0"/>
              <a:t>Node</a:t>
            </a:r>
            <a:r>
              <a:rPr lang="en-US" altLang="zh-CN" sz="2000" dirty="0"/>
              <a:t>: publish-subscribe communication</a:t>
            </a:r>
          </a:p>
          <a:p>
            <a:pPr lvl="1"/>
            <a:r>
              <a:rPr lang="en-US" altLang="zh-CN" sz="1600" dirty="0"/>
              <a:t>Nodes publish messages on a topic, and nodes subscribed to the topic process each message by activating a callback.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b="1" dirty="0"/>
              <a:t>Can only running on the only executor</a:t>
            </a:r>
            <a:endParaRPr lang="en-US" altLang="zh-CN" sz="1330" b="1" dirty="0"/>
          </a:p>
          <a:p>
            <a:pPr lvl="1"/>
            <a:r>
              <a:rPr lang="en-US" altLang="zh-CN" sz="1600" dirty="0"/>
              <a:t>When processing multiple callback functions, ROS executes them sequentially in the order in which messages are received.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lvl="1"/>
            <a:r>
              <a:rPr lang="en-US" altLang="zh-CN" sz="1600" dirty="0"/>
              <a:t>Messages published by nodes to multiple topics are processed concurrently</a:t>
            </a:r>
          </a:p>
          <a:p>
            <a:r>
              <a:rPr lang="en-US" altLang="zh-CN" sz="2000" b="1" dirty="0"/>
              <a:t>Executor</a:t>
            </a:r>
            <a:r>
              <a:rPr lang="en-US" altLang="zh-CN" sz="2000" dirty="0"/>
              <a:t>: schedule callback execution</a:t>
            </a:r>
          </a:p>
          <a:p>
            <a:pPr lvl="1"/>
            <a:r>
              <a:rPr lang="en-US" altLang="zh-CN" sz="1600" dirty="0"/>
              <a:t>The executor itself occupies </a:t>
            </a:r>
            <a:r>
              <a:rPr lang="en-US" altLang="zh-CN" sz="1600" b="1" dirty="0"/>
              <a:t>a thread</a:t>
            </a:r>
            <a:endParaRPr lang="en-US" altLang="zh-CN" sz="1600" dirty="0"/>
          </a:p>
          <a:p>
            <a:pPr lvl="1"/>
            <a:r>
              <a:rPr lang="en-US" altLang="zh-CN" sz="1600" dirty="0"/>
              <a:t>Nodes are assigned to different executors, and all callbacks within the node are scheduled by this executor.</a:t>
            </a:r>
          </a:p>
          <a:p>
            <a:pPr lvl="1"/>
            <a:r>
              <a:rPr lang="en-US" altLang="zh-CN" sz="1600" dirty="0"/>
              <a:t>Divided into single-threaded executors and multi-threaded executors</a:t>
            </a:r>
          </a:p>
          <a:p>
            <a:pPr lvl="1"/>
            <a:r>
              <a:rPr lang="en-US" altLang="zh-CN" sz="1600" dirty="0">
                <a:solidFill>
                  <a:schemeClr val="accent1"/>
                </a:solidFill>
              </a:rPr>
              <a:t>Single-threaded executor: handle all callbacks in a single thread</a:t>
            </a:r>
          </a:p>
          <a:p>
            <a:pPr lvl="1"/>
            <a:r>
              <a:rPr lang="en-US" altLang="zh-CN" sz="1600" dirty="0"/>
              <a:t>Multi-threaded executor: multiple threads handle callbacks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106" y="1366982"/>
            <a:ext cx="5398894" cy="41240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793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Scheduling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84445"/>
            <a:ext cx="6304085" cy="5753344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Polling point</a:t>
            </a:r>
            <a:r>
              <a:rPr lang="en-US" altLang="zh-CN" sz="2000" dirty="0"/>
              <a:t>: </a:t>
            </a:r>
            <a:r>
              <a:rPr lang="en-US" altLang="zh-CN" sz="1800" dirty="0"/>
              <a:t>The executor reaches the polling point when it needs to select the next instance to execute but no instance is currently available.</a:t>
            </a:r>
            <a:r>
              <a:rPr lang="zh-CN" altLang="en-US" sz="1800" dirty="0"/>
              <a:t> </a:t>
            </a:r>
            <a:endParaRPr lang="zh-CN" altLang="en-US" sz="2000" dirty="0"/>
          </a:p>
          <a:p>
            <a:r>
              <a:rPr lang="en-US" altLang="zh-CN" sz="2000" b="1" dirty="0"/>
              <a:t>Processing window</a:t>
            </a:r>
            <a:r>
              <a:rPr lang="en-US" altLang="zh-CN" sz="2000" dirty="0"/>
              <a:t>: between two polling points.</a:t>
            </a:r>
          </a:p>
          <a:p>
            <a:r>
              <a:rPr lang="en-US" altLang="zh-CN" sz="2000" b="1" dirty="0"/>
              <a:t>Single-threaded executor process</a:t>
            </a:r>
          </a:p>
          <a:p>
            <a:pPr lvl="1"/>
            <a:r>
              <a:rPr lang="en-US" altLang="zh-CN" sz="1600" dirty="0" err="1"/>
              <a:t>Readyset</a:t>
            </a:r>
            <a:r>
              <a:rPr lang="en-US" altLang="zh-CN" sz="1600" dirty="0"/>
              <a:t> is empty, reaching the polling point</a:t>
            </a:r>
          </a:p>
          <a:p>
            <a:pPr lvl="1"/>
            <a:r>
              <a:rPr lang="en-US" altLang="zh-CN" sz="1600" dirty="0"/>
              <a:t>All ready regular callbacks are added to </a:t>
            </a:r>
            <a:r>
              <a:rPr lang="en-US" altLang="zh-CN" sz="1600" dirty="0" err="1"/>
              <a:t>readyset</a:t>
            </a:r>
            <a:endParaRPr lang="en-US" altLang="zh-CN" sz="1600" dirty="0"/>
          </a:p>
          <a:p>
            <a:pPr lvl="1"/>
            <a:r>
              <a:rPr lang="en-US" altLang="zh-CN" sz="1600" b="1" dirty="0">
                <a:solidFill>
                  <a:schemeClr val="accent1"/>
                </a:solidFill>
              </a:rPr>
              <a:t>The timer callback does not need to wait for the polling point, only needs to wait for the scheduled arrival</a:t>
            </a:r>
          </a:p>
          <a:p>
            <a:pPr lvl="1"/>
            <a:r>
              <a:rPr lang="en-US" altLang="zh-CN" sz="1600" dirty="0"/>
              <a:t>In a processing window, </a:t>
            </a:r>
            <a:r>
              <a:rPr lang="en-US" altLang="zh-CN" sz="1600" b="1" dirty="0">
                <a:solidFill>
                  <a:schemeClr val="accent1"/>
                </a:solidFill>
              </a:rPr>
              <a:t>only the first instance of the callback is processed</a:t>
            </a:r>
          </a:p>
          <a:p>
            <a:pPr lvl="1"/>
            <a:r>
              <a:rPr lang="en-US" altLang="zh-CN" sz="1600" dirty="0"/>
              <a:t>The order in which instances are executed is determined by type priority:</a:t>
            </a:r>
          </a:p>
          <a:p>
            <a:pPr lvl="1"/>
            <a:r>
              <a:rPr lang="en-US" altLang="zh-CN" sz="1600" dirty="0"/>
              <a:t>Timers&gt;Subscriptions&gt;Services&gt;Client</a:t>
            </a:r>
          </a:p>
          <a:p>
            <a:pPr lvl="1"/>
            <a:r>
              <a:rPr lang="en-US" altLang="zh-CN" sz="1600" dirty="0"/>
              <a:t>When the type priorities are the same, compare the callback registration time, and the earlier registration time has higher priority.</a:t>
            </a:r>
          </a:p>
          <a:p>
            <a:pPr lvl="1"/>
            <a:r>
              <a:rPr lang="en-US" altLang="zh-CN" sz="1600" dirty="0"/>
              <a:t>The first instance of all ready callbacks has been executed and </a:t>
            </a:r>
            <a:r>
              <a:rPr lang="en-US" altLang="zh-CN" sz="1600" dirty="0" err="1"/>
              <a:t>readyset</a:t>
            </a:r>
            <a:r>
              <a:rPr lang="en-US" altLang="zh-CN" sz="1600" dirty="0"/>
              <a:t> is empty.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786" y="773724"/>
            <a:ext cx="5483175" cy="4743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Callback chain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The triggering relationship between callbacks constitutes the </a:t>
                </a:r>
                <a:r>
                  <a:rPr lang="en-US" altLang="zh-CN" sz="2000" b="1" dirty="0"/>
                  <a:t>callback chain</a:t>
                </a:r>
                <a:endParaRPr lang="en-US" altLang="zh-CN" sz="2000" dirty="0"/>
              </a:p>
              <a:p>
                <a:r>
                  <a:rPr lang="en-US" altLang="zh-CN" sz="2000" dirty="0"/>
                  <a:t>A callback chain can exist within a single executor, or span multiple executors.</a:t>
                </a:r>
              </a:p>
              <a:p>
                <a:pPr lvl="1"/>
                <a:r>
                  <a:rPr lang="en-US" altLang="zh-CN" sz="1600" dirty="0"/>
                  <a:t>Similar to a chain of tasks (callbacks) scheduled on a single or multiple cores (single-threaded or </a:t>
                </a:r>
                <a:r>
                  <a:rPr lang="en-US" altLang="zh-CN" sz="1600" dirty="0">
                    <a:sym typeface="+mn-ea"/>
                  </a:rPr>
                  <a:t>Multi-threaded </a:t>
                </a:r>
                <a:r>
                  <a:rPr lang="en-US" altLang="zh-CN" sz="1600" dirty="0"/>
                  <a:t>executor), instances of tasks are similar to instances of callbacks</a:t>
                </a:r>
              </a:p>
              <a:p>
                <a:pPr lvl="1"/>
                <a:r>
                  <a:rPr lang="en-US" altLang="zh-CN" sz="1600" dirty="0"/>
                  <a:t>Callbacks only belong to one callback chain - single task chain model</a:t>
                </a:r>
              </a:p>
              <a:p>
                <a:pPr lvl="1"/>
                <a:r>
                  <a:rPr lang="en-US" altLang="zh-CN" sz="1600" dirty="0"/>
                  <a:t>Callbacks can belong to multiple callback chains - DAG model</a:t>
                </a:r>
                <a:endParaRPr lang="en-US" altLang="zh-CN" sz="2000" dirty="0"/>
              </a:p>
              <a:p>
                <a:r>
                  <a:rPr lang="en-US" altLang="zh-CN" sz="2000" dirty="0"/>
                  <a:t>The callback chain usually starts with a timer callback, followed by regular callbacks.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𝐶</m:t>
                    </m:r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={</m:t>
                    </m:r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𝑡𝑚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,...,</m:t>
                    </m:r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sub>
                      <m:sup/>
                    </m:sSubSup>
                    <m:r>
                      <a:rPr lang="en-US" altLang="zh-CN" sz="1600" i="1" dirty="0">
                        <a:latin typeface="DejaVu Math TeX Gyre" panose="02000503000000000000" charset="0"/>
                        <a:cs typeface="DejaVu Math TeX Gyre" panose="02000503000000000000" charset="0"/>
                      </a:rPr>
                      <m:t>}</m:t>
                    </m:r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, </a:t>
                </a:r>
                <a:r>
                  <a:rPr lang="en-US" altLang="zh-CN" sz="1600" dirty="0" err="1"/>
                  <a:t>i-th</a:t>
                </a:r>
                <a:r>
                  <a:rPr lang="en-US" altLang="zh-CN" sz="1600" dirty="0"/>
                  <a:t> instance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 callback</a:t>
                </a:r>
              </a:p>
              <a:p>
                <a:r>
                  <a:rPr lang="en-US" altLang="zh-CN" sz="2000" dirty="0"/>
                  <a:t>External events (e.g. sensors) are not constructs in ROS2 systems, but can be modeled as pseudo-callbacks</a:t>
                </a:r>
              </a:p>
              <a:p>
                <a:pPr lvl="1"/>
                <a:r>
                  <a:rPr lang="en-US" altLang="zh-CN" sz="1600" dirty="0"/>
                  <a:t>An external event interface is added, which can publish messages to ROS2 nodes and trigger corresponding callbacks to continue processing.</a:t>
                </a:r>
              </a:p>
              <a:p>
                <a:r>
                  <a:rPr lang="en-US" altLang="zh-CN" sz="2000" dirty="0"/>
                  <a:t>Attributes:</a:t>
                </a:r>
              </a:p>
              <a:p>
                <a:pPr lvl="1"/>
                <a:r>
                  <a:rPr lang="en-US" altLang="zh-CN" sz="1600" dirty="0"/>
                  <a:t>Different instances of the same callback are executed in the order of activation.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1600" dirty="0"/>
                  <a:t> must be completed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can continue. </a:t>
                </a:r>
                <a:endParaRPr lang="en-US" altLang="zh-CN" sz="1200" dirty="0"/>
              </a:p>
              <a:p>
                <a:pPr lvl="1"/>
                <a:r>
                  <a:rPr lang="en-US" altLang="zh-CN" sz="1600" dirty="0"/>
                  <a:t>The executor selects a new instance only after the previous instance has completed.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600" dirty="0"/>
                  <a:t> is completed and can continue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1600" i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75652"/>
                <a:ext cx="12192000" cy="5753344"/>
              </a:xfrm>
              <a:blipFill rotWithShape="1">
                <a:blip r:embed="rId2"/>
                <a:stretch>
                  <a:fillRect t="-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3516"/>
          <a:stretch>
            <a:fillRect/>
          </a:stretch>
        </p:blipFill>
        <p:spPr>
          <a:xfrm>
            <a:off x="2228106" y="5486399"/>
            <a:ext cx="2638653" cy="1096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819" y="5290610"/>
            <a:ext cx="4288155" cy="1487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Kernel+ros2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0" y="575652"/>
            <a:ext cx="12192000" cy="1965325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sz="4000" dirty="0"/>
              <a:t>Test setup:</a:t>
            </a:r>
          </a:p>
          <a:p>
            <a:pPr lvl="1"/>
            <a:r>
              <a:rPr lang="en-US" altLang="zh-CN" sz="4000" dirty="0"/>
              <a:t>Ros2 program: a simple single-threaded executor with one node containing a callback chain (the callback chain consists of a timer and two callbacks)</a:t>
            </a:r>
          </a:p>
          <a:p>
            <a:pPr lvl="1"/>
            <a:r>
              <a:rPr lang="en-US" altLang="zh-CN" sz="4000" dirty="0"/>
              <a:t>The ros2 timer is triggered with a 1ms interval, and the callback does not set a sleep time.</a:t>
            </a:r>
          </a:p>
          <a:p>
            <a:pPr lvl="1"/>
            <a:r>
              <a:rPr lang="en-US" altLang="zh-CN" sz="4000" dirty="0"/>
              <a:t>Non-real-time kernel</a:t>
            </a:r>
          </a:p>
          <a:p>
            <a:pPr lvl="1"/>
            <a:r>
              <a:rPr lang="en-US" altLang="zh-CN" sz="4000" dirty="0"/>
              <a:t>Full load test</a:t>
            </a:r>
          </a:p>
          <a:p>
            <a:pPr lvl="1"/>
            <a:r>
              <a:rPr lang="fr-FR" altLang="zh-CN" sz="4000" dirty="0"/>
              <a:t>Change ros2 process cycle, etc.</a:t>
            </a:r>
            <a:endParaRPr lang="en-US" altLang="zh-CN" sz="4000" dirty="0"/>
          </a:p>
          <a:p>
            <a:pPr lvl="1"/>
            <a:r>
              <a:rPr lang="en-US" altLang="zh-CN" sz="4000" dirty="0"/>
              <a:t>Trace-</a:t>
            </a:r>
            <a:r>
              <a:rPr lang="en-US" altLang="zh-CN" sz="4000" dirty="0" err="1"/>
              <a:t>cmd</a:t>
            </a:r>
            <a:r>
              <a:rPr lang="en-US" altLang="zh-CN" sz="4000" dirty="0"/>
              <a:t> to track "</a:t>
            </a:r>
            <a:r>
              <a:rPr lang="en-US" altLang="zh-CN" sz="4000" dirty="0" err="1"/>
              <a:t>sched_switch</a:t>
            </a:r>
            <a:r>
              <a:rPr lang="en-US" altLang="zh-CN" sz="4000" dirty="0"/>
              <a:t>", </a:t>
            </a:r>
            <a:r>
              <a:rPr lang="en-US" altLang="zh-CN" sz="4000" dirty="0" err="1"/>
              <a:t>kernelshark</a:t>
            </a:r>
            <a:r>
              <a:rPr lang="en-US" altLang="zh-CN" sz="4000" dirty="0"/>
              <a:t> to view</a:t>
            </a:r>
          </a:p>
          <a:p>
            <a:pPr marL="457200" lvl="1" indent="0">
              <a:buNone/>
            </a:pPr>
            <a:endParaRPr lang="en-US" altLang="zh-CN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ED5DAF-420D-B830-C005-8FB511C25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8" y="3657710"/>
            <a:ext cx="5151382" cy="27997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ECF388-D975-34E4-9C70-0597979BE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39" y="3575537"/>
            <a:ext cx="5903961" cy="27997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01A025-F854-D902-4131-6FC91DD7710E}"/>
              </a:ext>
            </a:extLst>
          </p:cNvPr>
          <p:cNvSpPr txBox="1"/>
          <p:nvPr/>
        </p:nvSpPr>
        <p:spPr>
          <a:xfrm>
            <a:off x="6288039" y="2585622"/>
            <a:ext cx="509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 </a:t>
            </a:r>
            <a:r>
              <a:rPr lang="en-US" altLang="zh-CN" sz="1800" dirty="0"/>
              <a:t>2. Full load is often disturbed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F37C2A-14C0-09F5-9684-9109CC10B162}"/>
              </a:ext>
            </a:extLst>
          </p:cNvPr>
          <p:cNvSpPr txBox="1"/>
          <p:nvPr/>
        </p:nvSpPr>
        <p:spPr>
          <a:xfrm>
            <a:off x="-26062" y="2523337"/>
            <a:ext cx="612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altLang="zh-CN" sz="1800" dirty="0"/>
              <a:t>1. Without full load, the callback chain cycle can basically maintain 1ms</a:t>
            </a:r>
          </a:p>
          <a:p>
            <a:pPr marL="457200" lvl="1" indent="0">
              <a:buNone/>
            </a:pPr>
            <a:r>
              <a:rPr lang="en-US" altLang="zh-CN" sz="1800" dirty="0"/>
              <a:t> (satisfying the timer configuration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8"/>
            <a:ext cx="10515600" cy="57565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Kernel+ros2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75066"/>
            <a:ext cx="6194612" cy="5753344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Modify the cycle to 50ms. At this time, the load is full and the number of delays in the cycle is high.</a:t>
            </a:r>
          </a:p>
          <a:p>
            <a:r>
              <a:rPr lang="fr-FR" altLang="zh-CN" sz="1600" dirty="0"/>
              <a:t>sudo chrt -d -p  -T 10000000 -D 50000000 -P 50000000 0 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6CEF55-722B-E3EC-10DA-D84FB8138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7" y="1846729"/>
            <a:ext cx="5694053" cy="282763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D1600AE-104B-9843-1689-6EBB67D7570D}"/>
              </a:ext>
            </a:extLst>
          </p:cNvPr>
          <p:cNvSpPr txBox="1">
            <a:spLocks/>
          </p:cNvSpPr>
          <p:nvPr/>
        </p:nvSpPr>
        <p:spPr>
          <a:xfrm>
            <a:off x="6096000" y="529590"/>
            <a:ext cx="6194612" cy="5753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When the load is not full, adjust the priority and cycle, and keep the cycle basically at 50ms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9FE92D-FC74-9D33-BD09-11F424CEA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47" y="1760429"/>
            <a:ext cx="5477372" cy="32916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C1F06B3-0D45-8827-5585-F73DDF821E60}"/>
              </a:ext>
            </a:extLst>
          </p:cNvPr>
          <p:cNvSpPr txBox="1"/>
          <p:nvPr/>
        </p:nvSpPr>
        <p:spPr>
          <a:xfrm>
            <a:off x="579000" y="5173557"/>
            <a:ext cx="8973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Under the non-real-time kernel, the DEADLINE policy priority is only 0, and only the cycle, execution time, and deadline can be modified.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There are related work tests, and the </a:t>
            </a:r>
            <a:r>
              <a:rPr lang="en-US" altLang="zh-CN" dirty="0" err="1">
                <a:solidFill>
                  <a:srgbClr val="FF0000"/>
                </a:solidFill>
              </a:rPr>
              <a:t>preempt_RT</a:t>
            </a:r>
            <a:r>
              <a:rPr lang="en-US" altLang="zh-CN" dirty="0">
                <a:solidFill>
                  <a:srgbClr val="FF0000"/>
                </a:solidFill>
              </a:rPr>
              <a:t> patch has a significant effect on reducing delays.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ROS2 Real-time Performance Optimization and Evaluation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732</Words>
  <Application>Microsoft Office PowerPoint</Application>
  <PresentationFormat>宽屏</PresentationFormat>
  <Paragraphs>63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DejaVu Math TeX Gyre</vt:lpstr>
      <vt:lpstr>Cambria Math</vt:lpstr>
      <vt:lpstr>等线 Light</vt:lpstr>
      <vt:lpstr>等线</vt:lpstr>
      <vt:lpstr>Office 主题​​</vt:lpstr>
      <vt:lpstr>1_Office 主题​​</vt:lpstr>
      <vt:lpstr>ROS 2</vt:lpstr>
      <vt:lpstr>Architecture</vt:lpstr>
      <vt:lpstr>Scheduling</vt:lpstr>
      <vt:lpstr>Callback chain model</vt:lpstr>
      <vt:lpstr>Kernel+ros2</vt:lpstr>
      <vt:lpstr>Kernel+ros2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TSN Background</dc:title>
  <dc:creator>wangshumo</dc:creator>
  <cp:lastModifiedBy>wangshumo</cp:lastModifiedBy>
  <cp:revision>23</cp:revision>
  <dcterms:created xsi:type="dcterms:W3CDTF">2024-05-24T12:56:14Z</dcterms:created>
  <dcterms:modified xsi:type="dcterms:W3CDTF">2024-06-30T20:44:51Z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A32CD9559B910138545C50660F6830FA_42</vt:lpwstr>
  </property>
  <property fmtid="{D5CDD505-2E9C-101B-9397-08002B2CF9AE}" pid="3" name="KSOProductBuildVer">
    <vt:lpwstr>2052-6.7.1.8828</vt:lpwstr>
  </property>
</Properties>
</file>