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4" r:id="rId2"/>
    <p:sldId id="285" r:id="rId3"/>
    <p:sldId id="289" r:id="rId4"/>
    <p:sldId id="290" r:id="rId5"/>
    <p:sldId id="291" r:id="rId6"/>
    <p:sldId id="292" r:id="rId7"/>
    <p:sldId id="294" r:id="rId8"/>
    <p:sldId id="295" r:id="rId9"/>
    <p:sldId id="296" r:id="rId10"/>
    <p:sldId id="284" r:id="rId11"/>
    <p:sldId id="280" r:id="rId12"/>
    <p:sldId id="27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00" autoAdjust="0"/>
  </p:normalViewPr>
  <p:slideViewPr>
    <p:cSldViewPr snapToGrid="0">
      <p:cViewPr varScale="1">
        <p:scale>
          <a:sx n="90" d="100"/>
          <a:sy n="90" d="100"/>
        </p:scale>
        <p:origin x="7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B3BCA0-073B-4AA3-93D1-1E422E4EF703}" type="datetimeFigureOut">
              <a:rPr lang="zh-CN" altLang="en-US" smtClean="0"/>
              <a:t>2024/2/24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7AB84-01CF-4C10-A18D-6A5B91E64462}" type="slidenum">
              <a:rPr lang="zh-CN" altLang="en-US" smtClean="0"/>
              <a:t>‹#›</a:t>
            </a:fld>
            <a:endParaRPr lang="zh-CN" altLang="en-US"/>
          </a:p>
        </p:txBody>
      </p:sp>
    </p:spTree>
    <p:extLst>
      <p:ext uri="{BB962C8B-B14F-4D97-AF65-F5344CB8AC3E}">
        <p14:creationId xmlns:p14="http://schemas.microsoft.com/office/powerpoint/2010/main" val="2164528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C2462A-0E4E-4FDB-958B-A593F8ACC9C5}" type="slidenum">
              <a:rPr lang="zh-CN" altLang="en-US" smtClean="0"/>
              <a:pPr/>
              <a:t>1</a:t>
            </a:fld>
            <a:endParaRPr lang="zh-CN" altLang="en-US" dirty="0"/>
          </a:p>
        </p:txBody>
      </p:sp>
    </p:spTree>
    <p:extLst>
      <p:ext uri="{BB962C8B-B14F-4D97-AF65-F5344CB8AC3E}">
        <p14:creationId xmlns:p14="http://schemas.microsoft.com/office/powerpoint/2010/main" val="212003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C2462A-0E4E-4FDB-958B-A593F8ACC9C5}" type="slidenum">
              <a:rPr lang="zh-CN" altLang="en-US" smtClean="0"/>
              <a:pPr/>
              <a:t>10</a:t>
            </a:fld>
            <a:endParaRPr lang="zh-CN" altLang="en-US" dirty="0"/>
          </a:p>
        </p:txBody>
      </p:sp>
    </p:spTree>
    <p:extLst>
      <p:ext uri="{BB962C8B-B14F-4D97-AF65-F5344CB8AC3E}">
        <p14:creationId xmlns:p14="http://schemas.microsoft.com/office/powerpoint/2010/main" val="3643408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11</a:t>
            </a:fld>
            <a:endParaRPr lang="zh-CN" altLang="en-US"/>
          </a:p>
        </p:txBody>
      </p:sp>
    </p:spTree>
    <p:extLst>
      <p:ext uri="{BB962C8B-B14F-4D97-AF65-F5344CB8AC3E}">
        <p14:creationId xmlns:p14="http://schemas.microsoft.com/office/powerpoint/2010/main" val="1170435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12</a:t>
            </a:fld>
            <a:endParaRPr lang="zh-CN" altLang="en-US"/>
          </a:p>
        </p:txBody>
      </p:sp>
    </p:spTree>
    <p:extLst>
      <p:ext uri="{BB962C8B-B14F-4D97-AF65-F5344CB8AC3E}">
        <p14:creationId xmlns:p14="http://schemas.microsoft.com/office/powerpoint/2010/main" val="3417638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 conducted a work on reaction time analysis last year. Reaction Time Analysis of Task Chains for TSN-based Distributed Real-time Systems</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Then Model and Analyze reaction time of task chains of distributed real-time systems based on the IEEE 802.1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Qcr</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standard</a:t>
            </a:r>
          </a:p>
          <a:p>
            <a:pPr marL="0" marR="0" algn="just">
              <a:spcBef>
                <a:spcPts val="0"/>
              </a:spcBef>
              <a:spcAft>
                <a:spcPts val="0"/>
              </a:spcAft>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just">
              <a:spcBef>
                <a:spcPts val="0"/>
              </a:spcBef>
              <a:spcAft>
                <a:spcPts val="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p>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2</a:t>
            </a:fld>
            <a:endParaRPr lang="zh-CN" altLang="en-US"/>
          </a:p>
        </p:txBody>
      </p:sp>
    </p:spTree>
    <p:extLst>
      <p:ext uri="{BB962C8B-B14F-4D97-AF65-F5344CB8AC3E}">
        <p14:creationId xmlns:p14="http://schemas.microsoft.com/office/powerpoint/2010/main" val="2289417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is a lot of classical work for the analysis of task chains. For example, summing each WCRT and cycle. </a:t>
            </a:r>
            <a:r>
              <a:rPr lang="en-US" altLang="zh-CN" dirty="0" err="1"/>
              <a:t>Analyse</a:t>
            </a:r>
            <a:r>
              <a:rPr lang="en-US" altLang="zh-CN" dirty="0"/>
              <a:t> the response time by forward task chaining. Transform task chains of multiple ECUs into communication task chains and individual task chains, and </a:t>
            </a:r>
            <a:r>
              <a:rPr lang="en-US" altLang="zh-CN" dirty="0" err="1"/>
              <a:t>analyse</a:t>
            </a:r>
            <a:r>
              <a:rPr lang="en-US" altLang="zh-CN" dirty="0"/>
              <a:t> joint task chains by cutting theorems. However, most of the existing analyses are based on the CAN bus connecting the ECUs. The amount of data transfer is proliferating and the CAN bus cannot better meet the requirements of some embedded real-time systems.</a:t>
            </a:r>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3</a:t>
            </a:fld>
            <a:endParaRPr lang="zh-CN" altLang="en-US"/>
          </a:p>
        </p:txBody>
      </p:sp>
    </p:spTree>
    <p:extLst>
      <p:ext uri="{BB962C8B-B14F-4D97-AF65-F5344CB8AC3E}">
        <p14:creationId xmlns:p14="http://schemas.microsoft.com/office/powerpoint/2010/main" val="3556549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4</a:t>
            </a:fld>
            <a:endParaRPr lang="zh-CN" altLang="en-US"/>
          </a:p>
        </p:txBody>
      </p:sp>
    </p:spTree>
    <p:extLst>
      <p:ext uri="{BB962C8B-B14F-4D97-AF65-F5344CB8AC3E}">
        <p14:creationId xmlns:p14="http://schemas.microsoft.com/office/powerpoint/2010/main" val="1399880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We consider implicit communication as well as event triggering. The task chain is composed of scheduling tasks τ and network task m. All tasks have a buffer for data read and write. The first and last tasks in the task chain can only be scheduling tasks, they are on the ECU. External event z is valid when the CPU is idle. The first task is periodically released, capturing z. Tasks on two different ECUs require network task connection.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As shown in the figure. At time 4, the system generated an external event and wrote data to the input buffer B0 of task J02. At this time, the CPU is idle and z is valid. At time 10, the scheduling task J02 on ECU1 ends and the updated data is written to B1. After the end of J11, the output is transmitted to ECU2 through the network, queued at time 17, processed by ATS shaping algorithm, and ended by switch 1 at time 21. The final data result regarding the external event z is generated at time t=36.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6D15F45A-7FF9-466A-BD0E-5F01E7F0CC2E}" type="slidenum">
              <a:rPr lang="zh-CN" altLang="en-US" smtClean="0"/>
              <a:t>5</a:t>
            </a:fld>
            <a:endParaRPr lang="zh-CN" altLang="en-US"/>
          </a:p>
        </p:txBody>
      </p:sp>
    </p:spTree>
    <p:extLst>
      <p:ext uri="{BB962C8B-B14F-4D97-AF65-F5344CB8AC3E}">
        <p14:creationId xmlns:p14="http://schemas.microsoft.com/office/powerpoint/2010/main" val="983052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have defined the end time of the event. The end times for scheduling tasks, network tasks, and external events are represented as follows.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We can obtain the reaction time of the task chain and express it as the end time as follows</a:t>
            </a:r>
          </a:p>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6</a:t>
            </a:fld>
            <a:endParaRPr lang="zh-CN" altLang="en-US"/>
          </a:p>
        </p:txBody>
      </p:sp>
    </p:spTree>
    <p:extLst>
      <p:ext uri="{BB962C8B-B14F-4D97-AF65-F5344CB8AC3E}">
        <p14:creationId xmlns:p14="http://schemas.microsoft.com/office/powerpoint/2010/main" val="2921727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take the upper limit in two </a:t>
            </a:r>
            <a:r>
              <a:rPr lang="en-US" altLang="zh-CN" dirty="0" err="1"/>
              <a:t>parts.The</a:t>
            </a:r>
            <a:r>
              <a:rPr lang="en-US" altLang="zh-CN" dirty="0"/>
              <a:t> upper limit we can obtain from the first part is T. Event c0 captures external event z with a cycle of T, so it will be captured no later than one cycle T after the external event starts triggering at t (z).</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 the second part, we will calculate the upper bound for every two adjacent events. Firstly, we will use the symbol s to represent the state of the event, which is a scheduling task or network task.</a:t>
            </a:r>
          </a:p>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7</a:t>
            </a:fld>
            <a:endParaRPr lang="zh-CN" altLang="en-US"/>
          </a:p>
        </p:txBody>
      </p:sp>
    </p:spTree>
    <p:extLst>
      <p:ext uri="{BB962C8B-B14F-4D97-AF65-F5344CB8AC3E}">
        <p14:creationId xmlns:p14="http://schemas.microsoft.com/office/powerpoint/2010/main" val="2433313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Case 1, both adjacent events are scheduling tasks. We refer to reference 1 for the upper time limit of the fixed size buffer event triggering chain. Obtain the upper bound D. Obtain the time required for the system to process a certain workload through the resource curve.</a:t>
            </a:r>
          </a:p>
          <a:p>
            <a:r>
              <a:rPr lang="en-US" altLang="zh-CN" dirty="0"/>
              <a:t>Case 2, the second task is a network task. According to the token bucket algorithm, we can obtain the delay of data frames under ATS shaping. It has an impact on high priority H, low priority L, same priority j, and data frame length. Then we can obtain the upper bound D.</a:t>
            </a:r>
          </a:p>
          <a:p>
            <a:r>
              <a:rPr lang="en-US" altLang="zh-CN" dirty="0"/>
              <a:t>Case 3, the first task is a scheduling task, and the other is a network task. On the basis of case 1, it is necessary to consider the delay of network transmission. We can obtain an upper bound of D.</a:t>
            </a:r>
          </a:p>
          <a:p>
            <a:r>
              <a:rPr lang="en-US" altLang="zh-CN" dirty="0"/>
              <a:t>Finally, we can obtain the maximum reaction time as follows.</a:t>
            </a:r>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8</a:t>
            </a:fld>
            <a:endParaRPr lang="zh-CN" altLang="en-US"/>
          </a:p>
        </p:txBody>
      </p:sp>
    </p:spTree>
    <p:extLst>
      <p:ext uri="{BB962C8B-B14F-4D97-AF65-F5344CB8AC3E}">
        <p14:creationId xmlns:p14="http://schemas.microsoft.com/office/powerpoint/2010/main" val="1328433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We compared our work with DAC 2007 and the results were better</a:t>
            </a:r>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9</a:t>
            </a:fld>
            <a:endParaRPr lang="zh-CN" altLang="en-US"/>
          </a:p>
        </p:txBody>
      </p:sp>
    </p:spTree>
    <p:extLst>
      <p:ext uri="{BB962C8B-B14F-4D97-AF65-F5344CB8AC3E}">
        <p14:creationId xmlns:p14="http://schemas.microsoft.com/office/powerpoint/2010/main" val="1558886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7FE13-190C-83A2-D935-ACF908646E4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BA8D767-1E70-A336-BBEB-169470CBE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7402759-7CFD-4B05-5B86-62639DE2C2C4}"/>
              </a:ext>
            </a:extLst>
          </p:cNvPr>
          <p:cNvSpPr>
            <a:spLocks noGrp="1"/>
          </p:cNvSpPr>
          <p:nvPr>
            <p:ph type="dt" sz="half" idx="10"/>
          </p:nvPr>
        </p:nvSpPr>
        <p:spPr/>
        <p:txBody>
          <a:bodyPr/>
          <a:lstStyle/>
          <a:p>
            <a:fld id="{47574B27-0941-438E-852F-CBC446AABACC}" type="datetimeFigureOut">
              <a:rPr lang="zh-CN" altLang="en-US" smtClean="0"/>
              <a:t>2024/2/24</a:t>
            </a:fld>
            <a:endParaRPr lang="zh-CN" altLang="en-US"/>
          </a:p>
        </p:txBody>
      </p:sp>
      <p:sp>
        <p:nvSpPr>
          <p:cNvPr id="5" name="页脚占位符 4">
            <a:extLst>
              <a:ext uri="{FF2B5EF4-FFF2-40B4-BE49-F238E27FC236}">
                <a16:creationId xmlns:a16="http://schemas.microsoft.com/office/drawing/2014/main" id="{DB055B47-A50F-90C6-86A6-9043307BDC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50F7B4-1AB0-A960-0B5B-B7F03EAAD592}"/>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1831837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BC2F5-3226-91FF-8417-5B7E47A40A9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B0FE652-94F2-F7D8-21FE-69F8856EE5F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471B04-425A-48BB-114F-98920DD15C06}"/>
              </a:ext>
            </a:extLst>
          </p:cNvPr>
          <p:cNvSpPr>
            <a:spLocks noGrp="1"/>
          </p:cNvSpPr>
          <p:nvPr>
            <p:ph type="dt" sz="half" idx="10"/>
          </p:nvPr>
        </p:nvSpPr>
        <p:spPr/>
        <p:txBody>
          <a:bodyPr/>
          <a:lstStyle/>
          <a:p>
            <a:fld id="{47574B27-0941-438E-852F-CBC446AABACC}" type="datetimeFigureOut">
              <a:rPr lang="zh-CN" altLang="en-US" smtClean="0"/>
              <a:t>2024/2/24</a:t>
            </a:fld>
            <a:endParaRPr lang="zh-CN" altLang="en-US"/>
          </a:p>
        </p:txBody>
      </p:sp>
      <p:sp>
        <p:nvSpPr>
          <p:cNvPr id="5" name="页脚占位符 4">
            <a:extLst>
              <a:ext uri="{FF2B5EF4-FFF2-40B4-BE49-F238E27FC236}">
                <a16:creationId xmlns:a16="http://schemas.microsoft.com/office/drawing/2014/main" id="{362AE638-3CF6-CDA2-EF79-D6D58ABF45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CDE323-38AB-5233-B762-C91A5AE07E88}"/>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51100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66008A2-C103-3F22-BF57-163C1960862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A3BF35D-2613-410B-993E-5DD9759768D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CA02397-A7D8-E31B-E97E-AC50930BFD31}"/>
              </a:ext>
            </a:extLst>
          </p:cNvPr>
          <p:cNvSpPr>
            <a:spLocks noGrp="1"/>
          </p:cNvSpPr>
          <p:nvPr>
            <p:ph type="dt" sz="half" idx="10"/>
          </p:nvPr>
        </p:nvSpPr>
        <p:spPr/>
        <p:txBody>
          <a:bodyPr/>
          <a:lstStyle/>
          <a:p>
            <a:fld id="{47574B27-0941-438E-852F-CBC446AABACC}" type="datetimeFigureOut">
              <a:rPr lang="zh-CN" altLang="en-US" smtClean="0"/>
              <a:t>2024/2/24</a:t>
            </a:fld>
            <a:endParaRPr lang="zh-CN" altLang="en-US"/>
          </a:p>
        </p:txBody>
      </p:sp>
      <p:sp>
        <p:nvSpPr>
          <p:cNvPr id="5" name="页脚占位符 4">
            <a:extLst>
              <a:ext uri="{FF2B5EF4-FFF2-40B4-BE49-F238E27FC236}">
                <a16:creationId xmlns:a16="http://schemas.microsoft.com/office/drawing/2014/main" id="{5934B03B-3D5A-47FD-622E-E258595873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712DE7-90BA-506C-E4FA-E352BF244480}"/>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3720761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7B006-AA3A-AFC1-70AF-00D9CA7EE1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70334F-FB78-58D3-B1B0-5B29630C9B3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AD71BC0-0C47-6C47-0BF9-BBFB25C65D9F}"/>
              </a:ext>
            </a:extLst>
          </p:cNvPr>
          <p:cNvSpPr>
            <a:spLocks noGrp="1"/>
          </p:cNvSpPr>
          <p:nvPr>
            <p:ph type="dt" sz="half" idx="10"/>
          </p:nvPr>
        </p:nvSpPr>
        <p:spPr/>
        <p:txBody>
          <a:bodyPr/>
          <a:lstStyle/>
          <a:p>
            <a:fld id="{47574B27-0941-438E-852F-CBC446AABACC}" type="datetimeFigureOut">
              <a:rPr lang="zh-CN" altLang="en-US" smtClean="0"/>
              <a:t>2024/2/24</a:t>
            </a:fld>
            <a:endParaRPr lang="zh-CN" altLang="en-US"/>
          </a:p>
        </p:txBody>
      </p:sp>
      <p:sp>
        <p:nvSpPr>
          <p:cNvPr id="5" name="页脚占位符 4">
            <a:extLst>
              <a:ext uri="{FF2B5EF4-FFF2-40B4-BE49-F238E27FC236}">
                <a16:creationId xmlns:a16="http://schemas.microsoft.com/office/drawing/2014/main" id="{C1EC8B1D-6208-5FFD-89E6-4E67F60F17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B9505B-FD24-FF93-C150-830A7B123802}"/>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63129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299B4-ADA2-A1ED-26AB-3EB4830AB49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05BEE24-5A0D-6214-9B50-45612124FE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6CF12BD-662B-C0B4-79E4-248B4CF6497D}"/>
              </a:ext>
            </a:extLst>
          </p:cNvPr>
          <p:cNvSpPr>
            <a:spLocks noGrp="1"/>
          </p:cNvSpPr>
          <p:nvPr>
            <p:ph type="dt" sz="half" idx="10"/>
          </p:nvPr>
        </p:nvSpPr>
        <p:spPr/>
        <p:txBody>
          <a:bodyPr/>
          <a:lstStyle/>
          <a:p>
            <a:fld id="{47574B27-0941-438E-852F-CBC446AABACC}" type="datetimeFigureOut">
              <a:rPr lang="zh-CN" altLang="en-US" smtClean="0"/>
              <a:t>2024/2/24</a:t>
            </a:fld>
            <a:endParaRPr lang="zh-CN" altLang="en-US"/>
          </a:p>
        </p:txBody>
      </p:sp>
      <p:sp>
        <p:nvSpPr>
          <p:cNvPr id="5" name="页脚占位符 4">
            <a:extLst>
              <a:ext uri="{FF2B5EF4-FFF2-40B4-BE49-F238E27FC236}">
                <a16:creationId xmlns:a16="http://schemas.microsoft.com/office/drawing/2014/main" id="{26B9AD99-A91F-6C88-98DA-9001ABD498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EB6629-76AA-E2BC-79F0-B7E9D0D1181D}"/>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1811162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EF0D3-856A-0E25-3379-BB3EAFC9433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4EDBA2E-88DF-94A8-6904-4023859D006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5E3998F-72F6-814F-E099-5053D0719E1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159E4D2-6E2B-5196-4880-13E2B3F438E1}"/>
              </a:ext>
            </a:extLst>
          </p:cNvPr>
          <p:cNvSpPr>
            <a:spLocks noGrp="1"/>
          </p:cNvSpPr>
          <p:nvPr>
            <p:ph type="dt" sz="half" idx="10"/>
          </p:nvPr>
        </p:nvSpPr>
        <p:spPr/>
        <p:txBody>
          <a:bodyPr/>
          <a:lstStyle/>
          <a:p>
            <a:fld id="{47574B27-0941-438E-852F-CBC446AABACC}" type="datetimeFigureOut">
              <a:rPr lang="zh-CN" altLang="en-US" smtClean="0"/>
              <a:t>2024/2/24</a:t>
            </a:fld>
            <a:endParaRPr lang="zh-CN" altLang="en-US"/>
          </a:p>
        </p:txBody>
      </p:sp>
      <p:sp>
        <p:nvSpPr>
          <p:cNvPr id="6" name="页脚占位符 5">
            <a:extLst>
              <a:ext uri="{FF2B5EF4-FFF2-40B4-BE49-F238E27FC236}">
                <a16:creationId xmlns:a16="http://schemas.microsoft.com/office/drawing/2014/main" id="{5C81EB63-A99C-88CE-B8A7-E0AE0D05AD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5D8394-5877-FED6-E27F-FAB026EC0243}"/>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391819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1351E3-08AE-44C6-52F4-8A7AA0CB2CE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24D7BBA-CC78-ABF4-EF2E-C662E5AACC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C52C68B-B5BE-1D32-6C96-79BEFBE75F4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A2316B9-9DF9-1B12-766D-32D831E81D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AB53E67-BE7B-166B-4DEC-A9FF15ECFD7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82BAE2B-DCD0-C479-AFBC-1C7501D592E5}"/>
              </a:ext>
            </a:extLst>
          </p:cNvPr>
          <p:cNvSpPr>
            <a:spLocks noGrp="1"/>
          </p:cNvSpPr>
          <p:nvPr>
            <p:ph type="dt" sz="half" idx="10"/>
          </p:nvPr>
        </p:nvSpPr>
        <p:spPr/>
        <p:txBody>
          <a:bodyPr/>
          <a:lstStyle/>
          <a:p>
            <a:fld id="{47574B27-0941-438E-852F-CBC446AABACC}" type="datetimeFigureOut">
              <a:rPr lang="zh-CN" altLang="en-US" smtClean="0"/>
              <a:t>2024/2/24</a:t>
            </a:fld>
            <a:endParaRPr lang="zh-CN" altLang="en-US"/>
          </a:p>
        </p:txBody>
      </p:sp>
      <p:sp>
        <p:nvSpPr>
          <p:cNvPr id="8" name="页脚占位符 7">
            <a:extLst>
              <a:ext uri="{FF2B5EF4-FFF2-40B4-BE49-F238E27FC236}">
                <a16:creationId xmlns:a16="http://schemas.microsoft.com/office/drawing/2014/main" id="{1D6FE8C4-69D0-7827-ED68-DED96B9C801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76C5E03-D675-FD19-D865-F2BA031FEA1D}"/>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812610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B71513-CBDE-72B8-D597-3705D1DC88D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59ACEA9-AA04-CE4D-D528-239A0BEE7200}"/>
              </a:ext>
            </a:extLst>
          </p:cNvPr>
          <p:cNvSpPr>
            <a:spLocks noGrp="1"/>
          </p:cNvSpPr>
          <p:nvPr>
            <p:ph type="dt" sz="half" idx="10"/>
          </p:nvPr>
        </p:nvSpPr>
        <p:spPr/>
        <p:txBody>
          <a:bodyPr/>
          <a:lstStyle/>
          <a:p>
            <a:fld id="{47574B27-0941-438E-852F-CBC446AABACC}" type="datetimeFigureOut">
              <a:rPr lang="zh-CN" altLang="en-US" smtClean="0"/>
              <a:t>2024/2/24</a:t>
            </a:fld>
            <a:endParaRPr lang="zh-CN" altLang="en-US"/>
          </a:p>
        </p:txBody>
      </p:sp>
      <p:sp>
        <p:nvSpPr>
          <p:cNvPr id="4" name="页脚占位符 3">
            <a:extLst>
              <a:ext uri="{FF2B5EF4-FFF2-40B4-BE49-F238E27FC236}">
                <a16:creationId xmlns:a16="http://schemas.microsoft.com/office/drawing/2014/main" id="{56712ECB-A149-B67B-3419-C4B94DEF3A0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49389F9-D42B-3FCD-2476-F2FC5544F1C0}"/>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4036580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B0C3D1A-F27C-7259-6915-A331A7F8669E}"/>
              </a:ext>
            </a:extLst>
          </p:cNvPr>
          <p:cNvSpPr>
            <a:spLocks noGrp="1"/>
          </p:cNvSpPr>
          <p:nvPr>
            <p:ph type="dt" sz="half" idx="10"/>
          </p:nvPr>
        </p:nvSpPr>
        <p:spPr/>
        <p:txBody>
          <a:bodyPr/>
          <a:lstStyle/>
          <a:p>
            <a:fld id="{47574B27-0941-438E-852F-CBC446AABACC}" type="datetimeFigureOut">
              <a:rPr lang="zh-CN" altLang="en-US" smtClean="0"/>
              <a:t>2024/2/24</a:t>
            </a:fld>
            <a:endParaRPr lang="zh-CN" altLang="en-US"/>
          </a:p>
        </p:txBody>
      </p:sp>
      <p:sp>
        <p:nvSpPr>
          <p:cNvPr id="3" name="页脚占位符 2">
            <a:extLst>
              <a:ext uri="{FF2B5EF4-FFF2-40B4-BE49-F238E27FC236}">
                <a16:creationId xmlns:a16="http://schemas.microsoft.com/office/drawing/2014/main" id="{E1D260A4-6CCA-2A99-2A07-696E330864D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4115970-8D99-8F0E-5601-660CA3728569}"/>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402767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DE256-2279-EBCD-DB48-CBFC336189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F4881F-5421-3CF9-560C-76056848A6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43E4F0B-AC1F-08C2-4D38-E40BD4594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F7AEE33-0FA8-E1D8-04C0-4B70452BB7DC}"/>
              </a:ext>
            </a:extLst>
          </p:cNvPr>
          <p:cNvSpPr>
            <a:spLocks noGrp="1"/>
          </p:cNvSpPr>
          <p:nvPr>
            <p:ph type="dt" sz="half" idx="10"/>
          </p:nvPr>
        </p:nvSpPr>
        <p:spPr/>
        <p:txBody>
          <a:bodyPr/>
          <a:lstStyle/>
          <a:p>
            <a:fld id="{47574B27-0941-438E-852F-CBC446AABACC}" type="datetimeFigureOut">
              <a:rPr lang="zh-CN" altLang="en-US" smtClean="0"/>
              <a:t>2024/2/24</a:t>
            </a:fld>
            <a:endParaRPr lang="zh-CN" altLang="en-US"/>
          </a:p>
        </p:txBody>
      </p:sp>
      <p:sp>
        <p:nvSpPr>
          <p:cNvPr id="6" name="页脚占位符 5">
            <a:extLst>
              <a:ext uri="{FF2B5EF4-FFF2-40B4-BE49-F238E27FC236}">
                <a16:creationId xmlns:a16="http://schemas.microsoft.com/office/drawing/2014/main" id="{79F51058-D293-6C48-1E58-8C2516DC38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D188DC-E78A-9601-27B7-F43CFA7F8D41}"/>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2912104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622C82-5121-08D8-3212-B16ACBEAB48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54D1C2F-1EB3-599E-094B-A206640314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913F6E7-B3CA-6C8B-A6E6-22FDB0517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CAD367-9192-4781-4CAE-A879663756DD}"/>
              </a:ext>
            </a:extLst>
          </p:cNvPr>
          <p:cNvSpPr>
            <a:spLocks noGrp="1"/>
          </p:cNvSpPr>
          <p:nvPr>
            <p:ph type="dt" sz="half" idx="10"/>
          </p:nvPr>
        </p:nvSpPr>
        <p:spPr/>
        <p:txBody>
          <a:bodyPr/>
          <a:lstStyle/>
          <a:p>
            <a:fld id="{47574B27-0941-438E-852F-CBC446AABACC}" type="datetimeFigureOut">
              <a:rPr lang="zh-CN" altLang="en-US" smtClean="0"/>
              <a:t>2024/2/24</a:t>
            </a:fld>
            <a:endParaRPr lang="zh-CN" altLang="en-US"/>
          </a:p>
        </p:txBody>
      </p:sp>
      <p:sp>
        <p:nvSpPr>
          <p:cNvPr id="6" name="页脚占位符 5">
            <a:extLst>
              <a:ext uri="{FF2B5EF4-FFF2-40B4-BE49-F238E27FC236}">
                <a16:creationId xmlns:a16="http://schemas.microsoft.com/office/drawing/2014/main" id="{F2A257CD-5590-9206-BB99-F796B006701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472B35-CA4A-E0EB-985F-F9F4E84BB9C3}"/>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2251062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883F4FE-5BEF-826D-1AEC-C4CE02BCA4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ACA4204-6368-9C58-D617-4FF6FDACF2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40E740-F681-606E-C0D1-A58AA045F6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74B27-0941-438E-852F-CBC446AABACC}" type="datetimeFigureOut">
              <a:rPr lang="zh-CN" altLang="en-US" smtClean="0"/>
              <a:t>2024/2/24</a:t>
            </a:fld>
            <a:endParaRPr lang="zh-CN" altLang="en-US"/>
          </a:p>
        </p:txBody>
      </p:sp>
      <p:sp>
        <p:nvSpPr>
          <p:cNvPr id="5" name="页脚占位符 4">
            <a:extLst>
              <a:ext uri="{FF2B5EF4-FFF2-40B4-BE49-F238E27FC236}">
                <a16:creationId xmlns:a16="http://schemas.microsoft.com/office/drawing/2014/main" id="{106E01D0-59B7-C190-5791-4901CCB187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94D87AF-1F48-149D-4905-FF772C66B3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3082665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8401B12-0D6D-4F08-A98E-EBDB5D70BF0B}"/>
              </a:ext>
            </a:extLst>
          </p:cNvPr>
          <p:cNvSpPr txBox="1"/>
          <p:nvPr/>
        </p:nvSpPr>
        <p:spPr>
          <a:xfrm>
            <a:off x="7429500" y="5087440"/>
            <a:ext cx="1682616" cy="544414"/>
          </a:xfrm>
          <a:prstGeom prst="rect">
            <a:avLst/>
          </a:prstGeom>
        </p:spPr>
        <p:txBody>
          <a:bodyPr vert="horz" wrap="square" lIns="91440" tIns="45720" rIns="91440" bIns="45720" rtlCol="0">
            <a:normAutofit fontScale="55000" lnSpcReduction="20000"/>
          </a:bodyPr>
          <a:lstStyle/>
          <a:p>
            <a:pPr algn="l"/>
            <a:r>
              <a:rPr kumimoji="1" lang="en-US" altLang="zh-CN" sz="3200" dirty="0">
                <a:latin typeface="微软雅黑" panose="020B0503020204020204" pitchFamily="34" charset="-122"/>
                <a:ea typeface="微软雅黑" panose="020B0503020204020204" pitchFamily="34" charset="-122"/>
                <a:cs typeface="Times New Roman" panose="02020603050405020304" pitchFamily="18" charset="0"/>
              </a:rPr>
              <a:t>Shumo wang</a:t>
            </a:r>
            <a:endParaRPr kumimoji="1" lang="zh-CN" altLang="en-US" sz="32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6" name="组合 15">
            <a:extLst>
              <a:ext uri="{FF2B5EF4-FFF2-40B4-BE49-F238E27FC236}">
                <a16:creationId xmlns:a16="http://schemas.microsoft.com/office/drawing/2014/main" id="{AE9D4A6C-939C-A97E-BCCF-954E6DBFF22F}"/>
              </a:ext>
            </a:extLst>
          </p:cNvPr>
          <p:cNvGrpSpPr/>
          <p:nvPr/>
        </p:nvGrpSpPr>
        <p:grpSpPr>
          <a:xfrm>
            <a:off x="0" y="1825931"/>
            <a:ext cx="12192000" cy="4092338"/>
            <a:chOff x="0" y="1722236"/>
            <a:chExt cx="12192000" cy="4092338"/>
          </a:xfrm>
        </p:grpSpPr>
        <p:sp>
          <p:nvSpPr>
            <p:cNvPr id="5" name="矩形 4">
              <a:extLst>
                <a:ext uri="{FF2B5EF4-FFF2-40B4-BE49-F238E27FC236}">
                  <a16:creationId xmlns:a16="http://schemas.microsoft.com/office/drawing/2014/main" id="{D0E29309-F1CA-1EA2-1DEA-058927ADDE1E}"/>
                </a:ext>
              </a:extLst>
            </p:cNvPr>
            <p:cNvSpPr/>
            <p:nvPr/>
          </p:nvSpPr>
          <p:spPr>
            <a:xfrm>
              <a:off x="0" y="1722236"/>
              <a:ext cx="12192000" cy="2698936"/>
            </a:xfrm>
            <a:prstGeom prst="rect">
              <a:avLst/>
            </a:prstGeom>
            <a:solidFill>
              <a:srgbClr val="2B468C"/>
            </a:solidFill>
            <a:ln>
              <a:solidFill>
                <a:srgbClr val="2B46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B9280F17-1B8F-990A-D570-D2F085168728}"/>
                </a:ext>
              </a:extLst>
            </p:cNvPr>
            <p:cNvSpPr txBox="1"/>
            <p:nvPr/>
          </p:nvSpPr>
          <p:spPr>
            <a:xfrm>
              <a:off x="120869" y="2347239"/>
              <a:ext cx="11950261" cy="923330"/>
            </a:xfrm>
            <a:prstGeom prst="rect">
              <a:avLst/>
            </a:prstGeom>
            <a:noFill/>
          </p:spPr>
          <p:txBody>
            <a:bodyPr wrap="square">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Introduction to research</a:t>
              </a:r>
              <a:endParaRPr lang="zh-CN" altLang="en-US" sz="5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6" name="组合 5">
              <a:extLst>
                <a:ext uri="{FF2B5EF4-FFF2-40B4-BE49-F238E27FC236}">
                  <a16:creationId xmlns:a16="http://schemas.microsoft.com/office/drawing/2014/main" id="{AE63DA4C-F597-274E-F1DE-0DC7197E65C3}"/>
                </a:ext>
              </a:extLst>
            </p:cNvPr>
            <p:cNvGrpSpPr/>
            <p:nvPr/>
          </p:nvGrpSpPr>
          <p:grpSpPr>
            <a:xfrm>
              <a:off x="1776738" y="3742140"/>
              <a:ext cx="8229148" cy="369332"/>
              <a:chOff x="2344583" y="3629693"/>
              <a:chExt cx="8229148" cy="369332"/>
            </a:xfrm>
          </p:grpSpPr>
          <p:sp>
            <p:nvSpPr>
              <p:cNvPr id="7" name="任意多边形">
                <a:extLst>
                  <a:ext uri="{FF2B5EF4-FFF2-40B4-BE49-F238E27FC236}">
                    <a16:creationId xmlns:a16="http://schemas.microsoft.com/office/drawing/2014/main" id="{FF8EFA0E-C5A9-B2CB-4C24-F5FF64F9A3F2}"/>
                  </a:ext>
                </a:extLst>
              </p:cNvPr>
              <p:cNvSpPr/>
              <p:nvPr/>
            </p:nvSpPr>
            <p:spPr>
              <a:xfrm rot="16200000" flipV="1">
                <a:off x="3421414" y="2711159"/>
                <a:ext cx="52737" cy="2206399"/>
              </a:xfrm>
              <a:custGeom>
                <a:avLst/>
                <a:gdLst>
                  <a:gd name="connsiteX0" fmla="*/ 81034 w 162068"/>
                  <a:gd name="connsiteY0" fmla="*/ 2924776 h 2924776"/>
                  <a:gd name="connsiteX1" fmla="*/ 162013 w 162068"/>
                  <a:gd name="connsiteY1" fmla="*/ 265206 h 2924776"/>
                  <a:gd name="connsiteX2" fmla="*/ 162068 w 162068"/>
                  <a:gd name="connsiteY2" fmla="*/ 265206 h 2924776"/>
                  <a:gd name="connsiteX3" fmla="*/ 162018 w 162068"/>
                  <a:gd name="connsiteY3" fmla="*/ 265041 h 2924776"/>
                  <a:gd name="connsiteX4" fmla="*/ 162067 w 162068"/>
                  <a:gd name="connsiteY4" fmla="*/ 263420 h 2924776"/>
                  <a:gd name="connsiteX5" fmla="*/ 161522 w 162068"/>
                  <a:gd name="connsiteY5" fmla="*/ 263420 h 2924776"/>
                  <a:gd name="connsiteX6" fmla="*/ 81034 w 162068"/>
                  <a:gd name="connsiteY6" fmla="*/ 0 h 2924776"/>
                  <a:gd name="connsiteX7" fmla="*/ 546 w 162068"/>
                  <a:gd name="connsiteY7" fmla="*/ 263420 h 2924776"/>
                  <a:gd name="connsiteX8" fmla="*/ 0 w 162068"/>
                  <a:gd name="connsiteY8" fmla="*/ 263420 h 2924776"/>
                  <a:gd name="connsiteX9" fmla="*/ 50 w 162068"/>
                  <a:gd name="connsiteY9" fmla="*/ 265044 h 2924776"/>
                  <a:gd name="connsiteX10" fmla="*/ 0 w 162068"/>
                  <a:gd name="connsiteY10" fmla="*/ 265206 h 2924776"/>
                  <a:gd name="connsiteX11" fmla="*/ 54 w 162068"/>
                  <a:gd name="connsiteY11" fmla="*/ 265206 h 29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068" h="2924776">
                    <a:moveTo>
                      <a:pt x="81034" y="2924776"/>
                    </a:moveTo>
                    <a:lnTo>
                      <a:pt x="162013" y="265206"/>
                    </a:lnTo>
                    <a:lnTo>
                      <a:pt x="162068" y="265206"/>
                    </a:lnTo>
                    <a:lnTo>
                      <a:pt x="162018" y="265041"/>
                    </a:lnTo>
                    <a:lnTo>
                      <a:pt x="162067" y="263420"/>
                    </a:lnTo>
                    <a:lnTo>
                      <a:pt x="161522" y="263420"/>
                    </a:lnTo>
                    <a:lnTo>
                      <a:pt x="81034" y="0"/>
                    </a:lnTo>
                    <a:lnTo>
                      <a:pt x="546" y="263420"/>
                    </a:lnTo>
                    <a:lnTo>
                      <a:pt x="0" y="263420"/>
                    </a:lnTo>
                    <a:lnTo>
                      <a:pt x="50" y="265044"/>
                    </a:lnTo>
                    <a:lnTo>
                      <a:pt x="0" y="265206"/>
                    </a:lnTo>
                    <a:lnTo>
                      <a:pt x="54" y="265206"/>
                    </a:lnTo>
                    <a:close/>
                  </a:path>
                </a:pathLst>
              </a:custGeom>
              <a:solidFill>
                <a:srgbClr val="99CCFF"/>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华文新魏" panose="02010800040101010101" pitchFamily="2" charset="-122"/>
                  <a:ea typeface="华文新魏" panose="02010800040101010101" pitchFamily="2" charset="-122"/>
                </a:endParaRPr>
              </a:p>
            </p:txBody>
          </p:sp>
          <p:sp>
            <p:nvSpPr>
              <p:cNvPr id="9" name="任意多边形">
                <a:extLst>
                  <a:ext uri="{FF2B5EF4-FFF2-40B4-BE49-F238E27FC236}">
                    <a16:creationId xmlns:a16="http://schemas.microsoft.com/office/drawing/2014/main" id="{0B0B7518-A579-DAE9-9788-0A6566CA50B1}"/>
                  </a:ext>
                </a:extLst>
              </p:cNvPr>
              <p:cNvSpPr/>
              <p:nvPr/>
            </p:nvSpPr>
            <p:spPr>
              <a:xfrm rot="5400000" flipH="1" flipV="1">
                <a:off x="9444163" y="2711160"/>
                <a:ext cx="52737" cy="2206399"/>
              </a:xfrm>
              <a:custGeom>
                <a:avLst/>
                <a:gdLst>
                  <a:gd name="connsiteX0" fmla="*/ 81034 w 162068"/>
                  <a:gd name="connsiteY0" fmla="*/ 2924776 h 2924776"/>
                  <a:gd name="connsiteX1" fmla="*/ 162013 w 162068"/>
                  <a:gd name="connsiteY1" fmla="*/ 265206 h 2924776"/>
                  <a:gd name="connsiteX2" fmla="*/ 162068 w 162068"/>
                  <a:gd name="connsiteY2" fmla="*/ 265206 h 2924776"/>
                  <a:gd name="connsiteX3" fmla="*/ 162018 w 162068"/>
                  <a:gd name="connsiteY3" fmla="*/ 265041 h 2924776"/>
                  <a:gd name="connsiteX4" fmla="*/ 162067 w 162068"/>
                  <a:gd name="connsiteY4" fmla="*/ 263420 h 2924776"/>
                  <a:gd name="connsiteX5" fmla="*/ 161522 w 162068"/>
                  <a:gd name="connsiteY5" fmla="*/ 263420 h 2924776"/>
                  <a:gd name="connsiteX6" fmla="*/ 81034 w 162068"/>
                  <a:gd name="connsiteY6" fmla="*/ 0 h 2924776"/>
                  <a:gd name="connsiteX7" fmla="*/ 546 w 162068"/>
                  <a:gd name="connsiteY7" fmla="*/ 263420 h 2924776"/>
                  <a:gd name="connsiteX8" fmla="*/ 0 w 162068"/>
                  <a:gd name="connsiteY8" fmla="*/ 263420 h 2924776"/>
                  <a:gd name="connsiteX9" fmla="*/ 50 w 162068"/>
                  <a:gd name="connsiteY9" fmla="*/ 265044 h 2924776"/>
                  <a:gd name="connsiteX10" fmla="*/ 0 w 162068"/>
                  <a:gd name="connsiteY10" fmla="*/ 265206 h 2924776"/>
                  <a:gd name="connsiteX11" fmla="*/ 54 w 162068"/>
                  <a:gd name="connsiteY11" fmla="*/ 265206 h 29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068" h="2924776">
                    <a:moveTo>
                      <a:pt x="81034" y="2924776"/>
                    </a:moveTo>
                    <a:lnTo>
                      <a:pt x="162013" y="265206"/>
                    </a:lnTo>
                    <a:lnTo>
                      <a:pt x="162068" y="265206"/>
                    </a:lnTo>
                    <a:lnTo>
                      <a:pt x="162018" y="265041"/>
                    </a:lnTo>
                    <a:lnTo>
                      <a:pt x="162067" y="263420"/>
                    </a:lnTo>
                    <a:lnTo>
                      <a:pt x="161522" y="263420"/>
                    </a:lnTo>
                    <a:lnTo>
                      <a:pt x="81034" y="0"/>
                    </a:lnTo>
                    <a:lnTo>
                      <a:pt x="546" y="263420"/>
                    </a:lnTo>
                    <a:lnTo>
                      <a:pt x="0" y="263420"/>
                    </a:lnTo>
                    <a:lnTo>
                      <a:pt x="50" y="265044"/>
                    </a:lnTo>
                    <a:lnTo>
                      <a:pt x="0" y="265206"/>
                    </a:lnTo>
                    <a:lnTo>
                      <a:pt x="54" y="265206"/>
                    </a:lnTo>
                    <a:close/>
                  </a:path>
                </a:pathLst>
              </a:custGeom>
              <a:solidFill>
                <a:srgbClr val="99CCFF"/>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99CCFF"/>
                  </a:solidFill>
                  <a:latin typeface="华文新魏" panose="02010800040101010101" pitchFamily="2" charset="-122"/>
                  <a:ea typeface="华文新魏" panose="02010800040101010101" pitchFamily="2" charset="-122"/>
                </a:endParaRPr>
              </a:p>
            </p:txBody>
          </p:sp>
          <p:sp>
            <p:nvSpPr>
              <p:cNvPr id="10" name="文本框 9">
                <a:extLst>
                  <a:ext uri="{FF2B5EF4-FFF2-40B4-BE49-F238E27FC236}">
                    <a16:creationId xmlns:a16="http://schemas.microsoft.com/office/drawing/2014/main" id="{D84EEE22-E4E4-93A3-F399-18FC39089DCE}"/>
                  </a:ext>
                </a:extLst>
              </p:cNvPr>
              <p:cNvSpPr txBox="1"/>
              <p:nvPr/>
            </p:nvSpPr>
            <p:spPr>
              <a:xfrm>
                <a:off x="4742835" y="3629693"/>
                <a:ext cx="3432644" cy="369332"/>
              </a:xfrm>
              <a:prstGeom prst="rect">
                <a:avLst/>
              </a:prstGeom>
              <a:noFill/>
            </p:spPr>
            <p:txBody>
              <a:bodyPr wrap="square" rtlCol="0">
                <a:spAutoFit/>
              </a:bodyPr>
              <a:lstStyle/>
              <a:p>
                <a:r>
                  <a:rPr lang="en-US" altLang="zh-CN" dirty="0">
                    <a:solidFill>
                      <a:srgbClr val="99CCFF"/>
                    </a:solidFill>
                    <a:latin typeface="Times New Roman" panose="02020603050405020304" pitchFamily="18" charset="0"/>
                    <a:cs typeface="Times New Roman" panose="02020603050405020304" pitchFamily="18" charset="0"/>
                  </a:rPr>
                  <a:t>NORTHEASTERN UNIVERSITY</a:t>
                </a:r>
                <a:endParaRPr lang="zh-CN" altLang="en-US" dirty="0">
                  <a:solidFill>
                    <a:srgbClr val="99CCFF"/>
                  </a:solidFill>
                  <a:latin typeface="Times New Roman" panose="02020603050405020304" pitchFamily="18" charset="0"/>
                  <a:cs typeface="Times New Roman" panose="02020603050405020304" pitchFamily="18" charset="0"/>
                </a:endParaRPr>
              </a:p>
            </p:txBody>
          </p:sp>
        </p:grpSp>
        <p:sp>
          <p:nvSpPr>
            <p:cNvPr id="11" name="等腰三角形 10">
              <a:extLst>
                <a:ext uri="{FF2B5EF4-FFF2-40B4-BE49-F238E27FC236}">
                  <a16:creationId xmlns:a16="http://schemas.microsoft.com/office/drawing/2014/main" id="{1FC35255-E14A-7BA1-90CE-2974D51325E8}"/>
                </a:ext>
              </a:extLst>
            </p:cNvPr>
            <p:cNvSpPr/>
            <p:nvPr/>
          </p:nvSpPr>
          <p:spPr>
            <a:xfrm rot="10800000">
              <a:off x="9422470" y="4415489"/>
              <a:ext cx="389861" cy="186431"/>
            </a:xfrm>
            <a:prstGeom prst="triangle">
              <a:avLst/>
            </a:prstGeom>
            <a:solidFill>
              <a:srgbClr val="2B468C"/>
            </a:solidFill>
            <a:ln>
              <a:solidFill>
                <a:srgbClr val="2B46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5" name="图片 14">
              <a:extLst>
                <a:ext uri="{FF2B5EF4-FFF2-40B4-BE49-F238E27FC236}">
                  <a16:creationId xmlns:a16="http://schemas.microsoft.com/office/drawing/2014/main" id="{48E851F7-DD13-30B5-5ADB-C7576CFA6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1536" y="4522847"/>
              <a:ext cx="1291727" cy="1291727"/>
            </a:xfrm>
            <a:prstGeom prst="rect">
              <a:avLst/>
            </a:prstGeom>
          </p:spPr>
        </p:pic>
      </p:grpSp>
      <p:grpSp>
        <p:nvGrpSpPr>
          <p:cNvPr id="21" name="组合 20">
            <a:extLst>
              <a:ext uri="{FF2B5EF4-FFF2-40B4-BE49-F238E27FC236}">
                <a16:creationId xmlns:a16="http://schemas.microsoft.com/office/drawing/2014/main" id="{8868E444-E401-F21A-FFC3-278C39894813}"/>
              </a:ext>
            </a:extLst>
          </p:cNvPr>
          <p:cNvGrpSpPr/>
          <p:nvPr/>
        </p:nvGrpSpPr>
        <p:grpSpPr>
          <a:xfrm>
            <a:off x="346867" y="255358"/>
            <a:ext cx="3290844" cy="1080000"/>
            <a:chOff x="346867" y="255358"/>
            <a:chExt cx="3290844" cy="1080000"/>
          </a:xfrm>
        </p:grpSpPr>
        <p:pic>
          <p:nvPicPr>
            <p:cNvPr id="3" name="图片 2">
              <a:extLst>
                <a:ext uri="{FF2B5EF4-FFF2-40B4-BE49-F238E27FC236}">
                  <a16:creationId xmlns:a16="http://schemas.microsoft.com/office/drawing/2014/main" id="{36E329D6-99CC-8EF6-EFFF-428D74BA1856}"/>
                </a:ext>
              </a:extLst>
            </p:cNvPr>
            <p:cNvPicPr>
              <a:picLocks noChangeAspect="1"/>
            </p:cNvPicPr>
            <p:nvPr/>
          </p:nvPicPr>
          <p:blipFill rotWithShape="1">
            <a:blip r:embed="rId4"/>
            <a:srcRect l="23238" t="2731" r="19163" b="67229"/>
            <a:stretch/>
          </p:blipFill>
          <p:spPr>
            <a:xfrm>
              <a:off x="346867" y="255358"/>
              <a:ext cx="1110414" cy="1080000"/>
            </a:xfrm>
            <a:prstGeom prst="rect">
              <a:avLst/>
            </a:prstGeom>
          </p:spPr>
        </p:pic>
        <p:pic>
          <p:nvPicPr>
            <p:cNvPr id="20" name="图片 19">
              <a:extLst>
                <a:ext uri="{FF2B5EF4-FFF2-40B4-BE49-F238E27FC236}">
                  <a16:creationId xmlns:a16="http://schemas.microsoft.com/office/drawing/2014/main" id="{7F8040BB-2F03-6761-5C97-1F78AC26A816}"/>
                </a:ext>
              </a:extLst>
            </p:cNvPr>
            <p:cNvPicPr>
              <a:picLocks noChangeAspect="1"/>
            </p:cNvPicPr>
            <p:nvPr/>
          </p:nvPicPr>
          <p:blipFill rotWithShape="1">
            <a:blip r:embed="rId5">
              <a:extLst>
                <a:ext uri="{28A0092B-C50C-407E-A947-70E740481C1C}">
                  <a14:useLocalDpi xmlns:a14="http://schemas.microsoft.com/office/drawing/2010/main" val="0"/>
                </a:ext>
              </a:extLst>
            </a:blip>
            <a:srcRect l="20981" t="28278" r="20718" b="49515"/>
            <a:stretch/>
          </p:blipFill>
          <p:spPr>
            <a:xfrm>
              <a:off x="1451143" y="327358"/>
              <a:ext cx="2186568" cy="936000"/>
            </a:xfrm>
            <a:prstGeom prst="rect">
              <a:avLst/>
            </a:prstGeom>
          </p:spPr>
        </p:pic>
      </p:grpSp>
    </p:spTree>
    <p:extLst>
      <p:ext uri="{BB962C8B-B14F-4D97-AF65-F5344CB8AC3E}">
        <p14:creationId xmlns:p14="http://schemas.microsoft.com/office/powerpoint/2010/main" val="3569560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8401B12-0D6D-4F08-A98E-EBDB5D70BF0B}"/>
              </a:ext>
            </a:extLst>
          </p:cNvPr>
          <p:cNvSpPr txBox="1"/>
          <p:nvPr/>
        </p:nvSpPr>
        <p:spPr>
          <a:xfrm>
            <a:off x="7429500" y="5149870"/>
            <a:ext cx="1682616" cy="544414"/>
          </a:xfrm>
          <a:prstGeom prst="rect">
            <a:avLst/>
          </a:prstGeom>
        </p:spPr>
        <p:txBody>
          <a:bodyPr vert="horz" wrap="square" lIns="91440" tIns="45720" rIns="91440" bIns="45720" rtlCol="0">
            <a:normAutofit fontScale="55000" lnSpcReduction="20000"/>
          </a:bodyPr>
          <a:lstStyle/>
          <a:p>
            <a:pPr algn="l"/>
            <a:r>
              <a:rPr kumimoji="1" lang="en-US" altLang="zh-CN" sz="3200" dirty="0">
                <a:latin typeface="微软雅黑" panose="020B0503020204020204" pitchFamily="34" charset="-122"/>
                <a:ea typeface="微软雅黑" panose="020B0503020204020204" pitchFamily="34" charset="-122"/>
                <a:cs typeface="Times New Roman" panose="02020603050405020304" pitchFamily="18" charset="0"/>
              </a:rPr>
              <a:t>Shumo wang</a:t>
            </a:r>
            <a:endParaRPr kumimoji="1" lang="zh-CN" altLang="en-US" sz="32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6" name="组合 15">
            <a:extLst>
              <a:ext uri="{FF2B5EF4-FFF2-40B4-BE49-F238E27FC236}">
                <a16:creationId xmlns:a16="http://schemas.microsoft.com/office/drawing/2014/main" id="{AE9D4A6C-939C-A97E-BCCF-954E6DBFF22F}"/>
              </a:ext>
            </a:extLst>
          </p:cNvPr>
          <p:cNvGrpSpPr/>
          <p:nvPr/>
        </p:nvGrpSpPr>
        <p:grpSpPr>
          <a:xfrm>
            <a:off x="0" y="1825931"/>
            <a:ext cx="12192000" cy="4092338"/>
            <a:chOff x="0" y="1722236"/>
            <a:chExt cx="12192000" cy="4092338"/>
          </a:xfrm>
        </p:grpSpPr>
        <p:sp>
          <p:nvSpPr>
            <p:cNvPr id="5" name="矩形 4">
              <a:extLst>
                <a:ext uri="{FF2B5EF4-FFF2-40B4-BE49-F238E27FC236}">
                  <a16:creationId xmlns:a16="http://schemas.microsoft.com/office/drawing/2014/main" id="{D0E29309-F1CA-1EA2-1DEA-058927ADDE1E}"/>
                </a:ext>
              </a:extLst>
            </p:cNvPr>
            <p:cNvSpPr/>
            <p:nvPr/>
          </p:nvSpPr>
          <p:spPr>
            <a:xfrm>
              <a:off x="0" y="1722236"/>
              <a:ext cx="12192000" cy="2698936"/>
            </a:xfrm>
            <a:prstGeom prst="rect">
              <a:avLst/>
            </a:prstGeom>
            <a:solidFill>
              <a:srgbClr val="2B468C"/>
            </a:solidFill>
            <a:ln>
              <a:solidFill>
                <a:srgbClr val="2B46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B9280F17-1B8F-990A-D570-D2F085168728}"/>
                </a:ext>
              </a:extLst>
            </p:cNvPr>
            <p:cNvSpPr txBox="1"/>
            <p:nvPr/>
          </p:nvSpPr>
          <p:spPr>
            <a:xfrm>
              <a:off x="120869" y="2347239"/>
              <a:ext cx="11950261" cy="923330"/>
            </a:xfrm>
            <a:prstGeom prst="rect">
              <a:avLst/>
            </a:prstGeom>
            <a:noFill/>
          </p:spPr>
          <p:txBody>
            <a:bodyPr wrap="square">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Thanks</a:t>
              </a:r>
              <a:r>
                <a:rPr lang="zh-CN" altLang="en-US" sz="5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p>
          </p:txBody>
        </p:sp>
        <p:grpSp>
          <p:nvGrpSpPr>
            <p:cNvPr id="6" name="组合 5">
              <a:extLst>
                <a:ext uri="{FF2B5EF4-FFF2-40B4-BE49-F238E27FC236}">
                  <a16:creationId xmlns:a16="http://schemas.microsoft.com/office/drawing/2014/main" id="{AE63DA4C-F597-274E-F1DE-0DC7197E65C3}"/>
                </a:ext>
              </a:extLst>
            </p:cNvPr>
            <p:cNvGrpSpPr/>
            <p:nvPr/>
          </p:nvGrpSpPr>
          <p:grpSpPr>
            <a:xfrm>
              <a:off x="1776738" y="3742140"/>
              <a:ext cx="8229148" cy="369332"/>
              <a:chOff x="2344583" y="3629693"/>
              <a:chExt cx="8229148" cy="369332"/>
            </a:xfrm>
          </p:grpSpPr>
          <p:sp>
            <p:nvSpPr>
              <p:cNvPr id="7" name="任意多边形">
                <a:extLst>
                  <a:ext uri="{FF2B5EF4-FFF2-40B4-BE49-F238E27FC236}">
                    <a16:creationId xmlns:a16="http://schemas.microsoft.com/office/drawing/2014/main" id="{FF8EFA0E-C5A9-B2CB-4C24-F5FF64F9A3F2}"/>
                  </a:ext>
                </a:extLst>
              </p:cNvPr>
              <p:cNvSpPr/>
              <p:nvPr/>
            </p:nvSpPr>
            <p:spPr>
              <a:xfrm rot="16200000" flipV="1">
                <a:off x="3421414" y="2711159"/>
                <a:ext cx="52737" cy="2206399"/>
              </a:xfrm>
              <a:custGeom>
                <a:avLst/>
                <a:gdLst>
                  <a:gd name="connsiteX0" fmla="*/ 81034 w 162068"/>
                  <a:gd name="connsiteY0" fmla="*/ 2924776 h 2924776"/>
                  <a:gd name="connsiteX1" fmla="*/ 162013 w 162068"/>
                  <a:gd name="connsiteY1" fmla="*/ 265206 h 2924776"/>
                  <a:gd name="connsiteX2" fmla="*/ 162068 w 162068"/>
                  <a:gd name="connsiteY2" fmla="*/ 265206 h 2924776"/>
                  <a:gd name="connsiteX3" fmla="*/ 162018 w 162068"/>
                  <a:gd name="connsiteY3" fmla="*/ 265041 h 2924776"/>
                  <a:gd name="connsiteX4" fmla="*/ 162067 w 162068"/>
                  <a:gd name="connsiteY4" fmla="*/ 263420 h 2924776"/>
                  <a:gd name="connsiteX5" fmla="*/ 161522 w 162068"/>
                  <a:gd name="connsiteY5" fmla="*/ 263420 h 2924776"/>
                  <a:gd name="connsiteX6" fmla="*/ 81034 w 162068"/>
                  <a:gd name="connsiteY6" fmla="*/ 0 h 2924776"/>
                  <a:gd name="connsiteX7" fmla="*/ 546 w 162068"/>
                  <a:gd name="connsiteY7" fmla="*/ 263420 h 2924776"/>
                  <a:gd name="connsiteX8" fmla="*/ 0 w 162068"/>
                  <a:gd name="connsiteY8" fmla="*/ 263420 h 2924776"/>
                  <a:gd name="connsiteX9" fmla="*/ 50 w 162068"/>
                  <a:gd name="connsiteY9" fmla="*/ 265044 h 2924776"/>
                  <a:gd name="connsiteX10" fmla="*/ 0 w 162068"/>
                  <a:gd name="connsiteY10" fmla="*/ 265206 h 2924776"/>
                  <a:gd name="connsiteX11" fmla="*/ 54 w 162068"/>
                  <a:gd name="connsiteY11" fmla="*/ 265206 h 29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068" h="2924776">
                    <a:moveTo>
                      <a:pt x="81034" y="2924776"/>
                    </a:moveTo>
                    <a:lnTo>
                      <a:pt x="162013" y="265206"/>
                    </a:lnTo>
                    <a:lnTo>
                      <a:pt x="162068" y="265206"/>
                    </a:lnTo>
                    <a:lnTo>
                      <a:pt x="162018" y="265041"/>
                    </a:lnTo>
                    <a:lnTo>
                      <a:pt x="162067" y="263420"/>
                    </a:lnTo>
                    <a:lnTo>
                      <a:pt x="161522" y="263420"/>
                    </a:lnTo>
                    <a:lnTo>
                      <a:pt x="81034" y="0"/>
                    </a:lnTo>
                    <a:lnTo>
                      <a:pt x="546" y="263420"/>
                    </a:lnTo>
                    <a:lnTo>
                      <a:pt x="0" y="263420"/>
                    </a:lnTo>
                    <a:lnTo>
                      <a:pt x="50" y="265044"/>
                    </a:lnTo>
                    <a:lnTo>
                      <a:pt x="0" y="265206"/>
                    </a:lnTo>
                    <a:lnTo>
                      <a:pt x="54" y="265206"/>
                    </a:lnTo>
                    <a:close/>
                  </a:path>
                </a:pathLst>
              </a:custGeom>
              <a:solidFill>
                <a:srgbClr val="99CCFF"/>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华文新魏" panose="02010800040101010101" pitchFamily="2" charset="-122"/>
                  <a:ea typeface="华文新魏" panose="02010800040101010101" pitchFamily="2" charset="-122"/>
                </a:endParaRPr>
              </a:p>
            </p:txBody>
          </p:sp>
          <p:sp>
            <p:nvSpPr>
              <p:cNvPr id="9" name="任意多边形">
                <a:extLst>
                  <a:ext uri="{FF2B5EF4-FFF2-40B4-BE49-F238E27FC236}">
                    <a16:creationId xmlns:a16="http://schemas.microsoft.com/office/drawing/2014/main" id="{0B0B7518-A579-DAE9-9788-0A6566CA50B1}"/>
                  </a:ext>
                </a:extLst>
              </p:cNvPr>
              <p:cNvSpPr/>
              <p:nvPr/>
            </p:nvSpPr>
            <p:spPr>
              <a:xfrm rot="5400000" flipH="1" flipV="1">
                <a:off x="9444163" y="2711160"/>
                <a:ext cx="52737" cy="2206399"/>
              </a:xfrm>
              <a:custGeom>
                <a:avLst/>
                <a:gdLst>
                  <a:gd name="connsiteX0" fmla="*/ 81034 w 162068"/>
                  <a:gd name="connsiteY0" fmla="*/ 2924776 h 2924776"/>
                  <a:gd name="connsiteX1" fmla="*/ 162013 w 162068"/>
                  <a:gd name="connsiteY1" fmla="*/ 265206 h 2924776"/>
                  <a:gd name="connsiteX2" fmla="*/ 162068 w 162068"/>
                  <a:gd name="connsiteY2" fmla="*/ 265206 h 2924776"/>
                  <a:gd name="connsiteX3" fmla="*/ 162018 w 162068"/>
                  <a:gd name="connsiteY3" fmla="*/ 265041 h 2924776"/>
                  <a:gd name="connsiteX4" fmla="*/ 162067 w 162068"/>
                  <a:gd name="connsiteY4" fmla="*/ 263420 h 2924776"/>
                  <a:gd name="connsiteX5" fmla="*/ 161522 w 162068"/>
                  <a:gd name="connsiteY5" fmla="*/ 263420 h 2924776"/>
                  <a:gd name="connsiteX6" fmla="*/ 81034 w 162068"/>
                  <a:gd name="connsiteY6" fmla="*/ 0 h 2924776"/>
                  <a:gd name="connsiteX7" fmla="*/ 546 w 162068"/>
                  <a:gd name="connsiteY7" fmla="*/ 263420 h 2924776"/>
                  <a:gd name="connsiteX8" fmla="*/ 0 w 162068"/>
                  <a:gd name="connsiteY8" fmla="*/ 263420 h 2924776"/>
                  <a:gd name="connsiteX9" fmla="*/ 50 w 162068"/>
                  <a:gd name="connsiteY9" fmla="*/ 265044 h 2924776"/>
                  <a:gd name="connsiteX10" fmla="*/ 0 w 162068"/>
                  <a:gd name="connsiteY10" fmla="*/ 265206 h 2924776"/>
                  <a:gd name="connsiteX11" fmla="*/ 54 w 162068"/>
                  <a:gd name="connsiteY11" fmla="*/ 265206 h 29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068" h="2924776">
                    <a:moveTo>
                      <a:pt x="81034" y="2924776"/>
                    </a:moveTo>
                    <a:lnTo>
                      <a:pt x="162013" y="265206"/>
                    </a:lnTo>
                    <a:lnTo>
                      <a:pt x="162068" y="265206"/>
                    </a:lnTo>
                    <a:lnTo>
                      <a:pt x="162018" y="265041"/>
                    </a:lnTo>
                    <a:lnTo>
                      <a:pt x="162067" y="263420"/>
                    </a:lnTo>
                    <a:lnTo>
                      <a:pt x="161522" y="263420"/>
                    </a:lnTo>
                    <a:lnTo>
                      <a:pt x="81034" y="0"/>
                    </a:lnTo>
                    <a:lnTo>
                      <a:pt x="546" y="263420"/>
                    </a:lnTo>
                    <a:lnTo>
                      <a:pt x="0" y="263420"/>
                    </a:lnTo>
                    <a:lnTo>
                      <a:pt x="50" y="265044"/>
                    </a:lnTo>
                    <a:lnTo>
                      <a:pt x="0" y="265206"/>
                    </a:lnTo>
                    <a:lnTo>
                      <a:pt x="54" y="265206"/>
                    </a:lnTo>
                    <a:close/>
                  </a:path>
                </a:pathLst>
              </a:custGeom>
              <a:solidFill>
                <a:srgbClr val="99CCFF"/>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99CCFF"/>
                  </a:solidFill>
                  <a:latin typeface="华文新魏" panose="02010800040101010101" pitchFamily="2" charset="-122"/>
                  <a:ea typeface="华文新魏" panose="02010800040101010101" pitchFamily="2" charset="-122"/>
                </a:endParaRPr>
              </a:p>
            </p:txBody>
          </p:sp>
          <p:sp>
            <p:nvSpPr>
              <p:cNvPr id="10" name="文本框 9">
                <a:extLst>
                  <a:ext uri="{FF2B5EF4-FFF2-40B4-BE49-F238E27FC236}">
                    <a16:creationId xmlns:a16="http://schemas.microsoft.com/office/drawing/2014/main" id="{D84EEE22-E4E4-93A3-F399-18FC39089DCE}"/>
                  </a:ext>
                </a:extLst>
              </p:cNvPr>
              <p:cNvSpPr txBox="1"/>
              <p:nvPr/>
            </p:nvSpPr>
            <p:spPr>
              <a:xfrm>
                <a:off x="4742835" y="3629693"/>
                <a:ext cx="3432644" cy="369332"/>
              </a:xfrm>
              <a:prstGeom prst="rect">
                <a:avLst/>
              </a:prstGeom>
              <a:noFill/>
            </p:spPr>
            <p:txBody>
              <a:bodyPr wrap="square" rtlCol="0">
                <a:spAutoFit/>
              </a:bodyPr>
              <a:lstStyle/>
              <a:p>
                <a:r>
                  <a:rPr lang="en-US" altLang="zh-CN" dirty="0">
                    <a:solidFill>
                      <a:srgbClr val="99CCFF"/>
                    </a:solidFill>
                    <a:latin typeface="Times New Roman" panose="02020603050405020304" pitchFamily="18" charset="0"/>
                    <a:cs typeface="Times New Roman" panose="02020603050405020304" pitchFamily="18" charset="0"/>
                  </a:rPr>
                  <a:t>NORTHEASTERN UNIVERSITY</a:t>
                </a:r>
                <a:endParaRPr lang="zh-CN" altLang="en-US" dirty="0">
                  <a:solidFill>
                    <a:srgbClr val="99CCFF"/>
                  </a:solidFill>
                  <a:latin typeface="Times New Roman" panose="02020603050405020304" pitchFamily="18" charset="0"/>
                  <a:cs typeface="Times New Roman" panose="02020603050405020304" pitchFamily="18" charset="0"/>
                </a:endParaRPr>
              </a:p>
            </p:txBody>
          </p:sp>
        </p:grpSp>
        <p:sp>
          <p:nvSpPr>
            <p:cNvPr id="11" name="等腰三角形 10">
              <a:extLst>
                <a:ext uri="{FF2B5EF4-FFF2-40B4-BE49-F238E27FC236}">
                  <a16:creationId xmlns:a16="http://schemas.microsoft.com/office/drawing/2014/main" id="{1FC35255-E14A-7BA1-90CE-2974D51325E8}"/>
                </a:ext>
              </a:extLst>
            </p:cNvPr>
            <p:cNvSpPr/>
            <p:nvPr/>
          </p:nvSpPr>
          <p:spPr>
            <a:xfrm rot="10800000">
              <a:off x="9422470" y="4415489"/>
              <a:ext cx="389861" cy="186431"/>
            </a:xfrm>
            <a:prstGeom prst="triangle">
              <a:avLst/>
            </a:prstGeom>
            <a:solidFill>
              <a:srgbClr val="2B468C"/>
            </a:solidFill>
            <a:ln>
              <a:solidFill>
                <a:srgbClr val="2B46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5" name="图片 14">
              <a:extLst>
                <a:ext uri="{FF2B5EF4-FFF2-40B4-BE49-F238E27FC236}">
                  <a16:creationId xmlns:a16="http://schemas.microsoft.com/office/drawing/2014/main" id="{48E851F7-DD13-30B5-5ADB-C7576CFA6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1536" y="4522847"/>
              <a:ext cx="1291727" cy="1291727"/>
            </a:xfrm>
            <a:prstGeom prst="rect">
              <a:avLst/>
            </a:prstGeom>
          </p:spPr>
        </p:pic>
      </p:grpSp>
      <p:grpSp>
        <p:nvGrpSpPr>
          <p:cNvPr id="21" name="组合 20">
            <a:extLst>
              <a:ext uri="{FF2B5EF4-FFF2-40B4-BE49-F238E27FC236}">
                <a16:creationId xmlns:a16="http://schemas.microsoft.com/office/drawing/2014/main" id="{8868E444-E401-F21A-FFC3-278C39894813}"/>
              </a:ext>
            </a:extLst>
          </p:cNvPr>
          <p:cNvGrpSpPr/>
          <p:nvPr/>
        </p:nvGrpSpPr>
        <p:grpSpPr>
          <a:xfrm>
            <a:off x="346867" y="255358"/>
            <a:ext cx="3290844" cy="1080000"/>
            <a:chOff x="346867" y="255358"/>
            <a:chExt cx="3290844" cy="1080000"/>
          </a:xfrm>
        </p:grpSpPr>
        <p:pic>
          <p:nvPicPr>
            <p:cNvPr id="3" name="图片 2">
              <a:extLst>
                <a:ext uri="{FF2B5EF4-FFF2-40B4-BE49-F238E27FC236}">
                  <a16:creationId xmlns:a16="http://schemas.microsoft.com/office/drawing/2014/main" id="{36E329D6-99CC-8EF6-EFFF-428D74BA1856}"/>
                </a:ext>
              </a:extLst>
            </p:cNvPr>
            <p:cNvPicPr>
              <a:picLocks noChangeAspect="1"/>
            </p:cNvPicPr>
            <p:nvPr/>
          </p:nvPicPr>
          <p:blipFill rotWithShape="1">
            <a:blip r:embed="rId4"/>
            <a:srcRect l="23238" t="2731" r="19163" b="67229"/>
            <a:stretch/>
          </p:blipFill>
          <p:spPr>
            <a:xfrm>
              <a:off x="346867" y="255358"/>
              <a:ext cx="1110414" cy="1080000"/>
            </a:xfrm>
            <a:prstGeom prst="rect">
              <a:avLst/>
            </a:prstGeom>
          </p:spPr>
        </p:pic>
        <p:pic>
          <p:nvPicPr>
            <p:cNvPr id="20" name="图片 19">
              <a:extLst>
                <a:ext uri="{FF2B5EF4-FFF2-40B4-BE49-F238E27FC236}">
                  <a16:creationId xmlns:a16="http://schemas.microsoft.com/office/drawing/2014/main" id="{7F8040BB-2F03-6761-5C97-1F78AC26A816}"/>
                </a:ext>
              </a:extLst>
            </p:cNvPr>
            <p:cNvPicPr>
              <a:picLocks noChangeAspect="1"/>
            </p:cNvPicPr>
            <p:nvPr/>
          </p:nvPicPr>
          <p:blipFill rotWithShape="1">
            <a:blip r:embed="rId5">
              <a:extLst>
                <a:ext uri="{28A0092B-C50C-407E-A947-70E740481C1C}">
                  <a14:useLocalDpi xmlns:a14="http://schemas.microsoft.com/office/drawing/2010/main" val="0"/>
                </a:ext>
              </a:extLst>
            </a:blip>
            <a:srcRect l="20981" t="28278" r="20718" b="49515"/>
            <a:stretch/>
          </p:blipFill>
          <p:spPr>
            <a:xfrm>
              <a:off x="1451143" y="327358"/>
              <a:ext cx="2186568" cy="936000"/>
            </a:xfrm>
            <a:prstGeom prst="rect">
              <a:avLst/>
            </a:prstGeom>
          </p:spPr>
        </p:pic>
      </p:grpSp>
    </p:spTree>
    <p:extLst>
      <p:ext uri="{BB962C8B-B14F-4D97-AF65-F5344CB8AC3E}">
        <p14:creationId xmlns:p14="http://schemas.microsoft.com/office/powerpoint/2010/main" val="522235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2347933" y="60049"/>
            <a:ext cx="7496134" cy="707886"/>
          </a:xfrm>
          <a:prstGeom prst="rect">
            <a:avLst/>
          </a:prstGeom>
          <a:noFill/>
        </p:spPr>
        <p:txBody>
          <a:bodyPr wrap="square">
            <a:spAutoFit/>
          </a:bodyPr>
          <a:lstStyle/>
          <a:p>
            <a:r>
              <a:rPr lang="en-US" altLang="zh-CN" sz="2000" b="1" dirty="0" err="1">
                <a:latin typeface="Times New Roman" panose="02020603050405020304" pitchFamily="18" charset="0"/>
                <a:ea typeface="微软雅黑" panose="020B0503020204020204" pitchFamily="34" charset="-122"/>
              </a:rPr>
              <a:t>Optimisation</a:t>
            </a:r>
            <a:r>
              <a:rPr lang="en-US" altLang="zh-CN" sz="2000" b="1" dirty="0">
                <a:latin typeface="Times New Roman" panose="02020603050405020304" pitchFamily="18" charset="0"/>
                <a:ea typeface="微软雅黑" panose="020B0503020204020204" pitchFamily="34" charset="-122"/>
              </a:rPr>
              <a:t> of real-time operating system based on the intelligent study of process control by </a:t>
            </a:r>
            <a:r>
              <a:rPr lang="en-US" altLang="zh-CN" sz="2000" b="1" dirty="0" err="1">
                <a:latin typeface="Times New Roman" panose="02020603050405020304" pitchFamily="18" charset="0"/>
                <a:ea typeface="微软雅黑" panose="020B0503020204020204" pitchFamily="34" charset="-122"/>
              </a:rPr>
              <a:t>localised</a:t>
            </a:r>
            <a:r>
              <a:rPr lang="en-US" altLang="zh-CN" sz="2000" b="1" dirty="0">
                <a:latin typeface="Times New Roman" panose="02020603050405020304" pitchFamily="18" charset="0"/>
                <a:ea typeface="微软雅黑" panose="020B0503020204020204" pitchFamily="34" charset="-122"/>
              </a:rPr>
              <a:t> PLCs</a:t>
            </a:r>
            <a:endParaRPr lang="zh-CN" altLang="en-US" sz="2000" b="1" dirty="0">
              <a:latin typeface="Times New Roman" panose="02020603050405020304" pitchFamily="18" charset="0"/>
              <a:ea typeface="微软雅黑" panose="020B0503020204020204" pitchFamily="34" charset="-122"/>
            </a:endParaRPr>
          </a:p>
        </p:txBody>
      </p:sp>
      <p:sp>
        <p:nvSpPr>
          <p:cNvPr id="2" name="矩形 1">
            <a:extLst>
              <a:ext uri="{FF2B5EF4-FFF2-40B4-BE49-F238E27FC236}">
                <a16:creationId xmlns:a16="http://schemas.microsoft.com/office/drawing/2014/main" id="{49AB869C-AC44-3FC5-D43B-E63413229E47}"/>
              </a:ext>
            </a:extLst>
          </p:cNvPr>
          <p:cNvSpPr/>
          <p:nvPr/>
        </p:nvSpPr>
        <p:spPr>
          <a:xfrm>
            <a:off x="301482" y="811897"/>
            <a:ext cx="11589034" cy="1894749"/>
          </a:xfrm>
          <a:prstGeom prst="rect">
            <a:avLst/>
          </a:prstGeom>
        </p:spPr>
        <p:txBody>
          <a:bodyPr wrap="square">
            <a:spAutoFit/>
          </a:bodyPr>
          <a:lstStyle/>
          <a:p>
            <a:pPr>
              <a:lnSpc>
                <a:spcPct val="150000"/>
              </a:lnSpc>
            </a:pPr>
            <a:r>
              <a:rPr lang="en-US" altLang="zh-CN" sz="1600" dirty="0">
                <a:latin typeface="Times New Roman" panose="02020603050405020304" pitchFamily="18" charset="0"/>
                <a:ea typeface="微软雅黑" panose="020B0503020204020204" pitchFamily="34" charset="-122"/>
                <a:sym typeface="+mn-ea"/>
              </a:rPr>
              <a:t>The real-time operating system is one of the most critical units in the PLC runtime, but </a:t>
            </a:r>
            <a:r>
              <a:rPr lang="en-US" altLang="zh-CN" sz="1600" b="1" dirty="0">
                <a:latin typeface="Times New Roman" panose="02020603050405020304" pitchFamily="18" charset="0"/>
                <a:ea typeface="微软雅黑" panose="020B0503020204020204" pitchFamily="34" charset="-122"/>
                <a:sym typeface="+mn-ea"/>
              </a:rPr>
              <a:t>scheduling uncertainties in the system (context switching, etc.) and other disturbances (interrupts, etc.) </a:t>
            </a:r>
            <a:r>
              <a:rPr lang="en-US" altLang="zh-CN" sz="1600" dirty="0">
                <a:latin typeface="Times New Roman" panose="02020603050405020304" pitchFamily="18" charset="0"/>
                <a:ea typeface="微软雅黑" panose="020B0503020204020204" pitchFamily="34" charset="-122"/>
                <a:sym typeface="+mn-ea"/>
              </a:rPr>
              <a:t>that make the </a:t>
            </a:r>
            <a:r>
              <a:rPr lang="en-US" altLang="zh-CN" sz="1600" dirty="0">
                <a:solidFill>
                  <a:srgbClr val="FF0000"/>
                </a:solidFill>
                <a:latin typeface="Times New Roman" panose="02020603050405020304" pitchFamily="18" charset="0"/>
                <a:ea typeface="微软雅黑" panose="020B0503020204020204" pitchFamily="34" charset="-122"/>
                <a:sym typeface="+mn-ea"/>
              </a:rPr>
              <a:t>task cyclic jitter too large </a:t>
            </a:r>
            <a:r>
              <a:rPr lang="en-US" altLang="zh-CN" sz="1600" dirty="0">
                <a:latin typeface="Times New Roman" panose="02020603050405020304" pitchFamily="18" charset="0"/>
                <a:ea typeface="微软雅黑" panose="020B0503020204020204" pitchFamily="34" charset="-122"/>
                <a:sym typeface="+mn-ea"/>
              </a:rPr>
              <a:t>leading to </a:t>
            </a:r>
            <a:r>
              <a:rPr lang="en-US" altLang="zh-CN" sz="1600" dirty="0">
                <a:solidFill>
                  <a:srgbClr val="FF0000"/>
                </a:solidFill>
                <a:latin typeface="Times New Roman" panose="02020603050405020304" pitchFamily="18" charset="0"/>
                <a:ea typeface="微软雅黑" panose="020B0503020204020204" pitchFamily="34" charset="-122"/>
                <a:sym typeface="+mn-ea"/>
              </a:rPr>
              <a:t>real-time performance degradation and affecting the control effect</a:t>
            </a:r>
            <a:r>
              <a:rPr lang="en-US" altLang="zh-CN" sz="1600" dirty="0">
                <a:latin typeface="Times New Roman" panose="02020603050405020304" pitchFamily="18" charset="0"/>
                <a:ea typeface="微软雅黑" panose="020B0503020204020204" pitchFamily="34" charset="-122"/>
                <a:sym typeface="+mn-ea"/>
              </a:rPr>
              <a:t>.</a:t>
            </a:r>
          </a:p>
          <a:p>
            <a:pPr>
              <a:lnSpc>
                <a:spcPct val="150000"/>
              </a:lnSpc>
            </a:pPr>
            <a:r>
              <a:rPr lang="en-US" altLang="zh-CN" sz="1600" dirty="0">
                <a:solidFill>
                  <a:srgbClr val="0070C0"/>
                </a:solidFill>
                <a:latin typeface="Times New Roman" panose="02020603050405020304" pitchFamily="18" charset="0"/>
                <a:ea typeface="微软雅黑" panose="020B0503020204020204" pitchFamily="34" charset="-122"/>
                <a:cs typeface="+mn-ea"/>
              </a:rPr>
              <a:t>Develop a high deterministic real-time operating framework. Improvement of cyclic jitter, improvement of PLC runtime system, and improvement of real-time reliability.</a:t>
            </a:r>
            <a:endParaRPr lang="zh-CN" altLang="en-US" sz="1600" dirty="0">
              <a:solidFill>
                <a:srgbClr val="0070C0"/>
              </a:solidFill>
              <a:latin typeface="Times New Roman" panose="02020603050405020304" pitchFamily="18" charset="0"/>
              <a:ea typeface="微软雅黑" panose="020B0503020204020204" pitchFamily="34" charset="-122"/>
              <a:cs typeface="+mn-ea"/>
              <a:sym typeface="+mn-ea"/>
            </a:endParaRPr>
          </a:p>
        </p:txBody>
      </p:sp>
      <p:sp>
        <p:nvSpPr>
          <p:cNvPr id="5" name="文本框 4">
            <a:extLst>
              <a:ext uri="{FF2B5EF4-FFF2-40B4-BE49-F238E27FC236}">
                <a16:creationId xmlns:a16="http://schemas.microsoft.com/office/drawing/2014/main" id="{B507A820-9E50-FFEB-A6F3-98D9DD7446BF}"/>
              </a:ext>
            </a:extLst>
          </p:cNvPr>
          <p:cNvSpPr txBox="1"/>
          <p:nvPr/>
        </p:nvSpPr>
        <p:spPr>
          <a:xfrm flipH="1">
            <a:off x="2898414" y="5892679"/>
            <a:ext cx="1934845" cy="337185"/>
          </a:xfrm>
          <a:prstGeom prst="rect">
            <a:avLst/>
          </a:prstGeom>
          <a:noFill/>
        </p:spPr>
        <p:txBody>
          <a:bodyPr wrap="square" rtlCol="0" anchor="t">
            <a:sp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r>
              <a:rPr lang="en-US" altLang="zh-CN" sz="1600" b="1" dirty="0"/>
              <a:t>Impact of jitter</a:t>
            </a:r>
            <a:endParaRPr lang="zh-CN" sz="1600" b="1" dirty="0"/>
          </a:p>
        </p:txBody>
      </p:sp>
      <p:grpSp>
        <p:nvGrpSpPr>
          <p:cNvPr id="39" name="组合 38">
            <a:extLst>
              <a:ext uri="{FF2B5EF4-FFF2-40B4-BE49-F238E27FC236}">
                <a16:creationId xmlns:a16="http://schemas.microsoft.com/office/drawing/2014/main" id="{1BFBBEE7-71F4-C8BE-8F5E-A1EE9A270D58}"/>
              </a:ext>
            </a:extLst>
          </p:cNvPr>
          <p:cNvGrpSpPr/>
          <p:nvPr/>
        </p:nvGrpSpPr>
        <p:grpSpPr>
          <a:xfrm>
            <a:off x="115795" y="2750608"/>
            <a:ext cx="7128711" cy="3142249"/>
            <a:chOff x="2531644" y="2325490"/>
            <a:chExt cx="7128711" cy="3142249"/>
          </a:xfrm>
        </p:grpSpPr>
        <p:pic>
          <p:nvPicPr>
            <p:cNvPr id="6" name="图片 5">
              <a:extLst>
                <a:ext uri="{FF2B5EF4-FFF2-40B4-BE49-F238E27FC236}">
                  <a16:creationId xmlns:a16="http://schemas.microsoft.com/office/drawing/2014/main" id="{5B4AE212-4A92-3107-33A1-D5DBB1EB1B74}"/>
                </a:ext>
              </a:extLst>
            </p:cNvPr>
            <p:cNvPicPr>
              <a:picLocks noChangeAspect="1"/>
            </p:cNvPicPr>
            <p:nvPr/>
          </p:nvPicPr>
          <p:blipFill rotWithShape="1">
            <a:blip r:embed="rId3"/>
            <a:srcRect b="7148"/>
            <a:stretch/>
          </p:blipFill>
          <p:spPr>
            <a:xfrm>
              <a:off x="2531644" y="2325490"/>
              <a:ext cx="7128711" cy="3142249"/>
            </a:xfrm>
            <a:prstGeom prst="rect">
              <a:avLst/>
            </a:prstGeom>
          </p:spPr>
        </p:pic>
        <p:cxnSp>
          <p:nvCxnSpPr>
            <p:cNvPr id="7" name="直接连接符 6">
              <a:extLst>
                <a:ext uri="{FF2B5EF4-FFF2-40B4-BE49-F238E27FC236}">
                  <a16:creationId xmlns:a16="http://schemas.microsoft.com/office/drawing/2014/main" id="{87F4E0CB-FE2C-FDD0-F900-8B0F93BD002F}"/>
                </a:ext>
              </a:extLst>
            </p:cNvPr>
            <p:cNvCxnSpPr>
              <a:cxnSpLocks/>
            </p:cNvCxnSpPr>
            <p:nvPr/>
          </p:nvCxnSpPr>
          <p:spPr>
            <a:xfrm>
              <a:off x="3916269"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DB42C289-C7CA-6B93-422B-08B1DA50E148}"/>
                </a:ext>
              </a:extLst>
            </p:cNvPr>
            <p:cNvCxnSpPr>
              <a:cxnSpLocks/>
            </p:cNvCxnSpPr>
            <p:nvPr/>
          </p:nvCxnSpPr>
          <p:spPr>
            <a:xfrm>
              <a:off x="4263402"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F83A26-35F5-93E2-A868-1E44096AFA47}"/>
                </a:ext>
              </a:extLst>
            </p:cNvPr>
            <p:cNvCxnSpPr>
              <a:cxnSpLocks/>
            </p:cNvCxnSpPr>
            <p:nvPr/>
          </p:nvCxnSpPr>
          <p:spPr>
            <a:xfrm>
              <a:off x="4627469"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753E665-1568-2FB7-FB79-6FBE3BDAA3F0}"/>
                </a:ext>
              </a:extLst>
            </p:cNvPr>
            <p:cNvCxnSpPr>
              <a:cxnSpLocks/>
            </p:cNvCxnSpPr>
            <p:nvPr/>
          </p:nvCxnSpPr>
          <p:spPr>
            <a:xfrm>
              <a:off x="4983069"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F49A872-CCD6-219A-D87D-3B452F9C0B10}"/>
                </a:ext>
              </a:extLst>
            </p:cNvPr>
            <p:cNvCxnSpPr>
              <a:cxnSpLocks/>
            </p:cNvCxnSpPr>
            <p:nvPr/>
          </p:nvCxnSpPr>
          <p:spPr>
            <a:xfrm>
              <a:off x="5321735"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2F8CF722-E8F3-ED9C-C1F0-F48339DABEC6}"/>
                </a:ext>
              </a:extLst>
            </p:cNvPr>
            <p:cNvCxnSpPr>
              <a:cxnSpLocks/>
            </p:cNvCxnSpPr>
            <p:nvPr/>
          </p:nvCxnSpPr>
          <p:spPr>
            <a:xfrm>
              <a:off x="7167469"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16" name="直接连接符 15">
              <a:extLst>
                <a:ext uri="{FF2B5EF4-FFF2-40B4-BE49-F238E27FC236}">
                  <a16:creationId xmlns:a16="http://schemas.microsoft.com/office/drawing/2014/main" id="{7F975D11-0B29-9680-5170-237730349A53}"/>
                </a:ext>
              </a:extLst>
            </p:cNvPr>
            <p:cNvCxnSpPr>
              <a:cxnSpLocks/>
            </p:cNvCxnSpPr>
            <p:nvPr/>
          </p:nvCxnSpPr>
          <p:spPr>
            <a:xfrm>
              <a:off x="7531535"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17" name="直接连接符 16">
              <a:extLst>
                <a:ext uri="{FF2B5EF4-FFF2-40B4-BE49-F238E27FC236}">
                  <a16:creationId xmlns:a16="http://schemas.microsoft.com/office/drawing/2014/main" id="{0BB187FB-25DE-E4E3-4BA8-FC0DBADEA4B8}"/>
                </a:ext>
              </a:extLst>
            </p:cNvPr>
            <p:cNvCxnSpPr>
              <a:cxnSpLocks/>
            </p:cNvCxnSpPr>
            <p:nvPr/>
          </p:nvCxnSpPr>
          <p:spPr>
            <a:xfrm>
              <a:off x="7988735"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18" name="直接连接符 17">
              <a:extLst>
                <a:ext uri="{FF2B5EF4-FFF2-40B4-BE49-F238E27FC236}">
                  <a16:creationId xmlns:a16="http://schemas.microsoft.com/office/drawing/2014/main" id="{E72642AF-1162-8E4A-B5FB-7EBD99EA3B27}"/>
                </a:ext>
              </a:extLst>
            </p:cNvPr>
            <p:cNvCxnSpPr>
              <a:cxnSpLocks/>
            </p:cNvCxnSpPr>
            <p:nvPr/>
          </p:nvCxnSpPr>
          <p:spPr>
            <a:xfrm>
              <a:off x="8251202"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19" name="直接连接符 18">
              <a:extLst>
                <a:ext uri="{FF2B5EF4-FFF2-40B4-BE49-F238E27FC236}">
                  <a16:creationId xmlns:a16="http://schemas.microsoft.com/office/drawing/2014/main" id="{A9152EFC-48C8-36DC-1E5C-634587C080DC}"/>
                </a:ext>
              </a:extLst>
            </p:cNvPr>
            <p:cNvCxnSpPr>
              <a:cxnSpLocks/>
            </p:cNvCxnSpPr>
            <p:nvPr/>
          </p:nvCxnSpPr>
          <p:spPr>
            <a:xfrm>
              <a:off x="8903134"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20" name="直接连接符 19">
              <a:extLst>
                <a:ext uri="{FF2B5EF4-FFF2-40B4-BE49-F238E27FC236}">
                  <a16:creationId xmlns:a16="http://schemas.microsoft.com/office/drawing/2014/main" id="{25E40EC5-7CEF-3CE1-810B-FBC34E3D6814}"/>
                </a:ext>
              </a:extLst>
            </p:cNvPr>
            <p:cNvCxnSpPr>
              <a:cxnSpLocks/>
            </p:cNvCxnSpPr>
            <p:nvPr/>
          </p:nvCxnSpPr>
          <p:spPr>
            <a:xfrm>
              <a:off x="3560669"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1F27DC55-7633-4629-2A17-83DD1503571E}"/>
                </a:ext>
              </a:extLst>
            </p:cNvPr>
            <p:cNvCxnSpPr>
              <a:cxnSpLocks/>
            </p:cNvCxnSpPr>
            <p:nvPr/>
          </p:nvCxnSpPr>
          <p:spPr>
            <a:xfrm>
              <a:off x="5685803"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F61697BF-1C4C-2990-9029-80F64064A8E5}"/>
                </a:ext>
              </a:extLst>
            </p:cNvPr>
            <p:cNvCxnSpPr>
              <a:cxnSpLocks/>
            </p:cNvCxnSpPr>
            <p:nvPr/>
          </p:nvCxnSpPr>
          <p:spPr>
            <a:xfrm>
              <a:off x="6998136"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23" name="直接连接符 22">
              <a:extLst>
                <a:ext uri="{FF2B5EF4-FFF2-40B4-BE49-F238E27FC236}">
                  <a16:creationId xmlns:a16="http://schemas.microsoft.com/office/drawing/2014/main" id="{E164B694-6F6A-5366-6FDC-FDE8FCD340F8}"/>
                </a:ext>
              </a:extLst>
            </p:cNvPr>
            <p:cNvCxnSpPr>
              <a:cxnSpLocks/>
            </p:cNvCxnSpPr>
            <p:nvPr/>
          </p:nvCxnSpPr>
          <p:spPr>
            <a:xfrm>
              <a:off x="9165603"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grpSp>
      <p:sp>
        <p:nvSpPr>
          <p:cNvPr id="4" name="文本框 1">
            <a:extLst>
              <a:ext uri="{FF2B5EF4-FFF2-40B4-BE49-F238E27FC236}">
                <a16:creationId xmlns:a16="http://schemas.microsoft.com/office/drawing/2014/main" id="{C2206F9A-C638-672E-E604-F5202DBCAAC3}"/>
              </a:ext>
            </a:extLst>
          </p:cNvPr>
          <p:cNvSpPr txBox="1"/>
          <p:nvPr/>
        </p:nvSpPr>
        <p:spPr>
          <a:xfrm>
            <a:off x="7583171" y="2806947"/>
            <a:ext cx="4466489" cy="3239156"/>
          </a:xfrm>
          <a:prstGeom prst="rect">
            <a:avLst/>
          </a:prstGeom>
          <a:noFill/>
        </p:spPr>
        <p:txBody>
          <a:bodyPr wrap="square" rtlCol="0" anchor="t">
            <a:spAutoFit/>
          </a:bodyPr>
          <a:lstStyle/>
          <a:p>
            <a:pPr marL="285750" indent="-285750">
              <a:lnSpc>
                <a:spcPct val="150000"/>
              </a:lnSpc>
              <a:buFont typeface="Wingdings" panose="05000000000000000000" pitchFamily="2" charset="2"/>
              <a:buChar char="Ø"/>
            </a:pPr>
            <a:r>
              <a:rPr lang="en-US" altLang="zh-CN" sz="1600" dirty="0" err="1">
                <a:latin typeface="Times New Roman" panose="02020603050405020304" pitchFamily="18" charset="0"/>
                <a:ea typeface="微软雅黑" panose="020B0503020204020204" pitchFamily="34" charset="-122"/>
              </a:rPr>
              <a:t>Linux+Preempt-RT</a:t>
            </a:r>
            <a:endParaRPr lang="en-US" altLang="zh-CN" sz="1600" b="1" dirty="0">
              <a:latin typeface="Times New Roman" panose="02020603050405020304" pitchFamily="18" charset="0"/>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600" b="1" i="0" kern="100" spc="0" dirty="0">
                <a:effectLst/>
                <a:latin typeface="Times New Roman" panose="02020603050405020304" pitchFamily="18" charset="0"/>
                <a:ea typeface="微软雅黑" panose="020B0503020204020204" pitchFamily="34" charset="-122"/>
                <a:cs typeface="Helvetica" panose="020B0604020202020204" pitchFamily="34" charset="0"/>
              </a:rPr>
              <a:t>CPU resource isolation</a:t>
            </a:r>
            <a:r>
              <a:rPr lang="en-US" altLang="zh-CN" sz="1600" b="1" kern="100" dirty="0">
                <a:latin typeface="Times New Roman" panose="02020603050405020304" pitchFamily="18" charset="0"/>
                <a:ea typeface="微软雅黑" panose="020B0503020204020204" pitchFamily="34" charset="-122"/>
                <a:cs typeface="Helvetica" panose="020B0604020202020204" pitchFamily="34" charset="0"/>
              </a:rPr>
              <a:t>:</a:t>
            </a:r>
            <a:r>
              <a:rPr lang="zh-CN" altLang="en-US" sz="1600" b="1" kern="100" dirty="0">
                <a:latin typeface="Times New Roman" panose="02020603050405020304" pitchFamily="18" charset="0"/>
                <a:ea typeface="微软雅黑" panose="020B0503020204020204" pitchFamily="34" charset="-122"/>
                <a:cs typeface="Helvetica" panose="020B0604020202020204" pitchFamily="34" charset="0"/>
              </a:rPr>
              <a:t> </a:t>
            </a:r>
            <a:r>
              <a:rPr lang="en-US" altLang="zh-CN" sz="1600" i="0" kern="100" spc="0" dirty="0" err="1">
                <a:effectLst/>
                <a:latin typeface="Times New Roman" panose="02020603050405020304" pitchFamily="18" charset="0"/>
                <a:ea typeface="微软雅黑" panose="020B0503020204020204" pitchFamily="34" charset="-122"/>
                <a:cs typeface="Helvetica" panose="020B0604020202020204" pitchFamily="34" charset="0"/>
              </a:rPr>
              <a:t>cgroup</a:t>
            </a:r>
            <a:endParaRPr lang="en-US" altLang="zh-CN" sz="1600" i="0" kern="100" spc="0" dirty="0">
              <a:effectLst/>
              <a:latin typeface="Times New Roman" panose="02020603050405020304" pitchFamily="18" charset="0"/>
              <a:ea typeface="微软雅黑" panose="020B0503020204020204" pitchFamily="34" charset="-122"/>
              <a:cs typeface="Helvetica" panose="020B0604020202020204" pitchFamily="34" charset="0"/>
            </a:endParaRPr>
          </a:p>
          <a:p>
            <a:pPr marL="285750" indent="-285750">
              <a:lnSpc>
                <a:spcPct val="150000"/>
              </a:lnSpc>
              <a:buFont typeface="Wingdings" panose="05000000000000000000" pitchFamily="2" charset="2"/>
              <a:buChar char="Ø"/>
            </a:pPr>
            <a:r>
              <a:rPr lang="en-US" altLang="zh-CN" sz="1600" i="0" kern="100" spc="0" dirty="0" err="1">
                <a:effectLst/>
                <a:latin typeface="Times New Roman" panose="02020603050405020304" pitchFamily="18" charset="0"/>
                <a:ea typeface="微软雅黑" panose="020B0503020204020204" pitchFamily="34" charset="-122"/>
                <a:cs typeface="Helvetica" panose="020B0604020202020204" pitchFamily="34" charset="0"/>
              </a:rPr>
              <a:t>HRTimer</a:t>
            </a:r>
            <a:r>
              <a:rPr lang="zh-CN" altLang="en-US" sz="1600" kern="100" dirty="0">
                <a:latin typeface="Times New Roman" panose="02020603050405020304" pitchFamily="18" charset="0"/>
                <a:ea typeface="微软雅黑" panose="020B0503020204020204" pitchFamily="34" charset="-122"/>
                <a:cs typeface="Helvetica" panose="020B0604020202020204" pitchFamily="34" charset="0"/>
              </a:rPr>
              <a:t>：</a:t>
            </a:r>
            <a:r>
              <a:rPr lang="en-US" altLang="zh-CN" sz="1600" kern="100" dirty="0">
                <a:latin typeface="Times New Roman" panose="02020603050405020304" pitchFamily="18" charset="0"/>
                <a:ea typeface="微软雅黑" panose="020B0503020204020204" pitchFamily="34" charset="-122"/>
                <a:cs typeface="Helvetica" panose="020B0604020202020204" pitchFamily="34" charset="0"/>
              </a:rPr>
              <a:t>Handling timer callbacks in hard interrupts</a:t>
            </a:r>
          </a:p>
          <a:p>
            <a:pPr marL="285750" indent="-285750">
              <a:lnSpc>
                <a:spcPct val="150000"/>
              </a:lnSpc>
              <a:buFont typeface="Wingdings" panose="05000000000000000000" pitchFamily="2" charset="2"/>
              <a:buChar char="Ø"/>
            </a:pPr>
            <a:r>
              <a:rPr lang="en-US" altLang="zh-CN" sz="1600" b="1" dirty="0">
                <a:latin typeface="Times New Roman" panose="02020603050405020304" pitchFamily="18" charset="0"/>
                <a:ea typeface="微软雅黑" panose="020B0503020204020204" pitchFamily="34" charset="-122"/>
              </a:rPr>
              <a:t>RT-Bubbles, a tool for reducing periodic jitter </a:t>
            </a:r>
            <a:r>
              <a:rPr lang="zh-CN" altLang="en-US" sz="1600" b="1" dirty="0">
                <a:latin typeface="Times New Roman" panose="02020603050405020304" pitchFamily="18" charset="0"/>
                <a:ea typeface="微软雅黑" panose="020B0503020204020204" pitchFamily="34" charset="-122"/>
              </a:rPr>
              <a:t>：</a:t>
            </a:r>
            <a:endParaRPr lang="en-US" altLang="zh-CN" sz="1600" b="1" dirty="0">
              <a:latin typeface="Times New Roman" panose="02020603050405020304" pitchFamily="18" charset="0"/>
              <a:ea typeface="微软雅黑" panose="020B0503020204020204" pitchFamily="34" charset="-122"/>
            </a:endParaRPr>
          </a:p>
          <a:p>
            <a:pPr>
              <a:lnSpc>
                <a:spcPct val="150000"/>
              </a:lnSpc>
            </a:pPr>
            <a:r>
              <a:rPr lang="en-US" altLang="zh-CN" sz="1400" b="1" dirty="0">
                <a:solidFill>
                  <a:srgbClr val="0070C0"/>
                </a:solidFill>
                <a:latin typeface="Times New Roman" panose="02020603050405020304" pitchFamily="18" charset="0"/>
                <a:ea typeface="微软雅黑" panose="020B0503020204020204" pitchFamily="34" charset="-122"/>
              </a:rPr>
              <a:t>Sampling data in </a:t>
            </a:r>
            <a:r>
              <a:rPr lang="en-US" altLang="zh-CN" sz="1400" b="1" dirty="0" err="1">
                <a:solidFill>
                  <a:srgbClr val="0070C0"/>
                </a:solidFill>
                <a:latin typeface="Times New Roman" panose="02020603050405020304" pitchFamily="18" charset="0"/>
                <a:ea typeface="微软雅黑" panose="020B0503020204020204" pitchFamily="34" charset="-122"/>
              </a:rPr>
              <a:t>HRTimer</a:t>
            </a:r>
            <a:r>
              <a:rPr lang="en-US" altLang="zh-CN" sz="1400" b="1" dirty="0">
                <a:solidFill>
                  <a:srgbClr val="0070C0"/>
                </a:solidFill>
                <a:latin typeface="Times New Roman" panose="02020603050405020304" pitchFamily="18" charset="0"/>
                <a:ea typeface="微软雅黑" panose="020B0503020204020204" pitchFamily="34" charset="-122"/>
              </a:rPr>
              <a:t> hard interrupts (which not suitable for large numbers of calculations), the    Reduce context switching overhead.</a:t>
            </a:r>
          </a:p>
        </p:txBody>
      </p:sp>
      <p:sp>
        <p:nvSpPr>
          <p:cNvPr id="9" name="矩形 8">
            <a:extLst>
              <a:ext uri="{FF2B5EF4-FFF2-40B4-BE49-F238E27FC236}">
                <a16:creationId xmlns:a16="http://schemas.microsoft.com/office/drawing/2014/main" id="{9A14506E-4075-C799-9FD6-80C94C7B0E6F}"/>
              </a:ext>
            </a:extLst>
          </p:cNvPr>
          <p:cNvSpPr/>
          <p:nvPr/>
        </p:nvSpPr>
        <p:spPr>
          <a:xfrm>
            <a:off x="301482" y="6258982"/>
            <a:ext cx="11589034" cy="381066"/>
          </a:xfrm>
          <a:prstGeom prst="rect">
            <a:avLst/>
          </a:prstGeom>
        </p:spPr>
        <p:txBody>
          <a:bodyPr wrap="square">
            <a:spAutoFit/>
          </a:bodyPr>
          <a:lstStyle/>
          <a:p>
            <a:pPr algn="ctr">
              <a:lnSpc>
                <a:spcPct val="150000"/>
              </a:lnSpc>
            </a:pPr>
            <a:r>
              <a:rPr lang="zh-CN" altLang="en-US" sz="1400" dirty="0">
                <a:latin typeface="微软雅黑" panose="020B0503020204020204" pitchFamily="34" charset="-122"/>
                <a:ea typeface="微软雅黑" panose="020B0503020204020204" pitchFamily="34" charset="-122"/>
                <a:sym typeface="+mn-ea"/>
              </a:rPr>
              <a:t>“</a:t>
            </a:r>
            <a:r>
              <a:rPr lang="en-US" altLang="zh-CN" sz="1400" dirty="0">
                <a:latin typeface="微软雅黑" panose="020B0503020204020204" pitchFamily="34" charset="-122"/>
                <a:ea typeface="微软雅黑" panose="020B0503020204020204" pitchFamily="34" charset="-122"/>
              </a:rPr>
              <a:t>RT-Bubbles: Making real-time control systems subject to deterministic jitters</a:t>
            </a:r>
            <a:r>
              <a:rPr lang="zh-CN" altLang="en-US" sz="1400" dirty="0">
                <a:latin typeface="微软雅黑" panose="020B0503020204020204" pitchFamily="34" charset="-122"/>
                <a:ea typeface="微软雅黑" panose="020B0503020204020204" pitchFamily="34" charset="-122"/>
                <a:sym typeface="+mn-ea"/>
              </a:rPr>
              <a:t>” </a:t>
            </a:r>
            <a:r>
              <a:rPr lang="en-US" altLang="zh-CN" sz="1400" dirty="0">
                <a:latin typeface="微软雅黑" panose="020B0503020204020204" pitchFamily="34" charset="-122"/>
                <a:ea typeface="微软雅黑" panose="020B0503020204020204" pitchFamily="34" charset="-122"/>
                <a:sym typeface="+mn-ea"/>
              </a:rPr>
              <a:t>2023 </a:t>
            </a:r>
            <a:r>
              <a:rPr lang="en-US" altLang="zh-CN" sz="1400" dirty="0" err="1">
                <a:latin typeface="微软雅黑" panose="020B0503020204020204" pitchFamily="34" charset="-122"/>
                <a:ea typeface="微软雅黑" panose="020B0503020204020204" pitchFamily="34" charset="-122"/>
                <a:sym typeface="+mn-ea"/>
              </a:rPr>
              <a:t>RTSS@work</a:t>
            </a:r>
            <a:r>
              <a:rPr lang="en-US" altLang="zh-CN" sz="1400" dirty="0">
                <a:latin typeface="微软雅黑" panose="020B0503020204020204" pitchFamily="34" charset="-122"/>
                <a:ea typeface="微软雅黑" panose="020B0503020204020204" pitchFamily="34" charset="-122"/>
                <a:sym typeface="+mn-ea"/>
              </a:rPr>
              <a:t> </a:t>
            </a:r>
            <a:r>
              <a:rPr lang="en-US" altLang="zh-CN" sz="1400" dirty="0">
                <a:latin typeface="微软雅黑" panose="020B0503020204020204" pitchFamily="34" charset="-122"/>
                <a:ea typeface="微软雅黑" panose="020B0503020204020204" pitchFamily="34" charset="-122"/>
              </a:rPr>
              <a:t>accepted</a:t>
            </a:r>
            <a:endParaRPr lang="zh-CN" altLang="en-US" sz="1400"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2198001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3F64C720-1653-0756-3FC3-292CD885E79F}"/>
              </a:ext>
            </a:extLst>
          </p:cNvPr>
          <p:cNvSpPr/>
          <p:nvPr/>
        </p:nvSpPr>
        <p:spPr>
          <a:xfrm>
            <a:off x="218654" y="1151791"/>
            <a:ext cx="11589034" cy="1156086"/>
          </a:xfrm>
          <a:prstGeom prst="rect">
            <a:avLst/>
          </a:prstGeom>
        </p:spPr>
        <p:txBody>
          <a:bodyPr wrap="square">
            <a:spAutoFit/>
          </a:bodyPr>
          <a:lstStyle/>
          <a:p>
            <a:pPr>
              <a:lnSpc>
                <a:spcPct val="150000"/>
              </a:lnSpc>
            </a:pPr>
            <a:r>
              <a:rPr lang="en-US" altLang="zh-CN" sz="1600" dirty="0">
                <a:solidFill>
                  <a:srgbClr val="FF0000"/>
                </a:solidFill>
                <a:latin typeface="Times New Roman" panose="02020603050405020304" pitchFamily="18" charset="0"/>
                <a:ea typeface="微软雅黑" panose="020B0503020204020204" pitchFamily="34" charset="-122"/>
                <a:sym typeface="+mn-ea"/>
              </a:rPr>
              <a:t>Uncertainty</a:t>
            </a:r>
            <a:r>
              <a:rPr lang="en-US" altLang="zh-CN" sz="1600" dirty="0">
                <a:latin typeface="Times New Roman" panose="02020603050405020304" pitchFamily="18" charset="0"/>
                <a:ea typeface="微软雅黑" panose="020B0503020204020204" pitchFamily="34" charset="-122"/>
                <a:sym typeface="+mn-ea"/>
              </a:rPr>
              <a:t> due to </a:t>
            </a:r>
            <a:r>
              <a:rPr lang="en-US" altLang="zh-CN" sz="1600" b="1" dirty="0">
                <a:latin typeface="Times New Roman" panose="02020603050405020304" pitchFamily="18" charset="0"/>
                <a:ea typeface="微软雅黑" panose="020B0503020204020204" pitchFamily="34" charset="-122"/>
                <a:sym typeface="+mn-ea"/>
              </a:rPr>
              <a:t>shared cache contention in multi-core processors</a:t>
            </a:r>
            <a:r>
              <a:rPr lang="en-US" altLang="zh-CN" sz="1600" dirty="0">
                <a:latin typeface="Times New Roman" panose="02020603050405020304" pitchFamily="18" charset="0"/>
                <a:ea typeface="微软雅黑" panose="020B0503020204020204" pitchFamily="34" charset="-122"/>
                <a:sym typeface="+mn-ea"/>
              </a:rPr>
              <a:t> introduces </a:t>
            </a:r>
            <a:r>
              <a:rPr lang="en-US" altLang="zh-CN" sz="1600" dirty="0">
                <a:solidFill>
                  <a:srgbClr val="FF0000"/>
                </a:solidFill>
                <a:latin typeface="Times New Roman" panose="02020603050405020304" pitchFamily="18" charset="0"/>
                <a:ea typeface="微软雅黑" panose="020B0503020204020204" pitchFamily="34" charset="-122"/>
                <a:sym typeface="+mn-ea"/>
              </a:rPr>
              <a:t>real-time performance degradation</a:t>
            </a:r>
          </a:p>
          <a:p>
            <a:pPr>
              <a:lnSpc>
                <a:spcPct val="150000"/>
              </a:lnSpc>
            </a:pPr>
            <a:r>
              <a:rPr lang="en-US" altLang="zh-CN" sz="1600" dirty="0">
                <a:solidFill>
                  <a:srgbClr val="0070C0"/>
                </a:solidFill>
                <a:latin typeface="Times New Roman" panose="02020603050405020304" pitchFamily="18" charset="0"/>
                <a:ea typeface="微软雅黑" panose="020B0503020204020204" pitchFamily="34" charset="-122"/>
                <a:cs typeface="+mn-ea"/>
                <a:sym typeface="+mn-ea"/>
              </a:rPr>
              <a:t>Based on ARM PL310 </a:t>
            </a:r>
            <a:r>
              <a:rPr lang="en-US" altLang="zh-CN" sz="1600" dirty="0" err="1">
                <a:solidFill>
                  <a:srgbClr val="0070C0"/>
                </a:solidFill>
                <a:latin typeface="Times New Roman" panose="02020603050405020304" pitchFamily="18" charset="0"/>
                <a:ea typeface="微软雅黑" panose="020B0503020204020204" pitchFamily="34" charset="-122"/>
                <a:cs typeface="+mn-ea"/>
                <a:sym typeface="+mn-ea"/>
              </a:rPr>
              <a:t>LbM</a:t>
            </a:r>
            <a:r>
              <a:rPr lang="en-US" altLang="zh-CN" sz="1600" dirty="0">
                <a:solidFill>
                  <a:srgbClr val="0070C0"/>
                </a:solidFill>
                <a:latin typeface="Times New Roman" panose="02020603050405020304" pitchFamily="18" charset="0"/>
                <a:ea typeface="微软雅黑" panose="020B0503020204020204" pitchFamily="34" charset="-122"/>
                <a:cs typeface="+mn-ea"/>
                <a:sym typeface="+mn-ea"/>
              </a:rPr>
              <a:t> (Lockdown by Master) technology and LITMUS-RT platform, we design and implement a global EDF scheduling policy that supports dynamic cache partitioning.</a:t>
            </a:r>
            <a:endParaRPr lang="zh-CN" altLang="en-US" sz="1600" dirty="0">
              <a:solidFill>
                <a:srgbClr val="0070C0"/>
              </a:solidFill>
              <a:latin typeface="Times New Roman" panose="02020603050405020304" pitchFamily="18" charset="0"/>
              <a:ea typeface="微软雅黑" panose="020B0503020204020204" pitchFamily="34" charset="-122"/>
              <a:cs typeface="+mn-ea"/>
              <a:sym typeface="+mn-ea"/>
            </a:endParaRPr>
          </a:p>
        </p:txBody>
      </p:sp>
      <p:sp>
        <p:nvSpPr>
          <p:cNvPr id="3" name="文本框 2">
            <a:extLst>
              <a:ext uri="{FF2B5EF4-FFF2-40B4-BE49-F238E27FC236}">
                <a16:creationId xmlns:a16="http://schemas.microsoft.com/office/drawing/2014/main" id="{CB5A0784-AC72-E1F9-293F-DD29FAA3463E}"/>
              </a:ext>
            </a:extLst>
          </p:cNvPr>
          <p:cNvSpPr txBox="1"/>
          <p:nvPr/>
        </p:nvSpPr>
        <p:spPr>
          <a:xfrm>
            <a:off x="2637206" y="0"/>
            <a:ext cx="6917588" cy="707886"/>
          </a:xfrm>
          <a:prstGeom prst="rect">
            <a:avLst/>
          </a:prstGeom>
          <a:noFill/>
        </p:spPr>
        <p:txBody>
          <a:bodyPr wrap="square">
            <a:spAutoFit/>
          </a:bodyPr>
          <a:lstStyle/>
          <a:p>
            <a:r>
              <a:rPr lang="en-US" altLang="zh-CN" sz="2000" b="1" dirty="0">
                <a:latin typeface="Times New Roman" panose="02020603050405020304" pitchFamily="18" charset="0"/>
                <a:ea typeface="微软雅黑" panose="020B0503020204020204" pitchFamily="34" charset="-122"/>
              </a:rPr>
              <a:t>Research and Implementation of Multiple Verification Timing Scheduling Technique Supporting Cache Division</a:t>
            </a:r>
            <a:endParaRPr lang="zh-CN" altLang="en-US" sz="2000" b="1" dirty="0">
              <a:latin typeface="Times New Roman" panose="02020603050405020304" pitchFamily="18" charset="0"/>
              <a:ea typeface="微软雅黑" panose="020B0503020204020204" pitchFamily="34" charset="-122"/>
            </a:endParaRPr>
          </a:p>
        </p:txBody>
      </p:sp>
      <p:sp>
        <p:nvSpPr>
          <p:cNvPr id="9" name="文本框 8">
            <a:extLst>
              <a:ext uri="{FF2B5EF4-FFF2-40B4-BE49-F238E27FC236}">
                <a16:creationId xmlns:a16="http://schemas.microsoft.com/office/drawing/2014/main" id="{68FF68FF-3234-900F-A11E-9AEB3A1D6DFF}"/>
              </a:ext>
            </a:extLst>
          </p:cNvPr>
          <p:cNvSpPr txBox="1"/>
          <p:nvPr/>
        </p:nvSpPr>
        <p:spPr>
          <a:xfrm>
            <a:off x="5384202" y="2562196"/>
            <a:ext cx="6168891" cy="3372077"/>
          </a:xfrm>
          <a:prstGeom prst="rect">
            <a:avLst/>
          </a:prstGeom>
          <a:noFill/>
        </p:spPr>
        <p:txBody>
          <a:bodyPr wrap="square">
            <a:spAutoFit/>
          </a:bodyPr>
          <a:lstStyle/>
          <a:p>
            <a:pPr>
              <a:lnSpc>
                <a:spcPct val="150000"/>
              </a:lnSpc>
            </a:pPr>
            <a:r>
              <a:rPr lang="en-US" altLang="zh-CN" sz="1600" b="1" dirty="0">
                <a:solidFill>
                  <a:schemeClr val="tx1">
                    <a:lumMod val="75000"/>
                    <a:lumOff val="25000"/>
                  </a:schemeClr>
                </a:solidFill>
                <a:latin typeface="Times New Roman" panose="02020603050405020304" pitchFamily="18" charset="0"/>
                <a:ea typeface="微软雅黑" panose="020B0503020204020204" pitchFamily="34" charset="-122"/>
              </a:rPr>
              <a:t>Cache partitioning: </a:t>
            </a:r>
            <a:r>
              <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rPr>
              <a:t>the shared cache is divided into equal-sized partitions, and different numbers and locations of partitions are allocated to specific processors to reduce contention</a:t>
            </a:r>
          </a:p>
          <a:p>
            <a:pPr>
              <a:lnSpc>
                <a:spcPct val="150000"/>
              </a:lnSpc>
            </a:pPr>
            <a:r>
              <a:rPr lang="en-US" altLang="zh-CN" sz="1600" b="1" dirty="0">
                <a:solidFill>
                  <a:schemeClr val="tx1">
                    <a:lumMod val="75000"/>
                    <a:lumOff val="25000"/>
                  </a:schemeClr>
                </a:solidFill>
                <a:latin typeface="Times New Roman" panose="02020603050405020304" pitchFamily="18" charset="0"/>
                <a:ea typeface="微软雅黑" panose="020B0503020204020204" pitchFamily="34" charset="-122"/>
                <a:sym typeface="+mn-ea"/>
              </a:rPr>
              <a:t>Global EDF scheduling policy for dynamic cache partitioning: </a:t>
            </a:r>
            <a:r>
              <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sym typeface="+mn-ea"/>
              </a:rPr>
              <a:t>always select the highest priority (earliest absolute deadline) task for execution (including preempting cache partitions and processors occupied by other low priority tasks), provided there are enough cache partitions and cores. The number and location of cache partitions change with task migration (arbitrary processors).</a:t>
            </a:r>
            <a:endPar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endParaRPr>
          </a:p>
        </p:txBody>
      </p:sp>
      <p:pic>
        <p:nvPicPr>
          <p:cNvPr id="5" name="图片 4">
            <a:extLst>
              <a:ext uri="{FF2B5EF4-FFF2-40B4-BE49-F238E27FC236}">
                <a16:creationId xmlns:a16="http://schemas.microsoft.com/office/drawing/2014/main" id="{A6EFA73E-6F3D-7AFD-2F5C-E9D2124792C0}"/>
              </a:ext>
            </a:extLst>
          </p:cNvPr>
          <p:cNvPicPr>
            <a:picLocks noChangeAspect="1"/>
          </p:cNvPicPr>
          <p:nvPr/>
        </p:nvPicPr>
        <p:blipFill rotWithShape="1">
          <a:blip r:embed="rId3"/>
          <a:srcRect r="2496" b="34620"/>
          <a:stretch/>
        </p:blipFill>
        <p:spPr>
          <a:xfrm>
            <a:off x="842268" y="2802577"/>
            <a:ext cx="3589773" cy="2079293"/>
          </a:xfrm>
          <a:prstGeom prst="rect">
            <a:avLst/>
          </a:prstGeom>
        </p:spPr>
      </p:pic>
      <p:sp>
        <p:nvSpPr>
          <p:cNvPr id="7" name="文本框 4">
            <a:extLst>
              <a:ext uri="{FF2B5EF4-FFF2-40B4-BE49-F238E27FC236}">
                <a16:creationId xmlns:a16="http://schemas.microsoft.com/office/drawing/2014/main" id="{488A657A-3147-2E01-A06D-CFACB6BFE370}"/>
              </a:ext>
            </a:extLst>
          </p:cNvPr>
          <p:cNvSpPr txBox="1"/>
          <p:nvPr/>
        </p:nvSpPr>
        <p:spPr>
          <a:xfrm flipH="1">
            <a:off x="1669731" y="4881870"/>
            <a:ext cx="1934845" cy="337185"/>
          </a:xfrm>
          <a:prstGeom prst="rect">
            <a:avLst/>
          </a:prstGeom>
          <a:noFill/>
        </p:spPr>
        <p:txBody>
          <a:bodyPr wrap="square" rtlCol="0" anchor="t">
            <a:sp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r>
              <a:rPr lang="en-US" altLang="zh-CN" sz="1600" b="1" dirty="0"/>
              <a:t>Cache partitioning</a:t>
            </a:r>
            <a:endParaRPr lang="zh-CN" sz="1600" b="1" dirty="0"/>
          </a:p>
        </p:txBody>
      </p:sp>
    </p:spTree>
    <p:extLst>
      <p:ext uri="{BB962C8B-B14F-4D97-AF65-F5344CB8AC3E}">
        <p14:creationId xmlns:p14="http://schemas.microsoft.com/office/powerpoint/2010/main" val="1773945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9AB869C-AC44-3FC5-D43B-E63413229E47}"/>
              </a:ext>
            </a:extLst>
          </p:cNvPr>
          <p:cNvSpPr/>
          <p:nvPr/>
        </p:nvSpPr>
        <p:spPr>
          <a:xfrm>
            <a:off x="301483" y="1335248"/>
            <a:ext cx="11589034" cy="1670073"/>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1400" dirty="0">
                <a:latin typeface="微软雅黑" panose="020B0503020204020204" pitchFamily="34" charset="-122"/>
                <a:ea typeface="微软雅黑" panose="020B0503020204020204" pitchFamily="34" charset="-122"/>
                <a:sym typeface="+mn-ea"/>
              </a:rPr>
              <a:t>Distributed real-time systems usually have a number of control tasks on </a:t>
            </a:r>
            <a:r>
              <a:rPr lang="en-US" altLang="zh-CN" sz="1400" b="1" dirty="0">
                <a:latin typeface="微软雅黑" panose="020B0503020204020204" pitchFamily="34" charset="-122"/>
                <a:ea typeface="微软雅黑" panose="020B0503020204020204" pitchFamily="34" charset="-122"/>
                <a:sym typeface="+mn-ea"/>
              </a:rPr>
              <a:t>multiple ECUs </a:t>
            </a:r>
            <a:r>
              <a:rPr lang="en-US" altLang="zh-CN" sz="1400" dirty="0">
                <a:latin typeface="微软雅黑" panose="020B0503020204020204" pitchFamily="34" charset="-122"/>
                <a:ea typeface="微软雅黑" panose="020B0503020204020204" pitchFamily="34" charset="-122"/>
                <a:sym typeface="+mn-ea"/>
              </a:rPr>
              <a:t>(Electronic Control Units) forming </a:t>
            </a:r>
            <a:r>
              <a:rPr lang="en-US" altLang="zh-CN" sz="1400" b="1" dirty="0">
                <a:latin typeface="微软雅黑" panose="020B0503020204020204" pitchFamily="34" charset="-122"/>
                <a:ea typeface="微软雅黑" panose="020B0503020204020204" pitchFamily="34" charset="-122"/>
                <a:sym typeface="+mn-ea"/>
              </a:rPr>
              <a:t>a chain of tasks with causal relationships</a:t>
            </a:r>
            <a:r>
              <a:rPr lang="en-US" altLang="zh-CN" sz="1400" dirty="0">
                <a:latin typeface="微软雅黑" panose="020B0503020204020204" pitchFamily="34" charset="-122"/>
                <a:ea typeface="微软雅黑" panose="020B0503020204020204" pitchFamily="34" charset="-122"/>
                <a:sym typeface="+mn-ea"/>
              </a:rPr>
              <a:t>. </a:t>
            </a:r>
          </a:p>
          <a:p>
            <a:pPr marL="285750" indent="-285750">
              <a:lnSpc>
                <a:spcPct val="150000"/>
              </a:lnSpc>
              <a:buFont typeface="Wingdings" panose="05000000000000000000" pitchFamily="2" charset="2"/>
              <a:buChar char="Ø"/>
            </a:pPr>
            <a:r>
              <a:rPr lang="en-US" altLang="zh-CN" sz="1400" dirty="0">
                <a:solidFill>
                  <a:srgbClr val="FF0000"/>
                </a:solidFill>
                <a:latin typeface="微软雅黑" panose="020B0503020204020204" pitchFamily="34" charset="-122"/>
                <a:ea typeface="微软雅黑" panose="020B0503020204020204" pitchFamily="34" charset="-122"/>
                <a:sym typeface="+mn-ea"/>
              </a:rPr>
              <a:t>Not only the timing constraints need to be satisfied but also the maximum reaction time needs to be constrained. </a:t>
            </a:r>
          </a:p>
          <a:p>
            <a:pPr marL="285750" indent="-285750">
              <a:lnSpc>
                <a:spcPct val="150000"/>
              </a:lnSpc>
              <a:buFont typeface="Wingdings" panose="05000000000000000000" pitchFamily="2" charset="2"/>
              <a:buChar char="Ø"/>
            </a:pPr>
            <a:r>
              <a:rPr lang="en-US" altLang="zh-CN" sz="1400" b="1" dirty="0">
                <a:latin typeface="微软雅黑" panose="020B0503020204020204" pitchFamily="34" charset="-122"/>
                <a:ea typeface="微软雅黑" panose="020B0503020204020204" pitchFamily="34" charset="-122"/>
                <a:sym typeface="+mn-ea"/>
              </a:rPr>
              <a:t>Existing analyses are mostly based on CAN buses </a:t>
            </a:r>
            <a:r>
              <a:rPr lang="en-US" altLang="zh-CN" sz="1400" dirty="0">
                <a:latin typeface="微软雅黑" panose="020B0503020204020204" pitchFamily="34" charset="-122"/>
                <a:ea typeface="微软雅黑" panose="020B0503020204020204" pitchFamily="34" charset="-122"/>
                <a:sym typeface="+mn-ea"/>
              </a:rPr>
              <a:t>connecting ECUs, but time-sensitive network (TSN) with increased data volume have become a new solution.</a:t>
            </a: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Background</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37E80F83-91F4-54E7-FC86-034A3FD5BEA8}"/>
              </a:ext>
            </a:extLst>
          </p:cNvPr>
          <p:cNvSpPr txBox="1"/>
          <p:nvPr/>
        </p:nvSpPr>
        <p:spPr>
          <a:xfrm>
            <a:off x="301482" y="3968662"/>
            <a:ext cx="11589033" cy="1023742"/>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en-US" altLang="zh-CN" sz="1400" dirty="0">
                <a:solidFill>
                  <a:srgbClr val="0070C0"/>
                </a:solidFill>
                <a:latin typeface="微软雅黑" panose="020B0503020204020204" pitchFamily="34" charset="-122"/>
                <a:ea typeface="微软雅黑" panose="020B0503020204020204" pitchFamily="34" charset="-122"/>
                <a:cs typeface="+mn-ea"/>
                <a:sym typeface="+mn-ea"/>
              </a:rPr>
              <a:t>End-to-end timing analysis of task chains of distributed real-time systems based on the IEEE 802.1 </a:t>
            </a:r>
            <a:r>
              <a:rPr lang="en-US" altLang="zh-CN" sz="1400" dirty="0" err="1">
                <a:solidFill>
                  <a:srgbClr val="0070C0"/>
                </a:solidFill>
                <a:latin typeface="微软雅黑" panose="020B0503020204020204" pitchFamily="34" charset="-122"/>
                <a:ea typeface="微软雅黑" panose="020B0503020204020204" pitchFamily="34" charset="-122"/>
                <a:cs typeface="+mn-ea"/>
                <a:sym typeface="+mn-ea"/>
              </a:rPr>
              <a:t>Qcr</a:t>
            </a:r>
            <a:r>
              <a:rPr lang="en-US" altLang="zh-CN" sz="1400" dirty="0">
                <a:solidFill>
                  <a:srgbClr val="0070C0"/>
                </a:solidFill>
                <a:latin typeface="微软雅黑" panose="020B0503020204020204" pitchFamily="34" charset="-122"/>
                <a:ea typeface="微软雅黑" panose="020B0503020204020204" pitchFamily="34" charset="-122"/>
                <a:cs typeface="+mn-ea"/>
                <a:sym typeface="+mn-ea"/>
              </a:rPr>
              <a:t> standard</a:t>
            </a:r>
          </a:p>
          <a:p>
            <a:pPr marL="285750" indent="-285750">
              <a:lnSpc>
                <a:spcPct val="150000"/>
              </a:lnSpc>
              <a:buFont typeface="Wingdings" panose="05000000000000000000" pitchFamily="2" charset="2"/>
              <a:buChar char="ü"/>
            </a:pPr>
            <a:r>
              <a:rPr lang="en-US" altLang="zh-CN" sz="1400" dirty="0">
                <a:solidFill>
                  <a:srgbClr val="0070C0"/>
                </a:solidFill>
                <a:latin typeface="微软雅黑" panose="020B0503020204020204" pitchFamily="34" charset="-122"/>
                <a:ea typeface="微软雅黑" panose="020B0503020204020204" pitchFamily="34" charset="-122"/>
                <a:cs typeface="+mn-ea"/>
                <a:sym typeface="+mn-ea"/>
              </a:rPr>
              <a:t>Model the transmission of task chains based on the TSN network</a:t>
            </a:r>
          </a:p>
          <a:p>
            <a:pPr marL="285750" indent="-285750">
              <a:lnSpc>
                <a:spcPct val="150000"/>
              </a:lnSpc>
              <a:buFont typeface="Wingdings" panose="05000000000000000000" pitchFamily="2" charset="2"/>
              <a:buChar char="ü"/>
            </a:pPr>
            <a:r>
              <a:rPr lang="en-US" altLang="zh-CN" sz="1400" dirty="0">
                <a:solidFill>
                  <a:srgbClr val="0070C0"/>
                </a:solidFill>
                <a:latin typeface="微软雅黑" panose="020B0503020204020204" pitchFamily="34" charset="-122"/>
                <a:ea typeface="微软雅黑" panose="020B0503020204020204" pitchFamily="34" charset="-122"/>
                <a:cs typeface="+mn-ea"/>
                <a:sym typeface="+mn-ea"/>
              </a:rPr>
              <a:t>Analyze the maximum reaction time</a:t>
            </a:r>
            <a:endParaRPr lang="zh-CN" altLang="en-US" sz="1400" dirty="0">
              <a:solidFill>
                <a:srgbClr val="0070C0"/>
              </a:solidFill>
              <a:latin typeface="微软雅黑" panose="020B0503020204020204" pitchFamily="34" charset="-122"/>
              <a:ea typeface="微软雅黑" panose="020B0503020204020204" pitchFamily="34" charset="-122"/>
              <a:cs typeface="+mn-ea"/>
              <a:sym typeface="+mn-ea"/>
            </a:endParaRPr>
          </a:p>
        </p:txBody>
      </p:sp>
      <p:sp>
        <p:nvSpPr>
          <p:cNvPr id="14" name="标题 1">
            <a:extLst>
              <a:ext uri="{FF2B5EF4-FFF2-40B4-BE49-F238E27FC236}">
                <a16:creationId xmlns:a16="http://schemas.microsoft.com/office/drawing/2014/main" id="{9488A22F-0ABC-C8D5-0F11-9483AB809FFD}"/>
              </a:ext>
            </a:extLst>
          </p:cNvPr>
          <p:cNvSpPr txBox="1">
            <a:spLocks/>
          </p:cNvSpPr>
          <p:nvPr/>
        </p:nvSpPr>
        <p:spPr>
          <a:xfrm>
            <a:off x="0" y="3451322"/>
            <a:ext cx="2528047" cy="2960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Contribution</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129290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9AB869C-AC44-3FC5-D43B-E63413229E47}"/>
              </a:ext>
            </a:extLst>
          </p:cNvPr>
          <p:cNvSpPr/>
          <p:nvPr/>
        </p:nvSpPr>
        <p:spPr>
          <a:xfrm>
            <a:off x="-2" y="1287318"/>
            <a:ext cx="7965145" cy="1508490"/>
          </a:xfrm>
          <a:prstGeom prst="rect">
            <a:avLst/>
          </a:prstGeom>
        </p:spPr>
        <p:txBody>
          <a:bodyPr wrap="square">
            <a:spAutoFit/>
          </a:bodyPr>
          <a:lstStyle/>
          <a:p>
            <a:pPr>
              <a:lnSpc>
                <a:spcPct val="170000"/>
              </a:lnSpc>
              <a:spcBef>
                <a:spcPts val="0"/>
              </a:spcBef>
              <a:buFont typeface="Wingdings" panose="05000000000000000000" pitchFamily="2" charset="2"/>
              <a:buChar char="Ø"/>
            </a:pPr>
            <a:r>
              <a:rPr lang="en-US" altLang="zh-CN" sz="1400" b="1" dirty="0">
                <a:latin typeface="微软雅黑" panose="020B0503020204020204" pitchFamily="34" charset="-122"/>
                <a:ea typeface="微软雅黑" panose="020B0503020204020204" pitchFamily="34" charset="-122"/>
              </a:rPr>
              <a:t>Period Optimization for Hard Real-time Distributed Automotive Systems_</a:t>
            </a:r>
            <a:r>
              <a:rPr lang="it-IT" altLang="zh-CN" sz="1400" b="1" dirty="0">
                <a:latin typeface="微软雅黑" panose="020B0503020204020204" pitchFamily="34" charset="-122"/>
                <a:ea typeface="微软雅黑" panose="020B0503020204020204" pitchFamily="34" charset="-122"/>
              </a:rPr>
              <a:t>Davare_</a:t>
            </a:r>
            <a:r>
              <a:rPr lang="en-US" altLang="zh-CN" sz="1400" b="1" dirty="0">
                <a:latin typeface="微软雅黑" panose="020B0503020204020204" pitchFamily="34" charset="-122"/>
                <a:ea typeface="微软雅黑" panose="020B0503020204020204" pitchFamily="34" charset="-122"/>
              </a:rPr>
              <a:t> DAC 2007</a:t>
            </a:r>
            <a:endParaRPr lang="it-IT" altLang="zh-CN" sz="1400" b="1" dirty="0">
              <a:latin typeface="微软雅黑" panose="020B0503020204020204" pitchFamily="34" charset="-122"/>
              <a:ea typeface="微软雅黑" panose="020B0503020204020204" pitchFamily="34" charset="-122"/>
            </a:endParaRPr>
          </a:p>
          <a:p>
            <a:pPr marL="285750" indent="-285750">
              <a:lnSpc>
                <a:spcPct val="170000"/>
              </a:lnSpc>
              <a:spcBef>
                <a:spcPts val="0"/>
              </a:spcBef>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Worst-case response time and period of all jobs in the path are summed. </a:t>
            </a:r>
            <a:r>
              <a:rPr lang="en-US" altLang="zh-CN" sz="1400" dirty="0">
                <a:solidFill>
                  <a:srgbClr val="00B0F0"/>
                </a:solidFill>
                <a:latin typeface="微软雅黑" panose="020B0503020204020204" pitchFamily="34" charset="-122"/>
                <a:ea typeface="微软雅黑" panose="020B0503020204020204" pitchFamily="34" charset="-122"/>
              </a:rPr>
              <a:t>Overly pessimistic</a:t>
            </a: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Related work</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内容占位符 2">
            <a:extLst>
              <a:ext uri="{FF2B5EF4-FFF2-40B4-BE49-F238E27FC236}">
                <a16:creationId xmlns:a16="http://schemas.microsoft.com/office/drawing/2014/main" id="{685DB690-EABF-E0B8-9DBC-6F301F4CA44B}"/>
              </a:ext>
            </a:extLst>
          </p:cNvPr>
          <p:cNvSpPr>
            <a:spLocks noGrp="1"/>
          </p:cNvSpPr>
          <p:nvPr>
            <p:ph idx="1"/>
          </p:nvPr>
        </p:nvSpPr>
        <p:spPr>
          <a:xfrm>
            <a:off x="-2" y="2870204"/>
            <a:ext cx="8238565" cy="1378085"/>
          </a:xfrm>
        </p:spPr>
        <p:txBody>
          <a:bodyPr>
            <a:noAutofit/>
          </a:bodyPr>
          <a:lstStyle/>
          <a:p>
            <a:pPr>
              <a:lnSpc>
                <a:spcPct val="170000"/>
              </a:lnSpc>
              <a:spcBef>
                <a:spcPts val="0"/>
              </a:spcBef>
              <a:buFont typeface="Wingdings" panose="05000000000000000000" pitchFamily="2" charset="2"/>
              <a:buChar char="Ø"/>
            </a:pPr>
            <a:r>
              <a:rPr lang="en-US" altLang="zh-CN" sz="1400" b="1" dirty="0">
                <a:latin typeface="微软雅黑" panose="020B0503020204020204" pitchFamily="34" charset="-122"/>
                <a:ea typeface="微软雅黑" panose="020B0503020204020204" pitchFamily="34" charset="-122"/>
              </a:rPr>
              <a:t>End-to-End Timing Analysis of Sporadic Cause-Effect Chains in Distributed Systems_</a:t>
            </a:r>
            <a:r>
              <a:rPr lang="it-IT" altLang="zh-CN" sz="1400" b="1" dirty="0">
                <a:latin typeface="微软雅黑" panose="020B0503020204020204" pitchFamily="34" charset="-122"/>
                <a:ea typeface="微软雅黑" panose="020B0503020204020204" pitchFamily="34" charset="-122"/>
              </a:rPr>
              <a:t>MARCO DÜRR_</a:t>
            </a:r>
            <a:r>
              <a:rPr lang="en-US" altLang="zh-CN" sz="1400" b="1" dirty="0">
                <a:latin typeface="微软雅黑" panose="020B0503020204020204" pitchFamily="34" charset="-122"/>
                <a:ea typeface="微软雅黑" panose="020B0503020204020204" pitchFamily="34" charset="-122"/>
              </a:rPr>
              <a:t> ESWEEK-TECS 2019</a:t>
            </a:r>
            <a:endParaRPr lang="it-IT" altLang="zh-CN" sz="1400" b="1" dirty="0">
              <a:latin typeface="微软雅黑" panose="020B0503020204020204" pitchFamily="34" charset="-122"/>
              <a:ea typeface="微软雅黑" panose="020B0503020204020204" pitchFamily="34" charset="-122"/>
            </a:endParaRPr>
          </a:p>
          <a:p>
            <a:pPr>
              <a:lnSpc>
                <a:spcPct val="170000"/>
              </a:lnSpc>
              <a:spcBef>
                <a:spcPts val="0"/>
              </a:spcBef>
            </a:pPr>
            <a:r>
              <a:rPr lang="en-US" altLang="zh-CN" sz="1400" dirty="0" err="1">
                <a:latin typeface="微软雅黑" panose="020B0503020204020204" pitchFamily="34" charset="-122"/>
                <a:ea typeface="微软雅黑" panose="020B0503020204020204" pitchFamily="34" charset="-122"/>
              </a:rPr>
              <a:t>Analyse</a:t>
            </a:r>
            <a:r>
              <a:rPr lang="en-US" altLang="zh-CN" sz="1400" dirty="0">
                <a:latin typeface="微软雅黑" panose="020B0503020204020204" pitchFamily="34" charset="-122"/>
                <a:ea typeface="微软雅黑" panose="020B0503020204020204" pitchFamily="34" charset="-122"/>
              </a:rPr>
              <a:t> maximum reaction time (data age) in the form of </a:t>
            </a:r>
            <a:r>
              <a:rPr lang="en-US" altLang="zh-CN" sz="1400" dirty="0">
                <a:solidFill>
                  <a:srgbClr val="00B0F0"/>
                </a:solidFill>
                <a:latin typeface="微软雅黑" panose="020B0503020204020204" pitchFamily="34" charset="-122"/>
                <a:ea typeface="微软雅黑" panose="020B0503020204020204" pitchFamily="34" charset="-122"/>
              </a:rPr>
              <a:t>forward (backward) task chains</a:t>
            </a:r>
          </a:p>
        </p:txBody>
      </p:sp>
      <p:sp>
        <p:nvSpPr>
          <p:cNvPr id="5" name="内容占位符 2">
            <a:extLst>
              <a:ext uri="{FF2B5EF4-FFF2-40B4-BE49-F238E27FC236}">
                <a16:creationId xmlns:a16="http://schemas.microsoft.com/office/drawing/2014/main" id="{408ADC58-2016-0408-796D-A0271FBD75E3}"/>
              </a:ext>
            </a:extLst>
          </p:cNvPr>
          <p:cNvSpPr txBox="1">
            <a:spLocks/>
          </p:cNvSpPr>
          <p:nvPr/>
        </p:nvSpPr>
        <p:spPr>
          <a:xfrm>
            <a:off x="-2779" y="4185095"/>
            <a:ext cx="7970698" cy="19713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spcBef>
                <a:spcPts val="0"/>
              </a:spcBef>
              <a:buFont typeface="Wingdings" panose="05000000000000000000" pitchFamily="2" charset="2"/>
              <a:buChar char="Ø"/>
            </a:pPr>
            <a:r>
              <a:rPr lang="en-US" altLang="zh-CN" sz="1400" b="1" dirty="0">
                <a:latin typeface="微软雅黑" panose="020B0503020204020204" pitchFamily="34" charset="-122"/>
                <a:ea typeface="微软雅黑" panose="020B0503020204020204" pitchFamily="34" charset="-122"/>
              </a:rPr>
              <a:t>Timing Analysis of Asynchronized Distributed Cause-Effect Chains _</a:t>
            </a:r>
            <a:r>
              <a:rPr lang="it-IT" altLang="zh-CN" sz="1400" b="1" dirty="0">
                <a:latin typeface="微软雅黑" panose="020B0503020204020204" pitchFamily="34" charset="-122"/>
                <a:ea typeface="微软雅黑" panose="020B0503020204020204" pitchFamily="34" charset="-122"/>
              </a:rPr>
              <a:t>Günzel</a:t>
            </a:r>
            <a:r>
              <a:rPr lang="en-US" altLang="zh-CN" sz="1400" b="1" dirty="0">
                <a:latin typeface="微软雅黑" panose="020B0503020204020204" pitchFamily="34" charset="-122"/>
                <a:ea typeface="微软雅黑" panose="020B0503020204020204" pitchFamily="34" charset="-122"/>
              </a:rPr>
              <a:t>_ RTAS 2021</a:t>
            </a:r>
            <a:endParaRPr lang="it-IT" altLang="zh-CN" sz="1400" b="1" dirty="0">
              <a:latin typeface="微软雅黑" panose="020B0503020204020204" pitchFamily="34" charset="-122"/>
              <a:ea typeface="微软雅黑" panose="020B0503020204020204" pitchFamily="34" charset="-122"/>
            </a:endParaRPr>
          </a:p>
          <a:p>
            <a:pPr>
              <a:lnSpc>
                <a:spcPct val="170000"/>
              </a:lnSpc>
              <a:spcBef>
                <a:spcPts val="0"/>
              </a:spcBef>
            </a:pPr>
            <a:r>
              <a:rPr lang="en-US" altLang="zh-CN" sz="1400" dirty="0">
                <a:solidFill>
                  <a:srgbClr val="00B0F0"/>
                </a:solidFill>
                <a:latin typeface="微软雅黑" panose="020B0503020204020204" pitchFamily="34" charset="-122"/>
                <a:ea typeface="微软雅黑" panose="020B0503020204020204" pitchFamily="34" charset="-122"/>
              </a:rPr>
              <a:t>Cutting model</a:t>
            </a:r>
            <a:r>
              <a:rPr lang="en-US" altLang="zh-CN" sz="1400" dirty="0">
                <a:latin typeface="微软雅黑" panose="020B0503020204020204" pitchFamily="34" charset="-122"/>
                <a:ea typeface="微软雅黑" panose="020B0503020204020204" pitchFamily="34" charset="-122"/>
              </a:rPr>
              <a:t>, where the computation of a multi-ECU task chain is decomposed into all the per-ECU task chains and communication task chain</a:t>
            </a:r>
          </a:p>
        </p:txBody>
      </p:sp>
      <p:pic>
        <p:nvPicPr>
          <p:cNvPr id="6" name="图片 5">
            <a:extLst>
              <a:ext uri="{FF2B5EF4-FFF2-40B4-BE49-F238E27FC236}">
                <a16:creationId xmlns:a16="http://schemas.microsoft.com/office/drawing/2014/main" id="{B654F045-6E51-69A5-D5F7-7269F61277B2}"/>
              </a:ext>
            </a:extLst>
          </p:cNvPr>
          <p:cNvPicPr>
            <a:picLocks noChangeAspect="1"/>
          </p:cNvPicPr>
          <p:nvPr/>
        </p:nvPicPr>
        <p:blipFill rotWithShape="1">
          <a:blip r:embed="rId3"/>
          <a:srcRect l="5150" r="4414" b="21045"/>
          <a:stretch/>
        </p:blipFill>
        <p:spPr>
          <a:xfrm>
            <a:off x="8023411" y="1215868"/>
            <a:ext cx="3765178" cy="1684584"/>
          </a:xfrm>
          <a:prstGeom prst="rect">
            <a:avLst/>
          </a:prstGeom>
        </p:spPr>
      </p:pic>
      <p:pic>
        <p:nvPicPr>
          <p:cNvPr id="7" name="图片 6">
            <a:extLst>
              <a:ext uri="{FF2B5EF4-FFF2-40B4-BE49-F238E27FC236}">
                <a16:creationId xmlns:a16="http://schemas.microsoft.com/office/drawing/2014/main" id="{22CED459-8687-CAA3-B2A9-80C8C416FA74}"/>
              </a:ext>
            </a:extLst>
          </p:cNvPr>
          <p:cNvPicPr>
            <a:picLocks noChangeAspect="1"/>
          </p:cNvPicPr>
          <p:nvPr/>
        </p:nvPicPr>
        <p:blipFill>
          <a:blip r:embed="rId4"/>
          <a:stretch>
            <a:fillRect/>
          </a:stretch>
        </p:blipFill>
        <p:spPr>
          <a:xfrm>
            <a:off x="236382" y="5715205"/>
            <a:ext cx="3990476" cy="323810"/>
          </a:xfrm>
          <a:prstGeom prst="rect">
            <a:avLst/>
          </a:prstGeom>
        </p:spPr>
      </p:pic>
      <p:pic>
        <p:nvPicPr>
          <p:cNvPr id="9" name="图片 8">
            <a:extLst>
              <a:ext uri="{FF2B5EF4-FFF2-40B4-BE49-F238E27FC236}">
                <a16:creationId xmlns:a16="http://schemas.microsoft.com/office/drawing/2014/main" id="{64F1FCE7-1CEB-8DE0-16AE-847D39E1CAC4}"/>
              </a:ext>
            </a:extLst>
          </p:cNvPr>
          <p:cNvPicPr>
            <a:picLocks noChangeAspect="1"/>
          </p:cNvPicPr>
          <p:nvPr/>
        </p:nvPicPr>
        <p:blipFill>
          <a:blip r:embed="rId5"/>
          <a:stretch>
            <a:fillRect/>
          </a:stretch>
        </p:blipFill>
        <p:spPr>
          <a:xfrm>
            <a:off x="7965144" y="5527846"/>
            <a:ext cx="4200000" cy="228571"/>
          </a:xfrm>
          <a:prstGeom prst="rect">
            <a:avLst/>
          </a:prstGeom>
        </p:spPr>
      </p:pic>
      <p:pic>
        <p:nvPicPr>
          <p:cNvPr id="11" name="图片 10">
            <a:extLst>
              <a:ext uri="{FF2B5EF4-FFF2-40B4-BE49-F238E27FC236}">
                <a16:creationId xmlns:a16="http://schemas.microsoft.com/office/drawing/2014/main" id="{C029D862-7131-4B42-99CB-1086115D16E1}"/>
              </a:ext>
            </a:extLst>
          </p:cNvPr>
          <p:cNvPicPr>
            <a:picLocks noChangeAspect="1"/>
          </p:cNvPicPr>
          <p:nvPr/>
        </p:nvPicPr>
        <p:blipFill>
          <a:blip r:embed="rId6"/>
          <a:stretch>
            <a:fillRect/>
          </a:stretch>
        </p:blipFill>
        <p:spPr>
          <a:xfrm>
            <a:off x="8023412" y="3429000"/>
            <a:ext cx="4021245" cy="1964832"/>
          </a:xfrm>
          <a:prstGeom prst="rect">
            <a:avLst/>
          </a:prstGeom>
        </p:spPr>
      </p:pic>
      <p:sp>
        <p:nvSpPr>
          <p:cNvPr id="15" name="文本框 14">
            <a:extLst>
              <a:ext uri="{FF2B5EF4-FFF2-40B4-BE49-F238E27FC236}">
                <a16:creationId xmlns:a16="http://schemas.microsoft.com/office/drawing/2014/main" id="{59BA34B8-190E-2851-B0E0-CFF9268D80D6}"/>
              </a:ext>
            </a:extLst>
          </p:cNvPr>
          <p:cNvSpPr txBox="1"/>
          <p:nvPr/>
        </p:nvSpPr>
        <p:spPr>
          <a:xfrm>
            <a:off x="2528047" y="6290532"/>
            <a:ext cx="8430747" cy="418191"/>
          </a:xfrm>
          <a:prstGeom prst="rect">
            <a:avLst/>
          </a:prstGeom>
          <a:noFill/>
        </p:spPr>
        <p:txBody>
          <a:bodyPr wrap="square">
            <a:spAutoFit/>
          </a:bodyPr>
          <a:lstStyle/>
          <a:p>
            <a:pPr>
              <a:lnSpc>
                <a:spcPct val="150000"/>
              </a:lnSpc>
            </a:pPr>
            <a:r>
              <a:rPr lang="en-US" altLang="zh-CN" sz="1600" b="1" dirty="0">
                <a:solidFill>
                  <a:schemeClr val="accent1"/>
                </a:solidFill>
                <a:latin typeface="微软雅黑" panose="020B0503020204020204" pitchFamily="34" charset="-122"/>
                <a:ea typeface="微软雅黑" panose="020B0503020204020204" pitchFamily="34" charset="-122"/>
                <a:sym typeface="+mn-ea"/>
              </a:rPr>
              <a:t>Existing analyses are mostly based on CAN buses connecting ECUs</a:t>
            </a:r>
          </a:p>
        </p:txBody>
      </p:sp>
    </p:spTree>
    <p:extLst>
      <p:ext uri="{BB962C8B-B14F-4D97-AF65-F5344CB8AC3E}">
        <p14:creationId xmlns:p14="http://schemas.microsoft.com/office/powerpoint/2010/main" val="3955963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9AB869C-AC44-3FC5-D43B-E63413229E47}"/>
              </a:ext>
            </a:extLst>
          </p:cNvPr>
          <p:cNvSpPr/>
          <p:nvPr/>
        </p:nvSpPr>
        <p:spPr>
          <a:xfrm>
            <a:off x="-26335" y="1335134"/>
            <a:ext cx="6678147" cy="1023742"/>
          </a:xfrm>
          <a:prstGeom prst="rect">
            <a:avLst/>
          </a:prstGeom>
        </p:spPr>
        <p:txBody>
          <a:bodyPr wrap="square">
            <a:spAutoFit/>
          </a:bodyPr>
          <a:lstStyle/>
          <a:p>
            <a:pPr>
              <a:lnSpc>
                <a:spcPct val="150000"/>
              </a:lnSpc>
              <a:spcBef>
                <a:spcPts val="0"/>
              </a:spcBef>
            </a:pPr>
            <a:r>
              <a:rPr lang="en-US" altLang="zh-CN" sz="1400" b="1" dirty="0">
                <a:latin typeface="微软雅黑" panose="020B0503020204020204" pitchFamily="34" charset="-122"/>
                <a:ea typeface="微软雅黑" panose="020B0503020204020204" pitchFamily="34" charset="-122"/>
              </a:rPr>
              <a:t>Time-sensitive networking</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TSN</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is an enhancement of the IEEE 802.1Q protocol aimed at providing time-sensitive and low-latency communication to support real-time control and data transfer. </a:t>
            </a: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err="1">
                <a:latin typeface="微软雅黑" panose="020B0503020204020204" pitchFamily="34" charset="-122"/>
                <a:ea typeface="微软雅黑" panose="020B0503020204020204" pitchFamily="34" charset="-122"/>
                <a:cs typeface="Times New Roman" panose="02020603050405020304" pitchFamily="18" charset="0"/>
              </a:rPr>
              <a:t>Qcr</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2" name="图片 11">
            <a:extLst>
              <a:ext uri="{FF2B5EF4-FFF2-40B4-BE49-F238E27FC236}">
                <a16:creationId xmlns:a16="http://schemas.microsoft.com/office/drawing/2014/main" id="{D99EF268-0714-9F84-915E-4716A2CD9F79}"/>
              </a:ext>
            </a:extLst>
          </p:cNvPr>
          <p:cNvPicPr>
            <a:picLocks noChangeAspect="1"/>
          </p:cNvPicPr>
          <p:nvPr/>
        </p:nvPicPr>
        <p:blipFill>
          <a:blip r:embed="rId3"/>
          <a:stretch>
            <a:fillRect/>
          </a:stretch>
        </p:blipFill>
        <p:spPr>
          <a:xfrm>
            <a:off x="7073145" y="1855314"/>
            <a:ext cx="5063242" cy="2510698"/>
          </a:xfrm>
          <a:prstGeom prst="rect">
            <a:avLst/>
          </a:prstGeom>
        </p:spPr>
      </p:pic>
      <p:sp>
        <p:nvSpPr>
          <p:cNvPr id="14" name="文本框 13">
            <a:extLst>
              <a:ext uri="{FF2B5EF4-FFF2-40B4-BE49-F238E27FC236}">
                <a16:creationId xmlns:a16="http://schemas.microsoft.com/office/drawing/2014/main" id="{DF2B47E6-D0D1-DAD4-8630-03D11BB61D86}"/>
              </a:ext>
            </a:extLst>
          </p:cNvPr>
          <p:cNvSpPr txBox="1"/>
          <p:nvPr/>
        </p:nvSpPr>
        <p:spPr>
          <a:xfrm>
            <a:off x="8335352" y="4366012"/>
            <a:ext cx="3186953" cy="276999"/>
          </a:xfrm>
          <a:prstGeom prst="rect">
            <a:avLst/>
          </a:prstGeom>
          <a:noFill/>
        </p:spPr>
        <p:txBody>
          <a:bodyPr wrap="square">
            <a:spAutoFit/>
          </a:bodyPr>
          <a:lstStyle/>
          <a:p>
            <a:r>
              <a:rPr lang="zh-CN" altLang="en-US" sz="1200" dirty="0">
                <a:latin typeface="微软雅黑" panose="020B0503020204020204" pitchFamily="34" charset="-122"/>
                <a:ea typeface="微软雅黑" panose="020B0503020204020204" pitchFamily="34" charset="-122"/>
              </a:rPr>
              <a:t>Output ports of TSN switches with ATS</a:t>
            </a:r>
          </a:p>
        </p:txBody>
      </p:sp>
      <p:sp>
        <p:nvSpPr>
          <p:cNvPr id="18" name="文本框 17">
            <a:extLst>
              <a:ext uri="{FF2B5EF4-FFF2-40B4-BE49-F238E27FC236}">
                <a16:creationId xmlns:a16="http://schemas.microsoft.com/office/drawing/2014/main" id="{77AE00BF-132D-19CF-F052-7EBC289D864D}"/>
              </a:ext>
            </a:extLst>
          </p:cNvPr>
          <p:cNvSpPr txBox="1"/>
          <p:nvPr/>
        </p:nvSpPr>
        <p:spPr>
          <a:xfrm>
            <a:off x="-26335" y="2690598"/>
            <a:ext cx="6991911" cy="700576"/>
          </a:xfrm>
          <a:prstGeom prst="rect">
            <a:avLst/>
          </a:prstGeom>
          <a:noFill/>
        </p:spPr>
        <p:txBody>
          <a:bodyPr wrap="square">
            <a:spAutoFit/>
          </a:bodyPr>
          <a:lstStyle/>
          <a:p>
            <a:pPr>
              <a:lnSpc>
                <a:spcPct val="150000"/>
              </a:lnSpc>
            </a:pPr>
            <a:r>
              <a:rPr lang="en-US" altLang="zh-CN" sz="1400" b="1" dirty="0">
                <a:latin typeface="微软雅黑" panose="020B0503020204020204" pitchFamily="34" charset="-122"/>
                <a:ea typeface="微软雅黑" panose="020B0503020204020204" pitchFamily="34" charset="-122"/>
              </a:rPr>
              <a:t>IEEE 802.1Qcr Asynchronous Traffic Shaping (ATS) </a:t>
            </a:r>
            <a:r>
              <a:rPr lang="en-US" altLang="zh-CN" sz="1400" dirty="0">
                <a:latin typeface="微软雅黑" panose="020B0503020204020204" pitchFamily="34" charset="-122"/>
                <a:ea typeface="微软雅黑" panose="020B0503020204020204" pitchFamily="34" charset="-122"/>
              </a:rPr>
              <a:t>standard avoids </a:t>
            </a:r>
            <a:r>
              <a:rPr lang="en-US" altLang="zh-CN" sz="1400" dirty="0" err="1">
                <a:latin typeface="微软雅黑" panose="020B0503020204020204" pitchFamily="34" charset="-122"/>
                <a:ea typeface="微软雅黑" panose="020B0503020204020204" pitchFamily="34" charset="-122"/>
              </a:rPr>
              <a:t>synchronisation</a:t>
            </a:r>
            <a:r>
              <a:rPr lang="en-US" altLang="zh-CN" sz="1400" dirty="0">
                <a:latin typeface="微软雅黑" panose="020B0503020204020204" pitchFamily="34" charset="-122"/>
                <a:ea typeface="微软雅黑" panose="020B0503020204020204" pitchFamily="34" charset="-122"/>
              </a:rPr>
              <a:t> complexity for embedded real-time systems</a:t>
            </a:r>
          </a:p>
        </p:txBody>
      </p:sp>
      <p:sp>
        <p:nvSpPr>
          <p:cNvPr id="20" name="文本框 19">
            <a:extLst>
              <a:ext uri="{FF2B5EF4-FFF2-40B4-BE49-F238E27FC236}">
                <a16:creationId xmlns:a16="http://schemas.microsoft.com/office/drawing/2014/main" id="{1E9F68D7-D5FC-EBA5-1D8E-610EB2607BB8}"/>
              </a:ext>
            </a:extLst>
          </p:cNvPr>
          <p:cNvSpPr txBox="1"/>
          <p:nvPr/>
        </p:nvSpPr>
        <p:spPr>
          <a:xfrm>
            <a:off x="-26335" y="3676730"/>
            <a:ext cx="6844552" cy="1993238"/>
          </a:xfrm>
          <a:prstGeom prst="rect">
            <a:avLst/>
          </a:prstGeom>
          <a:no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In TSN switches:</a:t>
            </a:r>
          </a:p>
          <a:p>
            <a:pPr marL="342900" indent="-342900">
              <a:lnSpc>
                <a:spcPct val="15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Data flows are shaped and queues are allocated to data frames based on token bucket. </a:t>
            </a:r>
          </a:p>
          <a:p>
            <a:pPr marL="342900" indent="-342900">
              <a:lnSpc>
                <a:spcPct val="15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Data frames reaching the head of the queue are output together with other non-shaped data flows after evaluating their eligibility time and priority selection.</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95429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9AB869C-AC44-3FC5-D43B-E63413229E47}"/>
              </a:ext>
            </a:extLst>
          </p:cNvPr>
          <p:cNvSpPr/>
          <p:nvPr/>
        </p:nvSpPr>
        <p:spPr>
          <a:xfrm>
            <a:off x="0" y="1250875"/>
            <a:ext cx="7377954" cy="418191"/>
          </a:xfrm>
          <a:prstGeom prst="rect">
            <a:avLst/>
          </a:prstGeom>
        </p:spPr>
        <p:txBody>
          <a:bodyPr wrap="square">
            <a:spAutoFit/>
          </a:bodyPr>
          <a:lstStyle/>
          <a:p>
            <a:pPr>
              <a:lnSpc>
                <a:spcPct val="150000"/>
              </a:lnSpc>
              <a:spcBef>
                <a:spcPts val="0"/>
              </a:spcBef>
            </a:pPr>
            <a:r>
              <a:rPr lang="en-US" altLang="zh-CN" sz="1600" dirty="0">
                <a:latin typeface="微软雅黑" panose="020B0503020204020204" pitchFamily="34" charset="-122"/>
                <a:ea typeface="微软雅黑" panose="020B0503020204020204" pitchFamily="34" charset="-122"/>
              </a:rPr>
              <a:t>Implicit communication, event-triggered task chains</a:t>
            </a: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Model</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4D4C9064-5519-9C5B-3C67-EB614D6FFF4C}"/>
              </a:ext>
            </a:extLst>
          </p:cNvPr>
          <p:cNvPicPr>
            <a:picLocks noChangeAspect="1"/>
          </p:cNvPicPr>
          <p:nvPr/>
        </p:nvPicPr>
        <p:blipFill>
          <a:blip r:embed="rId3"/>
          <a:stretch>
            <a:fillRect/>
          </a:stretch>
        </p:blipFill>
        <p:spPr>
          <a:xfrm>
            <a:off x="7154112" y="1669066"/>
            <a:ext cx="4552950" cy="3505200"/>
          </a:xfrm>
          <a:prstGeom prst="rect">
            <a:avLst/>
          </a:prstGeom>
        </p:spPr>
      </p:pic>
      <p:sp>
        <p:nvSpPr>
          <p:cNvPr id="6" name="文本框 5">
            <a:extLst>
              <a:ext uri="{FF2B5EF4-FFF2-40B4-BE49-F238E27FC236}">
                <a16:creationId xmlns:a16="http://schemas.microsoft.com/office/drawing/2014/main" id="{289FD9E6-431C-A2AE-1F16-A2CB3762A3F7}"/>
              </a:ext>
            </a:extLst>
          </p:cNvPr>
          <p:cNvSpPr txBox="1"/>
          <p:nvPr/>
        </p:nvSpPr>
        <p:spPr>
          <a:xfrm>
            <a:off x="60512" y="1787917"/>
            <a:ext cx="6205817" cy="3932230"/>
          </a:xfrm>
          <a:prstGeom prst="rect">
            <a:avLst/>
          </a:prstGeom>
          <a:no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task chain </a:t>
            </a:r>
            <a:r>
              <a:rPr lang="zh-CN" altLang="en-US" sz="1400" dirty="0">
                <a:latin typeface="微软雅黑" panose="020B0503020204020204" pitchFamily="34" charset="-122"/>
                <a:ea typeface="微软雅黑" panose="020B0503020204020204" pitchFamily="34" charset="-122"/>
              </a:rPr>
              <a:t>𝐶 </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𝑧</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𝑐</a:t>
            </a:r>
            <a:r>
              <a:rPr lang="en-US" altLang="zh-CN" sz="1400" dirty="0">
                <a:latin typeface="微软雅黑" panose="020B0503020204020204" pitchFamily="34" charset="-122"/>
                <a:ea typeface="微软雅黑" panose="020B0503020204020204" pitchFamily="34" charset="-122"/>
              </a:rPr>
              <a:t>0, </a:t>
            </a:r>
            <a:r>
              <a:rPr lang="zh-CN" altLang="en-US" sz="1400" dirty="0">
                <a:latin typeface="微软雅黑" panose="020B0503020204020204" pitchFamily="34" charset="-122"/>
                <a:ea typeface="微软雅黑" panose="020B0503020204020204" pitchFamily="34" charset="-122"/>
              </a:rPr>
              <a:t>𝑐</a:t>
            </a:r>
            <a:r>
              <a:rPr lang="en-US" altLang="zh-CN" sz="1400" dirty="0">
                <a:latin typeface="微软雅黑" panose="020B0503020204020204" pitchFamily="34" charset="-122"/>
                <a:ea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rPr>
              <a:t>𝑐</a:t>
            </a:r>
            <a:r>
              <a:rPr lang="en-US" altLang="zh-CN" sz="1400" dirty="0">
                <a:latin typeface="微软雅黑" panose="020B0503020204020204" pitchFamily="34" charset="-122"/>
                <a:ea typeface="微软雅黑" panose="020B0503020204020204" pitchFamily="34" charset="-122"/>
              </a:rPr>
              <a:t>2, ..., </a:t>
            </a:r>
            <a:r>
              <a:rPr lang="zh-CN" altLang="en-US" sz="1400" dirty="0">
                <a:latin typeface="微软雅黑" panose="020B0503020204020204" pitchFamily="34" charset="-122"/>
                <a:ea typeface="微软雅黑" panose="020B0503020204020204" pitchFamily="34" charset="-122"/>
              </a:rPr>
              <a:t>𝑐𝑛 </a:t>
            </a:r>
            <a:r>
              <a:rPr lang="en-US" altLang="zh-CN" sz="1400" dirty="0">
                <a:latin typeface="微软雅黑" panose="020B0503020204020204" pitchFamily="34" charset="-122"/>
                <a:ea typeface="微软雅黑" panose="020B0503020204020204" pitchFamily="34" charset="-122"/>
              </a:rPr>
              <a:t>} are satisfied: </a:t>
            </a:r>
          </a:p>
          <a:p>
            <a:pPr>
              <a:lnSpc>
                <a:spcPct val="150000"/>
              </a:lnSpc>
            </a:pPr>
            <a:r>
              <a:rPr lang="en-US" altLang="zh-CN" sz="1400" dirty="0">
                <a:latin typeface="微软雅黑" panose="020B0503020204020204" pitchFamily="34" charset="-122"/>
                <a:ea typeface="微软雅黑" panose="020B0503020204020204" pitchFamily="34" charset="-122"/>
              </a:rPr>
              <a:t>• The events </a:t>
            </a:r>
            <a:r>
              <a:rPr lang="zh-CN" altLang="en-US" sz="1400" dirty="0">
                <a:latin typeface="微软雅黑" panose="020B0503020204020204" pitchFamily="34" charset="-122"/>
                <a:ea typeface="微软雅黑" panose="020B0503020204020204" pitchFamily="34" charset="-122"/>
              </a:rPr>
              <a:t>𝑐</a:t>
            </a:r>
            <a:r>
              <a:rPr lang="en-US" altLang="zh-CN" sz="1400" dirty="0">
                <a:latin typeface="微软雅黑" panose="020B0503020204020204" pitchFamily="34" charset="-122"/>
                <a:ea typeface="微软雅黑" panose="020B0503020204020204" pitchFamily="34" charset="-122"/>
              </a:rPr>
              <a:t>0 and </a:t>
            </a:r>
            <a:r>
              <a:rPr lang="zh-CN" altLang="en-US" sz="1400" dirty="0">
                <a:latin typeface="微软雅黑" panose="020B0503020204020204" pitchFamily="34" charset="-122"/>
                <a:ea typeface="微软雅黑" panose="020B0503020204020204" pitchFamily="34" charset="-122"/>
              </a:rPr>
              <a:t>𝑐𝑛 </a:t>
            </a:r>
            <a:r>
              <a:rPr lang="en-US" altLang="zh-CN" sz="1400" dirty="0">
                <a:latin typeface="微软雅黑" panose="020B0503020204020204" pitchFamily="34" charset="-122"/>
                <a:ea typeface="微软雅黑" panose="020B0503020204020204" pitchFamily="34" charset="-122"/>
              </a:rPr>
              <a:t>in the task chain </a:t>
            </a:r>
            <a:r>
              <a:rPr lang="zh-CN" altLang="en-US" sz="1400" dirty="0">
                <a:latin typeface="微软雅黑" panose="020B0503020204020204" pitchFamily="34" charset="-122"/>
                <a:ea typeface="微软雅黑" panose="020B0503020204020204" pitchFamily="34" charset="-122"/>
              </a:rPr>
              <a:t>𝐶 </a:t>
            </a:r>
            <a:r>
              <a:rPr lang="en-US" altLang="zh-CN" sz="1400" dirty="0">
                <a:latin typeface="微软雅黑" panose="020B0503020204020204" pitchFamily="34" charset="-122"/>
                <a:ea typeface="微软雅黑" panose="020B0503020204020204" pitchFamily="34" charset="-122"/>
              </a:rPr>
              <a:t>can only be scheduling tasks </a:t>
            </a:r>
            <a:r>
              <a:rPr lang="zh-CN" altLang="en-US" sz="1400" dirty="0">
                <a:latin typeface="微软雅黑" panose="020B0503020204020204" pitchFamily="34" charset="-122"/>
                <a:ea typeface="微软雅黑" panose="020B0503020204020204" pitchFamily="34" charset="-122"/>
              </a:rPr>
              <a:t>𝜏</a:t>
            </a:r>
            <a:r>
              <a:rPr lang="en-US" altLang="zh-CN" sz="1400" dirty="0">
                <a:latin typeface="微软雅黑" panose="020B0503020204020204" pitchFamily="34" charset="-122"/>
                <a:ea typeface="微软雅黑" panose="020B0503020204020204" pitchFamily="34" charset="-122"/>
              </a:rPr>
              <a:t>0 and </a:t>
            </a:r>
            <a:r>
              <a:rPr lang="zh-CN" altLang="en-US" sz="1400" dirty="0">
                <a:latin typeface="微软雅黑" panose="020B0503020204020204" pitchFamily="34" charset="-122"/>
                <a:ea typeface="微软雅黑" panose="020B0503020204020204" pitchFamily="34" charset="-122"/>
              </a:rPr>
              <a:t>𝜏𝑛</a:t>
            </a:r>
            <a:r>
              <a:rPr lang="en-US" altLang="zh-CN" sz="1400" dirty="0">
                <a:latin typeface="微软雅黑" panose="020B0503020204020204" pitchFamily="34" charset="-122"/>
                <a:ea typeface="微软雅黑" panose="020B0503020204020204" pitchFamily="34" charset="-122"/>
              </a:rPr>
              <a:t>.</a:t>
            </a: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𝑐</a:t>
            </a:r>
            <a:r>
              <a:rPr lang="en-US" altLang="zh-CN" sz="1400" dirty="0">
                <a:latin typeface="微软雅黑" panose="020B0503020204020204" pitchFamily="34" charset="-122"/>
                <a:ea typeface="微软雅黑" panose="020B0503020204020204" pitchFamily="34" charset="-122"/>
              </a:rPr>
              <a:t>0 is a periodic scheduling task </a:t>
            </a:r>
            <a:r>
              <a:rPr lang="zh-CN" altLang="en-US" sz="1400" dirty="0">
                <a:latin typeface="微软雅黑" panose="020B0503020204020204" pitchFamily="34" charset="-122"/>
                <a:ea typeface="微软雅黑" panose="020B0503020204020204" pitchFamily="34" charset="-122"/>
              </a:rPr>
              <a:t>𝜏</a:t>
            </a:r>
            <a:r>
              <a:rPr lang="en-US" altLang="zh-CN" sz="1400" dirty="0">
                <a:latin typeface="微软雅黑" panose="020B0503020204020204" pitchFamily="34" charset="-122"/>
                <a:ea typeface="微软雅黑" panose="020B0503020204020204" pitchFamily="34" charset="-122"/>
              </a:rPr>
              <a:t>0 on an ECU with period </a:t>
            </a:r>
            <a:r>
              <a:rPr lang="zh-CN" altLang="en-US" sz="1400" dirty="0">
                <a:latin typeface="微软雅黑" panose="020B0503020204020204" pitchFamily="34" charset="-122"/>
                <a:ea typeface="微软雅黑" panose="020B0503020204020204" pitchFamily="34" charset="-122"/>
              </a:rPr>
              <a:t>𝑇 </a:t>
            </a:r>
            <a:r>
              <a:rPr lang="en-US" altLang="zh-CN" sz="1400" dirty="0">
                <a:latin typeface="微软雅黑" panose="020B0503020204020204" pitchFamily="34" charset="-122"/>
                <a:ea typeface="微软雅黑" panose="020B0503020204020204" pitchFamily="34" charset="-122"/>
              </a:rPr>
              <a:t>that is used to periodically capture an external event </a:t>
            </a:r>
            <a:r>
              <a:rPr lang="zh-CN" altLang="en-US" sz="1400" dirty="0">
                <a:latin typeface="微软雅黑" panose="020B0503020204020204" pitchFamily="34" charset="-122"/>
                <a:ea typeface="微软雅黑" panose="020B0503020204020204" pitchFamily="34" charset="-122"/>
              </a:rPr>
              <a:t>𝑧</a:t>
            </a:r>
            <a:r>
              <a:rPr lang="en-US" altLang="zh-CN" sz="1400" dirty="0">
                <a:latin typeface="微软雅黑" panose="020B0503020204020204" pitchFamily="34" charset="-122"/>
                <a:ea typeface="微软雅黑" panose="020B0503020204020204" pitchFamily="34" charset="-122"/>
              </a:rPr>
              <a:t>. </a:t>
            </a:r>
          </a:p>
          <a:p>
            <a:pPr>
              <a:lnSpc>
                <a:spcPct val="150000"/>
              </a:lnSpc>
            </a:pPr>
            <a:r>
              <a:rPr lang="en-US" altLang="zh-CN" sz="1400" dirty="0">
                <a:latin typeface="微软雅黑" panose="020B0503020204020204" pitchFamily="34" charset="-122"/>
                <a:ea typeface="微软雅黑" panose="020B0503020204020204" pitchFamily="34" charset="-122"/>
              </a:rPr>
              <a:t>• For external event </a:t>
            </a:r>
            <a:r>
              <a:rPr lang="zh-CN" altLang="en-US" sz="1400" dirty="0">
                <a:latin typeface="微软雅黑" panose="020B0503020204020204" pitchFamily="34" charset="-122"/>
                <a:ea typeface="微软雅黑" panose="020B0503020204020204" pitchFamily="34" charset="-122"/>
              </a:rPr>
              <a:t>𝑧</a:t>
            </a:r>
            <a:r>
              <a:rPr lang="en-US" altLang="zh-CN" sz="1400" dirty="0">
                <a:latin typeface="微软雅黑" panose="020B0503020204020204" pitchFamily="34" charset="-122"/>
                <a:ea typeface="微软雅黑" panose="020B0503020204020204" pitchFamily="34" charset="-122"/>
              </a:rPr>
              <a:t>, it is valid when and only when it occurs when the CPU is idle. </a:t>
            </a:r>
          </a:p>
          <a:p>
            <a:pPr>
              <a:lnSpc>
                <a:spcPct val="150000"/>
              </a:lnSpc>
            </a:pPr>
            <a:r>
              <a:rPr lang="en-US" altLang="zh-CN" sz="1400" dirty="0">
                <a:latin typeface="微软雅黑" panose="020B0503020204020204" pitchFamily="34" charset="-122"/>
                <a:ea typeface="微软雅黑" panose="020B0503020204020204" pitchFamily="34" charset="-122"/>
              </a:rPr>
              <a:t>• For any event </a:t>
            </a:r>
            <a:r>
              <a:rPr lang="zh-CN" altLang="en-US" sz="1400" dirty="0">
                <a:latin typeface="微软雅黑" panose="020B0503020204020204" pitchFamily="34" charset="-122"/>
                <a:ea typeface="微软雅黑" panose="020B0503020204020204" pitchFamily="34" charset="-122"/>
              </a:rPr>
              <a:t>𝑐𝑖 </a:t>
            </a:r>
            <a:r>
              <a:rPr lang="en-US" altLang="zh-CN" sz="1400" dirty="0">
                <a:latin typeface="微软雅黑" panose="020B0503020204020204" pitchFamily="34" charset="-122"/>
                <a:ea typeface="微软雅黑" panose="020B0503020204020204" pitchFamily="34" charset="-122"/>
              </a:rPr>
              <a:t>which (1 &lt; </a:t>
            </a:r>
            <a:r>
              <a:rPr lang="zh-CN" altLang="en-US" sz="1400" dirty="0">
                <a:latin typeface="微软雅黑" panose="020B0503020204020204" pitchFamily="34" charset="-122"/>
                <a:ea typeface="微软雅黑" panose="020B0503020204020204" pitchFamily="34" charset="-122"/>
              </a:rPr>
              <a:t>𝑖 </a:t>
            </a:r>
            <a:r>
              <a:rPr lang="en-US" altLang="zh-CN" sz="1400" dirty="0">
                <a:latin typeface="微软雅黑" panose="020B0503020204020204" pitchFamily="34" charset="-122"/>
                <a:ea typeface="微软雅黑" panose="020B0503020204020204" pitchFamily="34" charset="-122"/>
              </a:rPr>
              <a:t>&lt; </a:t>
            </a:r>
            <a:r>
              <a:rPr lang="zh-CN" altLang="en-US" sz="1400" dirty="0">
                <a:latin typeface="微软雅黑" panose="020B0503020204020204" pitchFamily="34" charset="-122"/>
                <a:ea typeface="微软雅黑" panose="020B0503020204020204" pitchFamily="34" charset="-122"/>
              </a:rPr>
              <a:t>𝑛 − </a:t>
            </a:r>
            <a:r>
              <a:rPr lang="en-US" altLang="zh-CN" sz="1400" dirty="0">
                <a:latin typeface="微软雅黑" panose="020B0503020204020204" pitchFamily="34" charset="-122"/>
                <a:ea typeface="微软雅黑" panose="020B0503020204020204" pitchFamily="34" charset="-122"/>
              </a:rPr>
              <a:t>1), it can be either a scheduling task or a network task. </a:t>
            </a:r>
          </a:p>
          <a:p>
            <a:pPr>
              <a:lnSpc>
                <a:spcPct val="150000"/>
              </a:lnSpc>
            </a:pPr>
            <a:r>
              <a:rPr lang="en-US" altLang="zh-CN" sz="1400" dirty="0">
                <a:latin typeface="微软雅黑" panose="020B0503020204020204" pitchFamily="34" charset="-122"/>
                <a:ea typeface="微软雅黑" panose="020B0503020204020204" pitchFamily="34" charset="-122"/>
              </a:rPr>
              <a:t>• In the task chain, there is at least one network task m as a connection between two scheduling tasks τ executed on different ECUs. </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18959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Analysis</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4D4C9064-5519-9C5B-3C67-EB614D6FFF4C}"/>
              </a:ext>
            </a:extLst>
          </p:cNvPr>
          <p:cNvPicPr>
            <a:picLocks noChangeAspect="1"/>
          </p:cNvPicPr>
          <p:nvPr/>
        </p:nvPicPr>
        <p:blipFill>
          <a:blip r:embed="rId3"/>
          <a:stretch>
            <a:fillRect/>
          </a:stretch>
        </p:blipFill>
        <p:spPr>
          <a:xfrm>
            <a:off x="7091359" y="1844639"/>
            <a:ext cx="4552950" cy="3505200"/>
          </a:xfrm>
          <a:prstGeom prst="rect">
            <a:avLst/>
          </a:prstGeom>
        </p:spPr>
      </p:pic>
      <p:sp>
        <p:nvSpPr>
          <p:cNvPr id="6" name="文本框 5">
            <a:extLst>
              <a:ext uri="{FF2B5EF4-FFF2-40B4-BE49-F238E27FC236}">
                <a16:creationId xmlns:a16="http://schemas.microsoft.com/office/drawing/2014/main" id="{289FD9E6-431C-A2AE-1F16-A2CB3762A3F7}"/>
              </a:ext>
            </a:extLst>
          </p:cNvPr>
          <p:cNvSpPr txBox="1"/>
          <p:nvPr/>
        </p:nvSpPr>
        <p:spPr>
          <a:xfrm>
            <a:off x="105335" y="1348647"/>
            <a:ext cx="6797487" cy="1715854"/>
          </a:xfrm>
          <a:prstGeom prst="rect">
            <a:avLst/>
          </a:prstGeom>
          <a:noFill/>
        </p:spPr>
        <p:txBody>
          <a:bodyPr wrap="square">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End Time </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𝑡 </a:t>
            </a:r>
            <a:r>
              <a:rPr lang="en-US" altLang="zh-CN" sz="1400" dirty="0">
                <a:latin typeface="微软雅黑" panose="020B0503020204020204" pitchFamily="34" charset="-122"/>
                <a:ea typeface="微软雅黑" panose="020B0503020204020204" pitchFamily="34" charset="-122"/>
              </a:rPr>
              <a:t>(·) represents the end time of the event: </a:t>
            </a:r>
          </a:p>
          <a:p>
            <a:pPr>
              <a:lnSpc>
                <a:spcPct val="150000"/>
              </a:lnSpc>
            </a:pPr>
            <a:r>
              <a:rPr lang="en-US" altLang="zh-CN" sz="1400" dirty="0">
                <a:latin typeface="微软雅黑" panose="020B0503020204020204" pitchFamily="34" charset="-122"/>
                <a:ea typeface="微软雅黑" panose="020B0503020204020204" pitchFamily="34" charset="-122"/>
              </a:rPr>
              <a:t>• For an external event z, </a:t>
            </a:r>
            <a:r>
              <a:rPr lang="zh-CN" altLang="en-US" sz="1400" dirty="0">
                <a:latin typeface="微软雅黑" panose="020B0503020204020204" pitchFamily="34" charset="-122"/>
                <a:ea typeface="微软雅黑" panose="020B0503020204020204" pitchFamily="34" charset="-122"/>
              </a:rPr>
              <a:t>𝑡 </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𝑧</a:t>
            </a:r>
            <a:r>
              <a:rPr lang="en-US" altLang="zh-CN" sz="1400" dirty="0">
                <a:latin typeface="微软雅黑" panose="020B0503020204020204" pitchFamily="34" charset="-122"/>
                <a:ea typeface="微软雅黑" panose="020B0503020204020204" pitchFamily="34" charset="-122"/>
              </a:rPr>
              <a:t>) is the time at which the external event occurs. </a:t>
            </a:r>
          </a:p>
          <a:p>
            <a:pPr>
              <a:lnSpc>
                <a:spcPct val="150000"/>
              </a:lnSpc>
            </a:pPr>
            <a:r>
              <a:rPr lang="en-US" altLang="zh-CN" sz="1400" dirty="0">
                <a:latin typeface="微软雅黑" panose="020B0503020204020204" pitchFamily="34" charset="-122"/>
                <a:ea typeface="微软雅黑" panose="020B0503020204020204" pitchFamily="34" charset="-122"/>
              </a:rPr>
              <a:t>• For a scheduling task </a:t>
            </a:r>
            <a:r>
              <a:rPr lang="zh-CN" altLang="en-US" sz="1400" dirty="0">
                <a:latin typeface="微软雅黑" panose="020B0503020204020204" pitchFamily="34" charset="-122"/>
                <a:ea typeface="微软雅黑" panose="020B0503020204020204" pitchFamily="34" charset="-122"/>
              </a:rPr>
              <a:t>𝜏𝑖 </a:t>
            </a:r>
            <a:r>
              <a:rPr lang="en-US" altLang="zh-CN" sz="1400" dirty="0">
                <a:latin typeface="微软雅黑" panose="020B0503020204020204" pitchFamily="34" charset="-122"/>
                <a:ea typeface="微软雅黑" panose="020B0503020204020204" pitchFamily="34" charset="-122"/>
              </a:rPr>
              <a:t>on the ECU, </a:t>
            </a:r>
            <a:r>
              <a:rPr lang="zh-CN" altLang="en-US" sz="1400" dirty="0">
                <a:latin typeface="微软雅黑" panose="020B0503020204020204" pitchFamily="34" charset="-122"/>
                <a:ea typeface="微软雅黑" panose="020B0503020204020204" pitchFamily="34" charset="-122"/>
              </a:rPr>
              <a:t>𝑡 </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𝑐𝑖 </a:t>
            </a:r>
            <a:r>
              <a:rPr lang="en-US" altLang="zh-CN" sz="1400" dirty="0">
                <a:latin typeface="微软雅黑" panose="020B0503020204020204" pitchFamily="34" charset="-122"/>
                <a:ea typeface="微软雅黑" panose="020B0503020204020204" pitchFamily="34" charset="-122"/>
              </a:rPr>
              <a:t>) is the finish time. </a:t>
            </a:r>
          </a:p>
          <a:p>
            <a:pPr>
              <a:lnSpc>
                <a:spcPct val="150000"/>
              </a:lnSpc>
            </a:pPr>
            <a:r>
              <a:rPr lang="en-US" altLang="zh-CN" sz="1400" dirty="0">
                <a:latin typeface="微软雅黑" panose="020B0503020204020204" pitchFamily="34" charset="-122"/>
                <a:ea typeface="微软雅黑" panose="020B0503020204020204" pitchFamily="34" charset="-122"/>
              </a:rPr>
              <a:t>• For a network task </a:t>
            </a:r>
            <a:r>
              <a:rPr lang="zh-CN" altLang="en-US" sz="1400" dirty="0">
                <a:latin typeface="微软雅黑" panose="020B0503020204020204" pitchFamily="34" charset="-122"/>
                <a:ea typeface="微软雅黑" panose="020B0503020204020204" pitchFamily="34" charset="-122"/>
              </a:rPr>
              <a:t>𝑚𝑖 </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𝑡 </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𝑐𝑖 </a:t>
            </a:r>
            <a:r>
              <a:rPr lang="en-US" altLang="zh-CN" sz="1400" dirty="0">
                <a:latin typeface="微软雅黑" panose="020B0503020204020204" pitchFamily="34" charset="-122"/>
                <a:ea typeface="微软雅黑" panose="020B0503020204020204" pitchFamily="34" charset="-122"/>
              </a:rPr>
              <a:t>) is the end time. </a:t>
            </a:r>
            <a:endParaRPr lang="zh-CN" altLang="en-US" sz="14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0BCE87D7-6FA6-F831-DAE1-922FFF1AE6C4}"/>
              </a:ext>
            </a:extLst>
          </p:cNvPr>
          <p:cNvPicPr>
            <a:picLocks noChangeAspect="1"/>
          </p:cNvPicPr>
          <p:nvPr/>
        </p:nvPicPr>
        <p:blipFill>
          <a:blip r:embed="rId4"/>
          <a:stretch>
            <a:fillRect/>
          </a:stretch>
        </p:blipFill>
        <p:spPr>
          <a:xfrm>
            <a:off x="925662" y="4050777"/>
            <a:ext cx="4047619" cy="2238095"/>
          </a:xfrm>
          <a:prstGeom prst="rect">
            <a:avLst/>
          </a:prstGeom>
        </p:spPr>
      </p:pic>
      <p:sp>
        <p:nvSpPr>
          <p:cNvPr id="9" name="文本框 8">
            <a:extLst>
              <a:ext uri="{FF2B5EF4-FFF2-40B4-BE49-F238E27FC236}">
                <a16:creationId xmlns:a16="http://schemas.microsoft.com/office/drawing/2014/main" id="{EE35AECC-6F24-8B70-A1AC-7CAD10CCB566}"/>
              </a:ext>
            </a:extLst>
          </p:cNvPr>
          <p:cNvSpPr txBox="1"/>
          <p:nvPr/>
        </p:nvSpPr>
        <p:spPr>
          <a:xfrm>
            <a:off x="105335" y="3429000"/>
            <a:ext cx="6127376" cy="400110"/>
          </a:xfrm>
          <a:prstGeom prst="rect">
            <a:avLst/>
          </a:prstGeom>
          <a:noFill/>
        </p:spPr>
        <p:txBody>
          <a:bodyPr wrap="square">
            <a:spAutoFit/>
          </a:bodyPr>
          <a:lstStyle/>
          <a:p>
            <a:r>
              <a:rPr lang="en-US" altLang="zh-CN" sz="1600" b="1" dirty="0">
                <a:latin typeface="微软雅黑" panose="020B0503020204020204" pitchFamily="34" charset="-122"/>
                <a:ea typeface="微软雅黑" panose="020B0503020204020204" pitchFamily="34" charset="-122"/>
              </a:rPr>
              <a:t>Reaction</a:t>
            </a:r>
            <a:r>
              <a:rPr lang="en-US" altLang="zh-CN" sz="2000" dirty="0">
                <a:latin typeface="微软雅黑" panose="020B0503020204020204" pitchFamily="34" charset="-122"/>
                <a:ea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rPr>
              <a:t>time</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6446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Analysis</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框 5">
            <a:extLst>
              <a:ext uri="{FF2B5EF4-FFF2-40B4-BE49-F238E27FC236}">
                <a16:creationId xmlns:a16="http://schemas.microsoft.com/office/drawing/2014/main" id="{289FD9E6-431C-A2AE-1F16-A2CB3762A3F7}"/>
              </a:ext>
            </a:extLst>
          </p:cNvPr>
          <p:cNvSpPr txBox="1"/>
          <p:nvPr/>
        </p:nvSpPr>
        <p:spPr>
          <a:xfrm>
            <a:off x="95250" y="1227773"/>
            <a:ext cx="6797487" cy="1002967"/>
          </a:xfrm>
          <a:prstGeom prst="rect">
            <a:avLst/>
          </a:prstGeom>
          <a:noFill/>
        </p:spPr>
        <p:txBody>
          <a:bodyPr wrap="square">
            <a:spAutoFit/>
          </a:bodyPr>
          <a:lstStyle/>
          <a:p>
            <a:pPr>
              <a:lnSpc>
                <a:spcPct val="200000"/>
              </a:lnSpc>
            </a:pPr>
            <a:r>
              <a:rPr lang="en-US" altLang="zh-CN" sz="1600" b="1" dirty="0">
                <a:latin typeface="微软雅黑" panose="020B0503020204020204" pitchFamily="34" charset="-122"/>
                <a:ea typeface="微软雅黑" panose="020B0503020204020204" pitchFamily="34" charset="-122"/>
              </a:rPr>
              <a:t>Part</a:t>
            </a:r>
            <a:r>
              <a:rPr lang="en-US" altLang="zh-CN" sz="1400" b="1" dirty="0">
                <a:latin typeface="微软雅黑" panose="020B0503020204020204" pitchFamily="34" charset="-122"/>
                <a:ea typeface="微软雅黑" panose="020B0503020204020204" pitchFamily="34" charset="-122"/>
              </a:rPr>
              <a:t> I. </a:t>
            </a:r>
            <a:r>
              <a:rPr lang="zh-CN" altLang="en-US" sz="1400" dirty="0">
                <a:latin typeface="微软雅黑" panose="020B0503020204020204" pitchFamily="34" charset="-122"/>
                <a:ea typeface="微软雅黑" panose="020B0503020204020204" pitchFamily="34" charset="-122"/>
              </a:rPr>
              <a:t>𝑓 </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𝑐</a:t>
            </a:r>
            <a:r>
              <a:rPr lang="en-US" altLang="zh-CN" sz="1400" dirty="0">
                <a:latin typeface="微软雅黑" panose="020B0503020204020204" pitchFamily="34" charset="-122"/>
                <a:ea typeface="微软雅黑" panose="020B0503020204020204" pitchFamily="34" charset="-122"/>
              </a:rPr>
              <a:t>0) − </a:t>
            </a:r>
            <a:r>
              <a:rPr lang="zh-CN" altLang="en-US" sz="1400" dirty="0">
                <a:latin typeface="微软雅黑" panose="020B0503020204020204" pitchFamily="34" charset="-122"/>
                <a:ea typeface="微软雅黑" panose="020B0503020204020204" pitchFamily="34" charset="-122"/>
              </a:rPr>
              <a:t>𝑡 </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𝑧</a:t>
            </a:r>
            <a:r>
              <a:rPr lang="en-US" altLang="zh-CN" sz="1400" dirty="0">
                <a:latin typeface="微软雅黑" panose="020B0503020204020204" pitchFamily="34" charset="-122"/>
                <a:ea typeface="微软雅黑" panose="020B0503020204020204" pitchFamily="34" charset="-122"/>
              </a:rPr>
              <a:t>) ≤ </a:t>
            </a:r>
            <a:r>
              <a:rPr lang="zh-CN" altLang="en-US" sz="1400" dirty="0">
                <a:latin typeface="微软雅黑" panose="020B0503020204020204" pitchFamily="34" charset="-122"/>
                <a:ea typeface="微软雅黑" panose="020B0503020204020204" pitchFamily="34" charset="-122"/>
              </a:rPr>
              <a:t>𝑇</a:t>
            </a:r>
            <a:endParaRPr lang="en-US" altLang="zh-CN" sz="1400" dirty="0">
              <a:latin typeface="微软雅黑" panose="020B0503020204020204" pitchFamily="34" charset="-122"/>
              <a:ea typeface="微软雅黑" panose="020B0503020204020204" pitchFamily="34" charset="-122"/>
            </a:endParaRPr>
          </a:p>
          <a:p>
            <a:pPr>
              <a:lnSpc>
                <a:spcPct val="200000"/>
              </a:lnSpc>
            </a:pPr>
            <a:r>
              <a:rPr lang="en-US" altLang="zh-CN" sz="1600" b="1" dirty="0">
                <a:latin typeface="微软雅黑" panose="020B0503020204020204" pitchFamily="34" charset="-122"/>
                <a:ea typeface="微软雅黑" panose="020B0503020204020204" pitchFamily="34" charset="-122"/>
              </a:rPr>
              <a:t>Part</a:t>
            </a:r>
            <a:r>
              <a:rPr lang="en-US" altLang="zh-CN" sz="14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II</a:t>
            </a:r>
          </a:p>
        </p:txBody>
      </p:sp>
      <p:pic>
        <p:nvPicPr>
          <p:cNvPr id="12" name="图片 11">
            <a:extLst>
              <a:ext uri="{FF2B5EF4-FFF2-40B4-BE49-F238E27FC236}">
                <a16:creationId xmlns:a16="http://schemas.microsoft.com/office/drawing/2014/main" id="{68A34302-13AD-8E27-3035-8B8C618A5663}"/>
              </a:ext>
            </a:extLst>
          </p:cNvPr>
          <p:cNvPicPr>
            <a:picLocks noChangeAspect="1"/>
          </p:cNvPicPr>
          <p:nvPr/>
        </p:nvPicPr>
        <p:blipFill>
          <a:blip r:embed="rId3"/>
          <a:stretch>
            <a:fillRect/>
          </a:stretch>
        </p:blipFill>
        <p:spPr>
          <a:xfrm>
            <a:off x="1192261" y="1965081"/>
            <a:ext cx="4381408" cy="1588640"/>
          </a:xfrm>
          <a:prstGeom prst="rect">
            <a:avLst/>
          </a:prstGeom>
        </p:spPr>
      </p:pic>
      <p:sp>
        <p:nvSpPr>
          <p:cNvPr id="19" name="文本框 18">
            <a:extLst>
              <a:ext uri="{FF2B5EF4-FFF2-40B4-BE49-F238E27FC236}">
                <a16:creationId xmlns:a16="http://schemas.microsoft.com/office/drawing/2014/main" id="{7D6F0C19-1AB2-0E90-B231-540EF02514DE}"/>
              </a:ext>
            </a:extLst>
          </p:cNvPr>
          <p:cNvSpPr txBox="1"/>
          <p:nvPr/>
        </p:nvSpPr>
        <p:spPr>
          <a:xfrm>
            <a:off x="95250" y="3902191"/>
            <a:ext cx="9299762" cy="1392689"/>
          </a:xfrm>
          <a:prstGeom prst="rect">
            <a:avLst/>
          </a:prstGeom>
          <a:noFill/>
        </p:spPr>
        <p:txBody>
          <a:bodyPr wrap="square">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vent</a:t>
            </a:r>
            <a:r>
              <a:rPr lang="zh-CN" altLang="en-US" sz="1400"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Status</a:t>
            </a:r>
            <a:r>
              <a:rPr lang="zh-CN" altLang="en-US" sz="1400" dirty="0">
                <a:latin typeface="微软雅黑" panose="020B0503020204020204" pitchFamily="34" charset="-122"/>
                <a:ea typeface="微软雅黑" panose="020B0503020204020204" pitchFamily="34" charset="-122"/>
              </a:rPr>
              <a:t> </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𝑠 (·) represent</a:t>
            </a:r>
            <a:r>
              <a:rPr lang="en-US" altLang="zh-CN" sz="1400" dirty="0">
                <a:latin typeface="微软雅黑" panose="020B0503020204020204" pitchFamily="34" charset="-122"/>
                <a:ea typeface="微软雅黑" panose="020B0503020204020204" pitchFamily="34" charset="-122"/>
              </a:rPr>
              <a:t>s</a:t>
            </a:r>
            <a:r>
              <a:rPr lang="zh-CN" altLang="en-US" sz="1400" dirty="0">
                <a:latin typeface="微软雅黑" panose="020B0503020204020204" pitchFamily="34" charset="-122"/>
                <a:ea typeface="微软雅黑" panose="020B0503020204020204" pitchFamily="34" charset="-122"/>
              </a:rPr>
              <a:t> the status of each event in the task chain 𝐶 = {𝑧, 𝑐0, 𝑐1, 𝑐2, ..., 𝑐𝑛 }, i.e., for any event 𝑐𝑖 </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 If it is a scheduling task, then 𝑠 (𝑐𝑖 ) = 𝜏, </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 If it is a network task, then 𝑠 (𝑐𝑖 ) = 𝑚.</a:t>
            </a:r>
          </a:p>
        </p:txBody>
      </p:sp>
    </p:spTree>
    <p:extLst>
      <p:ext uri="{BB962C8B-B14F-4D97-AF65-F5344CB8AC3E}">
        <p14:creationId xmlns:p14="http://schemas.microsoft.com/office/powerpoint/2010/main" val="772405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Analysis</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24FE47EF-C3E8-D84D-A30A-5D72A6706C78}"/>
              </a:ext>
            </a:extLst>
          </p:cNvPr>
          <p:cNvSpPr txBox="1"/>
          <p:nvPr/>
        </p:nvSpPr>
        <p:spPr>
          <a:xfrm>
            <a:off x="0" y="2628483"/>
            <a:ext cx="6127376" cy="377026"/>
          </a:xfrm>
          <a:prstGeom prst="rect">
            <a:avLst/>
          </a:prstGeom>
          <a:noFill/>
        </p:spPr>
        <p:txBody>
          <a:bodyPr wrap="square">
            <a:spAutoFit/>
          </a:bodyPr>
          <a:lstStyle/>
          <a:p>
            <a:pPr>
              <a:lnSpc>
                <a:spcPct val="150000"/>
              </a:lnSpc>
            </a:pPr>
            <a:r>
              <a:rPr lang="en-US" altLang="zh-CN" sz="1400" b="1" dirty="0">
                <a:latin typeface="微软雅黑" panose="020B0503020204020204" pitchFamily="34" charset="-122"/>
                <a:ea typeface="微软雅黑" panose="020B0503020204020204" pitchFamily="34" charset="-122"/>
              </a:rPr>
              <a:t>Case 2: </a:t>
            </a:r>
            <a:r>
              <a:rPr lang="zh-CN" altLang="en-US" sz="1400" b="1" dirty="0">
                <a:latin typeface="微软雅黑" panose="020B0503020204020204" pitchFamily="34" charset="-122"/>
                <a:ea typeface="微软雅黑" panose="020B0503020204020204" pitchFamily="34" charset="-122"/>
              </a:rPr>
              <a:t>𝒔 </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𝒄𝒊</a:t>
            </a:r>
            <a:r>
              <a:rPr lang="en-US" altLang="zh-CN" sz="1400" b="1" dirty="0">
                <a:latin typeface="微软雅黑" panose="020B0503020204020204" pitchFamily="34" charset="-122"/>
                <a:ea typeface="微软雅黑" panose="020B0503020204020204" pitchFamily="34" charset="-122"/>
              </a:rPr>
              <a:t>) = </a:t>
            </a:r>
            <a:r>
              <a:rPr lang="zh-CN" altLang="en-US" sz="1400" b="1" dirty="0">
                <a:latin typeface="微软雅黑" panose="020B0503020204020204" pitchFamily="34" charset="-122"/>
                <a:ea typeface="微软雅黑" panose="020B0503020204020204" pitchFamily="34" charset="-122"/>
              </a:rPr>
              <a:t>𝒎</a:t>
            </a:r>
            <a:r>
              <a:rPr lang="en-US" altLang="zh-CN" sz="1400" b="1" dirty="0">
                <a:latin typeface="微软雅黑" panose="020B0503020204020204" pitchFamily="34" charset="-122"/>
                <a:ea typeface="微软雅黑" panose="020B0503020204020204" pitchFamily="34" charset="-122"/>
              </a:rPr>
              <a:t>. [2] </a:t>
            </a:r>
          </a:p>
        </p:txBody>
      </p:sp>
      <p:sp>
        <p:nvSpPr>
          <p:cNvPr id="14" name="文本框 13">
            <a:extLst>
              <a:ext uri="{FF2B5EF4-FFF2-40B4-BE49-F238E27FC236}">
                <a16:creationId xmlns:a16="http://schemas.microsoft.com/office/drawing/2014/main" id="{324E2126-232B-9C28-F5F3-9161C47A9F00}"/>
              </a:ext>
            </a:extLst>
          </p:cNvPr>
          <p:cNvSpPr txBox="1"/>
          <p:nvPr/>
        </p:nvSpPr>
        <p:spPr>
          <a:xfrm>
            <a:off x="441934" y="6486541"/>
            <a:ext cx="11491909" cy="430887"/>
          </a:xfrm>
          <a:prstGeom prst="rect">
            <a:avLst/>
          </a:prstGeom>
          <a:noFill/>
        </p:spPr>
        <p:txBody>
          <a:bodyPr wrap="square">
            <a:spAutoFit/>
          </a:bodyPr>
          <a:lstStyle/>
          <a:p>
            <a:r>
              <a:rPr lang="zh-CN" altLang="en-US" sz="11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100" dirty="0">
                <a:solidFill>
                  <a:schemeClr val="bg2">
                    <a:lumMod val="50000"/>
                  </a:schemeClr>
                </a:solidFill>
                <a:latin typeface="微软雅黑" panose="020B0503020204020204" pitchFamily="34" charset="-122"/>
                <a:ea typeface="微软雅黑" panose="020B0503020204020204" pitchFamily="34" charset="-122"/>
              </a:rPr>
              <a:t>2</a:t>
            </a:r>
            <a:r>
              <a:rPr lang="zh-CN" altLang="en-US" sz="1100" dirty="0">
                <a:solidFill>
                  <a:schemeClr val="bg2">
                    <a:lumMod val="50000"/>
                  </a:schemeClr>
                </a:solidFill>
                <a:latin typeface="微软雅黑" panose="020B0503020204020204" pitchFamily="34" charset="-122"/>
                <a:ea typeface="微软雅黑" panose="020B0503020204020204" pitchFamily="34" charset="-122"/>
              </a:rPr>
              <a:t>] Jonathan Prados-Garzon, Lorena Chinchilla-Romero, Pablo Ameigeiras, Pablo Munoz, and Juan M. Lopez-Soler. 2021. Asynchronous Time-Sensitive Networking for Industrial Networks</a:t>
            </a:r>
          </a:p>
        </p:txBody>
      </p:sp>
      <p:pic>
        <p:nvPicPr>
          <p:cNvPr id="8" name="图片 7">
            <a:extLst>
              <a:ext uri="{FF2B5EF4-FFF2-40B4-BE49-F238E27FC236}">
                <a16:creationId xmlns:a16="http://schemas.microsoft.com/office/drawing/2014/main" id="{C005A1A4-C919-C4EE-22BB-036DB857DC92}"/>
              </a:ext>
            </a:extLst>
          </p:cNvPr>
          <p:cNvPicPr>
            <a:picLocks noChangeAspect="1"/>
          </p:cNvPicPr>
          <p:nvPr/>
        </p:nvPicPr>
        <p:blipFill>
          <a:blip r:embed="rId3"/>
          <a:stretch>
            <a:fillRect/>
          </a:stretch>
        </p:blipFill>
        <p:spPr>
          <a:xfrm>
            <a:off x="755557" y="3249814"/>
            <a:ext cx="2400000" cy="761905"/>
          </a:xfrm>
          <a:prstGeom prst="rect">
            <a:avLst/>
          </a:prstGeom>
        </p:spPr>
      </p:pic>
      <p:sp>
        <p:nvSpPr>
          <p:cNvPr id="16" name="文本框 15">
            <a:extLst>
              <a:ext uri="{FF2B5EF4-FFF2-40B4-BE49-F238E27FC236}">
                <a16:creationId xmlns:a16="http://schemas.microsoft.com/office/drawing/2014/main" id="{B692FF85-8852-4B26-1ED9-B0A24F6EB444}"/>
              </a:ext>
            </a:extLst>
          </p:cNvPr>
          <p:cNvSpPr txBox="1"/>
          <p:nvPr/>
        </p:nvSpPr>
        <p:spPr>
          <a:xfrm>
            <a:off x="60512" y="4130145"/>
            <a:ext cx="6127376" cy="377026"/>
          </a:xfrm>
          <a:prstGeom prst="rect">
            <a:avLst/>
          </a:prstGeom>
          <a:noFill/>
        </p:spPr>
        <p:txBody>
          <a:bodyPr wrap="square">
            <a:spAutoFit/>
          </a:bodyPr>
          <a:lstStyle/>
          <a:p>
            <a:pPr>
              <a:lnSpc>
                <a:spcPct val="150000"/>
              </a:lnSpc>
            </a:pPr>
            <a:r>
              <a:rPr lang="en-US" altLang="zh-CN" sz="1400" b="1" dirty="0">
                <a:latin typeface="微软雅黑" panose="020B0503020204020204" pitchFamily="34" charset="-122"/>
                <a:ea typeface="微软雅黑" panose="020B0503020204020204" pitchFamily="34" charset="-122"/>
              </a:rPr>
              <a:t>Case 3: </a:t>
            </a:r>
            <a:r>
              <a:rPr lang="zh-CN" altLang="en-US" sz="1400" b="1" dirty="0">
                <a:latin typeface="微软雅黑" panose="020B0503020204020204" pitchFamily="34" charset="-122"/>
                <a:ea typeface="微软雅黑" panose="020B0503020204020204" pitchFamily="34" charset="-122"/>
              </a:rPr>
              <a:t>𝒔 </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𝒄𝒊</a:t>
            </a:r>
            <a:r>
              <a:rPr lang="en-US" altLang="zh-CN" sz="1400" b="1" dirty="0">
                <a:latin typeface="微软雅黑" panose="020B0503020204020204" pitchFamily="34" charset="-122"/>
                <a:ea typeface="微软雅黑" panose="020B0503020204020204" pitchFamily="34" charset="-122"/>
              </a:rPr>
              <a:t>) = </a:t>
            </a:r>
            <a:r>
              <a:rPr lang="zh-CN" altLang="en-US" sz="1400" b="1" dirty="0">
                <a:latin typeface="微软雅黑" panose="020B0503020204020204" pitchFamily="34" charset="-122"/>
                <a:ea typeface="微软雅黑" panose="020B0503020204020204" pitchFamily="34" charset="-122"/>
              </a:rPr>
              <a:t>𝝉</a:t>
            </a: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𝒔 </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𝒄𝒊−</a:t>
            </a:r>
            <a:r>
              <a:rPr lang="en-US" altLang="zh-CN" sz="1400" b="1" dirty="0">
                <a:latin typeface="微软雅黑" panose="020B0503020204020204" pitchFamily="34" charset="-122"/>
                <a:ea typeface="微软雅黑" panose="020B0503020204020204" pitchFamily="34" charset="-122"/>
              </a:rPr>
              <a:t>1) = </a:t>
            </a:r>
            <a:r>
              <a:rPr lang="zh-CN" altLang="en-US" sz="1400" b="1" dirty="0">
                <a:latin typeface="微软雅黑" panose="020B0503020204020204" pitchFamily="34" charset="-122"/>
                <a:ea typeface="微软雅黑" panose="020B0503020204020204" pitchFamily="34" charset="-122"/>
              </a:rPr>
              <a:t>𝒎</a:t>
            </a:r>
            <a:r>
              <a:rPr lang="en-US" altLang="zh-CN" sz="1400" b="1" dirty="0">
                <a:latin typeface="微软雅黑" panose="020B0503020204020204" pitchFamily="34" charset="-122"/>
                <a:ea typeface="微软雅黑" panose="020B0503020204020204" pitchFamily="34" charset="-122"/>
              </a:rPr>
              <a:t>. </a:t>
            </a:r>
          </a:p>
        </p:txBody>
      </p:sp>
      <p:pic>
        <p:nvPicPr>
          <p:cNvPr id="20" name="图片 19">
            <a:extLst>
              <a:ext uri="{FF2B5EF4-FFF2-40B4-BE49-F238E27FC236}">
                <a16:creationId xmlns:a16="http://schemas.microsoft.com/office/drawing/2014/main" id="{7642F1B9-0448-C093-DA7F-C0A3D011D9E5}"/>
              </a:ext>
            </a:extLst>
          </p:cNvPr>
          <p:cNvPicPr>
            <a:picLocks noChangeAspect="1"/>
          </p:cNvPicPr>
          <p:nvPr/>
        </p:nvPicPr>
        <p:blipFill>
          <a:blip r:embed="rId4"/>
          <a:stretch>
            <a:fillRect/>
          </a:stretch>
        </p:blipFill>
        <p:spPr>
          <a:xfrm>
            <a:off x="932924" y="4751476"/>
            <a:ext cx="3738651" cy="679755"/>
          </a:xfrm>
          <a:prstGeom prst="rect">
            <a:avLst/>
          </a:prstGeom>
        </p:spPr>
      </p:pic>
      <p:pic>
        <p:nvPicPr>
          <p:cNvPr id="22" name="图片 21">
            <a:extLst>
              <a:ext uri="{FF2B5EF4-FFF2-40B4-BE49-F238E27FC236}">
                <a16:creationId xmlns:a16="http://schemas.microsoft.com/office/drawing/2014/main" id="{3C438FB7-3A9B-D676-A9D6-D36DE4B48462}"/>
              </a:ext>
            </a:extLst>
          </p:cNvPr>
          <p:cNvPicPr>
            <a:picLocks noChangeAspect="1"/>
          </p:cNvPicPr>
          <p:nvPr/>
        </p:nvPicPr>
        <p:blipFill>
          <a:blip r:embed="rId5"/>
          <a:stretch>
            <a:fillRect/>
          </a:stretch>
        </p:blipFill>
        <p:spPr>
          <a:xfrm>
            <a:off x="7423430" y="3005509"/>
            <a:ext cx="3351530" cy="1451681"/>
          </a:xfrm>
          <a:prstGeom prst="rect">
            <a:avLst/>
          </a:prstGeom>
        </p:spPr>
      </p:pic>
      <p:sp>
        <p:nvSpPr>
          <p:cNvPr id="24" name="文本框 23">
            <a:extLst>
              <a:ext uri="{FF2B5EF4-FFF2-40B4-BE49-F238E27FC236}">
                <a16:creationId xmlns:a16="http://schemas.microsoft.com/office/drawing/2014/main" id="{4E7816B3-F7D4-5A25-20D7-E1C3DC709F97}"/>
              </a:ext>
            </a:extLst>
          </p:cNvPr>
          <p:cNvSpPr txBox="1"/>
          <p:nvPr/>
        </p:nvSpPr>
        <p:spPr>
          <a:xfrm>
            <a:off x="7423430" y="2276531"/>
            <a:ext cx="3182468" cy="338554"/>
          </a:xfrm>
          <a:prstGeom prst="rect">
            <a:avLst/>
          </a:prstGeom>
          <a:noFill/>
        </p:spPr>
        <p:txBody>
          <a:bodyPr wrap="square">
            <a:spAutoFit/>
          </a:bodyPr>
          <a:lstStyle/>
          <a:p>
            <a:r>
              <a:rPr lang="zh-CN" altLang="en-US" sz="1600" dirty="0">
                <a:latin typeface="微软雅黑" panose="020B0503020204020204" pitchFamily="34" charset="-122"/>
                <a:ea typeface="微软雅黑" panose="020B0503020204020204" pitchFamily="34" charset="-122"/>
              </a:rPr>
              <a:t>Maximum Reaction Time</a:t>
            </a:r>
          </a:p>
        </p:txBody>
      </p:sp>
      <p:sp>
        <p:nvSpPr>
          <p:cNvPr id="25" name="箭头: 右 24">
            <a:extLst>
              <a:ext uri="{FF2B5EF4-FFF2-40B4-BE49-F238E27FC236}">
                <a16:creationId xmlns:a16="http://schemas.microsoft.com/office/drawing/2014/main" id="{005FD9F0-731C-ACE6-51C8-2B7960629DD5}"/>
              </a:ext>
            </a:extLst>
          </p:cNvPr>
          <p:cNvSpPr/>
          <p:nvPr/>
        </p:nvSpPr>
        <p:spPr>
          <a:xfrm>
            <a:off x="5706035" y="3184943"/>
            <a:ext cx="842682" cy="3809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8D435C5-5509-2F50-C965-F4BEE50B1DA2}"/>
              </a:ext>
            </a:extLst>
          </p:cNvPr>
          <p:cNvSpPr txBox="1"/>
          <p:nvPr/>
        </p:nvSpPr>
        <p:spPr>
          <a:xfrm>
            <a:off x="0" y="1509705"/>
            <a:ext cx="6822141" cy="377026"/>
          </a:xfrm>
          <a:prstGeom prst="rect">
            <a:avLst/>
          </a:prstGeom>
          <a:noFill/>
        </p:spPr>
        <p:txBody>
          <a:bodyPr wrap="square">
            <a:spAutoFit/>
          </a:bodyPr>
          <a:lstStyle/>
          <a:p>
            <a:pPr>
              <a:lnSpc>
                <a:spcPct val="150000"/>
              </a:lnSpc>
            </a:pPr>
            <a:r>
              <a:rPr lang="en-US" altLang="zh-CN" sz="1400" b="1" dirty="0">
                <a:latin typeface="微软雅黑" panose="020B0503020204020204" pitchFamily="34" charset="-122"/>
                <a:ea typeface="微软雅黑" panose="020B0503020204020204" pitchFamily="34" charset="-122"/>
              </a:rPr>
              <a:t>Case 1: </a:t>
            </a:r>
            <a:r>
              <a:rPr lang="zh-CN" altLang="en-US" sz="1400" b="1" dirty="0">
                <a:latin typeface="微软雅黑" panose="020B0503020204020204" pitchFamily="34" charset="-122"/>
                <a:ea typeface="微软雅黑" panose="020B0503020204020204" pitchFamily="34" charset="-122"/>
              </a:rPr>
              <a:t>𝒔 </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𝒄𝒊</a:t>
            </a:r>
            <a:r>
              <a:rPr lang="en-US" altLang="zh-CN" sz="1400" b="1" dirty="0">
                <a:latin typeface="微软雅黑" panose="020B0503020204020204" pitchFamily="34" charset="-122"/>
                <a:ea typeface="微软雅黑" panose="020B0503020204020204" pitchFamily="34" charset="-122"/>
              </a:rPr>
              <a:t>) = </a:t>
            </a:r>
            <a:r>
              <a:rPr lang="zh-CN" altLang="en-US" sz="1400" b="1" dirty="0">
                <a:latin typeface="微软雅黑" panose="020B0503020204020204" pitchFamily="34" charset="-122"/>
                <a:ea typeface="微软雅黑" panose="020B0503020204020204" pitchFamily="34" charset="-122"/>
              </a:rPr>
              <a:t>𝝉</a:t>
            </a: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𝒔 </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𝒄𝒊−</a:t>
            </a:r>
            <a:r>
              <a:rPr lang="en-US" altLang="zh-CN" sz="1400" b="1" dirty="0">
                <a:latin typeface="微软雅黑" panose="020B0503020204020204" pitchFamily="34" charset="-122"/>
                <a:ea typeface="微软雅黑" panose="020B0503020204020204" pitchFamily="34" charset="-122"/>
              </a:rPr>
              <a:t>1) = </a:t>
            </a:r>
            <a:r>
              <a:rPr lang="zh-CN" altLang="en-US" sz="1400" b="1" dirty="0">
                <a:latin typeface="微软雅黑" panose="020B0503020204020204" pitchFamily="34" charset="-122"/>
                <a:ea typeface="微软雅黑" panose="020B0503020204020204" pitchFamily="34" charset="-122"/>
              </a:rPr>
              <a:t>𝝉 </a:t>
            </a:r>
            <a:r>
              <a:rPr lang="en-US" altLang="zh-CN" sz="1400" b="1" dirty="0">
                <a:latin typeface="微软雅黑" panose="020B0503020204020204" pitchFamily="34" charset="-122"/>
                <a:ea typeface="微软雅黑" panose="020B0503020204020204" pitchFamily="34" charset="-122"/>
              </a:rPr>
              <a:t>. [1] </a:t>
            </a:r>
          </a:p>
        </p:txBody>
      </p:sp>
      <p:pic>
        <p:nvPicPr>
          <p:cNvPr id="27" name="图片 26">
            <a:extLst>
              <a:ext uri="{FF2B5EF4-FFF2-40B4-BE49-F238E27FC236}">
                <a16:creationId xmlns:a16="http://schemas.microsoft.com/office/drawing/2014/main" id="{7B90BD5B-2A17-024D-D0CD-23FDC705C6C0}"/>
              </a:ext>
            </a:extLst>
          </p:cNvPr>
          <p:cNvPicPr>
            <a:picLocks noChangeAspect="1"/>
          </p:cNvPicPr>
          <p:nvPr/>
        </p:nvPicPr>
        <p:blipFill>
          <a:blip r:embed="rId6"/>
          <a:stretch>
            <a:fillRect/>
          </a:stretch>
        </p:blipFill>
        <p:spPr>
          <a:xfrm>
            <a:off x="755557" y="2104013"/>
            <a:ext cx="3916018" cy="345036"/>
          </a:xfrm>
          <a:prstGeom prst="rect">
            <a:avLst/>
          </a:prstGeom>
        </p:spPr>
      </p:pic>
      <p:sp>
        <p:nvSpPr>
          <p:cNvPr id="28" name="文本框 27">
            <a:extLst>
              <a:ext uri="{FF2B5EF4-FFF2-40B4-BE49-F238E27FC236}">
                <a16:creationId xmlns:a16="http://schemas.microsoft.com/office/drawing/2014/main" id="{C13A8FE2-FDA7-DD8A-2062-C00A609AD714}"/>
              </a:ext>
            </a:extLst>
          </p:cNvPr>
          <p:cNvSpPr txBox="1"/>
          <p:nvPr/>
        </p:nvSpPr>
        <p:spPr>
          <a:xfrm>
            <a:off x="441934" y="6244841"/>
            <a:ext cx="10972799" cy="261610"/>
          </a:xfrm>
          <a:prstGeom prst="rect">
            <a:avLst/>
          </a:prstGeom>
          <a:noFill/>
        </p:spPr>
        <p:txBody>
          <a:bodyPr wrap="square">
            <a:spAutoFit/>
          </a:bodyPr>
          <a:lstStyle/>
          <a:p>
            <a:r>
              <a:rPr lang="zh-CN" altLang="en-US" sz="1100" dirty="0">
                <a:solidFill>
                  <a:schemeClr val="bg2">
                    <a:lumMod val="50000"/>
                  </a:schemeClr>
                </a:solidFill>
                <a:latin typeface="微软雅黑" panose="020B0503020204020204" pitchFamily="34" charset="-122"/>
                <a:ea typeface="微软雅黑" panose="020B0503020204020204" pitchFamily="34" charset="-122"/>
              </a:rPr>
              <a:t>[1] Yue Tang, Nan Guan, Xu Jiang, Zheng Dong, and Wang Yi. 2023. Reaction Time Analysis of Event-Triggered Processing Chains with Data Refreshing. DAC2023</a:t>
            </a:r>
          </a:p>
        </p:txBody>
      </p:sp>
    </p:spTree>
    <p:extLst>
      <p:ext uri="{BB962C8B-B14F-4D97-AF65-F5344CB8AC3E}">
        <p14:creationId xmlns:p14="http://schemas.microsoft.com/office/powerpoint/2010/main" val="1798206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Evaluation</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46DD9D03-F726-CCD6-9FBC-FB3AEC649CA5}"/>
              </a:ext>
            </a:extLst>
          </p:cNvPr>
          <p:cNvPicPr>
            <a:picLocks noChangeAspect="1"/>
          </p:cNvPicPr>
          <p:nvPr/>
        </p:nvPicPr>
        <p:blipFill>
          <a:blip r:embed="rId3"/>
          <a:stretch>
            <a:fillRect/>
          </a:stretch>
        </p:blipFill>
        <p:spPr>
          <a:xfrm>
            <a:off x="6900182" y="2354654"/>
            <a:ext cx="3197995" cy="2498005"/>
          </a:xfrm>
          <a:prstGeom prst="rect">
            <a:avLst/>
          </a:prstGeom>
        </p:spPr>
      </p:pic>
      <p:sp>
        <p:nvSpPr>
          <p:cNvPr id="6" name="文本框 5">
            <a:extLst>
              <a:ext uri="{FF2B5EF4-FFF2-40B4-BE49-F238E27FC236}">
                <a16:creationId xmlns:a16="http://schemas.microsoft.com/office/drawing/2014/main" id="{A62F6E7B-BA6E-5B0F-2D24-6482D6DF6EB4}"/>
              </a:ext>
            </a:extLst>
          </p:cNvPr>
          <p:cNvSpPr txBox="1"/>
          <p:nvPr/>
        </p:nvSpPr>
        <p:spPr>
          <a:xfrm>
            <a:off x="0" y="6389263"/>
            <a:ext cx="11989837" cy="461665"/>
          </a:xfrm>
          <a:prstGeom prst="rect">
            <a:avLst/>
          </a:prstGeom>
          <a:noFill/>
        </p:spPr>
        <p:txBody>
          <a:bodyPr wrap="square">
            <a:spAutoFit/>
          </a:bodyPr>
          <a:lstStyle/>
          <a:p>
            <a:r>
              <a:rPr lang="en-US" altLang="zh-CN" sz="1200" dirty="0">
                <a:solidFill>
                  <a:schemeClr val="tx1">
                    <a:lumMod val="65000"/>
                    <a:lumOff val="35000"/>
                  </a:schemeClr>
                </a:solidFill>
                <a:latin typeface="Times New Roman" panose="02020603050405020304" pitchFamily="18" charset="0"/>
                <a:cs typeface="Times New Roman" panose="02020603050405020304" pitchFamily="18" charset="0"/>
              </a:rPr>
              <a:t>[3</a:t>
            </a:r>
            <a:r>
              <a:rPr lang="en-US" altLang="zh-CN" sz="1200" b="0" i="0" dirty="0">
                <a:solidFill>
                  <a:schemeClr val="tx1">
                    <a:lumMod val="65000"/>
                    <a:lumOff val="35000"/>
                  </a:schemeClr>
                </a:solidFill>
                <a:effectLst/>
                <a:latin typeface="Times New Roman" panose="02020603050405020304" pitchFamily="18" charset="0"/>
                <a:cs typeface="Times New Roman" panose="02020603050405020304" pitchFamily="18" charset="0"/>
              </a:rPr>
              <a:t>] Abhijit </a:t>
            </a:r>
            <a:r>
              <a:rPr lang="en-US" altLang="zh-CN" sz="1200" b="0" i="0" dirty="0" err="1">
                <a:solidFill>
                  <a:schemeClr val="tx1">
                    <a:lumMod val="65000"/>
                    <a:lumOff val="35000"/>
                  </a:schemeClr>
                </a:solidFill>
                <a:effectLst/>
                <a:latin typeface="Times New Roman" panose="02020603050405020304" pitchFamily="18" charset="0"/>
                <a:cs typeface="Times New Roman" panose="02020603050405020304" pitchFamily="18" charset="0"/>
              </a:rPr>
              <a:t>Davare</a:t>
            </a:r>
            <a:r>
              <a:rPr lang="en-US" altLang="zh-CN" sz="1200" b="0" i="0" dirty="0">
                <a:solidFill>
                  <a:schemeClr val="tx1">
                    <a:lumMod val="65000"/>
                    <a:lumOff val="35000"/>
                  </a:schemeClr>
                </a:solidFill>
                <a:effectLst/>
                <a:latin typeface="Times New Roman" panose="02020603050405020304" pitchFamily="18" charset="0"/>
                <a:cs typeface="Times New Roman" panose="02020603050405020304" pitchFamily="18" charset="0"/>
              </a:rPr>
              <a:t>, Qi Zhu, Marco Di Natale, Claudio </a:t>
            </a:r>
            <a:r>
              <a:rPr lang="en-US" altLang="zh-CN" sz="1200" b="0" i="0" dirty="0" err="1">
                <a:solidFill>
                  <a:schemeClr val="tx1">
                    <a:lumMod val="65000"/>
                    <a:lumOff val="35000"/>
                  </a:schemeClr>
                </a:solidFill>
                <a:effectLst/>
                <a:latin typeface="Times New Roman" panose="02020603050405020304" pitchFamily="18" charset="0"/>
                <a:cs typeface="Times New Roman" panose="02020603050405020304" pitchFamily="18" charset="0"/>
              </a:rPr>
              <a:t>Pinello</a:t>
            </a:r>
            <a:r>
              <a:rPr lang="en-US" altLang="zh-CN" sz="1200" b="0" i="0" dirty="0">
                <a:solidFill>
                  <a:schemeClr val="tx1">
                    <a:lumMod val="65000"/>
                    <a:lumOff val="35000"/>
                  </a:schemeClr>
                </a:solidFill>
                <a:effectLst/>
                <a:latin typeface="Times New Roman" panose="02020603050405020304" pitchFamily="18" charset="0"/>
                <a:cs typeface="Times New Roman" panose="02020603050405020304" pitchFamily="18" charset="0"/>
              </a:rPr>
              <a:t>, Sri </a:t>
            </a:r>
            <a:r>
              <a:rPr lang="en-US" altLang="zh-CN" sz="1200" b="0" i="0" dirty="0" err="1">
                <a:solidFill>
                  <a:schemeClr val="tx1">
                    <a:lumMod val="65000"/>
                    <a:lumOff val="35000"/>
                  </a:schemeClr>
                </a:solidFill>
                <a:effectLst/>
                <a:latin typeface="Times New Roman" panose="02020603050405020304" pitchFamily="18" charset="0"/>
                <a:cs typeface="Times New Roman" panose="02020603050405020304" pitchFamily="18" charset="0"/>
              </a:rPr>
              <a:t>Kanajan</a:t>
            </a:r>
            <a:r>
              <a:rPr lang="en-US" altLang="zh-CN" sz="1200" b="0" i="0" dirty="0">
                <a:solidFill>
                  <a:schemeClr val="tx1">
                    <a:lumMod val="65000"/>
                    <a:lumOff val="35000"/>
                  </a:schemeClr>
                </a:solidFill>
                <a:effectLst/>
                <a:latin typeface="Times New Roman" panose="02020603050405020304" pitchFamily="18" charset="0"/>
                <a:cs typeface="Times New Roman" panose="02020603050405020304" pitchFamily="18" charset="0"/>
              </a:rPr>
              <a:t>, and Alberto </a:t>
            </a:r>
            <a:r>
              <a:rPr lang="en-US" altLang="zh-CN" sz="1200" b="0" i="0" dirty="0" err="1">
                <a:solidFill>
                  <a:schemeClr val="tx1">
                    <a:lumMod val="65000"/>
                    <a:lumOff val="35000"/>
                  </a:schemeClr>
                </a:solidFill>
                <a:effectLst/>
                <a:latin typeface="Times New Roman" panose="02020603050405020304" pitchFamily="18" charset="0"/>
                <a:cs typeface="Times New Roman" panose="02020603050405020304" pitchFamily="18" charset="0"/>
              </a:rPr>
              <a:t>Sangiovanni-Vincentelli</a:t>
            </a:r>
            <a:r>
              <a:rPr lang="en-US" altLang="zh-CN" sz="1200" b="0" i="0" dirty="0">
                <a:solidFill>
                  <a:schemeClr val="tx1">
                    <a:lumMod val="65000"/>
                    <a:lumOff val="35000"/>
                  </a:schemeClr>
                </a:solidFill>
                <a:effectLst/>
                <a:latin typeface="Times New Roman" panose="02020603050405020304" pitchFamily="18" charset="0"/>
                <a:cs typeface="Times New Roman" panose="02020603050405020304" pitchFamily="18" charset="0"/>
              </a:rPr>
              <a:t>. 2007. Period optimization for hard real-time distributed automotive systems. In Proceedings of the 44th annual Design Automation Conference, 278–283</a:t>
            </a:r>
            <a:endParaRPr lang="zh-CN"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7EEF8B90-46C9-16C4-481B-9A87ACF78FBF}"/>
              </a:ext>
            </a:extLst>
          </p:cNvPr>
          <p:cNvPicPr>
            <a:picLocks noChangeAspect="1"/>
          </p:cNvPicPr>
          <p:nvPr/>
        </p:nvPicPr>
        <p:blipFill rotWithShape="1">
          <a:blip r:embed="rId4"/>
          <a:srcRect t="15715" b="12448"/>
          <a:stretch/>
        </p:blipFill>
        <p:spPr>
          <a:xfrm>
            <a:off x="1550242" y="5001292"/>
            <a:ext cx="2311075" cy="256732"/>
          </a:xfrm>
          <a:prstGeom prst="rect">
            <a:avLst/>
          </a:prstGeom>
        </p:spPr>
      </p:pic>
      <p:sp>
        <p:nvSpPr>
          <p:cNvPr id="12" name="文本框 11">
            <a:extLst>
              <a:ext uri="{FF2B5EF4-FFF2-40B4-BE49-F238E27FC236}">
                <a16:creationId xmlns:a16="http://schemas.microsoft.com/office/drawing/2014/main" id="{E56ADD4C-71C0-F39B-7F4F-170BEE269B09}"/>
              </a:ext>
            </a:extLst>
          </p:cNvPr>
          <p:cNvSpPr txBox="1"/>
          <p:nvPr/>
        </p:nvSpPr>
        <p:spPr>
          <a:xfrm>
            <a:off x="3604725" y="4852659"/>
            <a:ext cx="513184" cy="276999"/>
          </a:xfrm>
          <a:prstGeom prst="rect">
            <a:avLst/>
          </a:prstGeom>
          <a:noFill/>
        </p:spPr>
        <p:txBody>
          <a:bodyPr wrap="square">
            <a:spAutoFit/>
          </a:bodyPr>
          <a:lstStyle/>
          <a:p>
            <a:r>
              <a:rPr lang="en-US" altLang="zh-CN" sz="12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1200" b="0" i="0" dirty="0">
                <a:solidFill>
                  <a:schemeClr val="tx1">
                    <a:lumMod val="65000"/>
                    <a:lumOff val="35000"/>
                  </a:schemeClr>
                </a:solidFill>
                <a:effectLst/>
                <a:latin typeface="Times New Roman" panose="02020603050405020304" pitchFamily="18" charset="0"/>
                <a:cs typeface="Times New Roman" panose="02020603050405020304" pitchFamily="18" charset="0"/>
              </a:rPr>
              <a:t>1] </a:t>
            </a:r>
            <a:endParaRPr lang="zh-CN" altLang="en-US" sz="1200" dirty="0"/>
          </a:p>
        </p:txBody>
      </p:sp>
      <p:pic>
        <p:nvPicPr>
          <p:cNvPr id="13" name="图片 12">
            <a:extLst>
              <a:ext uri="{FF2B5EF4-FFF2-40B4-BE49-F238E27FC236}">
                <a16:creationId xmlns:a16="http://schemas.microsoft.com/office/drawing/2014/main" id="{B28475F1-E1E8-F963-9719-8CF1589FC1C8}"/>
              </a:ext>
            </a:extLst>
          </p:cNvPr>
          <p:cNvPicPr>
            <a:picLocks noChangeAspect="1"/>
          </p:cNvPicPr>
          <p:nvPr/>
        </p:nvPicPr>
        <p:blipFill>
          <a:blip r:embed="rId5"/>
          <a:stretch>
            <a:fillRect/>
          </a:stretch>
        </p:blipFill>
        <p:spPr>
          <a:xfrm>
            <a:off x="1465711" y="2055469"/>
            <a:ext cx="3351530" cy="1451681"/>
          </a:xfrm>
          <a:prstGeom prst="rect">
            <a:avLst/>
          </a:prstGeom>
        </p:spPr>
      </p:pic>
      <p:sp>
        <p:nvSpPr>
          <p:cNvPr id="15" name="文本框 14">
            <a:extLst>
              <a:ext uri="{FF2B5EF4-FFF2-40B4-BE49-F238E27FC236}">
                <a16:creationId xmlns:a16="http://schemas.microsoft.com/office/drawing/2014/main" id="{217F7A54-F5BD-6A4D-75D6-032C90CB7D09}"/>
              </a:ext>
            </a:extLst>
          </p:cNvPr>
          <p:cNvSpPr txBox="1"/>
          <p:nvPr/>
        </p:nvSpPr>
        <p:spPr>
          <a:xfrm>
            <a:off x="2330172" y="3894436"/>
            <a:ext cx="543581" cy="338554"/>
          </a:xfrm>
          <a:prstGeom prst="rect">
            <a:avLst/>
          </a:prstGeom>
          <a:noFill/>
        </p:spPr>
        <p:txBody>
          <a:bodyPr wrap="square">
            <a:spAutoFit/>
          </a:bodyPr>
          <a:lstStyle/>
          <a:p>
            <a:r>
              <a:rPr lang="en-US" altLang="zh-CN" sz="1600" dirty="0">
                <a:latin typeface="微软雅黑" panose="020B0503020204020204" pitchFamily="34" charset="-122"/>
                <a:ea typeface="微软雅黑" panose="020B0503020204020204" pitchFamily="34" charset="-122"/>
              </a:rPr>
              <a:t>VS</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36703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1184</TotalTime>
  <Words>1903</Words>
  <Application>Microsoft Office PowerPoint</Application>
  <PresentationFormat>宽屏</PresentationFormat>
  <Paragraphs>113</Paragraphs>
  <Slides>12</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等线</vt:lpstr>
      <vt:lpstr>等线 Light</vt:lpstr>
      <vt:lpstr>华文新魏</vt:lpstr>
      <vt:lpstr>微软雅黑</vt:lpstr>
      <vt:lpstr>Arial</vt:lpstr>
      <vt:lpstr>Calibri</vt:lpstr>
      <vt:lpstr>Times New Roman</vt:lpstr>
      <vt:lpstr>Wingdings</vt:lpstr>
      <vt:lpstr>Office 主题​​</vt:lpstr>
      <vt:lpstr>PowerPoint 演示文稿</vt:lpstr>
      <vt:lpstr>Background</vt:lpstr>
      <vt:lpstr>Related work</vt:lpstr>
      <vt:lpstr>Qcr</vt:lpstr>
      <vt:lpstr>Model</vt:lpstr>
      <vt:lpstr>Analysis</vt:lpstr>
      <vt:lpstr>Analysis</vt:lpstr>
      <vt:lpstr>Analysis</vt:lpstr>
      <vt:lpstr>Evaluation</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wangshumo</dc:creator>
  <cp:lastModifiedBy>wangshumo</cp:lastModifiedBy>
  <cp:revision>24</cp:revision>
  <dcterms:created xsi:type="dcterms:W3CDTF">2023-12-09T14:18:38Z</dcterms:created>
  <dcterms:modified xsi:type="dcterms:W3CDTF">2024-02-24T16:38:49Z</dcterms:modified>
</cp:coreProperties>
</file>