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4" r:id="rId2"/>
    <p:sldId id="279" r:id="rId3"/>
    <p:sldId id="280" r:id="rId4"/>
    <p:sldId id="282" r:id="rId5"/>
    <p:sldId id="283"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2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384910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55775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70000" lnSpcReduction="20000"/>
          </a:bodyPr>
          <a:lstStyle/>
          <a:p>
            <a:pPr algn="l"/>
            <a:r>
              <a:rPr kumimoji="1" lang="en-US" altLang="zh-CN" sz="3200" dirty="0">
                <a:latin typeface="楷体" panose="02010609060101010101" pitchFamily="49" charset="-122"/>
                <a:ea typeface="楷体" panose="02010609060101010101" pitchFamily="49" charset="-122"/>
                <a:cs typeface="Times New Roman" panose="02020603050405020304" pitchFamily="18" charset="0"/>
              </a:rPr>
              <a:t>Shumo wang</a:t>
            </a:r>
            <a:endParaRPr kumimoji="1" lang="zh-CN" altLang="en-US" sz="32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606228" y="104011"/>
            <a:ext cx="6979541" cy="707886"/>
          </a:xfrm>
          <a:prstGeom prst="rect">
            <a:avLst/>
          </a:prstGeom>
          <a:noFill/>
        </p:spPr>
        <p:txBody>
          <a:bodyPr wrap="square">
            <a:spAutoFit/>
          </a:bodyPr>
          <a:lstStyle/>
          <a:p>
            <a:pPr algn="ctr"/>
            <a:r>
              <a:rPr lang="en-US" altLang="zh-CN" sz="2000" b="1" dirty="0">
                <a:latin typeface="Times New Roman" panose="02020603050405020304" pitchFamily="18" charset="0"/>
                <a:ea typeface="微软雅黑" panose="020B0503020204020204" pitchFamily="34" charset="-122"/>
              </a:rPr>
              <a:t>Reaction Time Analysis of Task Chains for TSN-based Distributed Real-time Systems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2264081"/>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Distributed real-time systems usually have a number of control tasks on </a:t>
            </a:r>
            <a:r>
              <a:rPr lang="en-US" altLang="zh-CN" sz="1600" b="1" dirty="0">
                <a:latin typeface="Times New Roman" panose="02020603050405020304" pitchFamily="18" charset="0"/>
                <a:ea typeface="微软雅黑" panose="020B0503020204020204" pitchFamily="34" charset="-122"/>
                <a:sym typeface="+mn-ea"/>
              </a:rPr>
              <a:t>multiple ECUs </a:t>
            </a:r>
            <a:r>
              <a:rPr lang="en-US" altLang="zh-CN" sz="1600" dirty="0">
                <a:latin typeface="Times New Roman" panose="02020603050405020304" pitchFamily="18" charset="0"/>
                <a:ea typeface="微软雅黑" panose="020B0503020204020204" pitchFamily="34" charset="-122"/>
                <a:sym typeface="+mn-ea"/>
              </a:rPr>
              <a:t>(Electronic Control Units) forming </a:t>
            </a:r>
            <a:r>
              <a:rPr lang="en-US" altLang="zh-CN" sz="1600" b="1" dirty="0">
                <a:latin typeface="Times New Roman" panose="02020603050405020304" pitchFamily="18" charset="0"/>
                <a:ea typeface="微软雅黑" panose="020B0503020204020204" pitchFamily="34" charset="-122"/>
                <a:sym typeface="+mn-ea"/>
              </a:rPr>
              <a:t>a chain of tasks with causal relationships</a:t>
            </a:r>
            <a:r>
              <a:rPr lang="en-US" altLang="zh-CN" sz="1600" dirty="0">
                <a:latin typeface="Times New Roman" panose="02020603050405020304" pitchFamily="18" charset="0"/>
                <a:ea typeface="微软雅黑" panose="020B0503020204020204" pitchFamily="34" charset="-122"/>
                <a:sym typeface="+mn-ea"/>
              </a:rPr>
              <a:t>. </a:t>
            </a:r>
            <a:r>
              <a:rPr lang="en-US" altLang="zh-CN" sz="1600" dirty="0">
                <a:solidFill>
                  <a:srgbClr val="FF0000"/>
                </a:solidFill>
                <a:latin typeface="Times New Roman" panose="02020603050405020304" pitchFamily="18" charset="0"/>
                <a:ea typeface="微软雅黑" panose="020B0503020204020204" pitchFamily="34" charset="-122"/>
                <a:sym typeface="+mn-ea"/>
              </a:rPr>
              <a:t>Not only the timing constraints need to be satisfied but also the maximum reaction time needs to be constrained. </a:t>
            </a:r>
            <a:r>
              <a:rPr lang="en-US" altLang="zh-CN" sz="1600" b="1" dirty="0">
                <a:latin typeface="Times New Roman" panose="02020603050405020304" pitchFamily="18" charset="0"/>
                <a:ea typeface="微软雅黑" panose="020B0503020204020204" pitchFamily="34" charset="-122"/>
                <a:sym typeface="+mn-ea"/>
              </a:rPr>
              <a:t>Existing analyses are mostly based on CAN buses </a:t>
            </a:r>
            <a:r>
              <a:rPr lang="en-US" altLang="zh-CN" sz="1600" dirty="0">
                <a:latin typeface="Times New Roman" panose="02020603050405020304" pitchFamily="18" charset="0"/>
                <a:ea typeface="微软雅黑" panose="020B0503020204020204" pitchFamily="34" charset="-122"/>
                <a:sym typeface="+mn-ea"/>
              </a:rPr>
              <a:t>connecting ECUs, but time-sensitive network (TSN) with increased data volume have become a new solution.</a:t>
            </a:r>
          </a:p>
          <a:p>
            <a:pPr>
              <a:lnSpc>
                <a:spcPct val="150000"/>
              </a:lnSpc>
            </a:pPr>
            <a:r>
              <a:rPr lang="en-US" altLang="zh-CN" sz="1600" b="1" dirty="0">
                <a:solidFill>
                  <a:srgbClr val="0070C0"/>
                </a:solidFill>
                <a:latin typeface="Times New Roman" panose="02020603050405020304" pitchFamily="18" charset="0"/>
                <a:ea typeface="微软雅黑" panose="020B0503020204020204" pitchFamily="34" charset="-122"/>
                <a:cs typeface="+mn-ea"/>
                <a:sym typeface="+mn-ea"/>
              </a:rPr>
              <a:t>End-to-end timing analysis of task chains for distributed real-time systems based on the IEEE 802.1 QCR standard, modelling of task chains and analysis of maximum response times</a:t>
            </a:r>
            <a:endParaRPr lang="zh-CN" altLang="en-US" sz="1600" b="1" dirty="0">
              <a:solidFill>
                <a:srgbClr val="0070C0"/>
              </a:solidFill>
              <a:latin typeface="Times New Roman" panose="02020603050405020304" pitchFamily="18" charset="0"/>
              <a:ea typeface="微软雅黑" panose="020B0503020204020204" pitchFamily="34" charset="-122"/>
              <a:cs typeface="+mn-ea"/>
              <a:sym typeface="+mn-ea"/>
            </a:endParaRPr>
          </a:p>
        </p:txBody>
      </p:sp>
      <p:pic>
        <p:nvPicPr>
          <p:cNvPr id="4" name="图片 3">
            <a:extLst>
              <a:ext uri="{FF2B5EF4-FFF2-40B4-BE49-F238E27FC236}">
                <a16:creationId xmlns:a16="http://schemas.microsoft.com/office/drawing/2014/main" id="{273E29E8-CAE3-51D8-F3DC-6047097B696C}"/>
              </a:ext>
            </a:extLst>
          </p:cNvPr>
          <p:cNvPicPr>
            <a:picLocks noChangeAspect="1"/>
          </p:cNvPicPr>
          <p:nvPr/>
        </p:nvPicPr>
        <p:blipFill>
          <a:blip r:embed="rId3"/>
          <a:stretch>
            <a:fillRect/>
          </a:stretch>
        </p:blipFill>
        <p:spPr>
          <a:xfrm>
            <a:off x="1939527" y="3638159"/>
            <a:ext cx="3455018" cy="1503281"/>
          </a:xfrm>
          <a:prstGeom prst="rect">
            <a:avLst/>
          </a:prstGeom>
        </p:spPr>
      </p:pic>
      <p:sp>
        <p:nvSpPr>
          <p:cNvPr id="13" name="文本框 12">
            <a:extLst>
              <a:ext uri="{FF2B5EF4-FFF2-40B4-BE49-F238E27FC236}">
                <a16:creationId xmlns:a16="http://schemas.microsoft.com/office/drawing/2014/main" id="{001DDACB-8ED0-5F45-CACF-7DF8F58A8820}"/>
              </a:ext>
            </a:extLst>
          </p:cNvPr>
          <p:cNvSpPr txBox="1"/>
          <p:nvPr/>
        </p:nvSpPr>
        <p:spPr>
          <a:xfrm>
            <a:off x="2520524" y="5076316"/>
            <a:ext cx="2732639" cy="336695"/>
          </a:xfrm>
          <a:prstGeom prst="rect">
            <a:avLst/>
          </a:prstGeom>
          <a:noFill/>
        </p:spPr>
        <p:txBody>
          <a:bodyPr wrap="square">
            <a:spAutoFit/>
          </a:bodyPr>
          <a:lstStyle/>
          <a:p>
            <a:pPr marR="0" algn="just">
              <a:lnSpc>
                <a:spcPct val="150000"/>
              </a:lnSpc>
              <a:spcBef>
                <a:spcPts val="0"/>
              </a:spcBef>
              <a:spcAft>
                <a:spcPts val="0"/>
              </a:spcAft>
            </a:pPr>
            <a:r>
              <a:rPr lang="en-US" altLang="zh-CN" sz="1200" b="1" kern="100" dirty="0">
                <a:effectLst/>
                <a:latin typeface="微软雅黑" panose="020B0503020204020204" pitchFamily="34" charset="-122"/>
                <a:ea typeface="微软雅黑" panose="020B0503020204020204" pitchFamily="34" charset="-122"/>
                <a:cs typeface="等线" panose="02010600030101010101" charset="-122"/>
              </a:rPr>
              <a:t>implicit communication</a:t>
            </a:r>
          </a:p>
        </p:txBody>
      </p:sp>
      <p:pic>
        <p:nvPicPr>
          <p:cNvPr id="25" name="图片 24">
            <a:extLst>
              <a:ext uri="{FF2B5EF4-FFF2-40B4-BE49-F238E27FC236}">
                <a16:creationId xmlns:a16="http://schemas.microsoft.com/office/drawing/2014/main" id="{2558CDBE-036B-B3FD-0B83-2A2D7CF0E8F8}"/>
              </a:ext>
            </a:extLst>
          </p:cNvPr>
          <p:cNvPicPr>
            <a:picLocks noChangeAspect="1"/>
          </p:cNvPicPr>
          <p:nvPr/>
        </p:nvPicPr>
        <p:blipFill rotWithShape="1">
          <a:blip r:embed="rId4"/>
          <a:srcRect b="12296"/>
          <a:stretch/>
        </p:blipFill>
        <p:spPr>
          <a:xfrm>
            <a:off x="6285428" y="3399993"/>
            <a:ext cx="4780952" cy="1979612"/>
          </a:xfrm>
          <a:prstGeom prst="rect">
            <a:avLst/>
          </a:prstGeom>
        </p:spPr>
      </p:pic>
      <p:sp>
        <p:nvSpPr>
          <p:cNvPr id="28" name="文本框 27">
            <a:extLst>
              <a:ext uri="{FF2B5EF4-FFF2-40B4-BE49-F238E27FC236}">
                <a16:creationId xmlns:a16="http://schemas.microsoft.com/office/drawing/2014/main" id="{8428A1F9-8FA1-49D9-0ADE-AE87306A42D6}"/>
              </a:ext>
            </a:extLst>
          </p:cNvPr>
          <p:cNvSpPr txBox="1"/>
          <p:nvPr/>
        </p:nvSpPr>
        <p:spPr>
          <a:xfrm>
            <a:off x="8309734" y="5379605"/>
            <a:ext cx="1590404" cy="307777"/>
          </a:xfrm>
          <a:prstGeom prst="rect">
            <a:avLst/>
          </a:prstGeom>
          <a:noFill/>
        </p:spPr>
        <p:txBody>
          <a:bodyPr wrap="squar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event triggering</a:t>
            </a:r>
            <a:endParaRPr lang="zh-CN" alt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1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07A820-9E50-FFEB-A6F3-98D9DD7446BF}"/>
              </a:ext>
            </a:extLst>
          </p:cNvPr>
          <p:cNvSpPr txBox="1"/>
          <p:nvPr/>
        </p:nvSpPr>
        <p:spPr>
          <a:xfrm flipH="1">
            <a:off x="1940916" y="5033556"/>
            <a:ext cx="2296975" cy="276999"/>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200" b="1" dirty="0">
                <a:latin typeface="微软雅黑" panose="020B0503020204020204" pitchFamily="34" charset="-122"/>
                <a:ea typeface="微软雅黑" panose="020B0503020204020204" pitchFamily="34" charset="-122"/>
              </a:rPr>
              <a:t>Example of a task chain</a:t>
            </a:r>
            <a:endParaRPr lang="zh-CN" sz="12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34FB19B-28D2-DE6B-7AC1-2F4A074067C5}"/>
              </a:ext>
            </a:extLst>
          </p:cNvPr>
          <p:cNvPicPr>
            <a:picLocks noChangeAspect="1"/>
          </p:cNvPicPr>
          <p:nvPr/>
        </p:nvPicPr>
        <p:blipFill>
          <a:blip r:embed="rId3"/>
          <a:stretch>
            <a:fillRect/>
          </a:stretch>
        </p:blipFill>
        <p:spPr>
          <a:xfrm>
            <a:off x="781334" y="1389577"/>
            <a:ext cx="4552950" cy="3505200"/>
          </a:xfrm>
          <a:prstGeom prst="rect">
            <a:avLst/>
          </a:prstGeom>
        </p:spPr>
      </p:pic>
      <p:pic>
        <p:nvPicPr>
          <p:cNvPr id="8" name="图片 7">
            <a:extLst>
              <a:ext uri="{FF2B5EF4-FFF2-40B4-BE49-F238E27FC236}">
                <a16:creationId xmlns:a16="http://schemas.microsoft.com/office/drawing/2014/main" id="{2A266B76-B4AE-A016-1ED6-96B616F9762B}"/>
              </a:ext>
            </a:extLst>
          </p:cNvPr>
          <p:cNvPicPr>
            <a:picLocks noChangeAspect="1"/>
          </p:cNvPicPr>
          <p:nvPr/>
        </p:nvPicPr>
        <p:blipFill>
          <a:blip r:embed="rId4"/>
          <a:stretch>
            <a:fillRect/>
          </a:stretch>
        </p:blipFill>
        <p:spPr>
          <a:xfrm>
            <a:off x="6203197" y="1576325"/>
            <a:ext cx="4460824" cy="2452396"/>
          </a:xfrm>
          <a:prstGeom prst="rect">
            <a:avLst/>
          </a:prstGeom>
        </p:spPr>
      </p:pic>
      <p:pic>
        <p:nvPicPr>
          <p:cNvPr id="12" name="图片 11">
            <a:extLst>
              <a:ext uri="{FF2B5EF4-FFF2-40B4-BE49-F238E27FC236}">
                <a16:creationId xmlns:a16="http://schemas.microsoft.com/office/drawing/2014/main" id="{E235D1E2-BD42-8448-88F5-D34C85659911}"/>
              </a:ext>
            </a:extLst>
          </p:cNvPr>
          <p:cNvPicPr>
            <a:picLocks noChangeAspect="1"/>
          </p:cNvPicPr>
          <p:nvPr/>
        </p:nvPicPr>
        <p:blipFill>
          <a:blip r:embed="rId5"/>
          <a:stretch>
            <a:fillRect/>
          </a:stretch>
        </p:blipFill>
        <p:spPr>
          <a:xfrm>
            <a:off x="6648196" y="4213333"/>
            <a:ext cx="3143250" cy="685800"/>
          </a:xfrm>
          <a:prstGeom prst="rect">
            <a:avLst/>
          </a:prstGeom>
        </p:spPr>
      </p:pic>
      <p:sp>
        <p:nvSpPr>
          <p:cNvPr id="4" name="文本框 3">
            <a:extLst>
              <a:ext uri="{FF2B5EF4-FFF2-40B4-BE49-F238E27FC236}">
                <a16:creationId xmlns:a16="http://schemas.microsoft.com/office/drawing/2014/main" id="{C2900F4D-BCCA-1C42-D3D6-FFF5118AA609}"/>
              </a:ext>
            </a:extLst>
          </p:cNvPr>
          <p:cNvSpPr txBox="1"/>
          <p:nvPr/>
        </p:nvSpPr>
        <p:spPr>
          <a:xfrm>
            <a:off x="2606228" y="104011"/>
            <a:ext cx="6979541" cy="707886"/>
          </a:xfrm>
          <a:prstGeom prst="rect">
            <a:avLst/>
          </a:prstGeom>
          <a:noFill/>
        </p:spPr>
        <p:txBody>
          <a:bodyPr wrap="square">
            <a:spAutoFit/>
          </a:bodyPr>
          <a:lstStyle/>
          <a:p>
            <a:pPr algn="ctr"/>
            <a:r>
              <a:rPr lang="en-US" altLang="zh-CN" sz="2000" b="1" dirty="0">
                <a:latin typeface="Times New Roman" panose="02020603050405020304" pitchFamily="18" charset="0"/>
                <a:ea typeface="微软雅黑" panose="020B0503020204020204" pitchFamily="34" charset="-122"/>
              </a:rPr>
              <a:t>Reaction Time Analysis of Task Chains for TSN-based Distributed Real-time Systems</a:t>
            </a:r>
            <a:endParaRPr lang="zh-CN" altLang="en-US" sz="2000" b="1" dirty="0">
              <a:latin typeface="Times New Roman" panose="02020603050405020304" pitchFamily="18" charset="0"/>
              <a:ea typeface="微软雅黑" panose="020B0503020204020204" pitchFamily="34" charset="-122"/>
            </a:endParaRPr>
          </a:p>
        </p:txBody>
      </p:sp>
      <p:sp>
        <p:nvSpPr>
          <p:cNvPr id="7" name="矩形 6">
            <a:extLst>
              <a:ext uri="{FF2B5EF4-FFF2-40B4-BE49-F238E27FC236}">
                <a16:creationId xmlns:a16="http://schemas.microsoft.com/office/drawing/2014/main" id="{D7053BBC-D5D4-44E0-843B-B74F8EE0CD91}"/>
              </a:ext>
            </a:extLst>
          </p:cNvPr>
          <p:cNvSpPr/>
          <p:nvPr/>
        </p:nvSpPr>
        <p:spPr>
          <a:xfrm>
            <a:off x="301481" y="5958295"/>
            <a:ext cx="11589034" cy="37702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b="0" i="0" dirty="0">
                <a:effectLst/>
                <a:latin typeface="微软雅黑" panose="020B0503020204020204" pitchFamily="34" charset="-122"/>
                <a:ea typeface="微软雅黑" panose="020B0503020204020204" pitchFamily="34" charset="-122"/>
              </a:rPr>
              <a:t>Reaction Time Analysis of Task Chains for TSN-based Distributed Real-time Systems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2024 DAC Submitted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889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468</Words>
  <Application>Microsoft Office PowerPoint</Application>
  <PresentationFormat>宽屏</PresentationFormat>
  <Paragraphs>32</Paragraphs>
  <Slides>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等线</vt:lpstr>
      <vt:lpstr>等线 Light</vt:lpstr>
      <vt:lpstr>华文新魏</vt:lpstr>
      <vt:lpstr>楷体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8</cp:revision>
  <dcterms:created xsi:type="dcterms:W3CDTF">2023-12-09T14:18:38Z</dcterms:created>
  <dcterms:modified xsi:type="dcterms:W3CDTF">2024-02-18T15:15:17Z</dcterms:modified>
</cp:coreProperties>
</file>