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7" r:id="rId3"/>
    <p:sldId id="318" r:id="rId4"/>
    <p:sldId id="319" r:id="rId5"/>
    <p:sldId id="309" r:id="rId6"/>
    <p:sldId id="316" r:id="rId7"/>
    <p:sldId id="315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多进程" id="{667A3B4E-DF98-41FE-B733-061F83DB4A15}">
          <p14:sldIdLst>
            <p14:sldId id="297"/>
            <p14:sldId id="317"/>
            <p14:sldId id="318"/>
            <p14:sldId id="319"/>
            <p14:sldId id="309"/>
          </p14:sldIdLst>
        </p14:section>
        <p14:section name="多线程" id="{21730B8B-6E3E-48F1-982E-1A3C39FE2433}">
          <p14:sldIdLst>
            <p14:sldId id="316"/>
            <p14:sldId id="31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6E19-76CA-0122-015C-7674F078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7D1CA-BAA6-1ABA-E8A0-5A3313BB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211E-71D4-85C2-A117-865C858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7E840-A5EA-730E-3E6A-7FF2EC96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88C0C-20AE-3098-5A6C-3780DB2F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5648-766A-C8FF-B22D-ADC87EF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3B437-FF31-624B-3F66-E63A3E6D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0B50A-A278-EC02-A0D2-79250D70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BCC96-8490-86CC-CC2D-2C88EE58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66F91-756B-1824-4DB0-D5EB2368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86ED0-3317-2C95-39BC-D91D3528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A4FF1-ED82-8C38-2589-7EADB52AE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B39DF-917B-436B-F30C-9F42B2AE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87CB4-8FAA-B778-6A04-A8F7958B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4D7A7-608C-5928-B454-A53544B3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E317-175A-827A-F038-56EF96F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D9F89-FF2E-CE41-EB68-EE1DDBFC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B86F1-63BA-C471-B6A5-9CEFC08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2D103-E326-9205-AC6F-4A0359BA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8B56A-8BF6-42BF-DAC8-BE0BB475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2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42230-1933-4FF2-FD45-A55424F0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E081D-2BF8-BEC5-A1BA-20CE89CD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890C8-AC40-ECFA-10F8-89F853F4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871D8-FBA5-6B10-3B01-6A7CD519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B5BB4-C881-6D45-B737-A17B1AD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76094-D779-F062-76AB-C9470D09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C5C96-614A-3D00-FED8-9BDF59C69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80104-9D02-053D-3CDB-F991228A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BB54F-1E27-FCEE-1844-F30F73A5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9B65C-F41E-F6F9-E55F-18E2BFEB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F7025-04F1-A1DC-4880-AAD464B8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DAC85-1B6C-8331-7A58-3363A765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FB203-F47E-0E9C-BCED-724D78C9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4EBE5-C21C-EDC8-5E17-82DFF21E8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3BF75-6E03-36AD-1E0A-50498E6A9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FF18C9-C4D5-27D7-4601-56B7202BE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112BA-FCDC-FFA7-EDA2-B63F35C6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31699-A79F-8673-775E-C4F828C4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3C868-9FC5-1764-C1F3-68A1D56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7BD62-8484-09CF-C53D-DE80D92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0FCB7-6B3D-BF79-B96F-F4944838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3129-5311-7A54-BB9B-88C9715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82319-1718-096D-CB5B-40715F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2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7BAE6D-B02C-21FA-75D8-95E58271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CE8AD2-7775-E826-5B75-CA2A4AC7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3BC24-8590-6872-6646-2BB8962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584A-E810-C63C-A49B-259532F7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C282B-D541-C064-8A7C-0F30612D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855BD-CD41-FE04-FD58-597110BE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ED14E-C512-9CE0-36AA-DFC730CC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F5135-ED3D-8FDF-A392-406EB97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9727B-544A-2608-3E36-2991B1E3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E8EE6-6B47-43D6-B1D7-A3EDAA67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3E024-8F59-DB17-0D50-83888236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D8CEE-B2EC-D289-B1C5-367EB702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E57B4-5253-2770-7F44-4A660235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78DC9-68A2-0201-D6F2-027F3596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B06B9-6EAF-3045-5875-DAF40BE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FB8F16-5695-E04C-552A-A4A4EEB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73B8B-9F85-C166-E0E5-04E93252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46187-8511-8B82-453A-9E8645DDA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179DA-11AD-4BB6-87B1-1D0FA44D739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063DC-689D-4C9F-15BE-C51BA436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BDE57-DF28-FFFC-1168-6B73FC078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AE52-B240-40E4-865E-055183C93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RT-Bubbles</a:t>
            </a:r>
            <a:r>
              <a:rPr lang="en-US" altLang="zh-CN"/>
              <a:t>: Multi-tasks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0868E9-AE95-D825-DE43-13FC41CAB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29" y="867240"/>
            <a:ext cx="6866667" cy="20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44D157-679F-AA47-2201-AD789367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29" y="3614334"/>
            <a:ext cx="5879123" cy="26809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5FDE21-918E-3183-444D-4909C058F277}"/>
              </a:ext>
            </a:extLst>
          </p:cNvPr>
          <p:cNvSpPr txBox="1"/>
          <p:nvPr/>
        </p:nvSpPr>
        <p:spPr>
          <a:xfrm>
            <a:off x="337704" y="76604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多任务调度设计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BD8796-1540-F122-D7F7-6E8EAEB17D8E}"/>
              </a:ext>
            </a:extLst>
          </p:cNvPr>
          <p:cNvSpPr txBox="1"/>
          <p:nvPr/>
        </p:nvSpPr>
        <p:spPr>
          <a:xfrm>
            <a:off x="5476010" y="2803184"/>
            <a:ext cx="609738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多任务调度示意图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AA6D49-8322-31B9-E54F-DE96C929A45E}"/>
              </a:ext>
            </a:extLst>
          </p:cNvPr>
          <p:cNvSpPr txBox="1"/>
          <p:nvPr/>
        </p:nvSpPr>
        <p:spPr>
          <a:xfrm>
            <a:off x="257713" y="1747237"/>
            <a:ext cx="4729916" cy="3506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TDMA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思想实现对于单核多任务的调度。         </a:t>
            </a:r>
            <a:endParaRPr lang="en-US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内核框架将以执行顺序进一步划分为三部分：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）注册：为任务分配参数；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）等待：读取数据的任务加入等待队列并等待唤醒条件满足；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）唤醒：通过轮询方式，唤醒对应的等待队列中的任务，并执行相应操作。</a:t>
            </a:r>
          </a:p>
        </p:txBody>
      </p:sp>
    </p:spTree>
    <p:extLst>
      <p:ext uri="{BB962C8B-B14F-4D97-AF65-F5344CB8AC3E}">
        <p14:creationId xmlns:p14="http://schemas.microsoft.com/office/powerpoint/2010/main" val="13602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8610703-6F30-A5E6-A947-D6400B9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42" y="0"/>
            <a:ext cx="4596817" cy="64387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5DB07B-A8C1-E072-8D8F-1950F2FEE894}"/>
              </a:ext>
            </a:extLst>
          </p:cNvPr>
          <p:cNvSpPr txBox="1"/>
          <p:nvPr/>
        </p:nvSpPr>
        <p:spPr>
          <a:xfrm>
            <a:off x="337704" y="76604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多任务调度实现（多进程）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32A46-26FD-D65E-D063-D319C34463C4}"/>
              </a:ext>
            </a:extLst>
          </p:cNvPr>
          <p:cNvSpPr txBox="1"/>
          <p:nvPr/>
        </p:nvSpPr>
        <p:spPr>
          <a:xfrm>
            <a:off x="6199218" y="6403985"/>
            <a:ext cx="609738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多任务调度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流程图</a:t>
            </a:r>
            <a:endParaRPr lang="zh-CN" altLang="en-US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89804F-AD85-F311-7252-05F46335850E}"/>
              </a:ext>
            </a:extLst>
          </p:cNvPr>
          <p:cNvSpPr txBox="1"/>
          <p:nvPr/>
        </p:nvSpPr>
        <p:spPr>
          <a:xfrm>
            <a:off x="337704" y="926821"/>
            <a:ext cx="6011143" cy="5477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Rtbubbles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与用户空间任务交互采用字符驱动设备文件。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通过配置模块</a:t>
            </a:r>
            <a:r>
              <a:rPr lang="en-US" altLang="zh-CN" sz="16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config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.h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设置任务数量、周期等参数。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根据任务数量按序注册字符驱动设备文件，文件路径编号与任务对应。（例，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task2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/dev/mychar2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IOCTL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实现读写操作。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请求读取数据的用户空间任务，通过对应的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/dev/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mycharx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路径向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rtbubbles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传递任务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rtbubbles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ioctl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阻塞任务并设置该任务唤醒标志。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采用轮询方式唤醒任务。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轮询到达截止期的任务并唤醒，通过对应的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/dev/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mycharx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路径将数据传递到用户空间任务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4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552" y="565751"/>
            <a:ext cx="11657562" cy="4016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每次测试均为五个任务，且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周期分别为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1/2/5/8/10ms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。测试时间分别为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30min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06857" y="5128174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5m=9,  30m=7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1h=6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8h=15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A3C305-7367-80FC-BF61-E9BCAF41EEF2}"/>
              </a:ext>
            </a:extLst>
          </p:cNvPr>
          <p:cNvSpPr txBox="1"/>
          <p:nvPr/>
        </p:nvSpPr>
        <p:spPr>
          <a:xfrm>
            <a:off x="147552" y="0"/>
            <a:ext cx="609738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多进程测试结果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不同测试时间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D5C96D-C5F9-82EC-53CC-F34F3960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9716" y="1230284"/>
            <a:ext cx="4988740" cy="37415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2E2124-CDB8-7685-CAB2-A05FC132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656" y="1230284"/>
            <a:ext cx="5080508" cy="38103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4BEC79-5EC6-D349-9E34-5E15D9424F29}"/>
              </a:ext>
            </a:extLst>
          </p:cNvPr>
          <p:cNvSpPr txBox="1"/>
          <p:nvPr/>
        </p:nvSpPr>
        <p:spPr>
          <a:xfrm>
            <a:off x="1711440" y="5128174"/>
            <a:ext cx="297370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5m=4,  30m=6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1h=7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8h=11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DB6B7F-FD0F-D2AC-F256-2E4992B864D1}"/>
              </a:ext>
            </a:extLst>
          </p:cNvPr>
          <p:cNvSpPr txBox="1"/>
          <p:nvPr/>
        </p:nvSpPr>
        <p:spPr>
          <a:xfrm>
            <a:off x="7345392" y="5633758"/>
            <a:ext cx="3684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任务具有优先级，分别为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40/30/20/10/5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EE2B7-B67A-C161-D4F7-C2032EB62D03}"/>
              </a:ext>
            </a:extLst>
          </p:cNvPr>
          <p:cNvSpPr txBox="1"/>
          <p:nvPr/>
        </p:nvSpPr>
        <p:spPr>
          <a:xfrm>
            <a:off x="2742218" y="5634775"/>
            <a:ext cx="1621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任务无优先级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21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60E241F3-153C-C5A4-CA41-94EE946639FF}"/>
              </a:ext>
            </a:extLst>
          </p:cNvPr>
          <p:cNvGrpSpPr/>
          <p:nvPr/>
        </p:nvGrpSpPr>
        <p:grpSpPr>
          <a:xfrm>
            <a:off x="6585234" y="3507722"/>
            <a:ext cx="4137311" cy="2988175"/>
            <a:chOff x="6900094" y="3902685"/>
            <a:chExt cx="3457615" cy="259321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3D7F390-E505-3A42-C285-00BBC536B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00094" y="3902685"/>
              <a:ext cx="3457615" cy="259321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32A921-CB85-6886-A4D1-704131DBDC0F}"/>
                </a:ext>
              </a:extLst>
            </p:cNvPr>
            <p:cNvSpPr txBox="1"/>
            <p:nvPr/>
          </p:nvSpPr>
          <p:spPr>
            <a:xfrm>
              <a:off x="8230064" y="4927970"/>
              <a:ext cx="1740597" cy="3492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5m=9,  30m=7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1h=6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8h=15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C0B5CA1-6A2B-EADC-4E5C-ED67591B5251}"/>
              </a:ext>
            </a:extLst>
          </p:cNvPr>
          <p:cNvGrpSpPr/>
          <p:nvPr/>
        </p:nvGrpSpPr>
        <p:grpSpPr>
          <a:xfrm>
            <a:off x="6585234" y="343620"/>
            <a:ext cx="4137311" cy="2931084"/>
            <a:chOff x="778098" y="537360"/>
            <a:chExt cx="3764586" cy="28234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2A5F08D-F13D-7D98-A48C-9425CDC2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098" y="537360"/>
              <a:ext cx="3764586" cy="28234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5ECA3D3-B14B-4133-95B0-B2DF5E665F0D}"/>
                </a:ext>
              </a:extLst>
            </p:cNvPr>
            <p:cNvSpPr txBox="1"/>
            <p:nvPr/>
          </p:nvSpPr>
          <p:spPr>
            <a:xfrm>
              <a:off x="2331413" y="1606033"/>
              <a:ext cx="1789860" cy="6860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5m=9,  30m=7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1h=5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8h=14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9D4D514-0B18-9C27-2F7C-9B8CB5AB3BC6}"/>
              </a:ext>
            </a:extLst>
          </p:cNvPr>
          <p:cNvGrpSpPr/>
          <p:nvPr/>
        </p:nvGrpSpPr>
        <p:grpSpPr>
          <a:xfrm>
            <a:off x="1027650" y="343620"/>
            <a:ext cx="4137311" cy="3027939"/>
            <a:chOff x="6066085" y="625115"/>
            <a:chExt cx="3764587" cy="28234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E59FD03-8CAA-B547-C784-A0D15E181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6085" y="625115"/>
              <a:ext cx="3764587" cy="282344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97B52A7-00D9-1F30-52A8-C720AD4FC72A}"/>
                </a:ext>
              </a:extLst>
            </p:cNvPr>
            <p:cNvSpPr txBox="1"/>
            <p:nvPr/>
          </p:nvSpPr>
          <p:spPr>
            <a:xfrm>
              <a:off x="7509015" y="1735635"/>
              <a:ext cx="1929997" cy="3492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5m=7,  30m=5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1h=2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8h=10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CB5E665-E301-6E84-C489-266333A36E31}"/>
              </a:ext>
            </a:extLst>
          </p:cNvPr>
          <p:cNvSpPr txBox="1"/>
          <p:nvPr/>
        </p:nvSpPr>
        <p:spPr>
          <a:xfrm>
            <a:off x="-1384" y="9938"/>
            <a:ext cx="609738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多进程与单进程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不同测试时间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5BEB09-D88B-A246-8B27-466A1895119B}"/>
              </a:ext>
            </a:extLst>
          </p:cNvPr>
          <p:cNvSpPr txBox="1"/>
          <p:nvPr/>
        </p:nvSpPr>
        <p:spPr>
          <a:xfrm>
            <a:off x="7868459" y="3219250"/>
            <a:ext cx="2286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单任务，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1ms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，优先级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2612BA-9E23-89BD-F027-CD4A060D88F7}"/>
              </a:ext>
            </a:extLst>
          </p:cNvPr>
          <p:cNvSpPr txBox="1"/>
          <p:nvPr/>
        </p:nvSpPr>
        <p:spPr>
          <a:xfrm>
            <a:off x="2299296" y="3297862"/>
            <a:ext cx="2286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单任务，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1ms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，无优先级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32CEDC-99D9-26EB-1A4B-F3D7A1D8DEC0}"/>
              </a:ext>
            </a:extLst>
          </p:cNvPr>
          <p:cNvGrpSpPr/>
          <p:nvPr/>
        </p:nvGrpSpPr>
        <p:grpSpPr>
          <a:xfrm>
            <a:off x="1027650" y="3657907"/>
            <a:ext cx="4137311" cy="2754944"/>
            <a:chOff x="1027651" y="3657907"/>
            <a:chExt cx="3511570" cy="263367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7891A9A-E73C-6DED-F13A-FBF91DCF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7651" y="3657907"/>
              <a:ext cx="3511570" cy="263367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29E910-80D3-7993-23EB-33BA843DCD63}"/>
                </a:ext>
              </a:extLst>
            </p:cNvPr>
            <p:cNvSpPr txBox="1"/>
            <p:nvPr/>
          </p:nvSpPr>
          <p:spPr>
            <a:xfrm>
              <a:off x="2510179" y="4526873"/>
              <a:ext cx="1759804" cy="3492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5m=4,  30m=6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1h=7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8h=11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E2C504A-D71C-ECD8-FE4C-E105D1531482}"/>
              </a:ext>
            </a:extLst>
          </p:cNvPr>
          <p:cNvSpPr txBox="1"/>
          <p:nvPr/>
        </p:nvSpPr>
        <p:spPr>
          <a:xfrm>
            <a:off x="7386956" y="6495897"/>
            <a:ext cx="36846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任务具有优先级，分别为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40/30/20/10/5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A20056-7161-72C1-502A-25B1CB19DF93}"/>
              </a:ext>
            </a:extLst>
          </p:cNvPr>
          <p:cNvSpPr txBox="1"/>
          <p:nvPr/>
        </p:nvSpPr>
        <p:spPr>
          <a:xfrm>
            <a:off x="2707059" y="6495897"/>
            <a:ext cx="1621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任务无优先级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RT-Bubbles: Multi-threads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75DB07B-A8C1-E072-8D8F-1950F2FEE894}"/>
              </a:ext>
            </a:extLst>
          </p:cNvPr>
          <p:cNvSpPr txBox="1"/>
          <p:nvPr/>
        </p:nvSpPr>
        <p:spPr>
          <a:xfrm>
            <a:off x="337704" y="76604"/>
            <a:ext cx="107321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用户空间实时任务实现（多线程）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79FF19-677F-C3AE-C76C-BE6AD5320C6D}"/>
              </a:ext>
            </a:extLst>
          </p:cNvPr>
          <p:cNvSpPr txBox="1"/>
          <p:nvPr/>
        </p:nvSpPr>
        <p:spPr>
          <a:xfrm>
            <a:off x="337703" y="1281281"/>
            <a:ext cx="6694863" cy="3506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Rtbubbles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模块实现与多进程模式相同。</a:t>
            </a:r>
            <a:endParaRPr lang="en-US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用户空间实时任务中：</a:t>
            </a:r>
            <a:endParaRPr lang="en-US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wait queue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机制保证任务周期以及数据同步。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Ioctl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宏定义采用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_IOWR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参数，同时满足读写。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采用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满足多线程操作。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6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cgroup.procs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文件，保证任务及所创建线程运行在被隔离的</a:t>
            </a:r>
            <a:r>
              <a:rPr lang="en-US" altLang="zh-CN" sz="16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B84609-A19C-5302-C3E0-4C96D08F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10" y="482139"/>
            <a:ext cx="3540630" cy="489787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221DDFB-A1D9-D481-6C0E-BB4BE89B54ED}"/>
              </a:ext>
            </a:extLst>
          </p:cNvPr>
          <p:cNvSpPr txBox="1"/>
          <p:nvPr/>
        </p:nvSpPr>
        <p:spPr>
          <a:xfrm>
            <a:off x="6481851" y="5416446"/>
            <a:ext cx="609738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用户空间实时任务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（多线程）流程图</a:t>
            </a:r>
            <a:endParaRPr lang="zh-CN" altLang="en-US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4DAC14-5632-93F6-B0A2-A4A1738E313C}"/>
              </a:ext>
            </a:extLst>
          </p:cNvPr>
          <p:cNvGrpSpPr/>
          <p:nvPr/>
        </p:nvGrpSpPr>
        <p:grpSpPr>
          <a:xfrm>
            <a:off x="44430" y="1527391"/>
            <a:ext cx="12103139" cy="3254290"/>
            <a:chOff x="88861" y="1120068"/>
            <a:chExt cx="12103139" cy="325429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5CBD596-4A18-3762-6EEE-3E49FAF76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948" y="1120068"/>
              <a:ext cx="4339052" cy="32542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A79992-45D9-C411-4CB6-0AF008D35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381" y="1120068"/>
              <a:ext cx="4256117" cy="31920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FDDB8F5-E7E2-D05F-4958-4D8A104B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1" y="1120068"/>
              <a:ext cx="4339053" cy="325429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B9FAF96-07FD-5661-0F9C-2D8FA58BA31A}"/>
                </a:ext>
              </a:extLst>
            </p:cNvPr>
            <p:cNvSpPr txBox="1"/>
            <p:nvPr/>
          </p:nvSpPr>
          <p:spPr>
            <a:xfrm>
              <a:off x="1963047" y="2341566"/>
              <a:ext cx="2121082" cy="374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6h=11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63828F-5BCC-C856-648F-B03AB94A39F2}"/>
                </a:ext>
              </a:extLst>
            </p:cNvPr>
            <p:cNvSpPr txBox="1"/>
            <p:nvPr/>
          </p:nvSpPr>
          <p:spPr>
            <a:xfrm>
              <a:off x="5731866" y="2341566"/>
              <a:ext cx="2121082" cy="374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8h=16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CCDB6B8-EA6A-A08C-8BA5-D011A0D2E149}"/>
                </a:ext>
              </a:extLst>
            </p:cNvPr>
            <p:cNvSpPr txBox="1"/>
            <p:nvPr/>
          </p:nvSpPr>
          <p:spPr>
            <a:xfrm>
              <a:off x="9376039" y="2341566"/>
              <a:ext cx="2121082" cy="374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lang="zh-CN" altLang="en-US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12h=17</a:t>
              </a:r>
              <a:endPara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5626A4B-D112-8A1C-F6E7-331ED44154C6}"/>
              </a:ext>
            </a:extLst>
          </p:cNvPr>
          <p:cNvSpPr txBox="1"/>
          <p:nvPr/>
        </p:nvSpPr>
        <p:spPr>
          <a:xfrm>
            <a:off x="147552" y="0"/>
            <a:ext cx="609738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多进程测试结果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不同测试时间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jitter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29E741-8FBB-8374-B073-187055863933}"/>
              </a:ext>
            </a:extLst>
          </p:cNvPr>
          <p:cNvSpPr txBox="1"/>
          <p:nvPr/>
        </p:nvSpPr>
        <p:spPr>
          <a:xfrm>
            <a:off x="147552" y="565751"/>
            <a:ext cx="11657562" cy="4016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每次测试均为一个任务创建五个线程，且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周期分别为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1/2/5/8/10ms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，优先级分别为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40/30/20/10/5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B68F3F-D6D1-594E-F5F6-3FBAE4099CBE}"/>
              </a:ext>
            </a:extLst>
          </p:cNvPr>
          <p:cNvSpPr txBox="1"/>
          <p:nvPr/>
        </p:nvSpPr>
        <p:spPr>
          <a:xfrm>
            <a:off x="147552" y="967418"/>
            <a:ext cx="11657562" cy="4016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76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540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RT-Bubbles: Multi-tasks</vt:lpstr>
      <vt:lpstr>PowerPoint 演示文稿</vt:lpstr>
      <vt:lpstr>PowerPoint 演示文稿</vt:lpstr>
      <vt:lpstr>PowerPoint 演示文稿</vt:lpstr>
      <vt:lpstr>PowerPoint 演示文稿</vt:lpstr>
      <vt:lpstr>RT-Bubbles: Multi-threads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书墨</dc:creator>
  <cp:lastModifiedBy>王 书墨</cp:lastModifiedBy>
  <cp:revision>25</cp:revision>
  <dcterms:created xsi:type="dcterms:W3CDTF">2023-05-06T10:59:17Z</dcterms:created>
  <dcterms:modified xsi:type="dcterms:W3CDTF">2023-05-08T15:47:12Z</dcterms:modified>
</cp:coreProperties>
</file>