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9" r:id="rId2"/>
    <p:sldId id="27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43" autoAdjust="0"/>
  </p:normalViewPr>
  <p:slideViewPr>
    <p:cSldViewPr snapToGrid="0">
      <p:cViewPr varScale="1">
        <p:scale>
          <a:sx n="111" d="100"/>
          <a:sy n="111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4A373-92D4-4C25-B256-DCCE40FBE0DC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5F45A-7FF9-466A-BD0E-5F01E7F0C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35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F45A-7FF9-466A-BD0E-5F01E7F0CC2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3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F45A-7FF9-466A-BD0E-5F01E7F0CC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53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8F967-F709-35A4-7FDD-73F7DB9A1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06F975-51BF-9D6D-3715-AB1121E79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83ECC-FD7D-616D-78B6-7093CDDA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9AAA-76B2-4D7D-8D8A-F4F9C2E4C9F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6BE6B-8033-FDA7-14D0-B563CEAC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27AEC-4ED2-294E-BBBF-2C622270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1AC8-CF37-4A73-BA82-7C01EAC09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3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75EE2-81DF-2E57-ACF3-A1420FA7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69D9CF-4CF5-AAF3-11F8-F0A5B8BA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D814B-A7C7-5379-93D4-F91F64ED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9AAA-76B2-4D7D-8D8A-F4F9C2E4C9F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790CC-F3F4-7BE2-3914-8DA4F316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660D6-EA00-C80A-05BE-CE34B811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1AC8-CF37-4A73-BA82-7C01EAC09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83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C1930E-2028-D90D-F718-29B61D28D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1BDD34-19B3-D9AA-1552-DA5A3DEB4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6C937-5D4E-8075-3464-847CC57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9AAA-76B2-4D7D-8D8A-F4F9C2E4C9F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B4B84-C483-753B-1A78-DD8D8B1F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AFAE5-5ED6-2C0F-6E77-749568BC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1AC8-CF37-4A73-BA82-7C01EAC09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8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36374-C3E8-EE27-8D27-EFBFBC5F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91C38-B0DA-F129-7AD6-DB7D58C8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94034-3A4C-55AB-31A2-AB5A45B7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9AAA-76B2-4D7D-8D8A-F4F9C2E4C9F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22C6D-A648-547C-4635-AA86E09D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FD874-21CD-27A8-E490-C6CE6190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1AC8-CF37-4A73-BA82-7C01EAC09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6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67B3D-3CA0-D68C-269B-BCA2D49E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08120-576D-49F3-25E0-E5A7460C2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73E2D-E5F5-1D47-8FC3-883A38F1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9AAA-76B2-4D7D-8D8A-F4F9C2E4C9F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00F56-6854-DEDE-6405-EEE114BA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288CC-854D-8943-FD92-7C03643B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1AC8-CF37-4A73-BA82-7C01EAC09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56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16E56-8029-D894-FC3A-C5D8ABD1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846DD-D4D9-E713-2640-9808CA6C0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8F024A-13F1-55F4-9148-61D6B25C6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3C90B8-A9A2-F735-F2EA-8C98264E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9AAA-76B2-4D7D-8D8A-F4F9C2E4C9F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73E56-940E-FA8F-FDC1-CE97F746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9BCC0-3C23-DAE6-9161-341B7889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1AC8-CF37-4A73-BA82-7C01EAC09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83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0EA07-13CF-E6A5-2E69-EC8EEEA5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76D0A4-0EF2-DA2A-3AB7-6879AAAA0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5519A5-741C-F285-40A8-058A941EA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EEA558-41FF-CC89-0CAD-ABF7657A7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A422DA-615C-D3B0-70A2-B89019824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6392B7-C26E-0241-EB6A-A4AC8206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9AAA-76B2-4D7D-8D8A-F4F9C2E4C9F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1647D1-D83B-64DB-C4EE-ED1FE32E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AB85FD-E78F-37EC-874E-20B90F27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1AC8-CF37-4A73-BA82-7C01EAC09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3869D-49A5-4874-C3F0-1CB0C228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309DEF-C281-76C3-012A-3F0F0B07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9AAA-76B2-4D7D-8D8A-F4F9C2E4C9F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A31348-6612-50EE-CE0D-001B0C2B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0C0A1C-5062-C1CD-74D2-B7252CD7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1AC8-CF37-4A73-BA82-7C01EAC09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65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907DB1-90FD-C9B0-545F-A3020E5B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9AAA-76B2-4D7D-8D8A-F4F9C2E4C9F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A7C4E1-4667-A000-6639-AEECFAC0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CFC865-046C-8D04-0341-92AE3FD7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1AC8-CF37-4A73-BA82-7C01EAC09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30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9BE8C-4E8A-AFB8-DFBF-893D712C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1633F-E74D-BB41-6BFB-A077169C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70D5B-E451-D44B-32C2-EA6E92977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9A8DD-2C4F-F34A-2A83-1E1F0ACF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9AAA-76B2-4D7D-8D8A-F4F9C2E4C9F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D147F-BA35-1E76-09BB-E5F1DE96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198FF6-E5CD-3419-1251-9DA1280E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1AC8-CF37-4A73-BA82-7C01EAC09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99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D379F-F1B3-265B-6B14-BDAA7AEE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97D27F-E3A2-BD8F-3361-EA786AC3E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302628-695C-7EE0-6BC0-2BDF465D2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C8DB75-F417-BA5C-BC9D-CC61FB4F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9AAA-76B2-4D7D-8D8A-F4F9C2E4C9F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B0180D-85AD-1E52-CE19-C746A77C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127001-766A-5D99-CCC2-99E25B05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1AC8-CF37-4A73-BA82-7C01EAC09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76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F25CB3-96C3-7070-785C-A09CE750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C96AA0-607E-5F0B-DD71-568F6F716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96C94-C828-484A-EBB2-66D331E7F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49AAA-76B2-4D7D-8D8A-F4F9C2E4C9F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A2F80-1B28-F4E9-B7A2-5FDE96FA1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3A57C-58B7-7C5D-5B21-3741D43D3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11AC8-CF37-4A73-BA82-7C01EAC09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68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2472E1-C2E9-60AA-7E9B-871DCFA73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531" y="2345369"/>
            <a:ext cx="6197858" cy="380049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F64C720-1653-0756-3FC3-292CD885E79F}"/>
              </a:ext>
            </a:extLst>
          </p:cNvPr>
          <p:cNvSpPr/>
          <p:nvPr/>
        </p:nvSpPr>
        <p:spPr>
          <a:xfrm>
            <a:off x="201069" y="605937"/>
            <a:ext cx="11589034" cy="787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多核处理器共享缓存争用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导致的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不确定性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会带来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实时性能下降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的问题，传统调度方法与分析无法有效地应对。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基于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ARM PL310 LbM(Lockdown by Master)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技术与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LITMUS-RT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平台，设计并实现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支持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动态缓存划分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的全局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EDF 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调度策略。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5A0784-AC72-E1F9-293F-DD29FAA3463E}"/>
              </a:ext>
            </a:extLst>
          </p:cNvPr>
          <p:cNvSpPr txBox="1"/>
          <p:nvPr/>
        </p:nvSpPr>
        <p:spPr>
          <a:xfrm>
            <a:off x="3296142" y="156846"/>
            <a:ext cx="5599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支持缓存划分的多核实时调度技术的研究与实现</a:t>
            </a: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D0E5C1A0-9104-4DA8-92C4-11A664AE2A9B}"/>
              </a:ext>
            </a:extLst>
          </p:cNvPr>
          <p:cNvSpPr txBox="1"/>
          <p:nvPr/>
        </p:nvSpPr>
        <p:spPr>
          <a:xfrm>
            <a:off x="201069" y="2359748"/>
            <a:ext cx="5987080" cy="41629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G-EDFCA</a:t>
            </a:r>
            <a:r>
              <a:rPr 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调度器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实现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调度策略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任务调度管理：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任务队列调度，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资源分配与回收</a:t>
            </a:r>
            <a:endParaRPr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缓存分区管理：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缓存资源分配与回收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调度插件接口：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兼容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LITMUS-RT</a:t>
            </a: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LbM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的缓存划分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    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LbM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无法控制缓存命中发生的位置，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仍存在核间缓存争用，</a:t>
            </a:r>
            <a:endParaRPr lang="en-US" altLang="zh-CN" sz="1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在任务完成作业或被抢占时刷新相应缓存分区。</a:t>
            </a: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频繁刷新会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造成不必要开销，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增加缓存分区与进程映射，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对未</a:t>
            </a: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被抢占的分区取消刷新操作。</a:t>
            </a: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实时任务集：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实时与非实时状态转换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基于飞凌嵌入式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OKMX6Q-C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NXP i.MX6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系列处理器，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ARM Cortex-A9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架构，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NXP Linux 4.1.15 + LITMUS-RT 2015.1 patch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内核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724CCE9E-0D86-FC90-1C6F-F61F615E0982}"/>
              </a:ext>
            </a:extLst>
          </p:cNvPr>
          <p:cNvSpPr txBox="1"/>
          <p:nvPr/>
        </p:nvSpPr>
        <p:spPr>
          <a:xfrm flipH="1">
            <a:off x="8430815" y="6252063"/>
            <a:ext cx="121929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软件架构图</a:t>
            </a:r>
            <a:endParaRPr lang="zh-CN" sz="16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FF68FF-3234-900F-A11E-9AEB3A1D6DFF}"/>
              </a:ext>
            </a:extLst>
          </p:cNvPr>
          <p:cNvSpPr txBox="1"/>
          <p:nvPr/>
        </p:nvSpPr>
        <p:spPr>
          <a:xfrm>
            <a:off x="201069" y="1336134"/>
            <a:ext cx="11938320" cy="102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缓存划分：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将共享高速缓存均分为多个大小相等的分区，将不同数量和位置的分区分配给指定处理器，减少争用。</a:t>
            </a:r>
            <a:endParaRPr lang="en-US" altLang="zh-CN" sz="1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动态缓存划分的全局 </a:t>
            </a:r>
            <a:r>
              <a:rPr lang="en-US" altLang="zh-CN" sz="1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EDF </a:t>
            </a:r>
            <a:r>
              <a:rPr lang="zh-CN" altLang="en-US" sz="1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调度策略：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在有足够的缓存分区和核的前提下总是选择优先级最高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绝对截止期最早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的任务执行（包括抢占其他低优先级任务所占用的缓存分区和处理器）。缓存分区的数量和位置随任务迁移（任意处理器）而改变。</a:t>
            </a:r>
            <a:endParaRPr lang="en-US" altLang="zh-CN" sz="1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94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340710C-E43B-3009-0DA6-0F1CBA9BC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022" y="1924842"/>
            <a:ext cx="6199167" cy="42906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5A0784-AC72-E1F9-293F-DD29FAA3463E}"/>
              </a:ext>
            </a:extLst>
          </p:cNvPr>
          <p:cNvSpPr txBox="1"/>
          <p:nvPr/>
        </p:nvSpPr>
        <p:spPr>
          <a:xfrm>
            <a:off x="2561073" y="177995"/>
            <a:ext cx="6979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基于国产化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PLC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工艺控制智能化研究的实时操作系统的优化</a:t>
            </a: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C2F16FBE-D9DA-389A-FCA2-29A8069F32B2}"/>
              </a:ext>
            </a:extLst>
          </p:cNvPr>
          <p:cNvSpPr txBox="1"/>
          <p:nvPr/>
        </p:nvSpPr>
        <p:spPr>
          <a:xfrm>
            <a:off x="256326" y="1732628"/>
            <a:ext cx="5395524" cy="4947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Linux+Preempt-RT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实时补丁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i="0" kern="100" spc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基于</a:t>
            </a:r>
            <a:r>
              <a:rPr lang="en-US" altLang="zh-CN" sz="1600" i="0" kern="100" spc="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cgroup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的</a:t>
            </a:r>
            <a:r>
              <a:rPr lang="en-US" altLang="zh-CN" sz="1600" b="1" i="0" kern="100" spc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CPU</a:t>
            </a:r>
            <a:r>
              <a:rPr lang="zh-CN" altLang="en-US" sz="1600" b="1" i="0" kern="100" spc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资源隔离：</a:t>
            </a:r>
            <a:r>
              <a:rPr lang="zh-CN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减少其他干扰</a:t>
            </a:r>
            <a:endParaRPr lang="en-US" altLang="zh-CN" sz="1400" b="1" i="0" kern="100" spc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i="0" kern="100" spc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基于</a:t>
            </a:r>
            <a:r>
              <a:rPr lang="en-US" altLang="zh-CN" sz="1600" i="0" kern="100" spc="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HRTimer</a:t>
            </a:r>
            <a:r>
              <a:rPr lang="zh-CN" altLang="en-US" sz="1600" b="1" i="0" kern="100" spc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高精度定时器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：</a:t>
            </a:r>
            <a:endParaRPr lang="en-US" altLang="zh-CN" sz="1600" kern="100" dirty="0">
              <a:latin typeface="Times New Roman" panose="02020603050405020304" pitchFamily="18" charset="0"/>
              <a:ea typeface="微软雅黑" panose="020B0503020204020204" pitchFamily="34" charset="-122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      </a:t>
            </a:r>
            <a:r>
              <a:rPr lang="en-US" altLang="zh-CN" sz="1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MODE_HARD</a:t>
            </a: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：</a:t>
            </a: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硬中断中处理定时器回调</a:t>
            </a:r>
            <a:endParaRPr lang="en-US" altLang="zh-CN" sz="1400" kern="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降低周期性抖动的工具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RT-Bubbles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封装为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内核驱动模块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</a:t>
            </a:r>
            <a:r>
              <a:rPr lang="zh-CN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在</a:t>
            </a:r>
            <a:r>
              <a: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HRTimer</a:t>
            </a:r>
            <a:r>
              <a:rPr lang="zh-CN" altLang="en-US" sz="1400" b="1" i="0" kern="100" spc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硬中断中进行数据</a:t>
            </a:r>
            <a:r>
              <a:rPr lang="zh-CN" altLang="en-US" sz="14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采样</a:t>
            </a:r>
            <a:r>
              <a:rPr lang="zh-CN" altLang="en-US" sz="1400" b="1" i="0" kern="100" spc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（不适合大量计算）</a:t>
            </a:r>
            <a:r>
              <a:rPr lang="zh-CN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</a:t>
            </a:r>
            <a:r>
              <a:rPr lang="zh-CN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减少上下文切换开销。</a:t>
            </a:r>
            <a:endParaRPr lang="en-US" altLang="zh-CN" sz="1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性能监控模块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：监控任务运行时性能数据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日志模块：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记录系统运行时事件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配置模块：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任务参数配置、模块参数配置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实时任务：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模拟对采样时间要求严格的关键性任务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基于树莓派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4B+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BCM2711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处理器，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Linux raspberrypi 5.15.49-rt47-v8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内核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A59854B8-A6C5-019C-081C-44F9C15AD23B}"/>
              </a:ext>
            </a:extLst>
          </p:cNvPr>
          <p:cNvSpPr txBox="1"/>
          <p:nvPr/>
        </p:nvSpPr>
        <p:spPr>
          <a:xfrm flipH="1">
            <a:off x="8285854" y="6225886"/>
            <a:ext cx="12547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总体框架图</a:t>
            </a:r>
            <a:endParaRPr lang="zh-CN" sz="16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AB869C-AC44-3FC5-D43B-E63413229E47}"/>
              </a:ext>
            </a:extLst>
          </p:cNvPr>
          <p:cNvSpPr/>
          <p:nvPr/>
        </p:nvSpPr>
        <p:spPr>
          <a:xfrm>
            <a:off x="256326" y="575901"/>
            <a:ext cx="11589034" cy="1156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实时操作系统是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PLC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运行时中最关键的单元之一，但系统中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调度的不确定性（上下文切换等）以及其他干扰（中断等），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使任务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周期性抖动过大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导致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实时性能下降并影响控制效果。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开发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高确定性的实时操作框架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改善周期性抖动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，完善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PLC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运行时系统、提高实时性可靠性。</a:t>
            </a:r>
            <a:endParaRPr lang="zh-CN" altLang="en-US" sz="16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792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498</Words>
  <Application>Microsoft Office PowerPoint</Application>
  <PresentationFormat>宽屏</PresentationFormat>
  <Paragraphs>37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支持缓存划分的多核实时调度技术的研究与实现</dc:title>
  <dc:creator>王 书墨</dc:creator>
  <cp:lastModifiedBy>王 书墨</cp:lastModifiedBy>
  <cp:revision>185</cp:revision>
  <dcterms:created xsi:type="dcterms:W3CDTF">2023-03-14T06:20:28Z</dcterms:created>
  <dcterms:modified xsi:type="dcterms:W3CDTF">2023-03-16T08:33:53Z</dcterms:modified>
</cp:coreProperties>
</file>