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75" r:id="rId3"/>
    <p:sldId id="276" r:id="rId4"/>
    <p:sldId id="277" r:id="rId5"/>
    <p:sldId id="278" r:id="rId6"/>
    <p:sldId id="280" r:id="rId7"/>
    <p:sldId id="279" r:id="rId8"/>
    <p:sldId id="28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16" autoAdjust="0"/>
  </p:normalViewPr>
  <p:slideViewPr>
    <p:cSldViewPr snapToGrid="0">
      <p:cViewPr varScale="1">
        <p:scale>
          <a:sx n="95" d="100"/>
          <a:sy n="95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4A373-92D4-4C25-B256-DCCE40FBE0DC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5F45A-7FF9-466A-BD0E-5F01E7F0C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35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F45A-7FF9-466A-BD0E-5F01E7F0CC2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40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F45A-7FF9-466A-BD0E-5F01E7F0CC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310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F45A-7FF9-466A-BD0E-5F01E7F0CC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536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F45A-7FF9-466A-BD0E-5F01E7F0CC2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83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F45A-7FF9-466A-BD0E-5F01E7F0CC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63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F45A-7FF9-466A-BD0E-5F01E7F0CC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38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F45A-7FF9-466A-BD0E-5F01E7F0CC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351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5F45A-7FF9-466A-BD0E-5F01E7F0CC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53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8F967-F709-35A4-7FDD-73F7DB9A1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06F975-51BF-9D6D-3715-AB1121E79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83ECC-FD7D-616D-78B6-7093CDDA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9AAA-76B2-4D7D-8D8A-F4F9C2E4C9F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6BE6B-8033-FDA7-14D0-B563CEAC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27AEC-4ED2-294E-BBBF-2C622270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1AC8-CF37-4A73-BA82-7C01EAC09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3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75EE2-81DF-2E57-ACF3-A1420FA7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69D9CF-4CF5-AAF3-11F8-F0A5B8BA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D814B-A7C7-5379-93D4-F91F64ED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9AAA-76B2-4D7D-8D8A-F4F9C2E4C9F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790CC-F3F4-7BE2-3914-8DA4F316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660D6-EA00-C80A-05BE-CE34B811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1AC8-CF37-4A73-BA82-7C01EAC09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83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C1930E-2028-D90D-F718-29B61D28D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1BDD34-19B3-D9AA-1552-DA5A3DEB4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6C937-5D4E-8075-3464-847CC57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9AAA-76B2-4D7D-8D8A-F4F9C2E4C9F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B4B84-C483-753B-1A78-DD8D8B1F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AFAE5-5ED6-2C0F-6E77-749568BC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1AC8-CF37-4A73-BA82-7C01EAC09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8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36374-C3E8-EE27-8D27-EFBFBC5F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91C38-B0DA-F129-7AD6-DB7D58C8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94034-3A4C-55AB-31A2-AB5A45B7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9AAA-76B2-4D7D-8D8A-F4F9C2E4C9F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22C6D-A648-547C-4635-AA86E09D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FD874-21CD-27A8-E490-C6CE6190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1AC8-CF37-4A73-BA82-7C01EAC09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6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67B3D-3CA0-D68C-269B-BCA2D49E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08120-576D-49F3-25E0-E5A7460C2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73E2D-E5F5-1D47-8FC3-883A38F1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9AAA-76B2-4D7D-8D8A-F4F9C2E4C9F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00F56-6854-DEDE-6405-EEE114BA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288CC-854D-8943-FD92-7C03643B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1AC8-CF37-4A73-BA82-7C01EAC09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56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16E56-8029-D894-FC3A-C5D8ABD1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846DD-D4D9-E713-2640-9808CA6C0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8F024A-13F1-55F4-9148-61D6B25C6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3C90B8-A9A2-F735-F2EA-8C98264E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9AAA-76B2-4D7D-8D8A-F4F9C2E4C9F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73E56-940E-FA8F-FDC1-CE97F746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9BCC0-3C23-DAE6-9161-341B7889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1AC8-CF37-4A73-BA82-7C01EAC09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83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0EA07-13CF-E6A5-2E69-EC8EEEA5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76D0A4-0EF2-DA2A-3AB7-6879AAAA0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5519A5-741C-F285-40A8-058A941EA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EEA558-41FF-CC89-0CAD-ABF7657A7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A422DA-615C-D3B0-70A2-B89019824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6392B7-C26E-0241-EB6A-A4AC8206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9AAA-76B2-4D7D-8D8A-F4F9C2E4C9F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1647D1-D83B-64DB-C4EE-ED1FE32E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AB85FD-E78F-37EC-874E-20B90F27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1AC8-CF37-4A73-BA82-7C01EAC09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3869D-49A5-4874-C3F0-1CB0C228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309DEF-C281-76C3-012A-3F0F0B07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9AAA-76B2-4D7D-8D8A-F4F9C2E4C9F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A31348-6612-50EE-CE0D-001B0C2B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0C0A1C-5062-C1CD-74D2-B7252CD7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1AC8-CF37-4A73-BA82-7C01EAC09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65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907DB1-90FD-C9B0-545F-A3020E5B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9AAA-76B2-4D7D-8D8A-F4F9C2E4C9F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A7C4E1-4667-A000-6639-AEECFAC0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CFC865-046C-8D04-0341-92AE3FD7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1AC8-CF37-4A73-BA82-7C01EAC09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30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9BE8C-4E8A-AFB8-DFBF-893D712C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1633F-E74D-BB41-6BFB-A077169C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70D5B-E451-D44B-32C2-EA6E92977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9A8DD-2C4F-F34A-2A83-1E1F0ACF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9AAA-76B2-4D7D-8D8A-F4F9C2E4C9F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D147F-BA35-1E76-09BB-E5F1DE96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198FF6-E5CD-3419-1251-9DA1280E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1AC8-CF37-4A73-BA82-7C01EAC09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99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D379F-F1B3-265B-6B14-BDAA7AEE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97D27F-E3A2-BD8F-3361-EA786AC3E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302628-695C-7EE0-6BC0-2BDF465D2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C8DB75-F417-BA5C-BC9D-CC61FB4F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9AAA-76B2-4D7D-8D8A-F4F9C2E4C9F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B0180D-85AD-1E52-CE19-C746A77C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127001-766A-5D99-CCC2-99E25B05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1AC8-CF37-4A73-BA82-7C01EAC09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76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F25CB3-96C3-7070-785C-A09CE750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C96AA0-607E-5F0B-DD71-568F6F716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96C94-C828-484A-EBB2-66D331E7F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49AAA-76B2-4D7D-8D8A-F4F9C2E4C9FA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A2F80-1B28-F4E9-B7A2-5FDE96FA1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3A57C-58B7-7C5D-5B21-3741D43D3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11AC8-CF37-4A73-BA82-7C01EAC09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68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F64C720-1653-0756-3FC3-292CD885E79F}"/>
              </a:ext>
            </a:extLst>
          </p:cNvPr>
          <p:cNvSpPr/>
          <p:nvPr/>
        </p:nvSpPr>
        <p:spPr>
          <a:xfrm>
            <a:off x="595229" y="669637"/>
            <a:ext cx="11589034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多核处理器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共享缓存争用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导致的不确定性会带来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实时性能下降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的问题，传统调度方法与分析无法有效地应对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EBA4D6A-AA68-AB88-C7E3-FE3DDAE42ACF}"/>
              </a:ext>
            </a:extLst>
          </p:cNvPr>
          <p:cNvSpPr txBox="1"/>
          <p:nvPr/>
        </p:nvSpPr>
        <p:spPr>
          <a:xfrm>
            <a:off x="595229" y="1280831"/>
            <a:ext cx="1011491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基于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ARM LbM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技术与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LITMUS-RT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平台，设计并实现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支持动态缓存划分的全局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EDF 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调度策略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5A0784-AC72-E1F9-293F-DD29FAA3463E}"/>
              </a:ext>
            </a:extLst>
          </p:cNvPr>
          <p:cNvSpPr txBox="1"/>
          <p:nvPr/>
        </p:nvSpPr>
        <p:spPr>
          <a:xfrm>
            <a:off x="3296142" y="156846"/>
            <a:ext cx="5599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支持缓存划分的多核实时调度技术的研究与实现</a:t>
            </a: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D0E5C1A0-9104-4DA8-92C4-11A664AE2A9B}"/>
              </a:ext>
            </a:extLst>
          </p:cNvPr>
          <p:cNvSpPr txBox="1"/>
          <p:nvPr/>
        </p:nvSpPr>
        <p:spPr>
          <a:xfrm>
            <a:off x="563395" y="2205039"/>
            <a:ext cx="4065240" cy="4111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r>
              <a:rPr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（1）软件层面：</a:t>
            </a:r>
            <a:endParaRPr sz="1600" b="1" i="0" u="none" strike="noStrike" cap="none" spc="0" normalizeH="0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G-EDFCA</a:t>
            </a:r>
            <a:r>
              <a:rPr 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调度器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任务调度管理、缓存分区管理</a:t>
            </a:r>
            <a:endParaRPr lang="en-US" altLang="zh-CN" sz="16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1600" dirty="0" err="1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调度插件接口</a:t>
            </a:r>
            <a:endParaRPr lang="en-US" sz="16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兼容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litmus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6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实时</a:t>
            </a:r>
            <a:r>
              <a:rPr sz="16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任务集</a:t>
            </a:r>
            <a:endParaRPr lang="en-US" sz="16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用户空间配置，内核空间调度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实时与非实时转换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（2） 硬件层面：</a:t>
            </a:r>
            <a:endParaRPr sz="1600" b="1" i="0" u="none" strike="noStrike" cap="none" spc="0" normalizeH="0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16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硬件资源管理</a:t>
            </a:r>
            <a:endParaRPr lang="en-US" sz="16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基于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ARM PL310 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LbM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技术</a:t>
            </a:r>
            <a:endParaRPr sz="16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2C339EAE-F6A3-90EF-FB02-1440F42B9FCD}"/>
              </a:ext>
            </a:extLst>
          </p:cNvPr>
          <p:cNvSpPr txBox="1"/>
          <p:nvPr/>
        </p:nvSpPr>
        <p:spPr>
          <a:xfrm>
            <a:off x="707629" y="1802449"/>
            <a:ext cx="1888386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总体架构</a:t>
            </a: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724CCE9E-0D86-FC90-1C6F-F61F615E0982}"/>
              </a:ext>
            </a:extLst>
          </p:cNvPr>
          <p:cNvSpPr txBox="1"/>
          <p:nvPr/>
        </p:nvSpPr>
        <p:spPr>
          <a:xfrm flipH="1">
            <a:off x="7523239" y="6019770"/>
            <a:ext cx="164963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软件架构图</a:t>
            </a:r>
            <a:endParaRPr lang="zh-CN" sz="16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>
            <a:hlinkClick r:id="" action="ppaction://ole?verb=0"/>
            <a:extLst>
              <a:ext uri="{FF2B5EF4-FFF2-40B4-BE49-F238E27FC236}">
                <a16:creationId xmlns:a16="http://schemas.microsoft.com/office/drawing/2014/main" id="{B7F99D2F-6D7A-210A-6444-A74E79B314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282962"/>
              </p:ext>
            </p:extLst>
          </p:nvPr>
        </p:nvGraphicFramePr>
        <p:xfrm>
          <a:off x="4816871" y="2205039"/>
          <a:ext cx="6667500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581561" imgH="3095161" progId="Visio.Drawing.15">
                  <p:embed/>
                </p:oleObj>
              </mc:Choice>
              <mc:Fallback>
                <p:oleObj name="Visio" r:id="rId3" imgW="5581561" imgH="3095161" progId="Visio.Drawing.15">
                  <p:embed/>
                  <p:pic>
                    <p:nvPicPr>
                      <p:cNvPr id="7" name="对象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7B5E0F8-FED0-76A3-6AB9-E3873E1F34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6871" y="2205039"/>
                        <a:ext cx="6667500" cy="370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632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B5A0784-AC72-E1F9-293F-DD29FAA3463E}"/>
              </a:ext>
            </a:extLst>
          </p:cNvPr>
          <p:cNvSpPr txBox="1"/>
          <p:nvPr/>
        </p:nvSpPr>
        <p:spPr>
          <a:xfrm>
            <a:off x="3296142" y="156846"/>
            <a:ext cx="5599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支持缓存划分的多核实时调度技术的研究与实现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93BF051B-8305-7657-C23B-C98223F480F8}"/>
              </a:ext>
            </a:extLst>
          </p:cNvPr>
          <p:cNvSpPr txBox="1"/>
          <p:nvPr/>
        </p:nvSpPr>
        <p:spPr>
          <a:xfrm>
            <a:off x="751684" y="2279706"/>
            <a:ext cx="2109022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缓存分区管理模块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E7CDB64C-F071-3CD9-66DC-7D75782B2FB6}"/>
              </a:ext>
            </a:extLst>
          </p:cNvPr>
          <p:cNvSpPr txBox="1"/>
          <p:nvPr/>
        </p:nvSpPr>
        <p:spPr>
          <a:xfrm>
            <a:off x="751683" y="2813205"/>
            <a:ext cx="2504297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缓存分区分配功能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5B689A-376B-A530-257F-B3353B74A044}"/>
              </a:ext>
            </a:extLst>
          </p:cNvPr>
          <p:cNvSpPr txBox="1"/>
          <p:nvPr/>
        </p:nvSpPr>
        <p:spPr>
          <a:xfrm>
            <a:off x="3519876" y="2741714"/>
            <a:ext cx="2262158" cy="458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缓存资源分配与回收</a:t>
            </a:r>
            <a:endParaRPr 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4E1664F-379A-AF2C-85CF-A590D016E191}"/>
              </a:ext>
            </a:extLst>
          </p:cNvPr>
          <p:cNvSpPr txBox="1"/>
          <p:nvPr/>
        </p:nvSpPr>
        <p:spPr>
          <a:xfrm>
            <a:off x="751683" y="3265214"/>
            <a:ext cx="2504297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缓存分区刷新功能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FFA1F8-B6F1-94D4-4D51-E33FD780DF5C}"/>
              </a:ext>
            </a:extLst>
          </p:cNvPr>
          <p:cNvSpPr txBox="1"/>
          <p:nvPr/>
        </p:nvSpPr>
        <p:spPr>
          <a:xfrm>
            <a:off x="3519877" y="3159819"/>
            <a:ext cx="2723823" cy="458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刷新缓存分区，减少开销</a:t>
            </a:r>
            <a:endParaRPr 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85000C-4273-E14C-7A99-AB2C96DDA5E7}"/>
              </a:ext>
            </a:extLst>
          </p:cNvPr>
          <p:cNvSpPr txBox="1"/>
          <p:nvPr/>
        </p:nvSpPr>
        <p:spPr>
          <a:xfrm>
            <a:off x="706527" y="3717223"/>
            <a:ext cx="10810240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由于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LbM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技术无法控制缓存命中发生的位置，即便锁定了缓存分区，任务调度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仍可能存在内核间缓存争用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所以需要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在任务完成作业或被抢占时刷新分配给它的分区。</a:t>
            </a:r>
            <a:endParaRPr lang="en-US" altLang="zh-CN" sz="16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频繁刷新会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造成不必要开销，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增加缓存分区与进程映射，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对未被抢占的分区取消刷新操作</a:t>
            </a:r>
            <a:endParaRPr lang="zh-CN" altLang="en-US" sz="16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4BD2A5A1-97F0-A07D-DD81-C98175559455}"/>
              </a:ext>
            </a:extLst>
          </p:cNvPr>
          <p:cNvSpPr txBox="1"/>
          <p:nvPr/>
        </p:nvSpPr>
        <p:spPr>
          <a:xfrm>
            <a:off x="706527" y="676601"/>
            <a:ext cx="2109022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任务调度管理模块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4D097D2-7799-9E59-809C-76FA657B3515}"/>
              </a:ext>
            </a:extLst>
          </p:cNvPr>
          <p:cNvSpPr txBox="1"/>
          <p:nvPr/>
        </p:nvSpPr>
        <p:spPr>
          <a:xfrm>
            <a:off x="645724" y="1158439"/>
            <a:ext cx="10572125" cy="458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根据任务状态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（阻塞、抢占、唤醒等）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做出不同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调度操作，进行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处理器资源分配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、任务队列管理等操作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5EDCA091-2E3E-3E56-CFC7-B4BDBE8568BD}"/>
              </a:ext>
            </a:extLst>
          </p:cNvPr>
          <p:cNvSpPr txBox="1"/>
          <p:nvPr/>
        </p:nvSpPr>
        <p:spPr>
          <a:xfrm>
            <a:off x="795682" y="5027000"/>
            <a:ext cx="2109022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调度安全性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73E1F5-BDB5-EFEB-259D-DEEEB22AD52B}"/>
              </a:ext>
            </a:extLst>
          </p:cNvPr>
          <p:cNvSpPr txBox="1"/>
          <p:nvPr/>
        </p:nvSpPr>
        <p:spPr>
          <a:xfrm>
            <a:off x="645724" y="1708825"/>
            <a:ext cx="1081024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获取资源使用情况并合理分配，满足支持缓存划分的可抢占全局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EDF 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调度算法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F0CC3-03F0-15BB-C32F-8552CA10EA74}"/>
              </a:ext>
            </a:extLst>
          </p:cNvPr>
          <p:cNvSpPr txBox="1"/>
          <p:nvPr/>
        </p:nvSpPr>
        <p:spPr>
          <a:xfrm>
            <a:off x="706527" y="5469256"/>
            <a:ext cx="6647974" cy="45890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设置队列锁、缓存资源锁，防止任务间干扰以及保障缓存一致性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37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B5A0784-AC72-E1F9-293F-DD29FAA3463E}"/>
              </a:ext>
            </a:extLst>
          </p:cNvPr>
          <p:cNvSpPr txBox="1"/>
          <p:nvPr/>
        </p:nvSpPr>
        <p:spPr>
          <a:xfrm>
            <a:off x="2561073" y="177995"/>
            <a:ext cx="6979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基于国产化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PLC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工艺控制智能化研究的实时操作系统的优化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60A86C-3982-82E0-805A-A181A0DD95CA}"/>
              </a:ext>
            </a:extLst>
          </p:cNvPr>
          <p:cNvSpPr/>
          <p:nvPr/>
        </p:nvSpPr>
        <p:spPr>
          <a:xfrm>
            <a:off x="595229" y="669637"/>
            <a:ext cx="11589034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实时操作系统是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PLC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运行时中最关键的单元之一，但系统中调度的不确定性（上下文切换等）以及其他干扰（中断等），使任务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周期性抖动过大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导致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实时性能下降并影响控制效果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22F953-C5E9-E799-63FC-F49FF88A8522}"/>
              </a:ext>
            </a:extLst>
          </p:cNvPr>
          <p:cNvSpPr txBox="1"/>
          <p:nvPr/>
        </p:nvSpPr>
        <p:spPr>
          <a:xfrm>
            <a:off x="595229" y="1709316"/>
            <a:ext cx="108573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开发高确定性的实时操作框架。改善周期性抖动问题，完善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PLC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运行时系统、提高实时性可靠性。</a:t>
            </a:r>
            <a:endParaRPr lang="zh-CN" altLang="en-US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C2F16FBE-D9DA-389A-FCA2-29A8069F32B2}"/>
              </a:ext>
            </a:extLst>
          </p:cNvPr>
          <p:cNvSpPr txBox="1"/>
          <p:nvPr/>
        </p:nvSpPr>
        <p:spPr>
          <a:xfrm>
            <a:off x="595229" y="2849440"/>
            <a:ext cx="4990017" cy="32287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Linux+Preempt-RT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实时补丁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i="0" kern="100" spc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基于</a:t>
            </a:r>
            <a:r>
              <a:rPr lang="en-US" altLang="zh-CN" i="0" kern="100" spc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cgroup</a:t>
            </a:r>
            <a:r>
              <a:rPr lang="zh-CN" altLang="en-US" i="0" kern="100" spc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工具进行</a:t>
            </a:r>
            <a:r>
              <a:rPr lang="en-US" altLang="zh-CN" i="0" kern="100" spc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CPU</a:t>
            </a:r>
            <a:r>
              <a:rPr lang="zh-CN" altLang="en-US" i="0" kern="100" spc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资源隔离</a:t>
            </a:r>
            <a:endParaRPr lang="en-US" altLang="zh-CN" i="0" kern="100" spc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i="0" kern="100" spc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Hrtimer</a:t>
            </a:r>
            <a:r>
              <a:rPr lang="zh-CN" altLang="en-US" i="0" kern="100" spc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高精度定时器</a:t>
            </a:r>
            <a:r>
              <a:rPr lang="zh-CN" altLang="en-US" i="0" kern="100" spc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硬中断</a:t>
            </a:r>
            <a:endParaRPr lang="en-US" altLang="zh-CN" i="0" kern="100" spc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降低周期性抖动的工具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RT-Bubbles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结合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Linux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内核调用将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RT-Bubbles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工具内核部分封装为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驱动模块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，实现对工具更为灵活的挂载与卸载。通过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Hrtimer</a:t>
            </a:r>
            <a:r>
              <a:rPr lang="zh-CN" altLang="en-US" sz="1600" i="0" kern="100" spc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在</a:t>
            </a:r>
            <a:r>
              <a:rPr lang="zh-CN" altLang="en-US" sz="1600" i="0" kern="100" spc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硬中断中进行采样数据读写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，减少抖动</a:t>
            </a:r>
            <a:endParaRPr lang="en-US" altLang="zh-CN" sz="16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kern="100" dirty="0"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实时任务，模拟关键性采样任务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6BCBABFE-739F-CD51-DC49-1B4A263660ED}"/>
              </a:ext>
            </a:extLst>
          </p:cNvPr>
          <p:cNvSpPr txBox="1"/>
          <p:nvPr/>
        </p:nvSpPr>
        <p:spPr>
          <a:xfrm>
            <a:off x="595229" y="2277076"/>
            <a:ext cx="1888386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总体架构</a:t>
            </a:r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A59854B8-A6C5-019C-081C-44F9C15AD23B}"/>
              </a:ext>
            </a:extLst>
          </p:cNvPr>
          <p:cNvSpPr txBox="1"/>
          <p:nvPr/>
        </p:nvSpPr>
        <p:spPr>
          <a:xfrm flipH="1">
            <a:off x="8426734" y="6078337"/>
            <a:ext cx="12547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总体框架图</a:t>
            </a:r>
            <a:endParaRPr lang="zh-CN" sz="16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81CEA7-C737-E25D-AB6B-1AD504E33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220" y="2218780"/>
            <a:ext cx="5187317" cy="385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2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B5A0784-AC72-E1F9-293F-DD29FAA3463E}"/>
              </a:ext>
            </a:extLst>
          </p:cNvPr>
          <p:cNvSpPr txBox="1"/>
          <p:nvPr/>
        </p:nvSpPr>
        <p:spPr>
          <a:xfrm>
            <a:off x="2561073" y="177995"/>
            <a:ext cx="6979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基于国产化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PLC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工艺控制智能化研究的实时操作系统的优化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088849-7A5C-32A7-9AD2-27EEF28D108D}"/>
              </a:ext>
            </a:extLst>
          </p:cNvPr>
          <p:cNvSpPr txBox="1"/>
          <p:nvPr/>
        </p:nvSpPr>
        <p:spPr>
          <a:xfrm>
            <a:off x="605169" y="1907963"/>
            <a:ext cx="5183817" cy="39268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）性能监控模块：</a:t>
            </a:r>
            <a:endParaRPr lang="zh-CN" altLang="en-US" b="1" i="0" u="none" strike="noStrike" cap="none" spc="0" normalizeH="0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实时监控运行时任务的性能数据，并生成直方图统计</a:t>
            </a:r>
            <a:endParaRPr lang="en-US" altLang="zh-CN" sz="16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监控参数：延迟、周期抖动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性能参数阈值检测与处理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）日志模块：</a:t>
            </a:r>
            <a:endParaRPr lang="zh-CN" altLang="en-US" b="1" i="0" u="none" strike="noStrike" cap="none" spc="0" normalizeH="0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记录系统运行时发生的事件</a:t>
            </a:r>
            <a:endParaRPr lang="en-US" altLang="zh-CN" sz="16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报告异常，包括阈值警告、内核异常等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记录系统运行信息以及任务数据信息等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）配置模块：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模块参数配置、采样任务参数配置等</a:t>
            </a:r>
            <a:endParaRPr lang="en-US" altLang="zh-CN" sz="16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EA5A312B-F290-8DFA-8308-5A0D29AB1A78}"/>
              </a:ext>
            </a:extLst>
          </p:cNvPr>
          <p:cNvSpPr txBox="1"/>
          <p:nvPr/>
        </p:nvSpPr>
        <p:spPr>
          <a:xfrm>
            <a:off x="690794" y="882584"/>
            <a:ext cx="1888386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内核架构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A32C44-D801-6DBD-4AB9-9953AF2EE6DA}"/>
              </a:ext>
            </a:extLst>
          </p:cNvPr>
          <p:cNvSpPr txBox="1"/>
          <p:nvPr/>
        </p:nvSpPr>
        <p:spPr>
          <a:xfrm flipH="1">
            <a:off x="8437212" y="5451348"/>
            <a:ext cx="12547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内核框架图</a:t>
            </a:r>
            <a:endParaRPr lang="zh-CN" sz="16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E14141AB-8689-8D74-4166-C70798BC7E24}"/>
              </a:ext>
            </a:extLst>
          </p:cNvPr>
          <p:cNvSpPr txBox="1"/>
          <p:nvPr/>
        </p:nvSpPr>
        <p:spPr>
          <a:xfrm>
            <a:off x="605170" y="1352770"/>
            <a:ext cx="5639615" cy="458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基于字符驱动设备文件与采用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proc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文件系统的数据交互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1AFE694-9E9E-1F48-0775-822796B36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785" y="1582127"/>
            <a:ext cx="5450122" cy="369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4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2472E1-C2E9-60AA-7E9B-871DCFA73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136" y="2225615"/>
            <a:ext cx="6317864" cy="387408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F64C720-1653-0756-3FC3-292CD885E79F}"/>
              </a:ext>
            </a:extLst>
          </p:cNvPr>
          <p:cNvSpPr/>
          <p:nvPr/>
        </p:nvSpPr>
        <p:spPr>
          <a:xfrm>
            <a:off x="201069" y="605937"/>
            <a:ext cx="11589034" cy="787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多核处理器共享缓存争用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导致的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不确定性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会带来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实时性能下降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的问题，传统调度方法与分析无法有效地应对。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基于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ARM PL310 LbM(Lockdown by Master)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技术与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LITMUS-RT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平台，设计并实现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支持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动态缓存划分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的全局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EDF 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调度策略。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5A0784-AC72-E1F9-293F-DD29FAA3463E}"/>
              </a:ext>
            </a:extLst>
          </p:cNvPr>
          <p:cNvSpPr txBox="1"/>
          <p:nvPr/>
        </p:nvSpPr>
        <p:spPr>
          <a:xfrm>
            <a:off x="3296142" y="156846"/>
            <a:ext cx="5599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支持缓存划分的多核实时调度技术的研究与实现</a:t>
            </a: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D0E5C1A0-9104-4DA8-92C4-11A664AE2A9B}"/>
              </a:ext>
            </a:extLst>
          </p:cNvPr>
          <p:cNvSpPr txBox="1"/>
          <p:nvPr/>
        </p:nvSpPr>
        <p:spPr>
          <a:xfrm>
            <a:off x="201069" y="1633236"/>
            <a:ext cx="5987080" cy="51324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G-EDFCA</a:t>
            </a:r>
            <a:r>
              <a:rPr 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调度器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实现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调度策略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在有足够的缓存分区和核的前提下总是选择优先级最高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绝对截止期最早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的任务执行（包括抢占其他低优先级任务所占用的缓存分区和处理器）缓存分区的数量和位置随任务迁移（任意处理器）而改变。</a:t>
            </a: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任务调度管理：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任务队列调度，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资源分配与回收</a:t>
            </a:r>
            <a:endParaRPr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缓存分区管理：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缓存资源分配与回收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调度插件接口：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兼容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LITMUS-RT</a:t>
            </a: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LbM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的缓存划分</a:t>
            </a:r>
            <a:endParaRPr lang="en-US" sz="16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    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LbM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无法控制缓存命中发生的位置，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仍存在内核间缓存争用，</a:t>
            </a:r>
            <a:endParaRPr lang="en-US" altLang="zh-CN" sz="1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在任务完成作业或被抢占时刷新相应缓存分区。</a:t>
            </a: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频繁刷新会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造成不必要开销，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增加缓存分区与进程映射，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对未</a:t>
            </a: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被抢占的分区取消刷新操作。</a:t>
            </a: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实时任务集：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实时与非实时状态转换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基于飞凌嵌入式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OKMX6Q-C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NXP i.MX6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系列处理器，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ARM Cortex-A9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架构，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NXP Linux 4.1.15 + LITMUS-RT 2015.1 patch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内核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724CCE9E-0D86-FC90-1C6F-F61F615E0982}"/>
              </a:ext>
            </a:extLst>
          </p:cNvPr>
          <p:cNvSpPr txBox="1"/>
          <p:nvPr/>
        </p:nvSpPr>
        <p:spPr>
          <a:xfrm flipH="1">
            <a:off x="8491200" y="6249975"/>
            <a:ext cx="121929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软件架构图</a:t>
            </a:r>
            <a:endParaRPr lang="zh-CN" sz="16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FF68FF-3234-900F-A11E-9AEB3A1D6DFF}"/>
              </a:ext>
            </a:extLst>
          </p:cNvPr>
          <p:cNvSpPr txBox="1"/>
          <p:nvPr/>
        </p:nvSpPr>
        <p:spPr>
          <a:xfrm>
            <a:off x="201069" y="1336134"/>
            <a:ext cx="11938320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缓存划分：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将共享高速缓存均分为多个大小相等的分区，将不同数量和位置的分区分配给指定处理器，减少争用。</a:t>
            </a:r>
            <a:endParaRPr lang="en-US" altLang="zh-CN" sz="1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65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2472E1-C2E9-60AA-7E9B-871DCFA73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531" y="2345369"/>
            <a:ext cx="6197858" cy="380049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F64C720-1653-0756-3FC3-292CD885E79F}"/>
              </a:ext>
            </a:extLst>
          </p:cNvPr>
          <p:cNvSpPr/>
          <p:nvPr/>
        </p:nvSpPr>
        <p:spPr>
          <a:xfrm>
            <a:off x="201069" y="605937"/>
            <a:ext cx="11589034" cy="787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多核处理器共享缓存争用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导致的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不确定性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会带来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实时性能下降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的问题，传统调度方法与分析无法有效地应对。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基于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ARM PL310 LbM(Lockdown by Master)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技术与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LITMUS-RT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平台，设计并实现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支持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动态缓存划分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的全局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EDF 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调度策略。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5A0784-AC72-E1F9-293F-DD29FAA3463E}"/>
              </a:ext>
            </a:extLst>
          </p:cNvPr>
          <p:cNvSpPr txBox="1"/>
          <p:nvPr/>
        </p:nvSpPr>
        <p:spPr>
          <a:xfrm>
            <a:off x="3296142" y="156846"/>
            <a:ext cx="5599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支持缓存划分的多核实时调度技术的研究与实现</a:t>
            </a: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D0E5C1A0-9104-4DA8-92C4-11A664AE2A9B}"/>
              </a:ext>
            </a:extLst>
          </p:cNvPr>
          <p:cNvSpPr txBox="1"/>
          <p:nvPr/>
        </p:nvSpPr>
        <p:spPr>
          <a:xfrm>
            <a:off x="201069" y="2359748"/>
            <a:ext cx="5987080" cy="41629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G-EDFCA</a:t>
            </a:r>
            <a:r>
              <a:rPr 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调度器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实现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调度策略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任务调度管理：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任务队列调度，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资源分配与回收</a:t>
            </a:r>
            <a:endParaRPr lang="zh-CN" altLang="en-US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缓存分区管理：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缓存资源分配与回收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调度插件接口：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兼容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LITMUS-RT</a:t>
            </a: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LbM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的缓存划分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    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LbM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无法控制缓存命中发生的位置，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仍存在内核间缓存争用，</a:t>
            </a:r>
            <a:endParaRPr lang="en-US" altLang="zh-CN" sz="1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在任务完成作业或被抢占时刷新相应缓存分区。</a:t>
            </a: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频繁刷新会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造成不必要开销，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增加缓存分区与进程映射，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对未</a:t>
            </a: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被抢占的分区取消刷新操作。</a:t>
            </a: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实时任务集：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实时与非实时状态转换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基于飞凌嵌入式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OKMX6Q-C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NXP i.MX6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系列处理器，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ARM Cortex-A9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架构，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NXP Linux 4.1.15 + LITMUS-RT 2015.1 patch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内核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724CCE9E-0D86-FC90-1C6F-F61F615E0982}"/>
              </a:ext>
            </a:extLst>
          </p:cNvPr>
          <p:cNvSpPr txBox="1"/>
          <p:nvPr/>
        </p:nvSpPr>
        <p:spPr>
          <a:xfrm flipH="1">
            <a:off x="8430815" y="6252063"/>
            <a:ext cx="121929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软件架构图</a:t>
            </a:r>
            <a:endParaRPr lang="zh-CN" sz="16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FF68FF-3234-900F-A11E-9AEB3A1D6DFF}"/>
              </a:ext>
            </a:extLst>
          </p:cNvPr>
          <p:cNvSpPr txBox="1"/>
          <p:nvPr/>
        </p:nvSpPr>
        <p:spPr>
          <a:xfrm>
            <a:off x="201069" y="1336134"/>
            <a:ext cx="11938320" cy="102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缓存划分：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将共享高速缓存均分为多个大小相等的分区，将不同数量和位置的分区分配给指定处理器，减少争用。</a:t>
            </a:r>
            <a:endParaRPr lang="en-US" altLang="zh-CN" sz="1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动态缓存划分的全局 </a:t>
            </a:r>
            <a:r>
              <a:rPr lang="en-US" altLang="zh-CN" sz="1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EDF </a:t>
            </a:r>
            <a:r>
              <a:rPr lang="zh-CN" altLang="en-US" sz="1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调度策略：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在有足够的缓存分区和核的前提下总是选择优先级最高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绝对截止期最早</a:t>
            </a: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的任务执行（包括抢占其他低优先级任务所占用的缓存分区和处理器）。缓存分区的数量和位置随任务迁移（任意处理器）而改变。</a:t>
            </a:r>
            <a:endParaRPr lang="en-US" altLang="zh-CN" sz="1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94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2472E1-C2E9-60AA-7E9B-871DCFA73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142" y="2002227"/>
            <a:ext cx="6197858" cy="380049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F64C720-1653-0756-3FC3-292CD885E79F}"/>
              </a:ext>
            </a:extLst>
          </p:cNvPr>
          <p:cNvSpPr/>
          <p:nvPr/>
        </p:nvSpPr>
        <p:spPr>
          <a:xfrm>
            <a:off x="201069" y="605937"/>
            <a:ext cx="11589034" cy="787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多核处理器共享缓存争用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导致的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不确定性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会带来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实时性能下降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的问题，传统调度方法与分析无法有效地应对。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设计并实现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支持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动态缓存划分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的全局 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EDF 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调度策略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5A0784-AC72-E1F9-293F-DD29FAA3463E}"/>
              </a:ext>
            </a:extLst>
          </p:cNvPr>
          <p:cNvSpPr txBox="1"/>
          <p:nvPr/>
        </p:nvSpPr>
        <p:spPr>
          <a:xfrm>
            <a:off x="3296142" y="156846"/>
            <a:ext cx="5599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支持缓存划分的多核实时调度技术的研究与实现</a:t>
            </a: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D0E5C1A0-9104-4DA8-92C4-11A664AE2A9B}"/>
              </a:ext>
            </a:extLst>
          </p:cNvPr>
          <p:cNvSpPr txBox="1"/>
          <p:nvPr/>
        </p:nvSpPr>
        <p:spPr>
          <a:xfrm>
            <a:off x="201069" y="1322721"/>
            <a:ext cx="5987080" cy="55017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Linux+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LITMUS-RT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平台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G-EDFCA</a:t>
            </a:r>
            <a:r>
              <a:rPr 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调度器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实现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调度策略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在有足够的缓存分区和核的前提下总是选择优先级最高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绝对截止期最早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的任务执行（包括抢占其他低优先级任务所占用的缓存分区和处理器）。缓存分区的数量和位置随任务迁移（任意处理器）而改变。</a:t>
            </a: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任务调度管理：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任务队列调度，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资源分配与回收</a:t>
            </a: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缓存分区管理：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缓存资源分配与回收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</a:t>
            </a:r>
            <a:r>
              <a: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调度插件接口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兼容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LITMUS-RT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ARM PL310 LbM(Lockdown by Master)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的缓存划分</a:t>
            </a:r>
            <a:endParaRPr lang="en-US" sz="16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     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LbM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无法控制缓存命中发生的位置，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仍存在内核间缓存争用，</a:t>
            </a:r>
            <a:endParaRPr lang="en-US" altLang="zh-CN" sz="1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在任务完成作业或被抢占时刷新相应缓存分区。</a:t>
            </a: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频繁刷新会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造成不必要开销，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增加缓存分区与进程映射，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对未</a:t>
            </a: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被抢占的分区取消刷新操作。</a:t>
            </a: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实时任务集：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实时与非实时状态转换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基于飞凌嵌入式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OKMX6Q-C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NXP i.MX6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系列处理器，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ARM Cortex-A9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架构，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NXP Linux 4.1.15 + LITMUS-RT 2015.1 patch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内核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724CCE9E-0D86-FC90-1C6F-F61F615E0982}"/>
              </a:ext>
            </a:extLst>
          </p:cNvPr>
          <p:cNvSpPr txBox="1"/>
          <p:nvPr/>
        </p:nvSpPr>
        <p:spPr>
          <a:xfrm flipH="1">
            <a:off x="8430815" y="6252063"/>
            <a:ext cx="121929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软件架构图</a:t>
            </a:r>
            <a:endParaRPr lang="zh-CN" sz="16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FF68FF-3234-900F-A11E-9AEB3A1D6DFF}"/>
              </a:ext>
            </a:extLst>
          </p:cNvPr>
          <p:cNvSpPr txBox="1"/>
          <p:nvPr/>
        </p:nvSpPr>
        <p:spPr>
          <a:xfrm>
            <a:off x="6095999" y="1142222"/>
            <a:ext cx="6096001" cy="10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缓存划分：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将共享高速缓存均分为多个大小相等的分区，将不同数量和         </a:t>
            </a:r>
            <a:endParaRPr lang="en-US" altLang="zh-CN" sz="1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          </a:t>
            </a:r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位置的分区分配给指定处理器，减少争用。</a:t>
            </a:r>
            <a:endParaRPr lang="en-US" altLang="zh-CN" sz="1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8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340710C-E43B-3009-0DA6-0F1CBA9BC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022" y="1924842"/>
            <a:ext cx="6199167" cy="42906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5A0784-AC72-E1F9-293F-DD29FAA3463E}"/>
              </a:ext>
            </a:extLst>
          </p:cNvPr>
          <p:cNvSpPr txBox="1"/>
          <p:nvPr/>
        </p:nvSpPr>
        <p:spPr>
          <a:xfrm>
            <a:off x="2561073" y="177995"/>
            <a:ext cx="6979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基于国产化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PLC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工艺控制智能化研究的实时操作系统的优化</a:t>
            </a: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C2F16FBE-D9DA-389A-FCA2-29A8069F32B2}"/>
              </a:ext>
            </a:extLst>
          </p:cNvPr>
          <p:cNvSpPr txBox="1"/>
          <p:nvPr/>
        </p:nvSpPr>
        <p:spPr>
          <a:xfrm>
            <a:off x="256326" y="1732628"/>
            <a:ext cx="5395524" cy="4947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Linux+Preempt-RT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实时补丁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i="0" kern="100" spc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基于</a:t>
            </a:r>
            <a:r>
              <a:rPr lang="en-US" altLang="zh-CN" sz="1600" i="0" kern="100" spc="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cgroup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的</a:t>
            </a:r>
            <a:r>
              <a:rPr lang="en-US" altLang="zh-CN" sz="1600" b="1" i="0" kern="100" spc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CPU</a:t>
            </a:r>
            <a:r>
              <a:rPr lang="zh-CN" altLang="en-US" sz="1600" b="1" i="0" kern="100" spc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资源隔离：</a:t>
            </a:r>
            <a:r>
              <a:rPr lang="zh-CN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减少其他干扰</a:t>
            </a:r>
            <a:endParaRPr lang="en-US" altLang="zh-CN" sz="1400" b="1" i="0" kern="100" spc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i="0" kern="100" spc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基于</a:t>
            </a:r>
            <a:r>
              <a:rPr lang="en-US" altLang="zh-CN" sz="1600" i="0" kern="100" spc="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HRTimer</a:t>
            </a:r>
            <a:r>
              <a:rPr lang="zh-CN" altLang="en-US" sz="1600" b="1" i="0" kern="100" spc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高精度定时器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：</a:t>
            </a:r>
            <a:endParaRPr lang="en-US" altLang="zh-CN" sz="1600" kern="100" dirty="0">
              <a:latin typeface="Times New Roman" panose="02020603050405020304" pitchFamily="18" charset="0"/>
              <a:ea typeface="微软雅黑" panose="020B0503020204020204" pitchFamily="34" charset="-122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      </a:t>
            </a:r>
            <a:r>
              <a:rPr lang="en-US" altLang="zh-CN" sz="1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MODE_HARD</a:t>
            </a: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：</a:t>
            </a: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硬中断中处理定时器回调</a:t>
            </a:r>
            <a:endParaRPr lang="en-US" altLang="zh-CN" sz="1400" kern="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降低周期性抖动的工具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RT-Bubbles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封装为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内核驱动模块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</a:t>
            </a:r>
            <a:r>
              <a:rPr lang="zh-CN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在</a:t>
            </a:r>
            <a:r>
              <a: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HRTimer</a:t>
            </a:r>
            <a:r>
              <a:rPr lang="zh-CN" altLang="en-US" sz="1400" b="1" i="0" kern="100" spc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硬中断中进行数据</a:t>
            </a:r>
            <a:r>
              <a:rPr lang="zh-CN" altLang="en-US" sz="14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采样</a:t>
            </a:r>
            <a:r>
              <a:rPr lang="zh-CN" altLang="en-US" sz="1400" b="1" i="0" kern="100" spc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（不适合大量计算）</a:t>
            </a:r>
            <a:r>
              <a:rPr lang="zh-CN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</a:t>
            </a:r>
            <a:r>
              <a:rPr lang="zh-CN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减少上下文切换开销。</a:t>
            </a:r>
            <a:endParaRPr lang="en-US" altLang="zh-CN" sz="1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性能监控模块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：监控任务运行时性能数据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日志模块：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记录系统运行时事件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配置模块：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任务参数配置、模块参数配置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实时任务：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模拟对采样时间要求严格的关键性任务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基于树莓派</a:t>
            </a:r>
            <a:r>
              <a:rPr lang="en-US" altLang="zh-CN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4B+</a:t>
            </a:r>
            <a:r>
              <a:rPr lang="zh-CN" altLang="en-US" sz="16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Helvetica" panose="020B0604020202020204" pitchFamily="34" charset="0"/>
              </a:rPr>
              <a:t>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BCM2711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处理器，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Linux raspberrypi 5.15.49-rt47-v8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内核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A59854B8-A6C5-019C-081C-44F9C15AD23B}"/>
              </a:ext>
            </a:extLst>
          </p:cNvPr>
          <p:cNvSpPr txBox="1"/>
          <p:nvPr/>
        </p:nvSpPr>
        <p:spPr>
          <a:xfrm flipH="1">
            <a:off x="8285854" y="6225886"/>
            <a:ext cx="125476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总体框架图</a:t>
            </a:r>
            <a:endParaRPr lang="zh-CN" sz="16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AB869C-AC44-3FC5-D43B-E63413229E47}"/>
              </a:ext>
            </a:extLst>
          </p:cNvPr>
          <p:cNvSpPr/>
          <p:nvPr/>
        </p:nvSpPr>
        <p:spPr>
          <a:xfrm>
            <a:off x="256326" y="575901"/>
            <a:ext cx="11589034" cy="1156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实时操作系统是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PLC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运行时中最关键的单元之一，但系统中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调度的不确定性（上下文切换等）以及其他干扰（中断等），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使任务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周期性抖动过大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导致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实时性能下降并影响控制效果。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ea"/>
              </a:rPr>
              <a:t>开发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高确定性的实时操作框架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改善周期性抖动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，完善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PLC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</a:rPr>
              <a:t>运行时系统、提高实时性可靠性。</a:t>
            </a:r>
            <a:endParaRPr lang="zh-CN" altLang="en-US" sz="16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286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1609</Words>
  <Application>Microsoft Office PowerPoint</Application>
  <PresentationFormat>宽屏</PresentationFormat>
  <Paragraphs>133</Paragraphs>
  <Slides>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Wingdings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支持缓存划分的多核实时调度技术的研究与实现</dc:title>
  <dc:creator>王 书墨</dc:creator>
  <cp:lastModifiedBy>王 书墨</cp:lastModifiedBy>
  <cp:revision>72</cp:revision>
  <dcterms:created xsi:type="dcterms:W3CDTF">2023-03-14T06:20:28Z</dcterms:created>
  <dcterms:modified xsi:type="dcterms:W3CDTF">2023-03-16T08:32:31Z</dcterms:modified>
</cp:coreProperties>
</file>