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sldIdLst>
    <p:sldId id="256" r:id="rId3"/>
    <p:sldId id="308" r:id="rId4"/>
    <p:sldId id="323" r:id="rId5"/>
    <p:sldId id="324" r:id="rId6"/>
    <p:sldId id="330" r:id="rId7"/>
    <p:sldId id="325" r:id="rId8"/>
    <p:sldId id="332" r:id="rId9"/>
    <p:sldId id="333" r:id="rId10"/>
    <p:sldId id="327" r:id="rId11"/>
    <p:sldId id="331" r:id="rId12"/>
    <p:sldId id="334" r:id="rId13"/>
    <p:sldId id="335"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59" autoAdjust="0"/>
  </p:normalViewPr>
  <p:slideViewPr>
    <p:cSldViewPr snapToGrid="0">
      <p:cViewPr>
        <p:scale>
          <a:sx n="100" d="100"/>
          <a:sy n="100" d="100"/>
        </p:scale>
        <p:origin x="9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F6F22-B695-4125-9903-2509AD7AA999}" type="datetimeFigureOut">
              <a:rPr lang="zh-CN" altLang="en-US" smtClean="0"/>
              <a:t>2023/2/27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4275A-2E23-4A9E-8DC9-08F66804E82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分布式系统中偶发因果链的端到端时序分析</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1</a:t>
            </a:fld>
            <a:endParaRPr lang="zh-CN" altLang="en-US"/>
          </a:p>
        </p:txBody>
      </p:sp>
    </p:spTree>
    <p:extLst>
      <p:ext uri="{BB962C8B-B14F-4D97-AF65-F5344CB8AC3E}">
        <p14:creationId xmlns:p14="http://schemas.microsoft.com/office/powerpoint/2010/main" val="3359754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，当因果链</a:t>
            </a:r>
            <a:r>
              <a:rPr lang="en-US" altLang="zh-CN" b="0" i="0" dirty="0" err="1">
                <a:solidFill>
                  <a:srgbClr val="333333"/>
                </a:solidFill>
                <a:effectLst/>
                <a:latin typeface="Helvetica Neue"/>
              </a:rPr>
              <a:t>Ej</a:t>
            </a:r>
            <a:r>
              <a:rPr lang="zh-CN" altLang="en-US" b="0" i="0" dirty="0">
                <a:solidFill>
                  <a:srgbClr val="333333"/>
                </a:solidFill>
                <a:effectLst/>
                <a:latin typeface="Helvetica Neue"/>
              </a:rPr>
              <a:t>中的第（</a:t>
            </a:r>
            <a:r>
              <a:rPr lang="en-US" altLang="zh-CN" b="0" i="0" dirty="0">
                <a:solidFill>
                  <a:srgbClr val="333333"/>
                </a:solidFill>
                <a:effectLst/>
                <a:latin typeface="Helvetica Neue"/>
              </a:rPr>
              <a:t>i+1</a:t>
            </a:r>
            <a:r>
              <a:rPr lang="zh-CN" altLang="en-US" b="0" i="0" dirty="0">
                <a:solidFill>
                  <a:srgbClr val="333333"/>
                </a:solidFill>
                <a:effectLst/>
                <a:latin typeface="Helvetica Neue"/>
              </a:rPr>
              <a:t>）个任务具有更高的优先级或在与因果链中的第</a:t>
            </a:r>
            <a:r>
              <a:rPr lang="en-US" altLang="zh-CN" b="0" i="0" dirty="0" err="1">
                <a:solidFill>
                  <a:srgbClr val="333333"/>
                </a:solidFill>
                <a:effectLst/>
                <a:latin typeface="Helvetica Neue"/>
              </a:rPr>
              <a:t>i</a:t>
            </a:r>
            <a:r>
              <a:rPr lang="zh-CN" altLang="en-US" b="0" i="0" dirty="0">
                <a:solidFill>
                  <a:srgbClr val="333333"/>
                </a:solidFill>
                <a:effectLst/>
                <a:latin typeface="Helvetica Neue"/>
              </a:rPr>
              <a:t>个任务不同的</a:t>
            </a:r>
            <a:r>
              <a:rPr lang="en-US" altLang="zh-CN" b="0" i="0" dirty="0">
                <a:solidFill>
                  <a:srgbClr val="333333"/>
                </a:solidFill>
                <a:effectLst/>
                <a:latin typeface="Helvetica Neue"/>
              </a:rPr>
              <a:t>ECU</a:t>
            </a:r>
            <a:r>
              <a:rPr lang="zh-CN" altLang="en-US" b="0" i="0" dirty="0">
                <a:solidFill>
                  <a:srgbClr val="333333"/>
                </a:solidFill>
                <a:effectLst/>
                <a:latin typeface="Helvetica Neue"/>
              </a:rPr>
              <a:t>上执行时，艾弗森括号</a:t>
            </a:r>
            <a:r>
              <a:rPr lang="en-US" altLang="zh-CN" b="0" i="0" dirty="0">
                <a:solidFill>
                  <a:srgbClr val="333333"/>
                </a:solidFill>
                <a:effectLst/>
                <a:latin typeface="Helvetica Neue"/>
              </a:rPr>
              <a:t>[P]</a:t>
            </a:r>
            <a:r>
              <a:rPr lang="zh-CN" altLang="en-US" b="0" i="0" dirty="0">
                <a:solidFill>
                  <a:srgbClr val="333333"/>
                </a:solidFill>
                <a:effectLst/>
                <a:latin typeface="Helvetica Neue"/>
              </a:rPr>
              <a:t>为</a:t>
            </a:r>
            <a:r>
              <a:rPr lang="en-US" altLang="zh-CN" b="0" i="0" dirty="0">
                <a:solidFill>
                  <a:srgbClr val="333333"/>
                </a:solidFill>
                <a:effectLst/>
                <a:latin typeface="Helvetica Neue"/>
              </a:rPr>
              <a:t>1</a:t>
            </a:r>
            <a:r>
              <a:rPr lang="zh-CN" altLang="en-US" b="0" i="0" dirty="0">
                <a:solidFill>
                  <a:srgbClr val="333333"/>
                </a:solidFill>
                <a:effectLst/>
                <a:latin typeface="Helvetica Neue"/>
              </a:rPr>
              <a:t>，否则为</a:t>
            </a:r>
            <a:r>
              <a:rPr lang="en-US" altLang="zh-CN" b="0" i="0" dirty="0">
                <a:solidFill>
                  <a:srgbClr val="333333"/>
                </a:solidFill>
                <a:effectLst/>
                <a:latin typeface="Helvetica Neue"/>
              </a:rPr>
              <a:t>0</a:t>
            </a:r>
            <a:r>
              <a:rPr lang="zh-CN" altLang="en-US" b="0" i="0" dirty="0">
                <a:solidFill>
                  <a:srgbClr val="333333"/>
                </a:solidFill>
                <a:effectLst/>
                <a:latin typeface="Helvetica Neue"/>
              </a:rPr>
              <a:t>。</a:t>
            </a:r>
            <a:endParaRPr lang="en-US" altLang="zh-CN" b="0" i="0" dirty="0">
              <a:solidFill>
                <a:srgbClr val="333333"/>
              </a:solidFill>
              <a:effectLst/>
              <a:latin typeface="Helvetica Neue"/>
            </a:endParaRPr>
          </a:p>
          <a:p>
            <a:r>
              <a:rPr lang="zh-CN" altLang="en-US" dirty="0"/>
              <a:t>即任务</a:t>
            </a:r>
            <a:r>
              <a:rPr lang="en-US" altLang="zh-CN" dirty="0" err="1"/>
              <a:t>τEj</a:t>
            </a:r>
            <a:r>
              <a:rPr lang="zh-CN" altLang="en-US" dirty="0"/>
              <a:t>（</a:t>
            </a:r>
            <a:r>
              <a:rPr lang="en-US" altLang="zh-CN" dirty="0" err="1"/>
              <a:t>i</a:t>
            </a:r>
            <a:r>
              <a:rPr lang="zh-CN" altLang="en-US" dirty="0"/>
              <a:t>）的优先级高于任务</a:t>
            </a:r>
            <a:r>
              <a:rPr lang="en-US" altLang="zh-CN" dirty="0" err="1"/>
              <a:t>τEj</a:t>
            </a:r>
            <a:r>
              <a:rPr lang="zh-CN" altLang="en-US" dirty="0"/>
              <a:t>（</a:t>
            </a:r>
            <a:r>
              <a:rPr lang="en-US" altLang="zh-CN" dirty="0"/>
              <a:t>i+1</a:t>
            </a:r>
            <a:r>
              <a:rPr lang="zh-CN" altLang="en-US" dirty="0"/>
              <a:t>）。如果这成立，则作业</a:t>
            </a:r>
            <a:r>
              <a:rPr lang="en-US" altLang="zh-CN" dirty="0" err="1"/>
              <a:t>JEj</a:t>
            </a:r>
            <a:r>
              <a:rPr lang="zh-CN" altLang="en-US" dirty="0"/>
              <a:t>（</a:t>
            </a:r>
            <a:r>
              <a:rPr lang="en-US" altLang="zh-CN" dirty="0" err="1"/>
              <a:t>i</a:t>
            </a:r>
            <a:r>
              <a:rPr lang="zh-CN" altLang="en-US" dirty="0"/>
              <a:t>）</a:t>
            </a:r>
            <a:r>
              <a:rPr lang="en-US" altLang="zh-CN" dirty="0"/>
              <a:t>p+1</a:t>
            </a:r>
            <a:r>
              <a:rPr lang="zh-CN" altLang="en-US" dirty="0"/>
              <a:t>的到达时间必须晚于作业</a:t>
            </a:r>
            <a:r>
              <a:rPr lang="en-US" altLang="zh-CN" dirty="0" err="1"/>
              <a:t>JEjq</a:t>
            </a:r>
            <a:r>
              <a:rPr lang="zh-CN" altLang="en-US" dirty="0"/>
              <a:t>的到达时间，即</a:t>
            </a:r>
            <a:r>
              <a:rPr lang="en-US" altLang="zh-CN" dirty="0"/>
              <a:t>r&gt;ai+1</a:t>
            </a:r>
            <a:r>
              <a:rPr lang="zh-CN" altLang="en-US" dirty="0"/>
              <a:t>；否则，根据抢占式固定优先级调度策略，调度</a:t>
            </a:r>
            <a:r>
              <a:rPr lang="en-US" altLang="zh-CN" dirty="0"/>
              <a:t>S</a:t>
            </a:r>
            <a:r>
              <a:rPr lang="zh-CN" altLang="en-US" dirty="0"/>
              <a:t>中</a:t>
            </a:r>
            <a:r>
              <a:rPr lang="en-US" altLang="zh-CN" dirty="0" err="1"/>
              <a:t>JEj</a:t>
            </a:r>
            <a:r>
              <a:rPr lang="zh-CN" altLang="en-US" dirty="0"/>
              <a:t>（</a:t>
            </a:r>
            <a:r>
              <a:rPr lang="en-US" altLang="zh-CN" dirty="0" err="1"/>
              <a:t>i</a:t>
            </a:r>
            <a:r>
              <a:rPr lang="zh-CN" altLang="en-US" dirty="0"/>
              <a:t>）</a:t>
            </a:r>
            <a:r>
              <a:rPr lang="en-US" altLang="zh-CN" dirty="0"/>
              <a:t>p+1</a:t>
            </a:r>
            <a:r>
              <a:rPr lang="zh-CN" altLang="en-US" dirty="0"/>
              <a:t>的完成时间必须早于</a:t>
            </a:r>
            <a:r>
              <a:rPr lang="en-US" altLang="zh-CN" dirty="0" err="1"/>
              <a:t>δi</a:t>
            </a:r>
            <a:r>
              <a:rPr lang="zh-CN" altLang="en-US" dirty="0"/>
              <a:t>，这与直接向后作业链的定义相矛盾。</a:t>
            </a:r>
            <a:endParaRPr lang="en-US" altLang="zh-CN" dirty="0"/>
          </a:p>
        </p:txBody>
      </p:sp>
      <p:sp>
        <p:nvSpPr>
          <p:cNvPr id="4" name="灯片编号占位符 3"/>
          <p:cNvSpPr>
            <a:spLocks noGrp="1"/>
          </p:cNvSpPr>
          <p:nvPr>
            <p:ph type="sldNum" sz="quarter" idx="5"/>
          </p:nvPr>
        </p:nvSpPr>
        <p:spPr/>
        <p:txBody>
          <a:bodyPr/>
          <a:lstStyle/>
          <a:p>
            <a:fld id="{D074275A-2E23-4A9E-8DC9-08F66804E826}" type="slidenum">
              <a:rPr lang="zh-CN" altLang="en-US" smtClean="0"/>
              <a:t>11</a:t>
            </a:fld>
            <a:endParaRPr lang="zh-CN" altLang="en-US"/>
          </a:p>
        </p:txBody>
      </p:sp>
    </p:spTree>
    <p:extLst>
      <p:ext uri="{BB962C8B-B14F-4D97-AF65-F5344CB8AC3E}">
        <p14:creationId xmlns:p14="http://schemas.microsoft.com/office/powerpoint/2010/main" val="2524032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对因果链中所有任务的最坏响应时间和周期求和，提供了最大数据年龄和最大反应时间的上限</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12</a:t>
            </a:fld>
            <a:endParaRPr lang="zh-CN" altLang="en-US"/>
          </a:p>
        </p:txBody>
      </p:sp>
    </p:spTree>
    <p:extLst>
      <p:ext uri="{BB962C8B-B14F-4D97-AF65-F5344CB8AC3E}">
        <p14:creationId xmlns:p14="http://schemas.microsoft.com/office/powerpoint/2010/main" val="354496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74275A-2E23-4A9E-8DC9-08F66804E826}" type="slidenum">
              <a:rPr lang="zh-CN" altLang="en-US" smtClean="0"/>
              <a:t>2</a:t>
            </a:fld>
            <a:endParaRPr lang="zh-CN" altLang="en-US"/>
          </a:p>
        </p:txBody>
      </p:sp>
    </p:spTree>
    <p:extLst>
      <p:ext uri="{BB962C8B-B14F-4D97-AF65-F5344CB8AC3E}">
        <p14:creationId xmlns:p14="http://schemas.microsoft.com/office/powerpoint/2010/main" val="333440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74275A-2E23-4A9E-8DC9-08F66804E826}" type="slidenum">
              <a:rPr lang="zh-CN" altLang="en-US" smtClean="0"/>
              <a:t>3</a:t>
            </a:fld>
            <a:endParaRPr lang="zh-CN" altLang="en-US"/>
          </a:p>
        </p:txBody>
      </p:sp>
    </p:spTree>
    <p:extLst>
      <p:ext uri="{BB962C8B-B14F-4D97-AF65-F5344CB8AC3E}">
        <p14:creationId xmlns:p14="http://schemas.microsoft.com/office/powerpoint/2010/main" val="2414706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00" dirty="0">
                <a:latin typeface="等线" panose="02010600030101010101" charset="-122"/>
                <a:ea typeface="等线" panose="02010600030101010101" charset="-122"/>
                <a:cs typeface="Times New Roman" panose="02020603050405020304" pitchFamily="18" charset="0"/>
              </a:rPr>
              <a:t>数据年龄：</a:t>
            </a:r>
            <a:r>
              <a:rPr lang="zh-CN" altLang="en-US" dirty="0"/>
              <a:t>开始采样值的时刻到系统生成与该采样相关的输出的最后一个时间点之间的时间间隔</a:t>
            </a:r>
            <a:endParaRPr lang="en-US" altLang="zh-CN" dirty="0"/>
          </a:p>
          <a:p>
            <a:r>
              <a:rPr lang="zh-CN" altLang="en-US" b="0" i="0" u="none" dirty="0">
                <a:solidFill>
                  <a:srgbClr val="777777"/>
                </a:solidFill>
                <a:effectLst/>
                <a:latin typeface="Ubuntu" panose="020B0604020202020204" pitchFamily="34" charset="0"/>
              </a:rPr>
              <a:t>控制工程师非常关注这种语义</a:t>
            </a:r>
            <a:endParaRPr lang="en-US" altLang="zh-CN" b="0" i="0" u="none" dirty="0">
              <a:solidFill>
                <a:srgbClr val="777777"/>
              </a:solidFill>
              <a:effectLst/>
              <a:latin typeface="Ubuntu" panose="020B0604020202020204" pitchFamily="34" charset="0"/>
            </a:endParaRPr>
          </a:p>
          <a:p>
            <a:r>
              <a:rPr lang="zh-CN" altLang="en-US" b="0" i="0" u="none" dirty="0">
                <a:solidFill>
                  <a:srgbClr val="777777"/>
                </a:solidFill>
                <a:effectLst/>
                <a:latin typeface="Ubuntu" panose="020B0604020202020204" pitchFamily="34" charset="0"/>
              </a:rPr>
              <a:t>数据的年龄越小，说明数据越新鲜，系统的实时性能就越好。例如，如果一个传感器的数据年龄比较大，那么它可能已经过时，不能反映当前的状态。</a:t>
            </a:r>
            <a:endParaRPr lang="en-US" altLang="zh-CN" b="0" i="0" u="none" dirty="0">
              <a:solidFill>
                <a:srgbClr val="777777"/>
              </a:solidFill>
              <a:effectLst/>
              <a:latin typeface="Ubuntu" panose="020B0604020202020204" pitchFamily="34" charset="0"/>
            </a:endParaRPr>
          </a:p>
          <a:p>
            <a:r>
              <a:rPr lang="zh-CN" altLang="en-US" b="0" i="0" u="none" dirty="0">
                <a:solidFill>
                  <a:srgbClr val="777777"/>
                </a:solidFill>
                <a:effectLst/>
                <a:latin typeface="Ubuntu" panose="020B0604020202020204" pitchFamily="34" charset="0"/>
              </a:rPr>
              <a:t>说明系统的处理速度不能满足实时性能的要求</a:t>
            </a:r>
            <a:endParaRPr lang="en-US" altLang="zh-CN" b="0" i="0" u="none" dirty="0">
              <a:solidFill>
                <a:srgbClr val="777777"/>
              </a:solidFill>
              <a:effectLst/>
              <a:latin typeface="Ubuntu" panose="020B0604020202020204" pitchFamily="34" charset="0"/>
            </a:endParaRPr>
          </a:p>
          <a:p>
            <a:r>
              <a:rPr lang="zh-CN" altLang="en-US" b="1" u="none" dirty="0"/>
              <a:t>反应时间：</a:t>
            </a:r>
            <a:r>
              <a:rPr lang="zh-CN" altLang="en-US" u="none" dirty="0"/>
              <a:t>指系统对外部原因的第一次响应，例如按钮按下或寄存器的值更改</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4</a:t>
            </a:fld>
            <a:endParaRPr lang="zh-CN" altLang="en-US"/>
          </a:p>
        </p:txBody>
      </p:sp>
    </p:spTree>
    <p:extLst>
      <p:ext uri="{BB962C8B-B14F-4D97-AF65-F5344CB8AC3E}">
        <p14:creationId xmlns:p14="http://schemas.microsoft.com/office/powerpoint/2010/main" val="2422771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τ </a:t>
            </a:r>
            <a:r>
              <a:rPr lang="en-US" altLang="zh-CN" dirty="0" err="1"/>
              <a:t>i</a:t>
            </a:r>
            <a:r>
              <a:rPr lang="zh-CN" altLang="en-US" dirty="0"/>
              <a:t>的一个实例在</a:t>
            </a:r>
            <a:r>
              <a:rPr lang="en-US" altLang="zh-CN" dirty="0"/>
              <a:t>t</a:t>
            </a:r>
            <a:r>
              <a:rPr lang="zh-CN" altLang="en-US" dirty="0"/>
              <a:t>时刻被释放，那么下一个实例不能在</a:t>
            </a:r>
            <a:r>
              <a:rPr lang="en-US" altLang="zh-CN" dirty="0"/>
              <a:t>t + T min </a:t>
            </a:r>
            <a:r>
              <a:rPr lang="en-US" altLang="zh-CN" dirty="0" err="1"/>
              <a:t>i</a:t>
            </a:r>
            <a:r>
              <a:rPr lang="zh-CN" altLang="en-US" dirty="0"/>
              <a:t>时刻之前被释放，不能在</a:t>
            </a:r>
            <a:r>
              <a:rPr lang="en-US" altLang="zh-CN" dirty="0"/>
              <a:t>t + T max </a:t>
            </a:r>
            <a:r>
              <a:rPr lang="en-US" altLang="zh-CN" dirty="0" err="1"/>
              <a:t>i</a:t>
            </a:r>
            <a:r>
              <a:rPr lang="zh-CN" altLang="en-US" dirty="0"/>
              <a:t>时刻之后被释放。</a:t>
            </a:r>
            <a:endParaRPr lang="en-US" altLang="zh-CN" dirty="0"/>
          </a:p>
          <a:p>
            <a:r>
              <a:rPr lang="zh-CN" altLang="en-US" dirty="0"/>
              <a:t>**当</a:t>
            </a:r>
            <a:r>
              <a:rPr lang="en-US" altLang="zh-CN" dirty="0" err="1"/>
              <a:t>Tmin</a:t>
            </a:r>
            <a:r>
              <a:rPr lang="en-US" altLang="zh-CN" dirty="0"/>
              <a:t> </a:t>
            </a:r>
            <a:r>
              <a:rPr lang="en-US" altLang="zh-CN" dirty="0" err="1"/>
              <a:t>i</a:t>
            </a:r>
            <a:r>
              <a:rPr lang="en-US" altLang="zh-CN" dirty="0"/>
              <a:t> &lt; </a:t>
            </a:r>
            <a:r>
              <a:rPr lang="en-US" altLang="zh-CN" dirty="0" err="1"/>
              <a:t>Tmax</a:t>
            </a:r>
            <a:r>
              <a:rPr lang="en-US" altLang="zh-CN" dirty="0"/>
              <a:t> </a:t>
            </a:r>
            <a:r>
              <a:rPr lang="en-US" altLang="zh-CN" dirty="0" err="1"/>
              <a:t>i</a:t>
            </a:r>
            <a:r>
              <a:rPr lang="zh-CN" altLang="en-US" dirty="0"/>
              <a:t>时为偶发，当</a:t>
            </a:r>
            <a:r>
              <a:rPr lang="en-US" altLang="zh-CN" dirty="0" err="1"/>
              <a:t>Tmin</a:t>
            </a:r>
            <a:r>
              <a:rPr lang="en-US" altLang="zh-CN" dirty="0"/>
              <a:t> </a:t>
            </a:r>
            <a:r>
              <a:rPr lang="en-US" altLang="zh-CN" dirty="0" err="1"/>
              <a:t>i</a:t>
            </a:r>
            <a:r>
              <a:rPr lang="en-US" altLang="zh-CN" dirty="0"/>
              <a:t> = </a:t>
            </a:r>
            <a:r>
              <a:rPr lang="en-US" altLang="zh-CN" dirty="0" err="1"/>
              <a:t>Tmax</a:t>
            </a:r>
            <a:r>
              <a:rPr lang="en-US" altLang="zh-CN" dirty="0"/>
              <a:t> </a:t>
            </a:r>
            <a:r>
              <a:rPr lang="en-US" altLang="zh-CN" dirty="0" err="1"/>
              <a:t>i</a:t>
            </a:r>
            <a:r>
              <a:rPr lang="zh-CN" altLang="en-US" dirty="0"/>
              <a:t>时为周期**。</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074275A-2E23-4A9E-8DC9-08F66804E826}" type="slidenum">
              <a:rPr lang="zh-CN" altLang="en-US" smtClean="0"/>
              <a:t>5</a:t>
            </a:fld>
            <a:endParaRPr lang="zh-CN" altLang="en-US"/>
          </a:p>
        </p:txBody>
      </p:sp>
    </p:spTree>
    <p:extLst>
      <p:ext uri="{BB962C8B-B14F-4D97-AF65-F5344CB8AC3E}">
        <p14:creationId xmlns:p14="http://schemas.microsoft.com/office/powerpoint/2010/main" val="182793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333333"/>
                </a:solidFill>
                <a:latin typeface="Helvetica Neue"/>
              </a:rPr>
              <a:t>通过考虑所有可能的调度</a:t>
            </a:r>
            <a:r>
              <a:rPr lang="en-US" altLang="zh-CN" dirty="0">
                <a:solidFill>
                  <a:srgbClr val="333333"/>
                </a:solidFill>
                <a:latin typeface="Helvetica Neue"/>
              </a:rPr>
              <a:t>S</a:t>
            </a:r>
            <a:r>
              <a:rPr lang="zh-CN" altLang="en-US" dirty="0">
                <a:solidFill>
                  <a:srgbClr val="333333"/>
                </a:solidFill>
                <a:latin typeface="Helvetica Neue"/>
              </a:rPr>
              <a:t>和所有可能的前向作业链</a:t>
            </a:r>
            <a:endParaRPr lang="zh-CN" altLang="en-US" dirty="0"/>
          </a:p>
        </p:txBody>
      </p:sp>
      <p:sp>
        <p:nvSpPr>
          <p:cNvPr id="4" name="灯片编号占位符 3"/>
          <p:cNvSpPr>
            <a:spLocks noGrp="1"/>
          </p:cNvSpPr>
          <p:nvPr>
            <p:ph type="sldNum" sz="quarter" idx="5"/>
          </p:nvPr>
        </p:nvSpPr>
        <p:spPr/>
        <p:txBody>
          <a:bodyPr/>
          <a:lstStyle/>
          <a:p>
            <a:fld id="{D074275A-2E23-4A9E-8DC9-08F66804E826}" type="slidenum">
              <a:rPr lang="zh-CN" altLang="en-US" smtClean="0"/>
              <a:t>6</a:t>
            </a:fld>
            <a:endParaRPr lang="zh-CN" altLang="en-US"/>
          </a:p>
        </p:txBody>
      </p:sp>
    </p:spTree>
    <p:extLst>
      <p:ext uri="{BB962C8B-B14F-4D97-AF65-F5344CB8AC3E}">
        <p14:creationId xmlns:p14="http://schemas.microsoft.com/office/powerpoint/2010/main" val="4257337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333333"/>
                </a:solidFill>
                <a:latin typeface="Helvetica Neue"/>
              </a:rPr>
              <a:t>通过考虑所有可能的调度</a:t>
            </a:r>
            <a:r>
              <a:rPr lang="en-US" altLang="zh-CN" dirty="0">
                <a:solidFill>
                  <a:srgbClr val="333333"/>
                </a:solidFill>
                <a:latin typeface="Helvetica Neue"/>
              </a:rPr>
              <a:t>S</a:t>
            </a:r>
            <a:r>
              <a:rPr lang="zh-CN" altLang="en-US" dirty="0">
                <a:solidFill>
                  <a:srgbClr val="333333"/>
                </a:solidFill>
                <a:latin typeface="Helvetica Neue"/>
              </a:rPr>
              <a:t>和所有可能的前向作业链</a:t>
            </a:r>
            <a:endParaRPr lang="zh-CN" altLang="en-US" dirty="0"/>
          </a:p>
        </p:txBody>
      </p:sp>
      <p:sp>
        <p:nvSpPr>
          <p:cNvPr id="4" name="灯片编号占位符 3"/>
          <p:cNvSpPr>
            <a:spLocks noGrp="1"/>
          </p:cNvSpPr>
          <p:nvPr>
            <p:ph type="sldNum" sz="quarter" idx="5"/>
          </p:nvPr>
        </p:nvSpPr>
        <p:spPr/>
        <p:txBody>
          <a:bodyPr/>
          <a:lstStyle/>
          <a:p>
            <a:fld id="{D074275A-2E23-4A9E-8DC9-08F66804E826}" type="slidenum">
              <a:rPr lang="zh-CN" altLang="en-US" smtClean="0"/>
              <a:t>7</a:t>
            </a:fld>
            <a:endParaRPr lang="zh-CN" altLang="en-US"/>
          </a:p>
        </p:txBody>
      </p:sp>
    </p:spTree>
    <p:extLst>
      <p:ext uri="{BB962C8B-B14F-4D97-AF65-F5344CB8AC3E}">
        <p14:creationId xmlns:p14="http://schemas.microsoft.com/office/powerpoint/2010/main" val="2686351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因果链</a:t>
            </a:r>
            <a:r>
              <a:rPr lang="en-US" altLang="zh-CN" dirty="0"/>
              <a:t>E1</a:t>
            </a:r>
            <a:r>
              <a:rPr lang="zh-CN" altLang="en-US" dirty="0"/>
              <a:t>以</a:t>
            </a:r>
            <a:r>
              <a:rPr lang="en-US" altLang="zh-CN" dirty="0"/>
              <a:t>τ1</a:t>
            </a:r>
            <a:r>
              <a:rPr lang="zh-CN" altLang="en-US" dirty="0"/>
              <a:t>第一个作业开始的向前作业链，因果链</a:t>
            </a:r>
            <a:r>
              <a:rPr lang="en-US" altLang="zh-CN" dirty="0"/>
              <a:t>E1</a:t>
            </a:r>
            <a:r>
              <a:rPr lang="zh-CN" altLang="en-US" dirty="0"/>
              <a:t>以</a:t>
            </a:r>
            <a:r>
              <a:rPr lang="en-US" altLang="zh-CN" dirty="0"/>
              <a:t>τ2</a:t>
            </a:r>
            <a:r>
              <a:rPr lang="zh-CN" altLang="en-US" dirty="0"/>
              <a:t>第二个作业为结束的向后作业链</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8</a:t>
            </a:fld>
            <a:endParaRPr lang="zh-CN" altLang="en-US"/>
          </a:p>
        </p:txBody>
      </p:sp>
    </p:spTree>
    <p:extLst>
      <p:ext uri="{BB962C8B-B14F-4D97-AF65-F5344CB8AC3E}">
        <p14:creationId xmlns:p14="http://schemas.microsoft.com/office/powerpoint/2010/main" val="324849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为了确定因果链的最大反应时间，将最坏情况下的中间正向作业链长度延长因果链中第一个任务的最大到达时间。此扩展是必要的，因为原因可以在作业开始执行后立即到达，从而由任务的下一个作业处理原因。</a:t>
            </a:r>
          </a:p>
        </p:txBody>
      </p:sp>
      <p:sp>
        <p:nvSpPr>
          <p:cNvPr id="4" name="灯片编号占位符 3"/>
          <p:cNvSpPr>
            <a:spLocks noGrp="1"/>
          </p:cNvSpPr>
          <p:nvPr>
            <p:ph type="sldNum" sz="quarter" idx="5"/>
          </p:nvPr>
        </p:nvSpPr>
        <p:spPr/>
        <p:txBody>
          <a:bodyPr/>
          <a:lstStyle/>
          <a:p>
            <a:fld id="{D074275A-2E23-4A9E-8DC9-08F66804E826}" type="slidenum">
              <a:rPr lang="zh-CN" altLang="en-US" smtClean="0"/>
              <a:t>9</a:t>
            </a:fld>
            <a:endParaRPr lang="zh-CN" altLang="en-US"/>
          </a:p>
        </p:txBody>
      </p:sp>
    </p:spTree>
    <p:extLst>
      <p:ext uri="{BB962C8B-B14F-4D97-AF65-F5344CB8AC3E}">
        <p14:creationId xmlns:p14="http://schemas.microsoft.com/office/powerpoint/2010/main" val="92484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E35663-61BE-49DE-96DD-EA7C43AC524F}" type="datetimeFigureOut">
              <a:rPr lang="zh-CN" altLang="en-US" smtClean="0"/>
              <a:t>2023/2/27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8C117-D8F4-49EC-9B13-5A26ADBB605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8C117-D8F4-49EC-9B13-5A26ADBB605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35663-61BE-49DE-96DD-EA7C43AC524F}" type="datetimeFigureOut">
              <a:rPr lang="zh-CN" altLang="en-US" smtClean="0"/>
              <a:t>2023/2/27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8C117-D8F4-49EC-9B13-5A26ADBB605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16.png"/><Relationship Id="rId5" Type="http://schemas.openxmlformats.org/officeDocument/2006/relationships/image" Target="../media/image9.pn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3600" dirty="0"/>
              <a:t>End-to-End Timing Analysis of Sporadic Cause-Effect Chains in Distributed Systems</a:t>
            </a:r>
            <a:br>
              <a:rPr lang="en-US" altLang="zh-CN" sz="3600" dirty="0"/>
            </a:br>
            <a:endParaRPr lang="en-US" altLang="zh-CN" sz="2800" dirty="0"/>
          </a:p>
        </p:txBody>
      </p:sp>
      <p:sp>
        <p:nvSpPr>
          <p:cNvPr id="3" name="文本框 2"/>
          <p:cNvSpPr txBox="1"/>
          <p:nvPr/>
        </p:nvSpPr>
        <p:spPr>
          <a:xfrm>
            <a:off x="4277995" y="3842385"/>
            <a:ext cx="6096000" cy="646331"/>
          </a:xfrm>
          <a:prstGeom prst="rect">
            <a:avLst/>
          </a:prstGeom>
          <a:noFill/>
        </p:spPr>
        <p:txBody>
          <a:bodyPr wrap="square" rtlCol="0" anchor="t">
            <a:spAutoFit/>
          </a:bodyPr>
          <a:lstStyle/>
          <a:p>
            <a:pPr algn="r"/>
            <a:r>
              <a:rPr lang="en-US" altLang="zh-CN" dirty="0">
                <a:sym typeface="+mn-ea"/>
              </a:rPr>
              <a:t>MARCO DÜRR, etc. </a:t>
            </a:r>
          </a:p>
          <a:p>
            <a:pPr algn="r"/>
            <a:r>
              <a:rPr lang="en-US" altLang="zh-CN" dirty="0">
                <a:sym typeface="+mn-ea"/>
              </a:rPr>
              <a:t>ACM Transactions on Embedded Computing Systems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A480879-A511-4BA8-F112-C24B36BDBEAB}"/>
              </a:ext>
            </a:extLst>
          </p:cNvPr>
          <p:cNvPicPr>
            <a:picLocks noChangeAspect="1"/>
          </p:cNvPicPr>
          <p:nvPr/>
        </p:nvPicPr>
        <p:blipFill>
          <a:blip r:embed="rId2"/>
          <a:stretch>
            <a:fillRect/>
          </a:stretch>
        </p:blipFill>
        <p:spPr>
          <a:xfrm>
            <a:off x="1477817" y="485689"/>
            <a:ext cx="8819048" cy="5066667"/>
          </a:xfrm>
          <a:prstGeom prst="rect">
            <a:avLst/>
          </a:prstGeom>
        </p:spPr>
      </p:pic>
      <p:sp>
        <p:nvSpPr>
          <p:cNvPr id="8" name="矩形 7">
            <a:extLst>
              <a:ext uri="{FF2B5EF4-FFF2-40B4-BE49-F238E27FC236}">
                <a16:creationId xmlns:a16="http://schemas.microsoft.com/office/drawing/2014/main" id="{CAFC5296-AABC-0087-0AAA-D0324D477E62}"/>
              </a:ext>
            </a:extLst>
          </p:cNvPr>
          <p:cNvSpPr/>
          <p:nvPr/>
        </p:nvSpPr>
        <p:spPr>
          <a:xfrm>
            <a:off x="1666874" y="1219200"/>
            <a:ext cx="3457575" cy="3619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9E9A30D-0E61-5371-F533-5D43E7D501E2}"/>
              </a:ext>
            </a:extLst>
          </p:cNvPr>
          <p:cNvSpPr/>
          <p:nvPr/>
        </p:nvSpPr>
        <p:spPr>
          <a:xfrm>
            <a:off x="1666874" y="4400550"/>
            <a:ext cx="3457575" cy="3619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1C5248CA-4C74-D592-6646-83F4ACB93D5C}"/>
              </a:ext>
            </a:extLst>
          </p:cNvPr>
          <p:cNvCxnSpPr>
            <a:cxnSpLocks/>
          </p:cNvCxnSpPr>
          <p:nvPr/>
        </p:nvCxnSpPr>
        <p:spPr>
          <a:xfrm flipV="1">
            <a:off x="3200400" y="276225"/>
            <a:ext cx="0" cy="685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FE09DCB-D779-85C3-78AD-F135D5669282}"/>
              </a:ext>
            </a:extLst>
          </p:cNvPr>
          <p:cNvCxnSpPr/>
          <p:nvPr/>
        </p:nvCxnSpPr>
        <p:spPr>
          <a:xfrm flipV="1">
            <a:off x="6572250" y="276225"/>
            <a:ext cx="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0DB7C79-37C9-8105-6D60-5A6EBA3C6867}"/>
              </a:ext>
            </a:extLst>
          </p:cNvPr>
          <p:cNvCxnSpPr/>
          <p:nvPr/>
        </p:nvCxnSpPr>
        <p:spPr>
          <a:xfrm>
            <a:off x="3200400" y="485689"/>
            <a:ext cx="334327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510D39E-E1C7-0A5A-1721-1CEC3738E9A7}"/>
              </a:ext>
            </a:extLst>
          </p:cNvPr>
          <p:cNvCxnSpPr>
            <a:cxnSpLocks/>
          </p:cNvCxnSpPr>
          <p:nvPr/>
        </p:nvCxnSpPr>
        <p:spPr>
          <a:xfrm flipV="1">
            <a:off x="1990725" y="4886325"/>
            <a:ext cx="0" cy="10947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3549C46-1863-7888-C64B-0287C0C9892E}"/>
              </a:ext>
            </a:extLst>
          </p:cNvPr>
          <p:cNvCxnSpPr>
            <a:cxnSpLocks/>
          </p:cNvCxnSpPr>
          <p:nvPr/>
        </p:nvCxnSpPr>
        <p:spPr>
          <a:xfrm flipV="1">
            <a:off x="6572250" y="4886325"/>
            <a:ext cx="0" cy="9994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1DED792-3CA4-C862-B63A-6DE729E4E3BD}"/>
              </a:ext>
            </a:extLst>
          </p:cNvPr>
          <p:cNvCxnSpPr>
            <a:cxnSpLocks/>
          </p:cNvCxnSpPr>
          <p:nvPr/>
        </p:nvCxnSpPr>
        <p:spPr>
          <a:xfrm>
            <a:off x="1990725" y="5580931"/>
            <a:ext cx="460057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34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最大数据年龄（</a:t>
            </a:r>
            <a:r>
              <a:rPr lang="en-US" altLang="zh-CN" sz="2400" b="1" kern="100" dirty="0">
                <a:latin typeface="等线" panose="02010600030101010101" charset="-122"/>
                <a:ea typeface="等线" panose="02010600030101010101" charset="-122"/>
                <a:cs typeface="Times New Roman" panose="02020603050405020304" pitchFamily="18" charset="0"/>
              </a:rPr>
              <a:t>Maximum Data Age</a:t>
            </a:r>
            <a:r>
              <a:rPr lang="zh-CN" altLang="en-US" sz="2400" b="1" kern="100" dirty="0">
                <a:latin typeface="等线" panose="02010600030101010101" charset="-122"/>
                <a:ea typeface="等线" panose="02010600030101010101" charset="-122"/>
                <a:cs typeface="Times New Roman" panose="02020603050405020304" pitchFamily="18" charset="0"/>
              </a:rPr>
              <a:t>）分析</a:t>
            </a:r>
          </a:p>
        </p:txBody>
      </p:sp>
      <p:sp>
        <p:nvSpPr>
          <p:cNvPr id="3" name="文本框 2">
            <a:extLst>
              <a:ext uri="{FF2B5EF4-FFF2-40B4-BE49-F238E27FC236}">
                <a16:creationId xmlns:a16="http://schemas.microsoft.com/office/drawing/2014/main" id="{7D8B7512-7B71-044A-09C5-3F0470BA43E9}"/>
              </a:ext>
            </a:extLst>
          </p:cNvPr>
          <p:cNvSpPr txBox="1"/>
          <p:nvPr/>
        </p:nvSpPr>
        <p:spPr>
          <a:xfrm>
            <a:off x="526588" y="1305614"/>
            <a:ext cx="8998412" cy="465640"/>
          </a:xfrm>
          <a:prstGeom prst="rect">
            <a:avLst/>
          </a:prstGeom>
          <a:noFill/>
        </p:spPr>
        <p:txBody>
          <a:bodyPr wrap="square">
            <a:spAutoFit/>
          </a:bodyPr>
          <a:lstStyle/>
          <a:p>
            <a:pPr>
              <a:lnSpc>
                <a:spcPct val="150000"/>
              </a:lnSpc>
            </a:pPr>
            <a:r>
              <a:rPr lang="zh-CN" altLang="en-US" dirty="0"/>
              <a:t>在同一</a:t>
            </a:r>
            <a:r>
              <a:rPr lang="en-US" altLang="zh-CN" dirty="0"/>
              <a:t>ECU</a:t>
            </a:r>
            <a:r>
              <a:rPr lang="zh-CN" altLang="en-US" dirty="0"/>
              <a:t>上执行，固定优先级调度，任务</a:t>
            </a:r>
            <a:r>
              <a:rPr lang="en-US" altLang="zh-CN" dirty="0" err="1"/>
              <a:t>τk</a:t>
            </a:r>
            <a:r>
              <a:rPr lang="zh-CN" altLang="en-US" dirty="0"/>
              <a:t>的最差响应时间</a:t>
            </a:r>
            <a:r>
              <a:rPr lang="en-US" altLang="zh-CN" dirty="0" err="1"/>
              <a:t>Rk</a:t>
            </a:r>
            <a:r>
              <a:rPr lang="zh-CN" altLang="en-US" dirty="0"/>
              <a:t>不超过其最小到达间隔</a:t>
            </a:r>
          </a:p>
        </p:txBody>
      </p:sp>
      <p:grpSp>
        <p:nvGrpSpPr>
          <p:cNvPr id="11" name="组合 10">
            <a:extLst>
              <a:ext uri="{FF2B5EF4-FFF2-40B4-BE49-F238E27FC236}">
                <a16:creationId xmlns:a16="http://schemas.microsoft.com/office/drawing/2014/main" id="{51FD9EB1-4F4D-4C96-01B0-92BBA568AE66}"/>
              </a:ext>
            </a:extLst>
          </p:cNvPr>
          <p:cNvGrpSpPr/>
          <p:nvPr/>
        </p:nvGrpSpPr>
        <p:grpSpPr>
          <a:xfrm>
            <a:off x="5829300" y="1889295"/>
            <a:ext cx="6056871" cy="4673430"/>
            <a:chOff x="6059584" y="1889295"/>
            <a:chExt cx="5826587" cy="4401994"/>
          </a:xfrm>
        </p:grpSpPr>
        <p:pic>
          <p:nvPicPr>
            <p:cNvPr id="9" name="图片 8">
              <a:extLst>
                <a:ext uri="{FF2B5EF4-FFF2-40B4-BE49-F238E27FC236}">
                  <a16:creationId xmlns:a16="http://schemas.microsoft.com/office/drawing/2014/main" id="{D5E37923-5C88-1125-450B-5AAB8F416289}"/>
                </a:ext>
              </a:extLst>
            </p:cNvPr>
            <p:cNvPicPr>
              <a:picLocks noChangeAspect="1"/>
            </p:cNvPicPr>
            <p:nvPr/>
          </p:nvPicPr>
          <p:blipFill>
            <a:blip r:embed="rId3"/>
            <a:stretch>
              <a:fillRect/>
            </a:stretch>
          </p:blipFill>
          <p:spPr>
            <a:xfrm>
              <a:off x="6059584" y="1889295"/>
              <a:ext cx="5826587" cy="4401994"/>
            </a:xfrm>
            <a:prstGeom prst="rect">
              <a:avLst/>
            </a:prstGeom>
          </p:spPr>
        </p:pic>
        <p:pic>
          <p:nvPicPr>
            <p:cNvPr id="8" name="图片 7">
              <a:extLst>
                <a:ext uri="{FF2B5EF4-FFF2-40B4-BE49-F238E27FC236}">
                  <a16:creationId xmlns:a16="http://schemas.microsoft.com/office/drawing/2014/main" id="{8DA19CF4-1028-4292-DA00-28780BCF3D71}"/>
                </a:ext>
              </a:extLst>
            </p:cNvPr>
            <p:cNvPicPr>
              <a:picLocks noChangeAspect="1"/>
            </p:cNvPicPr>
            <p:nvPr/>
          </p:nvPicPr>
          <p:blipFill>
            <a:blip r:embed="rId4"/>
            <a:stretch>
              <a:fillRect/>
            </a:stretch>
          </p:blipFill>
          <p:spPr>
            <a:xfrm>
              <a:off x="7208280" y="5994871"/>
              <a:ext cx="3180320" cy="296418"/>
            </a:xfrm>
            <a:prstGeom prst="rect">
              <a:avLst/>
            </a:prstGeom>
          </p:spPr>
        </p:pic>
      </p:grpSp>
      <p:grpSp>
        <p:nvGrpSpPr>
          <p:cNvPr id="22" name="组合 21">
            <a:extLst>
              <a:ext uri="{FF2B5EF4-FFF2-40B4-BE49-F238E27FC236}">
                <a16:creationId xmlns:a16="http://schemas.microsoft.com/office/drawing/2014/main" id="{3EAD32A3-83CD-6124-434F-DA2CF30F3D20}"/>
              </a:ext>
            </a:extLst>
          </p:cNvPr>
          <p:cNvGrpSpPr/>
          <p:nvPr/>
        </p:nvGrpSpPr>
        <p:grpSpPr>
          <a:xfrm>
            <a:off x="245394" y="1998869"/>
            <a:ext cx="5826587" cy="2616317"/>
            <a:chOff x="245394" y="1998869"/>
            <a:chExt cx="5826587" cy="2616317"/>
          </a:xfrm>
        </p:grpSpPr>
        <p:pic>
          <p:nvPicPr>
            <p:cNvPr id="5" name="图片 4">
              <a:extLst>
                <a:ext uri="{FF2B5EF4-FFF2-40B4-BE49-F238E27FC236}">
                  <a16:creationId xmlns:a16="http://schemas.microsoft.com/office/drawing/2014/main" id="{D34B09F0-E412-F97B-0EE0-E79F2A37A74F}"/>
                </a:ext>
              </a:extLst>
            </p:cNvPr>
            <p:cNvPicPr>
              <a:picLocks noChangeAspect="1"/>
            </p:cNvPicPr>
            <p:nvPr/>
          </p:nvPicPr>
          <p:blipFill>
            <a:blip r:embed="rId5"/>
            <a:stretch>
              <a:fillRect/>
            </a:stretch>
          </p:blipFill>
          <p:spPr>
            <a:xfrm>
              <a:off x="245394" y="1998869"/>
              <a:ext cx="5826587" cy="2000972"/>
            </a:xfrm>
            <a:prstGeom prst="rect">
              <a:avLst/>
            </a:prstGeom>
          </p:spPr>
        </p:pic>
        <p:pic>
          <p:nvPicPr>
            <p:cNvPr id="17" name="图片 16">
              <a:extLst>
                <a:ext uri="{FF2B5EF4-FFF2-40B4-BE49-F238E27FC236}">
                  <a16:creationId xmlns:a16="http://schemas.microsoft.com/office/drawing/2014/main" id="{866207EF-322C-368B-661E-E712E71FAEFE}"/>
                </a:ext>
              </a:extLst>
            </p:cNvPr>
            <p:cNvPicPr>
              <a:picLocks noChangeAspect="1"/>
            </p:cNvPicPr>
            <p:nvPr/>
          </p:nvPicPr>
          <p:blipFill>
            <a:blip r:embed="rId6"/>
            <a:stretch>
              <a:fillRect/>
            </a:stretch>
          </p:blipFill>
          <p:spPr>
            <a:xfrm>
              <a:off x="410604" y="4096577"/>
              <a:ext cx="5127378" cy="518609"/>
            </a:xfrm>
            <a:prstGeom prst="rect">
              <a:avLst/>
            </a:prstGeom>
          </p:spPr>
        </p:pic>
      </p:grpSp>
      <p:grpSp>
        <p:nvGrpSpPr>
          <p:cNvPr id="25" name="组合 24">
            <a:extLst>
              <a:ext uri="{FF2B5EF4-FFF2-40B4-BE49-F238E27FC236}">
                <a16:creationId xmlns:a16="http://schemas.microsoft.com/office/drawing/2014/main" id="{585DDD3B-165F-1E82-1644-631F82C7309E}"/>
              </a:ext>
            </a:extLst>
          </p:cNvPr>
          <p:cNvGrpSpPr/>
          <p:nvPr/>
        </p:nvGrpSpPr>
        <p:grpSpPr>
          <a:xfrm>
            <a:off x="410604" y="4798381"/>
            <a:ext cx="6096000" cy="1712135"/>
            <a:chOff x="410604" y="4798381"/>
            <a:chExt cx="6096000" cy="1712135"/>
          </a:xfrm>
        </p:grpSpPr>
        <p:sp>
          <p:nvSpPr>
            <p:cNvPr id="19" name="文本框 18">
              <a:extLst>
                <a:ext uri="{FF2B5EF4-FFF2-40B4-BE49-F238E27FC236}">
                  <a16:creationId xmlns:a16="http://schemas.microsoft.com/office/drawing/2014/main" id="{6E906CB7-E7D0-7936-5FE6-89626D770559}"/>
                </a:ext>
              </a:extLst>
            </p:cNvPr>
            <p:cNvSpPr txBox="1"/>
            <p:nvPr/>
          </p:nvSpPr>
          <p:spPr>
            <a:xfrm>
              <a:off x="410604" y="4798381"/>
              <a:ext cx="6096000" cy="17121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t>a</a:t>
              </a:r>
              <a:r>
                <a:rPr lang="en-US" altLang="zh-CN" dirty="0"/>
                <a:t>(</a:t>
              </a:r>
              <a:r>
                <a:rPr lang="zh-CN" altLang="en-US" dirty="0"/>
                <a:t>i+1</a:t>
              </a:r>
              <a:r>
                <a:rPr lang="en-US" altLang="zh-CN" dirty="0"/>
                <a:t>)</a:t>
              </a:r>
              <a:r>
                <a:rPr lang="zh-CN" altLang="en-US" dirty="0"/>
                <a:t>＜fi</a:t>
              </a:r>
              <a:endParaRPr lang="en-US" altLang="zh-CN" dirty="0"/>
            </a:p>
            <a:p>
              <a:pPr marL="285750" indent="-285750">
                <a:lnSpc>
                  <a:spcPct val="150000"/>
                </a:lnSpc>
                <a:buFont typeface="Arial" panose="020B0604020202020204" pitchFamily="34" charset="0"/>
                <a:buChar char="•"/>
              </a:pPr>
              <a:r>
                <a:rPr lang="zh-CN" altLang="en-US" dirty="0"/>
                <a:t>a</a:t>
              </a:r>
              <a:r>
                <a:rPr lang="en-US" altLang="zh-CN" dirty="0"/>
                <a:t>(</a:t>
              </a:r>
              <a:r>
                <a:rPr lang="zh-CN" altLang="en-US" dirty="0"/>
                <a:t>i+1</a:t>
              </a:r>
              <a:r>
                <a:rPr lang="en-US" altLang="zh-CN" dirty="0"/>
                <a:t>)</a:t>
              </a:r>
              <a:r>
                <a:rPr lang="zh-CN" altLang="en-US" dirty="0"/>
                <a:t>≥fi</a:t>
              </a:r>
              <a:endParaRPr lang="en-US" altLang="zh-CN" dirty="0"/>
            </a:p>
            <a:p>
              <a:pPr marL="1200150" lvl="2" indent="-285750">
                <a:lnSpc>
                  <a:spcPct val="150000"/>
                </a:lnSpc>
                <a:buFont typeface="Arial" panose="020B0604020202020204" pitchFamily="34" charset="0"/>
                <a:buChar char="•"/>
              </a:pPr>
              <a:r>
                <a:rPr lang="en-US" altLang="zh-CN" dirty="0" err="1"/>
                <a:t>Ej</a:t>
              </a:r>
              <a:r>
                <a:rPr lang="en-US" altLang="zh-CN" dirty="0"/>
                <a:t> (</a:t>
              </a:r>
              <a:r>
                <a:rPr lang="en-US" altLang="zh-CN" dirty="0" err="1"/>
                <a:t>i</a:t>
              </a:r>
              <a:r>
                <a:rPr lang="en-US" altLang="zh-CN" dirty="0"/>
                <a:t>) &lt; </a:t>
              </a:r>
              <a:r>
                <a:rPr lang="en-US" altLang="zh-CN" dirty="0" err="1"/>
                <a:t>Ej</a:t>
              </a:r>
              <a:r>
                <a:rPr lang="en-US" altLang="zh-CN" dirty="0"/>
                <a:t> (</a:t>
              </a:r>
              <a:r>
                <a:rPr lang="en-US" altLang="zh-CN" dirty="0" err="1"/>
                <a:t>i</a:t>
              </a:r>
              <a:r>
                <a:rPr lang="en-US" altLang="zh-CN" dirty="0"/>
                <a:t> + 1)</a:t>
              </a:r>
            </a:p>
            <a:p>
              <a:pPr marL="1200150" lvl="2" indent="-285750">
                <a:lnSpc>
                  <a:spcPct val="150000"/>
                </a:lnSpc>
                <a:buFont typeface="Arial" panose="020B0604020202020204" pitchFamily="34" charset="0"/>
                <a:buChar char="•"/>
              </a:pPr>
              <a:r>
                <a:rPr lang="en-US" altLang="zh-CN" dirty="0" err="1"/>
                <a:t>Ej</a:t>
              </a:r>
              <a:r>
                <a:rPr lang="en-US" altLang="zh-CN" dirty="0"/>
                <a:t> (</a:t>
              </a:r>
              <a:r>
                <a:rPr lang="en-US" altLang="zh-CN" dirty="0" err="1"/>
                <a:t>i</a:t>
              </a:r>
              <a:r>
                <a:rPr lang="en-US" altLang="zh-CN" dirty="0"/>
                <a:t>) </a:t>
              </a:r>
              <a:r>
                <a:rPr lang="zh-CN" altLang="en-US" dirty="0"/>
                <a:t>≥</a:t>
              </a:r>
              <a:r>
                <a:rPr lang="en-US" altLang="zh-CN" dirty="0"/>
                <a:t> </a:t>
              </a:r>
              <a:r>
                <a:rPr lang="en-US" altLang="zh-CN" dirty="0" err="1"/>
                <a:t>Ej</a:t>
              </a:r>
              <a:r>
                <a:rPr lang="en-US" altLang="zh-CN" dirty="0"/>
                <a:t> (</a:t>
              </a:r>
              <a:r>
                <a:rPr lang="en-US" altLang="zh-CN" dirty="0" err="1"/>
                <a:t>i</a:t>
              </a:r>
              <a:r>
                <a:rPr lang="en-US" altLang="zh-CN" dirty="0"/>
                <a:t> + 1)</a:t>
              </a:r>
              <a:endParaRPr lang="zh-CN" altLang="en-US" dirty="0"/>
            </a:p>
          </p:txBody>
        </p:sp>
        <p:pic>
          <p:nvPicPr>
            <p:cNvPr id="13" name="图片 12">
              <a:extLst>
                <a:ext uri="{FF2B5EF4-FFF2-40B4-BE49-F238E27FC236}">
                  <a16:creationId xmlns:a16="http://schemas.microsoft.com/office/drawing/2014/main" id="{0F40C325-C105-024A-CEA2-EE6A295F7D4C}"/>
                </a:ext>
              </a:extLst>
            </p:cNvPr>
            <p:cNvPicPr>
              <a:picLocks noChangeAspect="1"/>
            </p:cNvPicPr>
            <p:nvPr/>
          </p:nvPicPr>
          <p:blipFill rotWithShape="1">
            <a:blip r:embed="rId7"/>
            <a:srcRect l="5388" t="1" b="13614"/>
            <a:stretch/>
          </p:blipFill>
          <p:spPr>
            <a:xfrm>
              <a:off x="1902771" y="5339729"/>
              <a:ext cx="1226718" cy="335136"/>
            </a:xfrm>
            <a:prstGeom prst="rect">
              <a:avLst/>
            </a:prstGeom>
          </p:spPr>
        </p:pic>
        <p:pic>
          <p:nvPicPr>
            <p:cNvPr id="15" name="图片 14">
              <a:extLst>
                <a:ext uri="{FF2B5EF4-FFF2-40B4-BE49-F238E27FC236}">
                  <a16:creationId xmlns:a16="http://schemas.microsoft.com/office/drawing/2014/main" id="{06CC4B20-1F1E-5EFC-7AA0-1DAB9B98CB76}"/>
                </a:ext>
              </a:extLst>
            </p:cNvPr>
            <p:cNvPicPr>
              <a:picLocks noChangeAspect="1"/>
            </p:cNvPicPr>
            <p:nvPr/>
          </p:nvPicPr>
          <p:blipFill>
            <a:blip r:embed="rId8"/>
            <a:stretch>
              <a:fillRect/>
            </a:stretch>
          </p:blipFill>
          <p:spPr>
            <a:xfrm>
              <a:off x="3514234" y="5765666"/>
              <a:ext cx="2526348" cy="298681"/>
            </a:xfrm>
            <a:prstGeom prst="rect">
              <a:avLst/>
            </a:prstGeom>
          </p:spPr>
        </p:pic>
        <p:pic>
          <p:nvPicPr>
            <p:cNvPr id="21" name="图片 20">
              <a:extLst>
                <a:ext uri="{FF2B5EF4-FFF2-40B4-BE49-F238E27FC236}">
                  <a16:creationId xmlns:a16="http://schemas.microsoft.com/office/drawing/2014/main" id="{91A778DB-8803-FC47-27E6-BE44CA5F3CFA}"/>
                </a:ext>
              </a:extLst>
            </p:cNvPr>
            <p:cNvPicPr>
              <a:picLocks noChangeAspect="1"/>
            </p:cNvPicPr>
            <p:nvPr/>
          </p:nvPicPr>
          <p:blipFill rotWithShape="1">
            <a:blip r:embed="rId9"/>
            <a:srcRect l="64800" t="1" r="1" b="-11328"/>
            <a:stretch/>
          </p:blipFill>
          <p:spPr>
            <a:xfrm>
              <a:off x="1856534" y="4959647"/>
              <a:ext cx="839041" cy="364455"/>
            </a:xfrm>
            <a:prstGeom prst="rect">
              <a:avLst/>
            </a:prstGeom>
          </p:spPr>
        </p:pic>
        <p:pic>
          <p:nvPicPr>
            <p:cNvPr id="24" name="图片 23">
              <a:extLst>
                <a:ext uri="{FF2B5EF4-FFF2-40B4-BE49-F238E27FC236}">
                  <a16:creationId xmlns:a16="http://schemas.microsoft.com/office/drawing/2014/main" id="{C321E1C3-7BD5-2B47-FA51-15E0A2E92B24}"/>
                </a:ext>
              </a:extLst>
            </p:cNvPr>
            <p:cNvPicPr>
              <a:picLocks noChangeAspect="1"/>
            </p:cNvPicPr>
            <p:nvPr/>
          </p:nvPicPr>
          <p:blipFill>
            <a:blip r:embed="rId10"/>
            <a:stretch>
              <a:fillRect/>
            </a:stretch>
          </p:blipFill>
          <p:spPr>
            <a:xfrm>
              <a:off x="3514234" y="6186329"/>
              <a:ext cx="796418" cy="265473"/>
            </a:xfrm>
            <a:prstGeom prst="rect">
              <a:avLst/>
            </a:prstGeom>
          </p:spPr>
        </p:pic>
      </p:grpSp>
      <p:sp>
        <p:nvSpPr>
          <p:cNvPr id="26" name="矩形 25">
            <a:extLst>
              <a:ext uri="{FF2B5EF4-FFF2-40B4-BE49-F238E27FC236}">
                <a16:creationId xmlns:a16="http://schemas.microsoft.com/office/drawing/2014/main" id="{8C813011-142C-3460-9661-F71AFF07CD73}"/>
              </a:ext>
            </a:extLst>
          </p:cNvPr>
          <p:cNvSpPr/>
          <p:nvPr/>
        </p:nvSpPr>
        <p:spPr>
          <a:xfrm>
            <a:off x="4171377" y="2495550"/>
            <a:ext cx="1743648" cy="9334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6879B55F-8D20-EC92-1762-65197FB8B796}"/>
              </a:ext>
            </a:extLst>
          </p:cNvPr>
          <p:cNvSpPr/>
          <p:nvPr/>
        </p:nvSpPr>
        <p:spPr>
          <a:xfrm>
            <a:off x="2914650" y="2598886"/>
            <a:ext cx="1116393" cy="59003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EF4A3C4-C71B-5F97-A350-8AF1526E3DD9}"/>
              </a:ext>
            </a:extLst>
          </p:cNvPr>
          <p:cNvSpPr/>
          <p:nvPr/>
        </p:nvSpPr>
        <p:spPr>
          <a:xfrm>
            <a:off x="1209676" y="3380587"/>
            <a:ext cx="552450" cy="619254"/>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id="{CE5E5C43-AD98-6BFB-EF0C-D7FE39A81F9B}"/>
              </a:ext>
            </a:extLst>
          </p:cNvPr>
          <p:cNvCxnSpPr>
            <a:cxnSpLocks/>
          </p:cNvCxnSpPr>
          <p:nvPr/>
        </p:nvCxnSpPr>
        <p:spPr>
          <a:xfrm flipV="1">
            <a:off x="4171377" y="3838575"/>
            <a:ext cx="3524823" cy="12481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9D14362-FADC-9D4D-8D7B-09CEDD41E7BC}"/>
              </a:ext>
            </a:extLst>
          </p:cNvPr>
          <p:cNvCxnSpPr>
            <a:cxnSpLocks/>
            <a:stCxn id="15" idx="3"/>
            <a:endCxn id="8" idx="1"/>
          </p:cNvCxnSpPr>
          <p:nvPr/>
        </p:nvCxnSpPr>
        <p:spPr>
          <a:xfrm>
            <a:off x="6040582" y="5915007"/>
            <a:ext cx="982814" cy="4903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13FA6680-93B6-596A-DC5A-A39F2829EDCA}"/>
              </a:ext>
            </a:extLst>
          </p:cNvPr>
          <p:cNvPicPr>
            <a:picLocks noChangeAspect="1"/>
          </p:cNvPicPr>
          <p:nvPr/>
        </p:nvPicPr>
        <p:blipFill rotWithShape="1">
          <a:blip r:embed="rId9"/>
          <a:srcRect l="1362" r="48506" b="-966"/>
          <a:stretch/>
        </p:blipFill>
        <p:spPr>
          <a:xfrm>
            <a:off x="9355516" y="1423655"/>
            <a:ext cx="1341059" cy="370937"/>
          </a:xfrm>
          <a:prstGeom prst="rect">
            <a:avLst/>
          </a:prstGeom>
        </p:spPr>
      </p:pic>
    </p:spTree>
    <p:extLst>
      <p:ext uri="{BB962C8B-B14F-4D97-AF65-F5344CB8AC3E}">
        <p14:creationId xmlns:p14="http://schemas.microsoft.com/office/powerpoint/2010/main" val="380872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012FB0E-530B-4B7B-C14E-52ECFAFF71CC}"/>
              </a:ext>
            </a:extLst>
          </p:cNvPr>
          <p:cNvSpPr txBox="1"/>
          <p:nvPr/>
        </p:nvSpPr>
        <p:spPr>
          <a:xfrm>
            <a:off x="526588" y="1365207"/>
            <a:ext cx="6096000" cy="369332"/>
          </a:xfrm>
          <a:prstGeom prst="rect">
            <a:avLst/>
          </a:prstGeom>
          <a:noFill/>
        </p:spPr>
        <p:txBody>
          <a:bodyPr wrap="square">
            <a:spAutoFit/>
          </a:bodyPr>
          <a:lstStyle/>
          <a:p>
            <a:r>
              <a:rPr lang="zh-CN" altLang="en-US" sz="1800" b="1" kern="100" dirty="0">
                <a:latin typeface="等线" panose="02010600030101010101" charset="-122"/>
                <a:ea typeface="等线" panose="02010600030101010101" charset="-122"/>
                <a:cs typeface="Times New Roman" panose="02020603050405020304" pitchFamily="18" charset="0"/>
              </a:rPr>
              <a:t>最长反应时间（</a:t>
            </a:r>
            <a:r>
              <a:rPr lang="en-US" altLang="zh-CN" sz="1800" b="1" kern="100" dirty="0">
                <a:latin typeface="等线" panose="02010600030101010101" charset="-122"/>
                <a:ea typeface="等线" panose="02010600030101010101" charset="-122"/>
                <a:cs typeface="Times New Roman" panose="02020603050405020304" pitchFamily="18" charset="0"/>
              </a:rPr>
              <a:t>Maximum Reaction Time</a:t>
            </a:r>
            <a:r>
              <a:rPr lang="zh-CN" altLang="en-US" sz="1800" b="1" kern="100" dirty="0">
                <a:latin typeface="等线" panose="02010600030101010101" charset="-122"/>
                <a:ea typeface="等线" panose="02010600030101010101" charset="-122"/>
                <a:cs typeface="Times New Roman" panose="02020603050405020304" pitchFamily="18" charset="0"/>
              </a:rPr>
              <a:t>）</a:t>
            </a:r>
            <a:endParaRPr lang="zh-CN" altLang="en-US" dirty="0"/>
          </a:p>
        </p:txBody>
      </p:sp>
      <p:pic>
        <p:nvPicPr>
          <p:cNvPr id="3" name="图片 2">
            <a:extLst>
              <a:ext uri="{FF2B5EF4-FFF2-40B4-BE49-F238E27FC236}">
                <a16:creationId xmlns:a16="http://schemas.microsoft.com/office/drawing/2014/main" id="{01BB4E2B-3CF8-D9EA-1794-AE2E35CF8368}"/>
              </a:ext>
            </a:extLst>
          </p:cNvPr>
          <p:cNvPicPr>
            <a:picLocks noChangeAspect="1"/>
          </p:cNvPicPr>
          <p:nvPr/>
        </p:nvPicPr>
        <p:blipFill>
          <a:blip r:embed="rId3"/>
          <a:stretch>
            <a:fillRect/>
          </a:stretch>
        </p:blipFill>
        <p:spPr>
          <a:xfrm>
            <a:off x="526588" y="1804657"/>
            <a:ext cx="5236622" cy="776618"/>
          </a:xfrm>
          <a:prstGeom prst="rect">
            <a:avLst/>
          </a:prstGeom>
        </p:spPr>
      </p:pic>
      <p:sp>
        <p:nvSpPr>
          <p:cNvPr id="5" name="文本框 4">
            <a:extLst>
              <a:ext uri="{FF2B5EF4-FFF2-40B4-BE49-F238E27FC236}">
                <a16:creationId xmlns:a16="http://schemas.microsoft.com/office/drawing/2014/main" id="{BF1FBF1B-8AB1-BCE8-CD9E-570527CF9A8A}"/>
              </a:ext>
            </a:extLst>
          </p:cNvPr>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反应时间（</a:t>
            </a:r>
            <a:r>
              <a:rPr lang="en-US" altLang="zh-CN" sz="2400" b="1" kern="100" dirty="0">
                <a:latin typeface="等线" panose="02010600030101010101" charset="-122"/>
                <a:ea typeface="等线" panose="02010600030101010101" charset="-122"/>
                <a:cs typeface="Times New Roman" panose="02020603050405020304" pitchFamily="18" charset="0"/>
              </a:rPr>
              <a:t>reaction time</a:t>
            </a:r>
            <a:r>
              <a:rPr lang="zh-CN" altLang="en-US" sz="2400" b="1" kern="100" dirty="0">
                <a:latin typeface="等线" panose="02010600030101010101" charset="-122"/>
                <a:ea typeface="等线" panose="02010600030101010101" charset="-122"/>
                <a:cs typeface="Times New Roman" panose="02020603050405020304" pitchFamily="18" charset="0"/>
              </a:rPr>
              <a:t>）与数据年龄（ </a:t>
            </a:r>
            <a:r>
              <a:rPr lang="en-US" altLang="zh-CN" sz="2400" b="1" kern="100" dirty="0">
                <a:latin typeface="等线" panose="02010600030101010101" charset="-122"/>
                <a:ea typeface="等线" panose="02010600030101010101" charset="-122"/>
                <a:cs typeface="Times New Roman" panose="02020603050405020304" pitchFamily="18" charset="0"/>
              </a:rPr>
              <a:t>data age </a:t>
            </a:r>
            <a:r>
              <a:rPr lang="zh-CN" altLang="en-US" sz="2400" b="1" kern="100" dirty="0">
                <a:latin typeface="等线" panose="02010600030101010101" charset="-122"/>
                <a:ea typeface="等线" panose="02010600030101010101" charset="-122"/>
                <a:cs typeface="Times New Roman" panose="02020603050405020304" pitchFamily="18" charset="0"/>
              </a:rPr>
              <a:t>）</a:t>
            </a:r>
          </a:p>
        </p:txBody>
      </p:sp>
      <p:sp>
        <p:nvSpPr>
          <p:cNvPr id="16" name="文本框 15">
            <a:extLst>
              <a:ext uri="{FF2B5EF4-FFF2-40B4-BE49-F238E27FC236}">
                <a16:creationId xmlns:a16="http://schemas.microsoft.com/office/drawing/2014/main" id="{9311052A-57C0-B72B-D702-42396CEB4B3F}"/>
              </a:ext>
            </a:extLst>
          </p:cNvPr>
          <p:cNvSpPr txBox="1"/>
          <p:nvPr/>
        </p:nvSpPr>
        <p:spPr>
          <a:xfrm>
            <a:off x="448040" y="3153590"/>
            <a:ext cx="7207712" cy="369332"/>
          </a:xfrm>
          <a:prstGeom prst="rect">
            <a:avLst/>
          </a:prstGeom>
          <a:noFill/>
        </p:spPr>
        <p:txBody>
          <a:bodyPr wrap="square">
            <a:spAutoFit/>
          </a:bodyPr>
          <a:lstStyle/>
          <a:p>
            <a:r>
              <a:rPr lang="zh-CN" altLang="en-US" b="1" dirty="0">
                <a:solidFill>
                  <a:srgbClr val="0070C0"/>
                </a:solidFill>
              </a:rPr>
              <a:t>对于因果链Ej，最大反应时间上限是最大数据年龄上限的严格上限。</a:t>
            </a:r>
          </a:p>
        </p:txBody>
      </p:sp>
      <p:pic>
        <p:nvPicPr>
          <p:cNvPr id="17" name="图片 16">
            <a:extLst>
              <a:ext uri="{FF2B5EF4-FFF2-40B4-BE49-F238E27FC236}">
                <a16:creationId xmlns:a16="http://schemas.microsoft.com/office/drawing/2014/main" id="{9C2B3F10-453E-5DEE-D0C9-CB9C655B46D1}"/>
              </a:ext>
            </a:extLst>
          </p:cNvPr>
          <p:cNvPicPr>
            <a:picLocks noChangeAspect="1"/>
          </p:cNvPicPr>
          <p:nvPr/>
        </p:nvPicPr>
        <p:blipFill>
          <a:blip r:embed="rId4"/>
          <a:stretch>
            <a:fillRect/>
          </a:stretch>
        </p:blipFill>
        <p:spPr>
          <a:xfrm>
            <a:off x="448040" y="5201971"/>
            <a:ext cx="7001809" cy="1288606"/>
          </a:xfrm>
          <a:prstGeom prst="rect">
            <a:avLst/>
          </a:prstGeom>
        </p:spPr>
      </p:pic>
      <p:pic>
        <p:nvPicPr>
          <p:cNvPr id="19" name="图片 18">
            <a:extLst>
              <a:ext uri="{FF2B5EF4-FFF2-40B4-BE49-F238E27FC236}">
                <a16:creationId xmlns:a16="http://schemas.microsoft.com/office/drawing/2014/main" id="{D094E26A-E251-B3D4-7DEF-0CFEBEA0CA3A}"/>
              </a:ext>
            </a:extLst>
          </p:cNvPr>
          <p:cNvPicPr>
            <a:picLocks noChangeAspect="1"/>
          </p:cNvPicPr>
          <p:nvPr/>
        </p:nvPicPr>
        <p:blipFill>
          <a:blip r:embed="rId5"/>
          <a:stretch>
            <a:fillRect/>
          </a:stretch>
        </p:blipFill>
        <p:spPr>
          <a:xfrm>
            <a:off x="7430095" y="992676"/>
            <a:ext cx="4761905" cy="2666667"/>
          </a:xfrm>
          <a:prstGeom prst="rect">
            <a:avLst/>
          </a:prstGeom>
        </p:spPr>
      </p:pic>
      <p:sp>
        <p:nvSpPr>
          <p:cNvPr id="20" name="文本框 19">
            <a:extLst>
              <a:ext uri="{FF2B5EF4-FFF2-40B4-BE49-F238E27FC236}">
                <a16:creationId xmlns:a16="http://schemas.microsoft.com/office/drawing/2014/main" id="{FF594E04-61E4-FB06-9BFF-9663BFDAD42B}"/>
              </a:ext>
            </a:extLst>
          </p:cNvPr>
          <p:cNvSpPr txBox="1"/>
          <p:nvPr/>
        </p:nvSpPr>
        <p:spPr>
          <a:xfrm>
            <a:off x="448040" y="4261230"/>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en-US" altLang="zh-CN" sz="2400" b="1" kern="100" dirty="0">
                <a:latin typeface="等线" panose="02010600030101010101" charset="-122"/>
                <a:ea typeface="等线" panose="02010600030101010101" charset="-122"/>
                <a:cs typeface="Times New Roman" panose="02020603050405020304" pitchFamily="18" charset="0"/>
              </a:rPr>
              <a:t>EVALUATION</a:t>
            </a:r>
            <a:endParaRPr lang="zh-CN" altLang="en-US" sz="2400" b="1" kern="100" dirty="0">
              <a:latin typeface="等线" panose="02010600030101010101" charset="-122"/>
              <a:ea typeface="等线" panose="02010600030101010101" charset="-122"/>
              <a:cs typeface="Times New Roman" panose="02020603050405020304" pitchFamily="18" charset="0"/>
            </a:endParaRPr>
          </a:p>
        </p:txBody>
      </p:sp>
      <p:pic>
        <p:nvPicPr>
          <p:cNvPr id="22" name="图片 21">
            <a:extLst>
              <a:ext uri="{FF2B5EF4-FFF2-40B4-BE49-F238E27FC236}">
                <a16:creationId xmlns:a16="http://schemas.microsoft.com/office/drawing/2014/main" id="{C5A19EF4-4EA6-8408-3959-9CDBD64A3DBD}"/>
              </a:ext>
            </a:extLst>
          </p:cNvPr>
          <p:cNvPicPr>
            <a:picLocks noChangeAspect="1"/>
          </p:cNvPicPr>
          <p:nvPr/>
        </p:nvPicPr>
        <p:blipFill>
          <a:blip r:embed="rId6"/>
          <a:stretch>
            <a:fillRect/>
          </a:stretch>
        </p:blipFill>
        <p:spPr>
          <a:xfrm>
            <a:off x="7655752" y="5339111"/>
            <a:ext cx="3903761" cy="804775"/>
          </a:xfrm>
          <a:prstGeom prst="rect">
            <a:avLst/>
          </a:prstGeom>
        </p:spPr>
      </p:pic>
    </p:spTree>
    <p:extLst>
      <p:ext uri="{BB962C8B-B14F-4D97-AF65-F5344CB8AC3E}">
        <p14:creationId xmlns:p14="http://schemas.microsoft.com/office/powerpoint/2010/main" val="28366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effectLst/>
                <a:latin typeface="等线" panose="02010600030101010101" charset="-122"/>
                <a:ea typeface="等线" panose="02010600030101010101" charset="-122"/>
                <a:cs typeface="Times New Roman" panose="02020603050405020304" pitchFamily="18" charset="0"/>
                <a:sym typeface="+mn-ea"/>
              </a:rPr>
              <a:t>主要工作</a:t>
            </a:r>
            <a:endParaRPr lang="zh-CN" altLang="en-US" sz="2400" b="1" kern="100" dirty="0">
              <a:effectLst/>
              <a:latin typeface="等线" panose="02010600030101010101" charset="-122"/>
              <a:ea typeface="等线" panose="02010600030101010101" charset="-122"/>
              <a:cs typeface="Times New Roman" panose="02020603050405020304" pitchFamily="18" charset="0"/>
            </a:endParaRPr>
          </a:p>
        </p:txBody>
      </p:sp>
      <p:sp>
        <p:nvSpPr>
          <p:cNvPr id="11" name="文本框 10"/>
          <p:cNvSpPr txBox="1"/>
          <p:nvPr/>
        </p:nvSpPr>
        <p:spPr>
          <a:xfrm>
            <a:off x="526587" y="1371879"/>
            <a:ext cx="9605703" cy="3374129"/>
          </a:xfrm>
          <a:prstGeom prst="rect">
            <a:avLst/>
          </a:prstGeom>
          <a:noFill/>
        </p:spPr>
        <p:txBody>
          <a:bodyPr wrap="square" rtlCol="0">
            <a:spAutoFit/>
          </a:bodyPr>
          <a:lstStyle/>
          <a:p>
            <a:pPr marL="285750" marR="0" indent="-285750" algn="just">
              <a:lnSpc>
                <a:spcPct val="150000"/>
              </a:lnSpc>
              <a:spcBef>
                <a:spcPts val="0"/>
              </a:spcBef>
              <a:spcAft>
                <a:spcPts val="0"/>
              </a:spcAft>
              <a:buFont typeface="Wingdings" panose="05000000000000000000" charset="0"/>
              <a:buChar char="Ø"/>
            </a:pPr>
            <a:r>
              <a:rPr lang="zh-CN" altLang="en-US" sz="1800" kern="100" dirty="0">
                <a:effectLst/>
                <a:latin typeface="等线" panose="02010600030101010101" charset="-122"/>
                <a:ea typeface="等线" panose="02010600030101010101" charset="-122"/>
                <a:cs typeface="等线" panose="02010600030101010101" charset="-122"/>
              </a:rPr>
              <a:t>分别说明反应时间（</a:t>
            </a:r>
            <a:r>
              <a:rPr lang="en-US" altLang="zh-CN" sz="1800" kern="100" dirty="0">
                <a:effectLst/>
                <a:latin typeface="等线" panose="02010600030101010101" charset="-122"/>
                <a:ea typeface="等线" panose="02010600030101010101" charset="-122"/>
                <a:cs typeface="等线" panose="02010600030101010101" charset="-122"/>
              </a:rPr>
              <a:t>reaction time</a:t>
            </a:r>
            <a:r>
              <a:rPr lang="zh-CN" altLang="en-US" sz="1800" kern="100" dirty="0">
                <a:effectLst/>
                <a:latin typeface="等线" panose="02010600030101010101" charset="-122"/>
                <a:ea typeface="等线" panose="02010600030101010101" charset="-122"/>
                <a:cs typeface="等线" panose="02010600030101010101" charset="-122"/>
              </a:rPr>
              <a:t>）与</a:t>
            </a:r>
            <a:r>
              <a:rPr lang="zh-CN" altLang="en-US" b="0" i="0" dirty="0">
                <a:solidFill>
                  <a:srgbClr val="333333"/>
                </a:solidFill>
                <a:effectLst/>
                <a:latin typeface="Helvetica Neue"/>
              </a:rPr>
              <a:t>直接向前作业链</a:t>
            </a:r>
            <a:r>
              <a:rPr lang="zh-CN" altLang="en-US" sz="1800" kern="100" dirty="0">
                <a:effectLst/>
                <a:latin typeface="等线" panose="02010600030101010101" charset="-122"/>
                <a:ea typeface="等线" panose="02010600030101010101" charset="-122"/>
                <a:cs typeface="等线" panose="02010600030101010101" charset="-122"/>
              </a:rPr>
              <a:t>（</a:t>
            </a:r>
            <a:r>
              <a:rPr lang="en-US" altLang="zh-CN" sz="1800" kern="100" dirty="0">
                <a:effectLst/>
                <a:latin typeface="等线" panose="02010600030101010101" charset="-122"/>
                <a:ea typeface="等线" panose="02010600030101010101" charset="-122"/>
                <a:cs typeface="等线" panose="02010600030101010101" charset="-122"/>
              </a:rPr>
              <a:t>immediate forward job chains</a:t>
            </a:r>
            <a:r>
              <a:rPr lang="zh-CN" altLang="en-US" sz="1800" kern="100" dirty="0">
                <a:effectLst/>
                <a:latin typeface="等线" panose="02010600030101010101" charset="-122"/>
                <a:ea typeface="等线" panose="02010600030101010101" charset="-122"/>
                <a:cs typeface="等线" panose="02010600030101010101" charset="-122"/>
              </a:rPr>
              <a:t>）</a:t>
            </a:r>
            <a:endParaRPr lang="en-US" altLang="zh-CN" sz="1800" kern="100" dirty="0">
              <a:effectLst/>
              <a:latin typeface="等线" panose="02010600030101010101" charset="-122"/>
              <a:ea typeface="等线" panose="02010600030101010101" charset="-122"/>
              <a:cs typeface="等线" panose="02010600030101010101" charset="-122"/>
            </a:endParaRPr>
          </a:p>
          <a:p>
            <a:pPr algn="just">
              <a:lnSpc>
                <a:spcPct val="150000"/>
              </a:lnSpc>
            </a:pPr>
            <a:r>
              <a:rPr lang="en-US" altLang="zh-CN" kern="100" dirty="0">
                <a:latin typeface="等线" panose="02010600030101010101" charset="-122"/>
                <a:ea typeface="等线" panose="02010600030101010101" charset="-122"/>
                <a:cs typeface="等线" panose="02010600030101010101" charset="-122"/>
              </a:rPr>
              <a:t>    </a:t>
            </a:r>
            <a:r>
              <a:rPr lang="zh-CN" altLang="en-US" kern="100" dirty="0">
                <a:latin typeface="等线" panose="02010600030101010101" charset="-122"/>
                <a:ea typeface="等线" panose="02010600030101010101" charset="-122"/>
                <a:cs typeface="等线" panose="02010600030101010101" charset="-122"/>
              </a:rPr>
              <a:t>数据年龄（</a:t>
            </a:r>
            <a:r>
              <a:rPr lang="en-US" altLang="zh-CN" kern="100" dirty="0">
                <a:latin typeface="等线" panose="02010600030101010101" charset="-122"/>
                <a:ea typeface="等线" panose="02010600030101010101" charset="-122"/>
                <a:cs typeface="等线" panose="02010600030101010101" charset="-122"/>
              </a:rPr>
              <a:t>data age</a:t>
            </a:r>
            <a:r>
              <a:rPr lang="zh-CN" altLang="en-US" kern="100" dirty="0">
                <a:latin typeface="等线" panose="02010600030101010101" charset="-122"/>
                <a:ea typeface="等线" panose="02010600030101010101" charset="-122"/>
                <a:cs typeface="等线" panose="02010600030101010101" charset="-122"/>
              </a:rPr>
              <a:t>）</a:t>
            </a:r>
            <a:r>
              <a:rPr lang="zh-CN" altLang="en-US" sz="1800" kern="100" dirty="0">
                <a:effectLst/>
                <a:latin typeface="等线" panose="02010600030101010101" charset="-122"/>
                <a:ea typeface="等线" panose="02010600030101010101" charset="-122"/>
                <a:cs typeface="等线" panose="02010600030101010101" charset="-122"/>
              </a:rPr>
              <a:t>与</a:t>
            </a:r>
            <a:r>
              <a:rPr lang="zh-CN" altLang="en-US" b="0" i="0" dirty="0">
                <a:solidFill>
                  <a:srgbClr val="333333"/>
                </a:solidFill>
                <a:effectLst/>
                <a:latin typeface="Helvetica Neue"/>
              </a:rPr>
              <a:t>直接向后作业链</a:t>
            </a:r>
            <a:r>
              <a:rPr lang="zh-CN" altLang="en-US" sz="1800" kern="100" dirty="0">
                <a:effectLst/>
                <a:latin typeface="等线" panose="02010600030101010101" charset="-122"/>
                <a:ea typeface="等线" panose="02010600030101010101" charset="-122"/>
                <a:cs typeface="等线" panose="02010600030101010101" charset="-122"/>
              </a:rPr>
              <a:t>（</a:t>
            </a:r>
            <a:r>
              <a:rPr lang="en-US" altLang="zh-CN" sz="1800" kern="100" dirty="0">
                <a:effectLst/>
                <a:latin typeface="等线" panose="02010600030101010101" charset="-122"/>
                <a:ea typeface="等线" panose="02010600030101010101" charset="-122"/>
                <a:cs typeface="等线" panose="02010600030101010101" charset="-122"/>
              </a:rPr>
              <a:t>immediate backward job chains</a:t>
            </a:r>
            <a:r>
              <a:rPr lang="zh-CN" altLang="en-US" sz="1800" kern="100" dirty="0">
                <a:effectLst/>
                <a:latin typeface="等线" panose="02010600030101010101" charset="-122"/>
                <a:ea typeface="等线" panose="02010600030101010101" charset="-122"/>
                <a:cs typeface="等线" panose="02010600030101010101" charset="-122"/>
              </a:rPr>
              <a:t>）</a:t>
            </a:r>
            <a:endParaRPr lang="en-US" altLang="zh-CN" sz="1800" kern="100" dirty="0">
              <a:effectLst/>
              <a:latin typeface="等线" panose="02010600030101010101" charset="-122"/>
              <a:ea typeface="等线" panose="02010600030101010101" charset="-122"/>
              <a:cs typeface="等线" panose="02010600030101010101" charset="-122"/>
            </a:endParaRPr>
          </a:p>
          <a:p>
            <a:pPr algn="just">
              <a:lnSpc>
                <a:spcPct val="150000"/>
              </a:lnSpc>
            </a:pPr>
            <a:r>
              <a:rPr lang="zh-CN" altLang="en-US" kern="100" dirty="0">
                <a:latin typeface="等线" panose="02010600030101010101" charset="-122"/>
                <a:ea typeface="等线" panose="02010600030101010101" charset="-122"/>
                <a:cs typeface="等线" panose="02010600030101010101" charset="-122"/>
              </a:rPr>
              <a:t>    之间的关系。（在此之前没有相关工作）</a:t>
            </a:r>
            <a:endParaRPr lang="en-US" altLang="zh-CN" kern="100" dirty="0">
              <a:latin typeface="等线" panose="02010600030101010101" charset="-122"/>
              <a:ea typeface="等线" panose="02010600030101010101" charset="-122"/>
              <a:cs typeface="等线" panose="02010600030101010101" charset="-122"/>
            </a:endParaRPr>
          </a:p>
          <a:p>
            <a:pPr algn="just">
              <a:lnSpc>
                <a:spcPct val="150000"/>
              </a:lnSpc>
            </a:pPr>
            <a:endParaRPr lang="en-US" altLang="zh-CN" kern="100" dirty="0">
              <a:latin typeface="等线" panose="02010600030101010101" charset="-122"/>
              <a:ea typeface="等线" panose="02010600030101010101" charset="-122"/>
              <a:cs typeface="等线" panose="02010600030101010101" charset="-122"/>
            </a:endParaRPr>
          </a:p>
          <a:p>
            <a:pPr marL="285750" marR="0" indent="-285750" algn="just">
              <a:lnSpc>
                <a:spcPct val="150000"/>
              </a:lnSpc>
              <a:spcBef>
                <a:spcPts val="0"/>
              </a:spcBef>
              <a:spcAft>
                <a:spcPts val="0"/>
              </a:spcAft>
              <a:buFont typeface="Wingdings" panose="05000000000000000000" charset="0"/>
              <a:buChar char="Ø"/>
            </a:pPr>
            <a:r>
              <a:rPr lang="zh-CN" altLang="en-US" b="0" i="0" dirty="0">
                <a:solidFill>
                  <a:srgbClr val="333333"/>
                </a:solidFill>
                <a:effectLst/>
                <a:latin typeface="Helvetica Neue"/>
              </a:rPr>
              <a:t>对分布式系统进行了端到端时序分析并考虑偶发性任务</a:t>
            </a:r>
            <a:endParaRPr lang="en-US" altLang="zh-CN" b="0" i="0" dirty="0">
              <a:solidFill>
                <a:srgbClr val="333333"/>
              </a:solidFill>
              <a:effectLst/>
              <a:latin typeface="Helvetica Neue"/>
            </a:endParaRPr>
          </a:p>
          <a:p>
            <a:pPr marR="0" algn="just">
              <a:lnSpc>
                <a:spcPct val="150000"/>
              </a:lnSpc>
              <a:spcBef>
                <a:spcPts val="0"/>
              </a:spcBef>
              <a:spcAft>
                <a:spcPts val="0"/>
              </a:spcAft>
            </a:pPr>
            <a:r>
              <a:rPr lang="zh-CN" altLang="en-US" b="0" i="0" dirty="0">
                <a:solidFill>
                  <a:srgbClr val="333333"/>
                </a:solidFill>
                <a:effectLst/>
                <a:latin typeface="Helvetica Neue"/>
              </a:rPr>
              <a:t>（在此之前的工作大多为基于周期性任务的分析）</a:t>
            </a:r>
            <a:endParaRPr lang="en-US" altLang="zh-CN" b="0" i="0" dirty="0">
              <a:solidFill>
                <a:srgbClr val="333333"/>
              </a:solidFill>
              <a:effectLst/>
              <a:latin typeface="Helvetica Neue"/>
            </a:endParaRPr>
          </a:p>
          <a:p>
            <a:pPr algn="just">
              <a:lnSpc>
                <a:spcPct val="150000"/>
              </a:lnSpc>
            </a:pPr>
            <a:endParaRPr lang="en-US" altLang="zh-CN" kern="100" dirty="0">
              <a:latin typeface="等线" panose="02010600030101010101" charset="-122"/>
              <a:ea typeface="等线" panose="02010600030101010101" charset="-122"/>
              <a:cs typeface="等线" panose="02010600030101010101" charset="-122"/>
            </a:endParaRPr>
          </a:p>
          <a:p>
            <a:pPr marL="285750" indent="-285750" algn="just">
              <a:lnSpc>
                <a:spcPct val="150000"/>
              </a:lnSpc>
              <a:buFont typeface="Wingdings" panose="05000000000000000000" pitchFamily="2" charset="2"/>
              <a:buChar char="Ø"/>
            </a:pPr>
            <a:r>
              <a:rPr lang="zh-CN" altLang="en-US" sz="1800" kern="100" dirty="0">
                <a:effectLst/>
                <a:latin typeface="等线" panose="02010600030101010101" charset="-122"/>
                <a:ea typeface="等线" panose="02010600030101010101" charset="-122"/>
                <a:cs typeface="等线" panose="02010600030101010101" charset="-122"/>
              </a:rPr>
              <a:t>证明了最大反应时间的上界总是大于最大数据年龄的上界</a:t>
            </a:r>
            <a:endParaRPr lang="en-US" altLang="zh-CN" sz="1800" kern="100" dirty="0">
              <a:effectLst/>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背景</a:t>
            </a:r>
            <a:endParaRPr lang="zh-CN" altLang="en-US" sz="2400" b="1" kern="100" dirty="0">
              <a:effectLst/>
              <a:latin typeface="等线" panose="02010600030101010101" charset="-122"/>
              <a:ea typeface="等线" panose="02010600030101010101" charset="-122"/>
              <a:cs typeface="Times New Roman" panose="02020603050405020304" pitchFamily="18" charset="0"/>
            </a:endParaRPr>
          </a:p>
        </p:txBody>
      </p:sp>
      <p:sp>
        <p:nvSpPr>
          <p:cNvPr id="2" name="文本框 1">
            <a:extLst>
              <a:ext uri="{FF2B5EF4-FFF2-40B4-BE49-F238E27FC236}">
                <a16:creationId xmlns:a16="http://schemas.microsoft.com/office/drawing/2014/main" id="{4D2330EC-E421-EC52-A763-0ED1694234FE}"/>
              </a:ext>
            </a:extLst>
          </p:cNvPr>
          <p:cNvSpPr txBox="1"/>
          <p:nvPr/>
        </p:nvSpPr>
        <p:spPr>
          <a:xfrm>
            <a:off x="526587" y="1371879"/>
            <a:ext cx="10741777" cy="2958630"/>
          </a:xfrm>
          <a:prstGeom prst="rect">
            <a:avLst/>
          </a:prstGeom>
          <a:noFill/>
        </p:spPr>
        <p:txBody>
          <a:bodyPr wrap="square" rtlCol="0">
            <a:spAutoFit/>
          </a:bodyPr>
          <a:lstStyle/>
          <a:p>
            <a:pPr marL="285750" marR="0" indent="-285750" algn="just">
              <a:lnSpc>
                <a:spcPct val="150000"/>
              </a:lnSpc>
              <a:spcBef>
                <a:spcPts val="0"/>
              </a:spcBef>
              <a:spcAft>
                <a:spcPts val="0"/>
              </a:spcAft>
              <a:buFont typeface="Wingdings" panose="05000000000000000000" charset="0"/>
              <a:buChar char="Ø"/>
            </a:pPr>
            <a:r>
              <a:rPr lang="zh-CN" altLang="en-US" b="0" i="0" dirty="0">
                <a:solidFill>
                  <a:srgbClr val="333333"/>
                </a:solidFill>
                <a:effectLst/>
                <a:latin typeface="Helvetica Neue"/>
              </a:rPr>
              <a:t>工业系统中，为了确保操作的稳定性和功能的正确性，需要</a:t>
            </a:r>
            <a:r>
              <a:rPr lang="zh-CN" altLang="en-US" b="1" i="0" dirty="0">
                <a:solidFill>
                  <a:srgbClr val="333333"/>
                </a:solidFill>
                <a:effectLst/>
                <a:latin typeface="Helvetica Neue"/>
              </a:rPr>
              <a:t>保障实时</a:t>
            </a:r>
            <a:r>
              <a:rPr lang="zh-CN" altLang="en-US" b="0" i="0" dirty="0">
                <a:solidFill>
                  <a:srgbClr val="333333"/>
                </a:solidFill>
                <a:effectLst/>
                <a:latin typeface="Helvetica Neue"/>
              </a:rPr>
              <a:t>，因此</a:t>
            </a:r>
            <a:r>
              <a:rPr lang="zh-CN" altLang="en-US" b="1" i="0" dirty="0">
                <a:solidFill>
                  <a:srgbClr val="333333"/>
                </a:solidFill>
                <a:effectLst/>
                <a:latin typeface="Helvetica Neue"/>
              </a:rPr>
              <a:t>端到端延迟</a:t>
            </a:r>
            <a:r>
              <a:rPr lang="zh-CN" altLang="en-US" b="0" i="0" dirty="0">
                <a:solidFill>
                  <a:srgbClr val="333333"/>
                </a:solidFill>
                <a:effectLst/>
                <a:latin typeface="Helvetica Neue"/>
              </a:rPr>
              <a:t>非常重要。</a:t>
            </a:r>
            <a:endParaRPr lang="en-US" altLang="zh-CN" b="0" i="0" dirty="0">
              <a:solidFill>
                <a:srgbClr val="333333"/>
              </a:solidFill>
              <a:effectLst/>
              <a:latin typeface="Helvetica Neue"/>
            </a:endParaRPr>
          </a:p>
          <a:p>
            <a:pPr marR="0" algn="just">
              <a:lnSpc>
                <a:spcPct val="150000"/>
              </a:lnSpc>
              <a:spcBef>
                <a:spcPts val="0"/>
              </a:spcBef>
              <a:spcAft>
                <a:spcPts val="0"/>
              </a:spcAft>
            </a:pPr>
            <a:r>
              <a:rPr lang="en-US" altLang="zh-CN" dirty="0">
                <a:solidFill>
                  <a:srgbClr val="333333"/>
                </a:solidFill>
                <a:latin typeface="Helvetica Neue"/>
              </a:rPr>
              <a:t>     </a:t>
            </a:r>
            <a:r>
              <a:rPr lang="en-US" altLang="zh-CN" b="0" i="0" dirty="0" err="1">
                <a:solidFill>
                  <a:srgbClr val="333333"/>
                </a:solidFill>
                <a:effectLst/>
                <a:latin typeface="Helvetica Neue"/>
              </a:rPr>
              <a:t>eg.</a:t>
            </a:r>
            <a:r>
              <a:rPr lang="zh-CN" altLang="en-US" b="0" i="0" dirty="0">
                <a:solidFill>
                  <a:srgbClr val="333333"/>
                </a:solidFill>
                <a:effectLst/>
                <a:latin typeface="Helvetica Neue"/>
              </a:rPr>
              <a:t>对于需要响应传感器读数的安全关键型任务，期望的控制行为必须在一定的时间间隔内完成</a:t>
            </a:r>
            <a:r>
              <a:rPr lang="en-US" altLang="zh-CN" b="0" i="0" dirty="0">
                <a:solidFill>
                  <a:srgbClr val="333333"/>
                </a:solidFill>
                <a:effectLst/>
                <a:latin typeface="Helvetica Neue"/>
              </a:rPr>
              <a:t>/</a:t>
            </a:r>
            <a:r>
              <a:rPr lang="zh-CN" altLang="en-US" b="0" i="0" dirty="0">
                <a:solidFill>
                  <a:srgbClr val="333333"/>
                </a:solidFill>
                <a:effectLst/>
                <a:latin typeface="Helvetica Neue"/>
              </a:rPr>
              <a:t>执行。</a:t>
            </a:r>
            <a:endParaRPr lang="en-US" altLang="zh-CN" b="0" i="0" dirty="0">
              <a:solidFill>
                <a:srgbClr val="333333"/>
              </a:solidFill>
              <a:effectLst/>
              <a:latin typeface="Helvetica Neue"/>
            </a:endParaRPr>
          </a:p>
          <a:p>
            <a:pPr marL="285750" marR="0" indent="-285750" algn="just">
              <a:lnSpc>
                <a:spcPct val="150000"/>
              </a:lnSpc>
              <a:spcBef>
                <a:spcPts val="0"/>
              </a:spcBef>
              <a:spcAft>
                <a:spcPts val="0"/>
              </a:spcAft>
              <a:buFont typeface="Wingdings" panose="05000000000000000000" charset="0"/>
              <a:buChar char="Ø"/>
            </a:pPr>
            <a:endParaRPr lang="en-US" altLang="zh-CN" dirty="0">
              <a:solidFill>
                <a:srgbClr val="333333"/>
              </a:solidFill>
              <a:latin typeface="Helvetica Neue"/>
            </a:endParaRPr>
          </a:p>
          <a:p>
            <a:pPr marL="285750" marR="0" indent="-285750" algn="just">
              <a:lnSpc>
                <a:spcPct val="150000"/>
              </a:lnSpc>
              <a:spcBef>
                <a:spcPts val="0"/>
              </a:spcBef>
              <a:spcAft>
                <a:spcPts val="0"/>
              </a:spcAft>
              <a:buFont typeface="Wingdings" panose="05000000000000000000" charset="0"/>
              <a:buChar char="Ø"/>
            </a:pPr>
            <a:r>
              <a:rPr lang="zh-CN" altLang="en-US" b="0" i="0" dirty="0">
                <a:solidFill>
                  <a:srgbClr val="333333"/>
                </a:solidFill>
                <a:effectLst/>
                <a:latin typeface="Helvetica Neue"/>
              </a:rPr>
              <a:t>为了对由原因触发的结果做出反应，可能是外部活动或信息更新，需要</a:t>
            </a:r>
            <a:r>
              <a:rPr lang="zh-CN" altLang="en-US" b="1" i="0" dirty="0">
                <a:solidFill>
                  <a:srgbClr val="333333"/>
                </a:solidFill>
                <a:effectLst/>
                <a:latin typeface="Helvetica Neue"/>
              </a:rPr>
              <a:t>循序地执行多个任务</a:t>
            </a:r>
            <a:r>
              <a:rPr lang="zh-CN" altLang="en-US" b="0" i="0" dirty="0">
                <a:solidFill>
                  <a:srgbClr val="333333"/>
                </a:solidFill>
                <a:effectLst/>
                <a:latin typeface="Helvetica Neue"/>
              </a:rPr>
              <a:t>。</a:t>
            </a:r>
            <a:endParaRPr lang="en-US" altLang="zh-CN" b="0" i="0" dirty="0">
              <a:solidFill>
                <a:srgbClr val="333333"/>
              </a:solidFill>
              <a:effectLst/>
              <a:latin typeface="Helvetica Neue"/>
            </a:endParaRPr>
          </a:p>
          <a:p>
            <a:pPr marR="0" algn="just">
              <a:lnSpc>
                <a:spcPct val="150000"/>
              </a:lnSpc>
              <a:spcBef>
                <a:spcPts val="0"/>
              </a:spcBef>
              <a:spcAft>
                <a:spcPts val="0"/>
              </a:spcAft>
            </a:pPr>
            <a:r>
              <a:rPr lang="en-US" altLang="zh-CN" dirty="0">
                <a:solidFill>
                  <a:srgbClr val="333333"/>
                </a:solidFill>
                <a:latin typeface="Helvetica Neue"/>
              </a:rPr>
              <a:t>    </a:t>
            </a:r>
            <a:r>
              <a:rPr lang="zh-CN" altLang="en-US" dirty="0">
                <a:solidFill>
                  <a:srgbClr val="333333"/>
                </a:solidFill>
                <a:latin typeface="Helvetica Neue"/>
              </a:rPr>
              <a:t>所以，</a:t>
            </a:r>
            <a:r>
              <a:rPr lang="zh-CN" altLang="en-US" b="1" i="0" dirty="0">
                <a:solidFill>
                  <a:srgbClr val="333333"/>
                </a:solidFill>
                <a:effectLst/>
                <a:latin typeface="Helvetica Neue"/>
              </a:rPr>
              <a:t>因果链</a:t>
            </a:r>
            <a:r>
              <a:rPr lang="zh-CN" altLang="en-US" b="0" i="0" dirty="0">
                <a:solidFill>
                  <a:srgbClr val="333333"/>
                </a:solidFill>
                <a:effectLst/>
                <a:latin typeface="Helvetica Neue"/>
              </a:rPr>
              <a:t>被用来描述完成某一功能的因果过程所需的步骤序列。</a:t>
            </a:r>
            <a:endParaRPr lang="en-US" altLang="zh-CN" b="0" i="0" dirty="0">
              <a:solidFill>
                <a:srgbClr val="333333"/>
              </a:solidFill>
              <a:effectLst/>
              <a:latin typeface="Helvetica Neue"/>
            </a:endParaRPr>
          </a:p>
          <a:p>
            <a:pPr marL="285750" marR="0" indent="-285750" algn="just">
              <a:lnSpc>
                <a:spcPct val="150000"/>
              </a:lnSpc>
              <a:spcBef>
                <a:spcPts val="0"/>
              </a:spcBef>
              <a:spcAft>
                <a:spcPts val="0"/>
              </a:spcAft>
              <a:buFont typeface="Wingdings" panose="05000000000000000000" charset="0"/>
              <a:buChar char="Ø"/>
            </a:pPr>
            <a:endParaRPr lang="en-US" altLang="zh-CN" dirty="0">
              <a:solidFill>
                <a:srgbClr val="333333"/>
              </a:solidFill>
              <a:latin typeface="Helvetica Neue"/>
            </a:endParaRPr>
          </a:p>
          <a:p>
            <a:pPr marL="285750" marR="0" indent="-285750" algn="just">
              <a:lnSpc>
                <a:spcPct val="150000"/>
              </a:lnSpc>
              <a:spcBef>
                <a:spcPts val="0"/>
              </a:spcBef>
              <a:spcAft>
                <a:spcPts val="0"/>
              </a:spcAft>
              <a:buFont typeface="Wingdings" panose="05000000000000000000" charset="0"/>
              <a:buChar char="Ø"/>
            </a:pPr>
            <a:r>
              <a:rPr lang="zh-CN" altLang="en-US" b="0" i="0" dirty="0">
                <a:solidFill>
                  <a:srgbClr val="333333"/>
                </a:solidFill>
                <a:effectLst/>
                <a:latin typeface="Helvetica Neue"/>
              </a:rPr>
              <a:t>为了验证时序要求，必须确定从一个原因到一个结果的时间间隔，即所谓的端到端时序分析。</a:t>
            </a:r>
            <a:endParaRPr lang="en-US" altLang="zh-CN" sz="1800" kern="100" dirty="0">
              <a:effectLst/>
              <a:latin typeface="等线" panose="02010600030101010101" charset="-122"/>
              <a:ea typeface="等线" panose="02010600030101010101" charset="-122"/>
              <a:cs typeface="等线" panose="02010600030101010101" charset="-122"/>
            </a:endParaRPr>
          </a:p>
        </p:txBody>
      </p:sp>
    </p:spTree>
    <p:extLst>
      <p:ext uri="{BB962C8B-B14F-4D97-AF65-F5344CB8AC3E}">
        <p14:creationId xmlns:p14="http://schemas.microsoft.com/office/powerpoint/2010/main" val="415518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反应时间（</a:t>
            </a:r>
            <a:r>
              <a:rPr lang="en-US" altLang="zh-CN" sz="2400" b="1" kern="100" dirty="0">
                <a:latin typeface="等线" panose="02010600030101010101" charset="-122"/>
                <a:ea typeface="等线" panose="02010600030101010101" charset="-122"/>
                <a:cs typeface="Times New Roman" panose="02020603050405020304" pitchFamily="18" charset="0"/>
              </a:rPr>
              <a:t>reaction time</a:t>
            </a:r>
            <a:r>
              <a:rPr lang="zh-CN" altLang="en-US" sz="2400" b="1" kern="100" dirty="0">
                <a:latin typeface="等线" panose="02010600030101010101" charset="-122"/>
                <a:ea typeface="等线" panose="02010600030101010101" charset="-122"/>
                <a:cs typeface="Times New Roman" panose="02020603050405020304" pitchFamily="18" charset="0"/>
              </a:rPr>
              <a:t>）与数据年龄（</a:t>
            </a:r>
            <a:r>
              <a:rPr lang="en-US" altLang="zh-CN" sz="2400" b="1" kern="100" dirty="0">
                <a:latin typeface="等线" panose="02010600030101010101" charset="-122"/>
                <a:ea typeface="等线" panose="02010600030101010101" charset="-122"/>
                <a:cs typeface="Times New Roman" panose="02020603050405020304" pitchFamily="18" charset="0"/>
              </a:rPr>
              <a:t>data age</a:t>
            </a:r>
            <a:r>
              <a:rPr lang="zh-CN" altLang="en-US" sz="2400" b="1" kern="100" dirty="0">
                <a:latin typeface="等线" panose="02010600030101010101" charset="-122"/>
                <a:ea typeface="等线" panose="02010600030101010101" charset="-122"/>
                <a:cs typeface="Times New Roman" panose="02020603050405020304" pitchFamily="18" charset="0"/>
              </a:rPr>
              <a:t>）</a:t>
            </a:r>
          </a:p>
        </p:txBody>
      </p:sp>
      <p:sp>
        <p:nvSpPr>
          <p:cNvPr id="5" name="文本框 4">
            <a:extLst>
              <a:ext uri="{FF2B5EF4-FFF2-40B4-BE49-F238E27FC236}">
                <a16:creationId xmlns:a16="http://schemas.microsoft.com/office/drawing/2014/main" id="{4C502A52-09EC-248D-0243-764B5628D9EB}"/>
              </a:ext>
            </a:extLst>
          </p:cNvPr>
          <p:cNvSpPr txBox="1"/>
          <p:nvPr/>
        </p:nvSpPr>
        <p:spPr>
          <a:xfrm>
            <a:off x="526587" y="1371879"/>
            <a:ext cx="10741777" cy="4203138"/>
          </a:xfrm>
          <a:prstGeom prst="rect">
            <a:avLst/>
          </a:prstGeom>
          <a:noFill/>
        </p:spPr>
        <p:txBody>
          <a:bodyPr wrap="square" rtlCol="0">
            <a:spAutoFit/>
          </a:bodyPr>
          <a:lstStyle/>
          <a:p>
            <a:pPr>
              <a:lnSpc>
                <a:spcPct val="150000"/>
              </a:lnSpc>
            </a:pPr>
            <a:r>
              <a:rPr lang="zh-CN" altLang="en-US" b="1" i="0" dirty="0">
                <a:solidFill>
                  <a:srgbClr val="333333"/>
                </a:solidFill>
                <a:effectLst/>
                <a:latin typeface="Helvetica Neue"/>
              </a:rPr>
              <a:t>因果链：</a:t>
            </a:r>
            <a:r>
              <a:rPr lang="zh-CN" altLang="en-US" b="0" i="0" dirty="0">
                <a:solidFill>
                  <a:srgbClr val="333333"/>
                </a:solidFill>
                <a:effectLst/>
                <a:latin typeface="Helvetica Neue"/>
              </a:rPr>
              <a:t>是一个线性、有向和无环图，其中每个节点是一个任务，边表示这些任务之间的数据依赖关系。</a:t>
            </a:r>
            <a:endParaRPr lang="en-US" altLang="zh-CN" b="0" i="0" dirty="0">
              <a:solidFill>
                <a:srgbClr val="333333"/>
              </a:solidFill>
              <a:effectLst/>
              <a:latin typeface="Helvetica Neue"/>
            </a:endParaRPr>
          </a:p>
          <a:p>
            <a:pPr>
              <a:lnSpc>
                <a:spcPct val="150000"/>
              </a:lnSpc>
            </a:pPr>
            <a:r>
              <a:rPr lang="zh-CN" altLang="en-US" dirty="0">
                <a:solidFill>
                  <a:srgbClr val="333333"/>
                </a:solidFill>
                <a:latin typeface="Helvetica Neue"/>
              </a:rPr>
              <a:t>主要考虑一下两种端到端延迟语义：</a:t>
            </a:r>
            <a:endParaRPr lang="en-US" altLang="zh-CN" dirty="0">
              <a:solidFill>
                <a:srgbClr val="333333"/>
              </a:solidFill>
              <a:latin typeface="Helvetica Neue"/>
            </a:endParaRPr>
          </a:p>
          <a:p>
            <a:pPr marL="285750" marR="0" indent="-285750" algn="just">
              <a:lnSpc>
                <a:spcPct val="150000"/>
              </a:lnSpc>
              <a:spcBef>
                <a:spcPts val="0"/>
              </a:spcBef>
              <a:spcAft>
                <a:spcPts val="0"/>
              </a:spcAft>
              <a:buFont typeface="Wingdings" panose="05000000000000000000" charset="0"/>
              <a:buChar char="Ø"/>
            </a:pPr>
            <a:r>
              <a:rPr lang="zh-CN" altLang="en-US" sz="1800" b="1" kern="100" dirty="0">
                <a:latin typeface="等线" panose="02010600030101010101" charset="-122"/>
                <a:ea typeface="等线" panose="02010600030101010101" charset="-122"/>
                <a:cs typeface="Times New Roman" panose="02020603050405020304" pitchFamily="18" charset="0"/>
              </a:rPr>
              <a:t>反应时间（</a:t>
            </a:r>
            <a:r>
              <a:rPr lang="en-US" altLang="zh-CN" sz="1800" b="1" kern="100" dirty="0">
                <a:latin typeface="等线" panose="02010600030101010101" charset="-122"/>
                <a:ea typeface="等线" panose="02010600030101010101" charset="-122"/>
                <a:cs typeface="Times New Roman" panose="02020603050405020304" pitchFamily="18" charset="0"/>
              </a:rPr>
              <a:t>reaction time</a:t>
            </a:r>
            <a:r>
              <a:rPr lang="zh-CN" altLang="en-US" sz="1800" b="1" kern="100" dirty="0">
                <a:latin typeface="等线" panose="02010600030101010101" charset="-122"/>
                <a:ea typeface="等线" panose="02010600030101010101" charset="-122"/>
                <a:cs typeface="Times New Roman" panose="02020603050405020304" pitchFamily="18" charset="0"/>
              </a:rPr>
              <a:t>）：</a:t>
            </a:r>
            <a:endParaRPr lang="en-US" altLang="zh-CN" sz="1800" b="1" kern="100" dirty="0">
              <a:latin typeface="等线" panose="02010600030101010101" charset="-122"/>
              <a:ea typeface="等线" panose="02010600030101010101" charset="-122"/>
              <a:cs typeface="Times New Roman" panose="02020603050405020304" pitchFamily="18" charset="0"/>
            </a:endParaRPr>
          </a:p>
          <a:p>
            <a:pPr marR="0" algn="just">
              <a:lnSpc>
                <a:spcPct val="150000"/>
              </a:lnSpc>
              <a:spcBef>
                <a:spcPts val="0"/>
              </a:spcBef>
              <a:spcAft>
                <a:spcPts val="0"/>
              </a:spcAft>
            </a:pPr>
            <a:r>
              <a:rPr lang="en-US" altLang="zh-CN" sz="1800" b="1" kern="100" dirty="0">
                <a:latin typeface="等线" panose="02010600030101010101" charset="-122"/>
                <a:ea typeface="等线" panose="02010600030101010101" charset="-122"/>
                <a:cs typeface="Times New Roman" panose="02020603050405020304" pitchFamily="18" charset="0"/>
              </a:rPr>
              <a:t>     </a:t>
            </a:r>
            <a:r>
              <a:rPr lang="zh-CN" altLang="en-US" sz="1800" kern="100" dirty="0">
                <a:latin typeface="等线" panose="02010600030101010101" charset="-122"/>
                <a:ea typeface="等线" panose="02010600030101010101" charset="-122"/>
                <a:cs typeface="Times New Roman" panose="02020603050405020304" pitchFamily="18" charset="0"/>
              </a:rPr>
              <a:t>按键到动作的延迟（</a:t>
            </a:r>
            <a:r>
              <a:rPr lang="en-US" altLang="zh-CN" sz="1800" kern="100" dirty="0">
                <a:latin typeface="等线" panose="02010600030101010101" charset="-122"/>
                <a:ea typeface="等线" panose="02010600030101010101" charset="-122"/>
                <a:cs typeface="Times New Roman" panose="02020603050405020304" pitchFamily="18" charset="0"/>
              </a:rPr>
              <a:t>the button-to-action delay</a:t>
            </a:r>
            <a:r>
              <a:rPr lang="zh-CN" altLang="en-US" sz="1800" kern="100" dirty="0">
                <a:latin typeface="等线" panose="02010600030101010101" charset="-122"/>
                <a:ea typeface="等线" panose="02010600030101010101" charset="-122"/>
                <a:cs typeface="Times New Roman" panose="02020603050405020304" pitchFamily="18" charset="0"/>
              </a:rPr>
              <a:t>）</a:t>
            </a:r>
            <a:endParaRPr lang="en-US" altLang="zh-CN" sz="1800" kern="100" dirty="0">
              <a:latin typeface="等线" panose="02010600030101010101" charset="-122"/>
              <a:ea typeface="等线" panose="02010600030101010101" charset="-122"/>
              <a:cs typeface="Times New Roman" panose="02020603050405020304" pitchFamily="18" charset="0"/>
            </a:endParaRPr>
          </a:p>
          <a:p>
            <a:pPr marR="0" algn="just">
              <a:lnSpc>
                <a:spcPct val="150000"/>
              </a:lnSpc>
              <a:spcBef>
                <a:spcPts val="0"/>
              </a:spcBef>
              <a:spcAft>
                <a:spcPts val="0"/>
              </a:spcAft>
            </a:pPr>
            <a:r>
              <a:rPr lang="zh-CN" altLang="en-US" b="0" i="0" dirty="0">
                <a:solidFill>
                  <a:srgbClr val="333333"/>
                </a:solidFill>
                <a:effectLst/>
                <a:latin typeface="Helvetica Neue"/>
              </a:rPr>
              <a:t>     因果链</a:t>
            </a:r>
            <a:r>
              <a:rPr lang="zh-CN" altLang="en-US" dirty="0"/>
              <a:t>处理外部信号（外部事件）的最大延迟</a:t>
            </a:r>
            <a:endParaRPr lang="en-US" altLang="zh-CN" dirty="0">
              <a:solidFill>
                <a:srgbClr val="333333"/>
              </a:solidFill>
              <a:latin typeface="Helvetica Neue"/>
            </a:endParaRPr>
          </a:p>
          <a:p>
            <a:pPr marR="0" algn="just">
              <a:lnSpc>
                <a:spcPct val="150000"/>
              </a:lnSpc>
              <a:spcBef>
                <a:spcPts val="0"/>
              </a:spcBef>
              <a:spcAft>
                <a:spcPts val="0"/>
              </a:spcAft>
            </a:pPr>
            <a:r>
              <a:rPr lang="en-US" altLang="zh-CN" dirty="0">
                <a:solidFill>
                  <a:srgbClr val="333333"/>
                </a:solidFill>
                <a:latin typeface="Helvetica Neue"/>
              </a:rPr>
              <a:t>     </a:t>
            </a:r>
            <a:r>
              <a:rPr lang="zh-CN" altLang="en-US" b="0" i="0" dirty="0">
                <a:solidFill>
                  <a:srgbClr val="333333"/>
                </a:solidFill>
                <a:effectLst/>
                <a:latin typeface="Helvetica Neue"/>
              </a:rPr>
              <a:t>人体电子学分析按钮到动作延迟的首选。</a:t>
            </a:r>
            <a:endParaRPr lang="en-US" altLang="zh-CN" b="0" i="0" dirty="0">
              <a:solidFill>
                <a:srgbClr val="333333"/>
              </a:solidFill>
              <a:effectLst/>
              <a:latin typeface="Helvetica Neue"/>
            </a:endParaRPr>
          </a:p>
          <a:p>
            <a:pPr marL="285750" marR="0" indent="-285750" algn="just">
              <a:lnSpc>
                <a:spcPct val="150000"/>
              </a:lnSpc>
              <a:spcBef>
                <a:spcPts val="0"/>
              </a:spcBef>
              <a:spcAft>
                <a:spcPts val="0"/>
              </a:spcAft>
              <a:buFont typeface="Wingdings" panose="05000000000000000000" charset="0"/>
              <a:buChar char="Ø"/>
            </a:pPr>
            <a:r>
              <a:rPr lang="zh-CN" altLang="en-US" sz="1800" b="1" kern="100" dirty="0">
                <a:latin typeface="等线" panose="02010600030101010101" charset="-122"/>
                <a:ea typeface="等线" panose="02010600030101010101" charset="-122"/>
                <a:cs typeface="Times New Roman" panose="02020603050405020304" pitchFamily="18" charset="0"/>
              </a:rPr>
              <a:t>数据年龄（</a:t>
            </a:r>
            <a:r>
              <a:rPr lang="en-US" altLang="zh-CN" sz="1800" b="1" kern="100" dirty="0">
                <a:latin typeface="等线" panose="02010600030101010101" charset="-122"/>
                <a:ea typeface="等线" panose="02010600030101010101" charset="-122"/>
                <a:cs typeface="Times New Roman" panose="02020603050405020304" pitchFamily="18" charset="0"/>
              </a:rPr>
              <a:t>data age</a:t>
            </a:r>
            <a:r>
              <a:rPr lang="zh-CN" altLang="en-US" sz="1800" b="1" kern="100" dirty="0">
                <a:latin typeface="等线" panose="02010600030101010101" charset="-122"/>
                <a:ea typeface="等线" panose="02010600030101010101" charset="-122"/>
                <a:cs typeface="Times New Roman" panose="02020603050405020304" pitchFamily="18" charset="0"/>
              </a:rPr>
              <a:t>）：</a:t>
            </a:r>
            <a:endParaRPr lang="en-US" altLang="zh-CN" sz="1800" b="1" kern="100" dirty="0">
              <a:latin typeface="等线" panose="02010600030101010101" charset="-122"/>
              <a:ea typeface="等线" panose="02010600030101010101" charset="-122"/>
              <a:cs typeface="Times New Roman" panose="02020603050405020304" pitchFamily="18" charset="0"/>
            </a:endParaRPr>
          </a:p>
          <a:p>
            <a:pPr marR="0" algn="just">
              <a:lnSpc>
                <a:spcPct val="150000"/>
              </a:lnSpc>
              <a:spcBef>
                <a:spcPts val="0"/>
              </a:spcBef>
              <a:spcAft>
                <a:spcPts val="0"/>
              </a:spcAft>
            </a:pPr>
            <a:r>
              <a:rPr lang="zh-CN" altLang="en-US" sz="1800" kern="100" dirty="0">
                <a:latin typeface="等线" panose="02010600030101010101" charset="-122"/>
                <a:ea typeface="等线" panose="02010600030101010101" charset="-122"/>
                <a:cs typeface="Times New Roman" panose="02020603050405020304" pitchFamily="18" charset="0"/>
              </a:rPr>
              <a:t>     最坏情况下的数据新鲜度（</a:t>
            </a:r>
            <a:r>
              <a:rPr lang="en-US" altLang="zh-CN" sz="1800" kern="100" dirty="0">
                <a:latin typeface="等线" panose="02010600030101010101" charset="-122"/>
                <a:ea typeface="等线" panose="02010600030101010101" charset="-122"/>
                <a:cs typeface="Times New Roman" panose="02020603050405020304" pitchFamily="18" charset="0"/>
              </a:rPr>
              <a:t>the worst-case data freshness</a:t>
            </a:r>
            <a:r>
              <a:rPr lang="zh-CN" altLang="en-US" sz="1800" kern="100" dirty="0">
                <a:latin typeface="等线" panose="02010600030101010101" charset="-122"/>
                <a:ea typeface="等线" panose="02010600030101010101" charset="-122"/>
                <a:cs typeface="Times New Roman" panose="02020603050405020304" pitchFamily="18" charset="0"/>
              </a:rPr>
              <a:t>）</a:t>
            </a:r>
            <a:endParaRPr lang="en-US" altLang="zh-CN" sz="1800" kern="100" dirty="0">
              <a:latin typeface="等线" panose="02010600030101010101" charset="-122"/>
              <a:ea typeface="等线" panose="02010600030101010101" charset="-122"/>
              <a:cs typeface="Times New Roman" panose="02020603050405020304" pitchFamily="18" charset="0"/>
            </a:endParaRPr>
          </a:p>
          <a:p>
            <a:pPr marR="0" algn="just">
              <a:lnSpc>
                <a:spcPct val="150000"/>
              </a:lnSpc>
              <a:spcBef>
                <a:spcPts val="0"/>
              </a:spcBef>
              <a:spcAft>
                <a:spcPts val="0"/>
              </a:spcAft>
            </a:pPr>
            <a:r>
              <a:rPr lang="zh-CN" altLang="en-US" dirty="0">
                <a:solidFill>
                  <a:srgbClr val="333333"/>
                </a:solidFill>
                <a:latin typeface="Helvetica Neue"/>
              </a:rPr>
              <a:t>     因果</a:t>
            </a:r>
            <a:r>
              <a:rPr lang="zh-CN" altLang="en-US" b="0" i="0" dirty="0">
                <a:solidFill>
                  <a:srgbClr val="333333"/>
                </a:solidFill>
                <a:effectLst/>
                <a:latin typeface="Helvetica Neue"/>
              </a:rPr>
              <a:t>链中的第一个任务读取数据与最后任务完成处理数据时的时间间隔</a:t>
            </a:r>
            <a:endParaRPr lang="en-US" altLang="zh-CN" b="0" i="0" dirty="0">
              <a:solidFill>
                <a:srgbClr val="333333"/>
              </a:solidFill>
              <a:effectLst/>
              <a:latin typeface="Helvetica Neue"/>
            </a:endParaRPr>
          </a:p>
          <a:p>
            <a:pPr marR="0" algn="just">
              <a:lnSpc>
                <a:spcPct val="150000"/>
              </a:lnSpc>
              <a:spcBef>
                <a:spcPts val="0"/>
              </a:spcBef>
              <a:spcAft>
                <a:spcPts val="0"/>
              </a:spcAft>
            </a:pPr>
            <a:r>
              <a:rPr lang="zh-CN" altLang="en-US" b="0" i="0" dirty="0">
                <a:solidFill>
                  <a:srgbClr val="333333"/>
                </a:solidFill>
                <a:effectLst/>
                <a:latin typeface="Helvetica Neue"/>
              </a:rPr>
              <a:t>     计算控制工程延迟需要的最大数据年龄</a:t>
            </a:r>
            <a:endParaRPr lang="en-US" altLang="zh-CN" b="0" i="0" dirty="0">
              <a:solidFill>
                <a:srgbClr val="333333"/>
              </a:solidFill>
              <a:effectLst/>
              <a:latin typeface="Helvetica Neue"/>
            </a:endParaRPr>
          </a:p>
        </p:txBody>
      </p:sp>
      <p:grpSp>
        <p:nvGrpSpPr>
          <p:cNvPr id="4" name="组合 3">
            <a:extLst>
              <a:ext uri="{FF2B5EF4-FFF2-40B4-BE49-F238E27FC236}">
                <a16:creationId xmlns:a16="http://schemas.microsoft.com/office/drawing/2014/main" id="{5A7B0117-31F8-8808-4BA4-7AAD934763E0}"/>
              </a:ext>
            </a:extLst>
          </p:cNvPr>
          <p:cNvGrpSpPr/>
          <p:nvPr/>
        </p:nvGrpSpPr>
        <p:grpSpPr>
          <a:xfrm>
            <a:off x="6654858" y="2272819"/>
            <a:ext cx="5444780" cy="2127634"/>
            <a:chOff x="6432607" y="-163393"/>
            <a:chExt cx="6254057" cy="2599089"/>
          </a:xfrm>
        </p:grpSpPr>
        <p:pic>
          <p:nvPicPr>
            <p:cNvPr id="7" name="图片 6">
              <a:extLst>
                <a:ext uri="{FF2B5EF4-FFF2-40B4-BE49-F238E27FC236}">
                  <a16:creationId xmlns:a16="http://schemas.microsoft.com/office/drawing/2014/main" id="{E3C10BEF-E7CF-C6F8-17A6-9EB0830F6513}"/>
                </a:ext>
              </a:extLst>
            </p:cNvPr>
            <p:cNvPicPr>
              <a:picLocks noChangeAspect="1"/>
            </p:cNvPicPr>
            <p:nvPr/>
          </p:nvPicPr>
          <p:blipFill>
            <a:blip r:embed="rId3"/>
            <a:stretch>
              <a:fillRect/>
            </a:stretch>
          </p:blipFill>
          <p:spPr>
            <a:xfrm>
              <a:off x="6432607" y="-163393"/>
              <a:ext cx="6254057" cy="2599089"/>
            </a:xfrm>
            <a:prstGeom prst="rect">
              <a:avLst/>
            </a:prstGeom>
          </p:spPr>
        </p:pic>
        <p:cxnSp>
          <p:nvCxnSpPr>
            <p:cNvPr id="9" name="直接箭头连接符 8">
              <a:extLst>
                <a:ext uri="{FF2B5EF4-FFF2-40B4-BE49-F238E27FC236}">
                  <a16:creationId xmlns:a16="http://schemas.microsoft.com/office/drawing/2014/main" id="{3A56A5DD-0750-C6FD-580B-383062488966}"/>
                </a:ext>
              </a:extLst>
            </p:cNvPr>
            <p:cNvCxnSpPr>
              <a:cxnSpLocks/>
            </p:cNvCxnSpPr>
            <p:nvPr/>
          </p:nvCxnSpPr>
          <p:spPr>
            <a:xfrm>
              <a:off x="8248073" y="591205"/>
              <a:ext cx="1191491" cy="108989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pSp>
      <p:sp>
        <p:nvSpPr>
          <p:cNvPr id="14" name="矩形 13">
            <a:extLst>
              <a:ext uri="{FF2B5EF4-FFF2-40B4-BE49-F238E27FC236}">
                <a16:creationId xmlns:a16="http://schemas.microsoft.com/office/drawing/2014/main" id="{B51A06C0-5DFF-8DDD-2408-DCBBA79C631A}"/>
              </a:ext>
            </a:extLst>
          </p:cNvPr>
          <p:cNvSpPr/>
          <p:nvPr/>
        </p:nvSpPr>
        <p:spPr>
          <a:xfrm>
            <a:off x="6834311" y="4001362"/>
            <a:ext cx="2650837" cy="295563"/>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07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任务模型</a:t>
            </a:r>
          </a:p>
        </p:txBody>
      </p:sp>
      <p:sp>
        <p:nvSpPr>
          <p:cNvPr id="5" name="文本框 4">
            <a:extLst>
              <a:ext uri="{FF2B5EF4-FFF2-40B4-BE49-F238E27FC236}">
                <a16:creationId xmlns:a16="http://schemas.microsoft.com/office/drawing/2014/main" id="{2B880C2A-8FB3-73FF-D7C7-0B91DBCC0902}"/>
              </a:ext>
            </a:extLst>
          </p:cNvPr>
          <p:cNvSpPr txBox="1"/>
          <p:nvPr/>
        </p:nvSpPr>
        <p:spPr>
          <a:xfrm>
            <a:off x="526587" y="1165710"/>
            <a:ext cx="10741777" cy="463653"/>
          </a:xfrm>
          <a:prstGeom prst="rect">
            <a:avLst/>
          </a:prstGeom>
          <a:noFill/>
        </p:spPr>
        <p:txBody>
          <a:bodyPr wrap="square" rtlCol="0">
            <a:spAutoFit/>
          </a:bodyPr>
          <a:lstStyle/>
          <a:p>
            <a:pPr>
              <a:lnSpc>
                <a:spcPct val="150000"/>
              </a:lnSpc>
            </a:pPr>
            <a:r>
              <a:rPr lang="zh-CN" altLang="en-US" b="0" i="0" dirty="0">
                <a:solidFill>
                  <a:srgbClr val="333333"/>
                </a:solidFill>
                <a:effectLst/>
                <a:latin typeface="Helvetica Neue"/>
              </a:rPr>
              <a:t>假设一组循环任务，每个任务静态地分配给一个</a:t>
            </a:r>
            <a:r>
              <a:rPr lang="en-US" altLang="zh-CN" b="0" i="0" dirty="0">
                <a:solidFill>
                  <a:srgbClr val="333333"/>
                </a:solidFill>
                <a:effectLst/>
                <a:latin typeface="Helvetica Neue"/>
              </a:rPr>
              <a:t>ECU</a:t>
            </a:r>
            <a:r>
              <a:rPr lang="zh-CN" altLang="en-US" b="0" i="0" dirty="0">
                <a:solidFill>
                  <a:srgbClr val="333333"/>
                </a:solidFill>
                <a:effectLst/>
                <a:latin typeface="Helvetica Neue"/>
              </a:rPr>
              <a:t>，并且所有任务实例都在该</a:t>
            </a:r>
            <a:r>
              <a:rPr lang="en-US" altLang="zh-CN" b="0" i="0" dirty="0">
                <a:solidFill>
                  <a:srgbClr val="333333"/>
                </a:solidFill>
                <a:effectLst/>
                <a:latin typeface="Helvetica Neue"/>
              </a:rPr>
              <a:t>ECU</a:t>
            </a:r>
            <a:r>
              <a:rPr lang="zh-CN" altLang="en-US" b="0" i="0" dirty="0">
                <a:solidFill>
                  <a:srgbClr val="333333"/>
                </a:solidFill>
                <a:effectLst/>
                <a:latin typeface="Helvetica Neue"/>
              </a:rPr>
              <a:t>上执行。</a:t>
            </a:r>
            <a:endParaRPr lang="en-US" altLang="zh-CN" b="0" i="0" dirty="0">
              <a:solidFill>
                <a:srgbClr val="333333"/>
              </a:solidFill>
              <a:effectLst/>
              <a:latin typeface="Helvetica Neue"/>
            </a:endParaRPr>
          </a:p>
        </p:txBody>
      </p:sp>
      <p:sp>
        <p:nvSpPr>
          <p:cNvPr id="14" name="文本框 13">
            <a:extLst>
              <a:ext uri="{FF2B5EF4-FFF2-40B4-BE49-F238E27FC236}">
                <a16:creationId xmlns:a16="http://schemas.microsoft.com/office/drawing/2014/main" id="{9E6C2E3A-A619-9320-87B5-651772D6E001}"/>
              </a:ext>
            </a:extLst>
          </p:cNvPr>
          <p:cNvSpPr txBox="1"/>
          <p:nvPr/>
        </p:nvSpPr>
        <p:spPr>
          <a:xfrm>
            <a:off x="526587" y="1741175"/>
            <a:ext cx="6096000" cy="369332"/>
          </a:xfrm>
          <a:prstGeom prst="rect">
            <a:avLst/>
          </a:prstGeom>
          <a:noFill/>
        </p:spPr>
        <p:txBody>
          <a:bodyPr wrap="square">
            <a:spAutoFit/>
          </a:bodyPr>
          <a:lstStyle/>
          <a:p>
            <a:pPr eaLnBrk="0" fontAlgn="base" hangingPunct="0">
              <a:spcBef>
                <a:spcPct val="0"/>
              </a:spcBef>
              <a:spcAft>
                <a:spcPct val="0"/>
              </a:spcAft>
            </a:pPr>
            <a:r>
              <a:rPr lang="zh-CN" altLang="en-US" dirty="0">
                <a:solidFill>
                  <a:srgbClr val="333333"/>
                </a:solidFill>
                <a:latin typeface="Helvetica Neue"/>
              </a:rPr>
              <a:t>隐式通信 (在作业开始时读,作业结束时写)</a:t>
            </a:r>
          </a:p>
        </p:txBody>
      </p:sp>
      <p:pic>
        <p:nvPicPr>
          <p:cNvPr id="24" name="图片 23">
            <a:extLst>
              <a:ext uri="{FF2B5EF4-FFF2-40B4-BE49-F238E27FC236}">
                <a16:creationId xmlns:a16="http://schemas.microsoft.com/office/drawing/2014/main" id="{D3035DD9-2221-B7E4-8970-47905EDBF146}"/>
              </a:ext>
            </a:extLst>
          </p:cNvPr>
          <p:cNvPicPr>
            <a:picLocks noChangeAspect="1"/>
          </p:cNvPicPr>
          <p:nvPr/>
        </p:nvPicPr>
        <p:blipFill>
          <a:blip r:embed="rId3"/>
          <a:stretch>
            <a:fillRect/>
          </a:stretch>
        </p:blipFill>
        <p:spPr>
          <a:xfrm>
            <a:off x="1814684" y="2110507"/>
            <a:ext cx="7754189" cy="4664550"/>
          </a:xfrm>
          <a:prstGeom prst="rect">
            <a:avLst/>
          </a:prstGeom>
        </p:spPr>
      </p:pic>
      <p:sp>
        <p:nvSpPr>
          <p:cNvPr id="25" name="矩形 24">
            <a:extLst>
              <a:ext uri="{FF2B5EF4-FFF2-40B4-BE49-F238E27FC236}">
                <a16:creationId xmlns:a16="http://schemas.microsoft.com/office/drawing/2014/main" id="{BD1BA635-472F-2B3D-03A9-FC72846CE878}"/>
              </a:ext>
            </a:extLst>
          </p:cNvPr>
          <p:cNvSpPr/>
          <p:nvPr/>
        </p:nvSpPr>
        <p:spPr>
          <a:xfrm>
            <a:off x="1653309" y="3066473"/>
            <a:ext cx="4442691" cy="295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A7F13072-719E-6FDD-FCD5-273E6419B23B}"/>
              </a:ext>
            </a:extLst>
          </p:cNvPr>
          <p:cNvSpPr/>
          <p:nvPr/>
        </p:nvSpPr>
        <p:spPr>
          <a:xfrm>
            <a:off x="1653307" y="4701402"/>
            <a:ext cx="7915565" cy="1985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EEC09342-AC83-0326-6C15-E696E0825406}"/>
              </a:ext>
            </a:extLst>
          </p:cNvPr>
          <p:cNvSpPr/>
          <p:nvPr/>
        </p:nvSpPr>
        <p:spPr>
          <a:xfrm>
            <a:off x="1653308" y="2586244"/>
            <a:ext cx="7915565" cy="295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17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直接向前作业链（</a:t>
            </a:r>
            <a:r>
              <a:rPr lang="en-US" altLang="zh-CN" sz="2400" b="1" kern="100" dirty="0">
                <a:latin typeface="等线" panose="02010600030101010101" charset="-122"/>
                <a:ea typeface="等线" panose="02010600030101010101" charset="-122"/>
                <a:cs typeface="Times New Roman" panose="02020603050405020304" pitchFamily="18" charset="0"/>
              </a:rPr>
              <a:t>immediate forward job chains</a:t>
            </a:r>
            <a:r>
              <a:rPr lang="zh-CN" altLang="en-US" sz="2400" b="1" kern="100" dirty="0">
                <a:latin typeface="等线" panose="02010600030101010101" charset="-122"/>
                <a:ea typeface="等线" panose="02010600030101010101" charset="-122"/>
                <a:cs typeface="Times New Roman" panose="02020603050405020304" pitchFamily="18" charset="0"/>
              </a:rPr>
              <a:t>）</a:t>
            </a:r>
          </a:p>
        </p:txBody>
      </p:sp>
      <p:pic>
        <p:nvPicPr>
          <p:cNvPr id="11" name="图片 10">
            <a:extLst>
              <a:ext uri="{FF2B5EF4-FFF2-40B4-BE49-F238E27FC236}">
                <a16:creationId xmlns:a16="http://schemas.microsoft.com/office/drawing/2014/main" id="{BA4D0872-DBCE-7166-88BC-9EA9F991BF93}"/>
              </a:ext>
            </a:extLst>
          </p:cNvPr>
          <p:cNvPicPr>
            <a:picLocks noChangeAspect="1"/>
          </p:cNvPicPr>
          <p:nvPr/>
        </p:nvPicPr>
        <p:blipFill>
          <a:blip r:embed="rId3"/>
          <a:stretch>
            <a:fillRect/>
          </a:stretch>
        </p:blipFill>
        <p:spPr>
          <a:xfrm>
            <a:off x="3435925" y="4841329"/>
            <a:ext cx="4657143" cy="1019048"/>
          </a:xfrm>
          <a:prstGeom prst="rect">
            <a:avLst/>
          </a:prstGeom>
        </p:spPr>
      </p:pic>
      <p:grpSp>
        <p:nvGrpSpPr>
          <p:cNvPr id="27" name="组合 26">
            <a:extLst>
              <a:ext uri="{FF2B5EF4-FFF2-40B4-BE49-F238E27FC236}">
                <a16:creationId xmlns:a16="http://schemas.microsoft.com/office/drawing/2014/main" id="{915C4934-81BB-EB02-A48D-0D32A2BA2751}"/>
              </a:ext>
            </a:extLst>
          </p:cNvPr>
          <p:cNvGrpSpPr/>
          <p:nvPr/>
        </p:nvGrpSpPr>
        <p:grpSpPr>
          <a:xfrm>
            <a:off x="526588" y="1089338"/>
            <a:ext cx="12367491" cy="3787640"/>
            <a:chOff x="353437" y="1159629"/>
            <a:chExt cx="12367491" cy="3787640"/>
          </a:xfrm>
        </p:grpSpPr>
        <mc:AlternateContent xmlns:mc="http://schemas.openxmlformats.org/markup-compatibility/2006">
          <mc:Choice xmlns:a14="http://schemas.microsoft.com/office/drawing/2010/main" Requires="a14">
            <p:sp>
              <p:nvSpPr>
                <p:cNvPr id="5" name="Rectangle 2">
                  <a:extLst>
                    <a:ext uri="{FF2B5EF4-FFF2-40B4-BE49-F238E27FC236}">
                      <a16:creationId xmlns:a16="http://schemas.microsoft.com/office/drawing/2014/main" id="{3B45E4BA-DC9D-D0E1-D49D-262AD7EF9A6A}"/>
                    </a:ext>
                  </a:extLst>
                </p:cNvPr>
                <p:cNvSpPr>
                  <a:spLocks noChangeArrowheads="1"/>
                </p:cNvSpPr>
                <p:nvPr/>
              </p:nvSpPr>
              <p:spPr bwMode="auto">
                <a:xfrm>
                  <a:off x="353437" y="1159629"/>
                  <a:ext cx="12367491" cy="37876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用于任务链的反应时间分析，并描述对应任务链以及起始作业</a:t>
                  </a:r>
                  <a:endParaRPr lang="en-US" altLang="zh-CN" dirty="0">
                    <a:solidFill>
                      <a:srgbClr val="333333"/>
                    </a:solidFill>
                    <a:latin typeface="Helvetica Neue"/>
                  </a:endParaRPr>
                </a:p>
                <a:p>
                  <a:pPr lvl="0">
                    <a:lnSpc>
                      <a:spcPct val="150000"/>
                    </a:lnSpc>
                  </a:pPr>
                  <a:r>
                    <a:rPr lang="zh-CN" altLang="zh-CN" dirty="0">
                      <a:solidFill>
                        <a:srgbClr val="333333"/>
                      </a:solidFill>
                      <a:latin typeface="Helvetica Neue"/>
                    </a:rPr>
                    <a:t>从因果链Ej中第1个任务的第</a:t>
                  </a:r>
                  <a14:m>
                    <m:oMath xmlns:m="http://schemas.openxmlformats.org/officeDocument/2006/math">
                      <m:r>
                        <m:rPr>
                          <m:sty m:val="p"/>
                        </m:rPr>
                        <a:rPr lang="en-US" altLang="zh-CN" i="1" dirty="0">
                          <a:solidFill>
                            <a:srgbClr val="333333"/>
                          </a:solidFill>
                          <a:latin typeface="Cambria Math" panose="02040503050406030204" pitchFamily="18" charset="0"/>
                        </a:rPr>
                        <m:t>l</m:t>
                      </m:r>
                    </m:oMath>
                  </a14:m>
                  <a:r>
                    <a:rPr lang="zh-CN" altLang="zh-CN" dirty="0">
                      <a:solidFill>
                        <a:srgbClr val="333333"/>
                      </a:solidFill>
                      <a:latin typeface="Helvetica Neue"/>
                    </a:rPr>
                    <a:t>个作业开始的</a:t>
                  </a:r>
                  <a:r>
                    <a:rPr lang="zh-CN" altLang="en-US" dirty="0">
                      <a:solidFill>
                        <a:srgbClr val="333333"/>
                      </a:solidFill>
                      <a:latin typeface="Helvetica Neue"/>
                    </a:rPr>
                    <a:t>直接</a:t>
                  </a:r>
                  <a:r>
                    <a:rPr lang="zh-CN" altLang="zh-CN" dirty="0">
                      <a:solidFill>
                        <a:srgbClr val="333333"/>
                      </a:solidFill>
                      <a:latin typeface="Helvetica Neue"/>
                    </a:rPr>
                    <a:t>前向作业链记</a:t>
                  </a:r>
                  <a:r>
                    <a:rPr lang="en-US" altLang="zh-CN" dirty="0">
                      <a:solidFill>
                        <a:srgbClr val="333333"/>
                      </a:solidFill>
                      <a:latin typeface="Helvetica Neue"/>
                    </a:rPr>
                    <a:t>          </a:t>
                  </a:r>
                  <a:r>
                    <a:rPr lang="zh-CN" altLang="zh-CN" dirty="0">
                      <a:solidFill>
                        <a:srgbClr val="333333"/>
                      </a:solidFill>
                      <a:latin typeface="Helvetica Neue"/>
                    </a:rPr>
                    <a:t>，即从</a:t>
                  </a:r>
                  <a:r>
                    <a:rPr lang="en-US" altLang="zh-CN" dirty="0">
                      <a:solidFill>
                        <a:srgbClr val="333333"/>
                      </a:solidFill>
                      <a:latin typeface="Helvetica Neue"/>
                    </a:rPr>
                    <a:t>          </a:t>
                  </a:r>
                  <a:r>
                    <a:rPr lang="zh-CN" altLang="zh-CN" dirty="0">
                      <a:solidFill>
                        <a:srgbClr val="333333"/>
                      </a:solidFill>
                      <a:latin typeface="Helvetica Neue"/>
                    </a:rPr>
                    <a:t>开始 </a:t>
                  </a:r>
                  <a:endParaRPr lang="en-US" altLang="zh-CN" dirty="0">
                    <a:solidFill>
                      <a:srgbClr val="333333"/>
                    </a:solidFill>
                    <a:latin typeface="Helvetica Neue"/>
                  </a:endParaRPr>
                </a:p>
                <a:p>
                  <a:pPr lvl="0">
                    <a:lnSpc>
                      <a:spcPct val="150000"/>
                    </a:lnSpc>
                  </a:pPr>
                  <a:r>
                    <a:rPr lang="zh-CN" altLang="en-US" dirty="0">
                      <a:solidFill>
                        <a:srgbClr val="333333"/>
                      </a:solidFill>
                      <a:latin typeface="Helvetica Neue"/>
                    </a:rPr>
                    <a:t>当</a:t>
                  </a:r>
                  <a:r>
                    <a:rPr lang="en-US" altLang="zh-CN" dirty="0" err="1">
                      <a:solidFill>
                        <a:srgbClr val="333333"/>
                      </a:solidFill>
                      <a:latin typeface="Helvetica Neue"/>
                    </a:rPr>
                    <a:t>i</a:t>
                  </a:r>
                  <a:r>
                    <a:rPr lang="en-US" altLang="zh-CN" dirty="0">
                      <a:solidFill>
                        <a:srgbClr val="333333"/>
                      </a:solidFill>
                      <a:latin typeface="Helvetica Neue"/>
                    </a:rPr>
                    <a:t> = 2</a:t>
                  </a:r>
                  <a:r>
                    <a:rPr lang="zh-CN" altLang="en-US" dirty="0">
                      <a:solidFill>
                        <a:srgbClr val="333333"/>
                      </a:solidFill>
                      <a:latin typeface="Helvetica Neue"/>
                    </a:rPr>
                    <a:t>，</a:t>
                  </a:r>
                  <a:r>
                    <a:rPr lang="en-US" altLang="zh-CN" dirty="0">
                      <a:solidFill>
                        <a:srgbClr val="333333"/>
                      </a:solidFill>
                      <a:latin typeface="Helvetica Neue"/>
                    </a:rPr>
                    <a:t>3</a:t>
                  </a:r>
                  <a:r>
                    <a:rPr lang="zh-CN" altLang="en-US" dirty="0">
                      <a:solidFill>
                        <a:srgbClr val="333333"/>
                      </a:solidFill>
                      <a:latin typeface="Helvetica Neue"/>
                    </a:rPr>
                    <a:t>，</a:t>
                  </a:r>
                  <a:r>
                    <a:rPr lang="en-US" altLang="zh-CN" dirty="0">
                      <a:solidFill>
                        <a:srgbClr val="333333"/>
                      </a:solidFill>
                      <a:latin typeface="Helvetica Neue"/>
                    </a:rPr>
                    <a:t>..</a:t>
                  </a:r>
                  <a:r>
                    <a:rPr lang="zh-CN" altLang="en-US" dirty="0">
                      <a:solidFill>
                        <a:srgbClr val="333333"/>
                      </a:solidFill>
                      <a:latin typeface="Helvetica Neue"/>
                    </a:rPr>
                    <a:t>，</a:t>
                  </a:r>
                  <a:r>
                    <a:rPr lang="en-US" altLang="zh-CN" dirty="0" err="1">
                      <a:solidFill>
                        <a:srgbClr val="333333"/>
                      </a:solidFill>
                      <a:latin typeface="Helvetica Neue"/>
                    </a:rPr>
                    <a:t>Kj</a:t>
                  </a:r>
                  <a:endParaRPr lang="en-US" altLang="zh-CN" dirty="0">
                    <a:solidFill>
                      <a:srgbClr val="333333"/>
                    </a:solidFill>
                    <a:latin typeface="Helvetica Neue"/>
                  </a:endParaRPr>
                </a:p>
                <a:p>
                  <a:pPr lvl="0">
                    <a:lnSpc>
                      <a:spcPct val="150000"/>
                    </a:lnSpc>
                  </a:pPr>
                  <a:r>
                    <a:rPr lang="zh-CN" altLang="en-US" dirty="0">
                      <a:solidFill>
                        <a:srgbClr val="333333"/>
                      </a:solidFill>
                      <a:latin typeface="Helvetica Neue"/>
                    </a:rPr>
                    <a:t>           为直接前向作业链中的第</a:t>
                  </a:r>
                  <a:r>
                    <a:rPr lang="en-US" altLang="zh-CN" dirty="0" err="1">
                      <a:solidFill>
                        <a:srgbClr val="333333"/>
                      </a:solidFill>
                      <a:latin typeface="Helvetica Neue"/>
                    </a:rPr>
                    <a:t>i</a:t>
                  </a:r>
                  <a:r>
                    <a:rPr lang="zh-CN" altLang="en-US" dirty="0">
                      <a:solidFill>
                        <a:srgbClr val="333333"/>
                      </a:solidFill>
                      <a:latin typeface="Helvetica Neue"/>
                    </a:rPr>
                    <a:t>个作业，</a:t>
                  </a:r>
                  <a:r>
                    <a:rPr lang="en-US" altLang="zh-CN" dirty="0">
                      <a:solidFill>
                        <a:srgbClr val="333333"/>
                      </a:solidFill>
                      <a:latin typeface="Helvetica Neue"/>
                    </a:rPr>
                    <a:t>         </a:t>
                  </a:r>
                  <a:r>
                    <a:rPr lang="zh-CN" altLang="en-US" dirty="0">
                      <a:solidFill>
                        <a:srgbClr val="333333"/>
                      </a:solidFill>
                      <a:latin typeface="Helvetica Neue"/>
                    </a:rPr>
                    <a:t>为其到达时间，     </a:t>
                  </a:r>
                  <a:r>
                    <a:rPr lang="en-US" altLang="zh-CN" dirty="0">
                      <a:solidFill>
                        <a:srgbClr val="333333"/>
                      </a:solidFill>
                      <a:latin typeface="Helvetica Neue"/>
                    </a:rPr>
                    <a:t>  </a:t>
                  </a:r>
                  <a:r>
                    <a:rPr lang="zh-CN" altLang="en-US" dirty="0">
                      <a:solidFill>
                        <a:srgbClr val="333333"/>
                      </a:solidFill>
                      <a:latin typeface="Helvetica Neue"/>
                    </a:rPr>
                    <a:t>为其开始时间，</a:t>
                  </a:r>
                  <a:r>
                    <a:rPr lang="en-US" altLang="zh-CN" dirty="0">
                      <a:solidFill>
                        <a:srgbClr val="333333"/>
                      </a:solidFill>
                      <a:latin typeface="Helvetica Neue"/>
                    </a:rPr>
                    <a:t>        </a:t>
                  </a:r>
                  <a:r>
                    <a:rPr lang="zh-CN" altLang="en-US" dirty="0">
                      <a:solidFill>
                        <a:srgbClr val="333333"/>
                      </a:solidFill>
                      <a:latin typeface="Helvetica Neue"/>
                    </a:rPr>
                    <a:t>为其完成时间。</a:t>
                  </a:r>
                </a:p>
                <a:p>
                  <a:pPr lvl="0">
                    <a:lnSpc>
                      <a:spcPct val="150000"/>
                    </a:lnSpc>
                  </a:pPr>
                  <a:endParaRPr lang="zh-CN" altLang="en-US" dirty="0">
                    <a:solidFill>
                      <a:srgbClr val="333333"/>
                    </a:solidFill>
                    <a:latin typeface="Helvetica Neue"/>
                  </a:endParaRPr>
                </a:p>
                <a:p>
                  <a:pPr lvl="0">
                    <a:lnSpc>
                      <a:spcPct val="150000"/>
                    </a:lnSpc>
                  </a:pPr>
                  <a:r>
                    <a:rPr lang="zh-CN" altLang="en-US" dirty="0">
                      <a:solidFill>
                        <a:srgbClr val="333333"/>
                      </a:solidFill>
                      <a:latin typeface="Helvetica Neue"/>
                    </a:rPr>
                    <a:t>直接前向作业链长度：</a:t>
                  </a:r>
                  <a:endParaRPr lang="en-US" altLang="zh-CN" dirty="0">
                    <a:solidFill>
                      <a:srgbClr val="333333"/>
                    </a:solidFill>
                    <a:latin typeface="Helvetica Neue"/>
                  </a:endParaRPr>
                </a:p>
                <a:p>
                  <a:pPr lvl="0">
                    <a:lnSpc>
                      <a:spcPct val="150000"/>
                    </a:lnSpc>
                  </a:pPr>
                  <a:endParaRPr lang="en-US" altLang="zh-CN" b="1" dirty="0">
                    <a:solidFill>
                      <a:srgbClr val="333333"/>
                    </a:solidFill>
                    <a:latin typeface="Helvetica Neue"/>
                  </a:endParaRPr>
                </a:p>
                <a:p>
                  <a:pPr lvl="0">
                    <a:lnSpc>
                      <a:spcPct val="150000"/>
                    </a:lnSpc>
                  </a:pPr>
                  <a:r>
                    <a:rPr lang="zh-CN" altLang="en-US" b="1" dirty="0">
                      <a:solidFill>
                        <a:srgbClr val="333333"/>
                      </a:solidFill>
                      <a:latin typeface="Helvetica Neue"/>
                    </a:rPr>
                    <a:t>最坏情况前向作业链</a:t>
                  </a:r>
                  <a:endParaRPr lang="en-US" altLang="zh-CN" b="1" dirty="0">
                    <a:solidFill>
                      <a:srgbClr val="333333"/>
                    </a:solidFill>
                    <a:latin typeface="Helvetica Neue"/>
                  </a:endParaRPr>
                </a:p>
                <a:p>
                  <a:pPr lvl="0">
                    <a:lnSpc>
                      <a:spcPct val="150000"/>
                    </a:lnSpc>
                  </a:pPr>
                  <a:r>
                    <a:rPr lang="zh-CN" altLang="en-US" dirty="0">
                      <a:solidFill>
                        <a:srgbClr val="333333"/>
                      </a:solidFill>
                      <a:latin typeface="Helvetica Neue"/>
                    </a:rPr>
                    <a:t>因果链</a:t>
                  </a:r>
                  <a:r>
                    <a:rPr lang="en-US" altLang="zh-CN" dirty="0" err="1">
                      <a:solidFill>
                        <a:srgbClr val="333333"/>
                      </a:solidFill>
                      <a:latin typeface="Helvetica Neue"/>
                    </a:rPr>
                    <a:t>Ej</a:t>
                  </a:r>
                  <a:r>
                    <a:rPr lang="zh-CN" altLang="en-US" dirty="0">
                      <a:solidFill>
                        <a:srgbClr val="333333"/>
                      </a:solidFill>
                      <a:latin typeface="Helvetica Neue"/>
                    </a:rPr>
                    <a:t>的即时前向作业链的最坏情况长度，</a:t>
                  </a:r>
                  <a:endParaRPr lang="zh-CN" altLang="zh-CN" dirty="0">
                    <a:solidFill>
                      <a:srgbClr val="333333"/>
                    </a:solidFill>
                    <a:latin typeface="Helvetica Neue"/>
                  </a:endParaRPr>
                </a:p>
              </p:txBody>
            </p:sp>
          </mc:Choice>
          <mc:Fallback>
            <p:sp>
              <p:nvSpPr>
                <p:cNvPr id="5" name="Rectangle 2">
                  <a:extLst>
                    <a:ext uri="{FF2B5EF4-FFF2-40B4-BE49-F238E27FC236}">
                      <a16:creationId xmlns:a16="http://schemas.microsoft.com/office/drawing/2014/main" id="{3B45E4BA-DC9D-D0E1-D49D-262AD7EF9A6A}"/>
                    </a:ext>
                  </a:extLst>
                </p:cNvPr>
                <p:cNvSpPr>
                  <a:spLocks noRot="1" noChangeAspect="1" noMove="1" noResize="1" noEditPoints="1" noAdjustHandles="1" noChangeArrowheads="1" noChangeShapeType="1" noTextEdit="1"/>
                </p:cNvSpPr>
                <p:nvPr/>
              </p:nvSpPr>
              <p:spPr bwMode="auto">
                <a:xfrm>
                  <a:off x="353437" y="1159629"/>
                  <a:ext cx="12367491" cy="3787640"/>
                </a:xfrm>
                <a:prstGeom prst="rect">
                  <a:avLst/>
                </a:prstGeom>
                <a:blipFill>
                  <a:blip r:embed="rId4"/>
                  <a:stretch>
                    <a:fillRect l="-394" b="-225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96CB03C3-49F5-C0A8-D276-610D8C374AC6}"/>
                </a:ext>
              </a:extLst>
            </p:cNvPr>
            <p:cNvPicPr>
              <a:picLocks noChangeAspect="1"/>
            </p:cNvPicPr>
            <p:nvPr/>
          </p:nvPicPr>
          <p:blipFill>
            <a:blip r:embed="rId5"/>
            <a:stretch>
              <a:fillRect/>
            </a:stretch>
          </p:blipFill>
          <p:spPr>
            <a:xfrm>
              <a:off x="6537182" y="1686454"/>
              <a:ext cx="628571" cy="390476"/>
            </a:xfrm>
            <a:prstGeom prst="rect">
              <a:avLst/>
            </a:prstGeom>
          </p:spPr>
        </p:pic>
        <p:pic>
          <p:nvPicPr>
            <p:cNvPr id="16" name="图片 15">
              <a:extLst>
                <a:ext uri="{FF2B5EF4-FFF2-40B4-BE49-F238E27FC236}">
                  <a16:creationId xmlns:a16="http://schemas.microsoft.com/office/drawing/2014/main" id="{8B80F1BF-E8DB-9994-B32A-DF6C8E116F7E}"/>
                </a:ext>
              </a:extLst>
            </p:cNvPr>
            <p:cNvPicPr>
              <a:picLocks noChangeAspect="1"/>
            </p:cNvPicPr>
            <p:nvPr/>
          </p:nvPicPr>
          <p:blipFill>
            <a:blip r:embed="rId6"/>
            <a:stretch>
              <a:fillRect/>
            </a:stretch>
          </p:blipFill>
          <p:spPr>
            <a:xfrm>
              <a:off x="7920076" y="1686454"/>
              <a:ext cx="619048" cy="361905"/>
            </a:xfrm>
            <a:prstGeom prst="rect">
              <a:avLst/>
            </a:prstGeom>
          </p:spPr>
        </p:pic>
        <p:pic>
          <p:nvPicPr>
            <p:cNvPr id="18" name="图片 17">
              <a:extLst>
                <a:ext uri="{FF2B5EF4-FFF2-40B4-BE49-F238E27FC236}">
                  <a16:creationId xmlns:a16="http://schemas.microsoft.com/office/drawing/2014/main" id="{04599084-37F0-212F-370A-06DB36B2CAB7}"/>
                </a:ext>
              </a:extLst>
            </p:cNvPr>
            <p:cNvPicPr>
              <a:picLocks noChangeAspect="1"/>
            </p:cNvPicPr>
            <p:nvPr/>
          </p:nvPicPr>
          <p:blipFill>
            <a:blip r:embed="rId7"/>
            <a:stretch>
              <a:fillRect/>
            </a:stretch>
          </p:blipFill>
          <p:spPr>
            <a:xfrm>
              <a:off x="449250" y="2482919"/>
              <a:ext cx="628571" cy="352381"/>
            </a:xfrm>
            <a:prstGeom prst="rect">
              <a:avLst/>
            </a:prstGeom>
          </p:spPr>
        </p:pic>
        <p:pic>
          <p:nvPicPr>
            <p:cNvPr id="20" name="图片 19">
              <a:extLst>
                <a:ext uri="{FF2B5EF4-FFF2-40B4-BE49-F238E27FC236}">
                  <a16:creationId xmlns:a16="http://schemas.microsoft.com/office/drawing/2014/main" id="{6E328752-4C73-DE73-DB4B-29293D838BB1}"/>
                </a:ext>
              </a:extLst>
            </p:cNvPr>
            <p:cNvPicPr>
              <a:picLocks noChangeAspect="1"/>
            </p:cNvPicPr>
            <p:nvPr/>
          </p:nvPicPr>
          <p:blipFill>
            <a:blip r:embed="rId8"/>
            <a:stretch>
              <a:fillRect/>
            </a:stretch>
          </p:blipFill>
          <p:spPr>
            <a:xfrm>
              <a:off x="4651316" y="2551831"/>
              <a:ext cx="495238" cy="333333"/>
            </a:xfrm>
            <a:prstGeom prst="rect">
              <a:avLst/>
            </a:prstGeom>
          </p:spPr>
        </p:pic>
        <p:pic>
          <p:nvPicPr>
            <p:cNvPr id="22" name="图片 21">
              <a:extLst>
                <a:ext uri="{FF2B5EF4-FFF2-40B4-BE49-F238E27FC236}">
                  <a16:creationId xmlns:a16="http://schemas.microsoft.com/office/drawing/2014/main" id="{8816C4F7-EEAB-F988-FD30-5F60BFE0373F}"/>
                </a:ext>
              </a:extLst>
            </p:cNvPr>
            <p:cNvPicPr>
              <a:picLocks noChangeAspect="1"/>
            </p:cNvPicPr>
            <p:nvPr/>
          </p:nvPicPr>
          <p:blipFill>
            <a:blip r:embed="rId9"/>
            <a:stretch>
              <a:fillRect/>
            </a:stretch>
          </p:blipFill>
          <p:spPr>
            <a:xfrm>
              <a:off x="6652349" y="2523260"/>
              <a:ext cx="561905" cy="352381"/>
            </a:xfrm>
            <a:prstGeom prst="rect">
              <a:avLst/>
            </a:prstGeom>
          </p:spPr>
        </p:pic>
        <p:pic>
          <p:nvPicPr>
            <p:cNvPr id="24" name="图片 23">
              <a:extLst>
                <a:ext uri="{FF2B5EF4-FFF2-40B4-BE49-F238E27FC236}">
                  <a16:creationId xmlns:a16="http://schemas.microsoft.com/office/drawing/2014/main" id="{7523D12B-5032-C41E-FBAA-17ACE1CB9A49}"/>
                </a:ext>
              </a:extLst>
            </p:cNvPr>
            <p:cNvPicPr>
              <a:picLocks noChangeAspect="1"/>
            </p:cNvPicPr>
            <p:nvPr/>
          </p:nvPicPr>
          <p:blipFill>
            <a:blip r:embed="rId10"/>
            <a:stretch>
              <a:fillRect/>
            </a:stretch>
          </p:blipFill>
          <p:spPr>
            <a:xfrm>
              <a:off x="8720049" y="2485165"/>
              <a:ext cx="561905" cy="390476"/>
            </a:xfrm>
            <a:prstGeom prst="rect">
              <a:avLst/>
            </a:prstGeom>
          </p:spPr>
        </p:pic>
        <p:pic>
          <p:nvPicPr>
            <p:cNvPr id="26" name="图片 25">
              <a:extLst>
                <a:ext uri="{FF2B5EF4-FFF2-40B4-BE49-F238E27FC236}">
                  <a16:creationId xmlns:a16="http://schemas.microsoft.com/office/drawing/2014/main" id="{A2C5BA9A-54F9-FD01-5A57-AA4A32024317}"/>
                </a:ext>
              </a:extLst>
            </p:cNvPr>
            <p:cNvPicPr>
              <a:picLocks noChangeAspect="1"/>
            </p:cNvPicPr>
            <p:nvPr/>
          </p:nvPicPr>
          <p:blipFill>
            <a:blip r:embed="rId11"/>
            <a:stretch>
              <a:fillRect/>
            </a:stretch>
          </p:blipFill>
          <p:spPr>
            <a:xfrm>
              <a:off x="2710515" y="3270211"/>
              <a:ext cx="1247619" cy="438095"/>
            </a:xfrm>
            <a:prstGeom prst="rect">
              <a:avLst/>
            </a:prstGeom>
          </p:spPr>
        </p:pic>
      </p:grpSp>
    </p:spTree>
    <p:extLst>
      <p:ext uri="{BB962C8B-B14F-4D97-AF65-F5344CB8AC3E}">
        <p14:creationId xmlns:p14="http://schemas.microsoft.com/office/powerpoint/2010/main" val="397631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直接向后作业链（</a:t>
            </a:r>
            <a:r>
              <a:rPr lang="en-US" altLang="zh-CN" sz="2400" b="1" kern="100" dirty="0">
                <a:latin typeface="等线" panose="02010600030101010101" charset="-122"/>
                <a:ea typeface="等线" panose="02010600030101010101" charset="-122"/>
                <a:cs typeface="Times New Roman" panose="02020603050405020304" pitchFamily="18" charset="0"/>
              </a:rPr>
              <a:t>immediate backward job chains</a:t>
            </a:r>
            <a:r>
              <a:rPr lang="zh-CN" altLang="en-US" sz="2400" b="1" kern="100" dirty="0">
                <a:latin typeface="等线" panose="02010600030101010101" charset="-122"/>
                <a:ea typeface="等线" panose="02010600030101010101" charset="-122"/>
                <a:cs typeface="Times New Roman" panose="02020603050405020304" pitchFamily="18" charset="0"/>
              </a:rPr>
              <a:t>）</a:t>
            </a:r>
          </a:p>
        </p:txBody>
      </p:sp>
      <p:grpSp>
        <p:nvGrpSpPr>
          <p:cNvPr id="27" name="组合 26">
            <a:extLst>
              <a:ext uri="{FF2B5EF4-FFF2-40B4-BE49-F238E27FC236}">
                <a16:creationId xmlns:a16="http://schemas.microsoft.com/office/drawing/2014/main" id="{915C4934-81BB-EB02-A48D-0D32A2BA2751}"/>
              </a:ext>
            </a:extLst>
          </p:cNvPr>
          <p:cNvGrpSpPr/>
          <p:nvPr/>
        </p:nvGrpSpPr>
        <p:grpSpPr>
          <a:xfrm>
            <a:off x="526588" y="1122057"/>
            <a:ext cx="12367491" cy="3787640"/>
            <a:chOff x="353437" y="1159629"/>
            <a:chExt cx="12367491" cy="3787640"/>
          </a:xfrm>
        </p:grpSpPr>
        <mc:AlternateContent xmlns:mc="http://schemas.openxmlformats.org/markup-compatibility/2006">
          <mc:Choice xmlns:a14="http://schemas.microsoft.com/office/drawing/2010/main" Requires="a14">
            <p:sp>
              <p:nvSpPr>
                <p:cNvPr id="5" name="Rectangle 2">
                  <a:extLst>
                    <a:ext uri="{FF2B5EF4-FFF2-40B4-BE49-F238E27FC236}">
                      <a16:creationId xmlns:a16="http://schemas.microsoft.com/office/drawing/2014/main" id="{3B45E4BA-DC9D-D0E1-D49D-262AD7EF9A6A}"/>
                    </a:ext>
                  </a:extLst>
                </p:cNvPr>
                <p:cNvSpPr>
                  <a:spLocks noChangeArrowheads="1"/>
                </p:cNvSpPr>
                <p:nvPr/>
              </p:nvSpPr>
              <p:spPr bwMode="auto">
                <a:xfrm>
                  <a:off x="353437" y="1159629"/>
                  <a:ext cx="12367491" cy="37876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zh-CN" altLang="en-US" dirty="0"/>
                    <a:t>用于任务链的数据年龄分析，并描述对应任务链以及终止作业</a:t>
                  </a:r>
                  <a:endParaRPr lang="en-US" altLang="zh-CN" dirty="0">
                    <a:solidFill>
                      <a:srgbClr val="333333"/>
                    </a:solidFill>
                    <a:latin typeface="Helvetica Neue"/>
                  </a:endParaRPr>
                </a:p>
                <a:p>
                  <a:pPr lvl="0">
                    <a:lnSpc>
                      <a:spcPct val="150000"/>
                    </a:lnSpc>
                  </a:pPr>
                  <a:r>
                    <a:rPr lang="zh-CN" altLang="zh-CN" dirty="0">
                      <a:solidFill>
                        <a:srgbClr val="333333"/>
                      </a:solidFill>
                      <a:latin typeface="Helvetica Neue"/>
                    </a:rPr>
                    <a:t>从因果链Ej中</a:t>
                  </a:r>
                  <a:r>
                    <a:rPr lang="zh-CN" altLang="en-US" dirty="0">
                      <a:solidFill>
                        <a:srgbClr val="333333"/>
                      </a:solidFill>
                      <a:latin typeface="Helvetica Neue"/>
                    </a:rPr>
                    <a:t>最后一</a:t>
                  </a:r>
                  <a:r>
                    <a:rPr lang="zh-CN" altLang="zh-CN" dirty="0">
                      <a:solidFill>
                        <a:srgbClr val="333333"/>
                      </a:solidFill>
                      <a:latin typeface="Helvetica Neue"/>
                    </a:rPr>
                    <a:t>个任务的第</a:t>
                  </a:r>
                  <a14:m>
                    <m:oMath xmlns:m="http://schemas.openxmlformats.org/officeDocument/2006/math">
                      <m:r>
                        <m:rPr>
                          <m:sty m:val="p"/>
                        </m:rPr>
                        <a:rPr lang="en-US" altLang="zh-CN" i="1" dirty="0">
                          <a:solidFill>
                            <a:srgbClr val="333333"/>
                          </a:solidFill>
                          <a:latin typeface="Cambria Math" panose="02040503050406030204" pitchFamily="18" charset="0"/>
                        </a:rPr>
                        <m:t>l</m:t>
                      </m:r>
                    </m:oMath>
                  </a14:m>
                  <a:r>
                    <a:rPr lang="zh-CN" altLang="zh-CN" dirty="0">
                      <a:solidFill>
                        <a:srgbClr val="333333"/>
                      </a:solidFill>
                      <a:latin typeface="Helvetica Neue"/>
                    </a:rPr>
                    <a:t>个作业</a:t>
                  </a:r>
                  <a:r>
                    <a:rPr lang="zh-CN" altLang="en-US" dirty="0">
                      <a:solidFill>
                        <a:srgbClr val="333333"/>
                      </a:solidFill>
                      <a:latin typeface="Helvetica Neue"/>
                    </a:rPr>
                    <a:t>为结束</a:t>
                  </a:r>
                  <a:r>
                    <a:rPr lang="zh-CN" altLang="zh-CN" dirty="0">
                      <a:solidFill>
                        <a:srgbClr val="333333"/>
                      </a:solidFill>
                      <a:latin typeface="Helvetica Neue"/>
                    </a:rPr>
                    <a:t>的</a:t>
                  </a:r>
                  <a:r>
                    <a:rPr lang="zh-CN" altLang="en-US" dirty="0">
                      <a:solidFill>
                        <a:srgbClr val="333333"/>
                      </a:solidFill>
                      <a:latin typeface="Helvetica Neue"/>
                    </a:rPr>
                    <a:t>直接</a:t>
                  </a:r>
                  <a:r>
                    <a:rPr lang="zh-CN" altLang="en-US" dirty="0"/>
                    <a:t>后向作业链</a:t>
                  </a:r>
                  <a:r>
                    <a:rPr lang="zh-CN" altLang="en-US" dirty="0">
                      <a:solidFill>
                        <a:srgbClr val="333333"/>
                      </a:solidFill>
                      <a:latin typeface="Helvetica Neue"/>
                    </a:rPr>
                    <a:t>，            </a:t>
                  </a:r>
                  <a:r>
                    <a:rPr lang="zh-CN" altLang="zh-CN" dirty="0">
                      <a:solidFill>
                        <a:srgbClr val="333333"/>
                      </a:solidFill>
                      <a:latin typeface="Helvetica Neue"/>
                    </a:rPr>
                    <a:t>即</a:t>
                  </a:r>
                  <a:r>
                    <a:rPr lang="zh-CN" altLang="en-US" dirty="0">
                      <a:solidFill>
                        <a:srgbClr val="333333"/>
                      </a:solidFill>
                      <a:latin typeface="Helvetica Neue"/>
                    </a:rPr>
                    <a:t>到              结束</a:t>
                  </a:r>
                  <a:endParaRPr lang="en-US" altLang="zh-CN" dirty="0">
                    <a:solidFill>
                      <a:srgbClr val="333333"/>
                    </a:solidFill>
                    <a:latin typeface="Helvetica Neue"/>
                  </a:endParaRPr>
                </a:p>
                <a:p>
                  <a:pPr lvl="0">
                    <a:lnSpc>
                      <a:spcPct val="150000"/>
                    </a:lnSpc>
                  </a:pPr>
                  <a:r>
                    <a:rPr lang="zh-CN" altLang="en-US" dirty="0">
                      <a:solidFill>
                        <a:srgbClr val="333333"/>
                      </a:solidFill>
                      <a:latin typeface="Helvetica Neue"/>
                    </a:rPr>
                    <a:t>当</a:t>
                  </a:r>
                  <a:r>
                    <a:rPr lang="en-US" altLang="zh-CN" dirty="0" err="1">
                      <a:solidFill>
                        <a:srgbClr val="333333"/>
                      </a:solidFill>
                      <a:latin typeface="Helvetica Neue"/>
                    </a:rPr>
                    <a:t>i</a:t>
                  </a:r>
                  <a:r>
                    <a:rPr lang="en-US" altLang="zh-CN" dirty="0">
                      <a:solidFill>
                        <a:srgbClr val="333333"/>
                      </a:solidFill>
                      <a:latin typeface="Helvetica Neue"/>
                    </a:rPr>
                    <a:t> = Kj-1</a:t>
                  </a:r>
                  <a:r>
                    <a:rPr lang="zh-CN" altLang="en-US" dirty="0">
                      <a:solidFill>
                        <a:srgbClr val="333333"/>
                      </a:solidFill>
                      <a:latin typeface="Helvetica Neue"/>
                    </a:rPr>
                    <a:t>，</a:t>
                  </a:r>
                  <a:r>
                    <a:rPr lang="en-US" altLang="zh-CN" dirty="0">
                      <a:solidFill>
                        <a:srgbClr val="333333"/>
                      </a:solidFill>
                      <a:latin typeface="Helvetica Neue"/>
                    </a:rPr>
                    <a:t>Kj-2</a:t>
                  </a:r>
                  <a:r>
                    <a:rPr lang="zh-CN" altLang="en-US" dirty="0">
                      <a:solidFill>
                        <a:srgbClr val="333333"/>
                      </a:solidFill>
                      <a:latin typeface="Helvetica Neue"/>
                    </a:rPr>
                    <a:t>，</a:t>
                  </a:r>
                  <a:r>
                    <a:rPr lang="en-US" altLang="zh-CN" dirty="0">
                      <a:solidFill>
                        <a:srgbClr val="333333"/>
                      </a:solidFill>
                      <a:latin typeface="Helvetica Neue"/>
                    </a:rPr>
                    <a:t>..</a:t>
                  </a:r>
                  <a:r>
                    <a:rPr lang="zh-CN" altLang="en-US" dirty="0">
                      <a:solidFill>
                        <a:srgbClr val="333333"/>
                      </a:solidFill>
                      <a:latin typeface="Helvetica Neue"/>
                    </a:rPr>
                    <a:t>，</a:t>
                  </a:r>
                  <a:r>
                    <a:rPr lang="en-US" altLang="zh-CN" dirty="0">
                      <a:solidFill>
                        <a:srgbClr val="333333"/>
                      </a:solidFill>
                      <a:latin typeface="Helvetica Neue"/>
                    </a:rPr>
                    <a:t>1</a:t>
                  </a:r>
                </a:p>
                <a:p>
                  <a:pPr lvl="0">
                    <a:lnSpc>
                      <a:spcPct val="150000"/>
                    </a:lnSpc>
                  </a:pPr>
                  <a:r>
                    <a:rPr lang="zh-CN" altLang="en-US" dirty="0">
                      <a:solidFill>
                        <a:srgbClr val="333333"/>
                      </a:solidFill>
                      <a:latin typeface="Helvetica Neue"/>
                    </a:rPr>
                    <a:t>           为直接向后作业链中的第</a:t>
                  </a:r>
                  <a:r>
                    <a:rPr lang="en-US" altLang="zh-CN" dirty="0" err="1">
                      <a:solidFill>
                        <a:srgbClr val="333333"/>
                      </a:solidFill>
                      <a:latin typeface="Helvetica Neue"/>
                    </a:rPr>
                    <a:t>i</a:t>
                  </a:r>
                  <a:r>
                    <a:rPr lang="zh-CN" altLang="en-US" dirty="0">
                      <a:solidFill>
                        <a:srgbClr val="333333"/>
                      </a:solidFill>
                      <a:latin typeface="Helvetica Neue"/>
                    </a:rPr>
                    <a:t>个作业，</a:t>
                  </a:r>
                  <a:r>
                    <a:rPr lang="en-US" altLang="zh-CN" dirty="0">
                      <a:solidFill>
                        <a:srgbClr val="333333"/>
                      </a:solidFill>
                      <a:latin typeface="Helvetica Neue"/>
                    </a:rPr>
                    <a:t>         </a:t>
                  </a:r>
                  <a:r>
                    <a:rPr lang="zh-CN" altLang="en-US" dirty="0">
                      <a:solidFill>
                        <a:srgbClr val="333333"/>
                      </a:solidFill>
                      <a:latin typeface="Helvetica Neue"/>
                    </a:rPr>
                    <a:t>为其到达时间，     </a:t>
                  </a:r>
                  <a:r>
                    <a:rPr lang="en-US" altLang="zh-CN" dirty="0">
                      <a:solidFill>
                        <a:srgbClr val="333333"/>
                      </a:solidFill>
                      <a:latin typeface="Helvetica Neue"/>
                    </a:rPr>
                    <a:t>  </a:t>
                  </a:r>
                  <a:r>
                    <a:rPr lang="zh-CN" altLang="en-US" dirty="0">
                      <a:solidFill>
                        <a:srgbClr val="333333"/>
                      </a:solidFill>
                      <a:latin typeface="Helvetica Neue"/>
                    </a:rPr>
                    <a:t>为其开始时间，</a:t>
                  </a:r>
                  <a:r>
                    <a:rPr lang="en-US" altLang="zh-CN" dirty="0">
                      <a:solidFill>
                        <a:srgbClr val="333333"/>
                      </a:solidFill>
                      <a:latin typeface="Helvetica Neue"/>
                    </a:rPr>
                    <a:t>        </a:t>
                  </a:r>
                  <a:r>
                    <a:rPr lang="zh-CN" altLang="en-US" dirty="0">
                      <a:solidFill>
                        <a:srgbClr val="333333"/>
                      </a:solidFill>
                      <a:latin typeface="Helvetica Neue"/>
                    </a:rPr>
                    <a:t>为其完成时间。</a:t>
                  </a:r>
                </a:p>
                <a:p>
                  <a:pPr lvl="0">
                    <a:lnSpc>
                      <a:spcPct val="150000"/>
                    </a:lnSpc>
                  </a:pPr>
                  <a:endParaRPr lang="zh-CN" altLang="en-US" dirty="0">
                    <a:solidFill>
                      <a:srgbClr val="333333"/>
                    </a:solidFill>
                    <a:latin typeface="Helvetica Neue"/>
                  </a:endParaRPr>
                </a:p>
                <a:p>
                  <a:pPr lvl="0">
                    <a:lnSpc>
                      <a:spcPct val="150000"/>
                    </a:lnSpc>
                  </a:pPr>
                  <a:r>
                    <a:rPr lang="zh-CN" altLang="en-US" dirty="0">
                      <a:solidFill>
                        <a:srgbClr val="333333"/>
                      </a:solidFill>
                      <a:latin typeface="Helvetica Neue"/>
                    </a:rPr>
                    <a:t>直接前后作业链长度：</a:t>
                  </a:r>
                  <a:endParaRPr lang="en-US" altLang="zh-CN" dirty="0">
                    <a:solidFill>
                      <a:srgbClr val="333333"/>
                    </a:solidFill>
                    <a:latin typeface="Helvetica Neue"/>
                  </a:endParaRPr>
                </a:p>
                <a:p>
                  <a:pPr lvl="0">
                    <a:lnSpc>
                      <a:spcPct val="150000"/>
                    </a:lnSpc>
                  </a:pPr>
                  <a:endParaRPr lang="en-US" altLang="zh-CN" b="1" dirty="0">
                    <a:solidFill>
                      <a:srgbClr val="333333"/>
                    </a:solidFill>
                    <a:latin typeface="Helvetica Neue"/>
                  </a:endParaRPr>
                </a:p>
                <a:p>
                  <a:pPr lvl="0">
                    <a:lnSpc>
                      <a:spcPct val="150000"/>
                    </a:lnSpc>
                  </a:pPr>
                  <a:r>
                    <a:rPr lang="zh-CN" altLang="en-US" b="1" dirty="0">
                      <a:solidFill>
                        <a:srgbClr val="333333"/>
                      </a:solidFill>
                      <a:latin typeface="Helvetica Neue"/>
                    </a:rPr>
                    <a:t>最坏情况前后作业链</a:t>
                  </a:r>
                  <a:endParaRPr lang="en-US" altLang="zh-CN" b="1" dirty="0">
                    <a:solidFill>
                      <a:srgbClr val="333333"/>
                    </a:solidFill>
                    <a:latin typeface="Helvetica Neue"/>
                  </a:endParaRPr>
                </a:p>
                <a:p>
                  <a:pPr lvl="0">
                    <a:lnSpc>
                      <a:spcPct val="150000"/>
                    </a:lnSpc>
                  </a:pPr>
                  <a:r>
                    <a:rPr lang="zh-CN" altLang="en-US" dirty="0">
                      <a:solidFill>
                        <a:srgbClr val="333333"/>
                      </a:solidFill>
                      <a:latin typeface="Helvetica Neue"/>
                    </a:rPr>
                    <a:t>因果链</a:t>
                  </a:r>
                  <a:r>
                    <a:rPr lang="en-US" altLang="zh-CN" dirty="0" err="1">
                      <a:solidFill>
                        <a:srgbClr val="333333"/>
                      </a:solidFill>
                      <a:latin typeface="Helvetica Neue"/>
                    </a:rPr>
                    <a:t>Ej</a:t>
                  </a:r>
                  <a:r>
                    <a:rPr lang="zh-CN" altLang="en-US" dirty="0">
                      <a:solidFill>
                        <a:srgbClr val="333333"/>
                      </a:solidFill>
                      <a:latin typeface="Helvetica Neue"/>
                    </a:rPr>
                    <a:t>的即时前后作业链的最坏情况长度，</a:t>
                  </a:r>
                  <a:endParaRPr lang="zh-CN" altLang="zh-CN" dirty="0">
                    <a:solidFill>
                      <a:srgbClr val="333333"/>
                    </a:solidFill>
                    <a:latin typeface="Helvetica Neue"/>
                  </a:endParaRPr>
                </a:p>
              </p:txBody>
            </p:sp>
          </mc:Choice>
          <mc:Fallback>
            <p:sp>
              <p:nvSpPr>
                <p:cNvPr id="5" name="Rectangle 2">
                  <a:extLst>
                    <a:ext uri="{FF2B5EF4-FFF2-40B4-BE49-F238E27FC236}">
                      <a16:creationId xmlns:a16="http://schemas.microsoft.com/office/drawing/2014/main" id="{3B45E4BA-DC9D-D0E1-D49D-262AD7EF9A6A}"/>
                    </a:ext>
                  </a:extLst>
                </p:cNvPr>
                <p:cNvSpPr>
                  <a:spLocks noRot="1" noChangeAspect="1" noMove="1" noResize="1" noEditPoints="1" noAdjustHandles="1" noChangeArrowheads="1" noChangeShapeType="1" noTextEdit="1"/>
                </p:cNvSpPr>
                <p:nvPr/>
              </p:nvSpPr>
              <p:spPr bwMode="auto">
                <a:xfrm>
                  <a:off x="353437" y="1159629"/>
                  <a:ext cx="12367491" cy="3787640"/>
                </a:xfrm>
                <a:prstGeom prst="rect">
                  <a:avLst/>
                </a:prstGeom>
                <a:blipFill>
                  <a:blip r:embed="rId3"/>
                  <a:stretch>
                    <a:fillRect l="-394" b="-225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6E328752-4C73-DE73-DB4B-29293D838BB1}"/>
                </a:ext>
              </a:extLst>
            </p:cNvPr>
            <p:cNvPicPr>
              <a:picLocks noChangeAspect="1"/>
            </p:cNvPicPr>
            <p:nvPr/>
          </p:nvPicPr>
          <p:blipFill>
            <a:blip r:embed="rId4"/>
            <a:stretch>
              <a:fillRect/>
            </a:stretch>
          </p:blipFill>
          <p:spPr>
            <a:xfrm>
              <a:off x="4656891" y="2523259"/>
              <a:ext cx="495238" cy="333333"/>
            </a:xfrm>
            <a:prstGeom prst="rect">
              <a:avLst/>
            </a:prstGeom>
          </p:spPr>
        </p:pic>
        <p:pic>
          <p:nvPicPr>
            <p:cNvPr id="22" name="图片 21">
              <a:extLst>
                <a:ext uri="{FF2B5EF4-FFF2-40B4-BE49-F238E27FC236}">
                  <a16:creationId xmlns:a16="http://schemas.microsoft.com/office/drawing/2014/main" id="{8816C4F7-EEAB-F988-FD30-5F60BFE0373F}"/>
                </a:ext>
              </a:extLst>
            </p:cNvPr>
            <p:cNvPicPr>
              <a:picLocks noChangeAspect="1"/>
            </p:cNvPicPr>
            <p:nvPr/>
          </p:nvPicPr>
          <p:blipFill>
            <a:blip r:embed="rId5"/>
            <a:stretch>
              <a:fillRect/>
            </a:stretch>
          </p:blipFill>
          <p:spPr>
            <a:xfrm>
              <a:off x="6655136" y="2504211"/>
              <a:ext cx="561905" cy="352381"/>
            </a:xfrm>
            <a:prstGeom prst="rect">
              <a:avLst/>
            </a:prstGeom>
          </p:spPr>
        </p:pic>
        <p:pic>
          <p:nvPicPr>
            <p:cNvPr id="24" name="图片 23">
              <a:extLst>
                <a:ext uri="{FF2B5EF4-FFF2-40B4-BE49-F238E27FC236}">
                  <a16:creationId xmlns:a16="http://schemas.microsoft.com/office/drawing/2014/main" id="{7523D12B-5032-C41E-FBAA-17ACE1CB9A49}"/>
                </a:ext>
              </a:extLst>
            </p:cNvPr>
            <p:cNvPicPr>
              <a:picLocks noChangeAspect="1"/>
            </p:cNvPicPr>
            <p:nvPr/>
          </p:nvPicPr>
          <p:blipFill>
            <a:blip r:embed="rId6"/>
            <a:stretch>
              <a:fillRect/>
            </a:stretch>
          </p:blipFill>
          <p:spPr>
            <a:xfrm>
              <a:off x="8757549" y="2440110"/>
              <a:ext cx="561905" cy="390476"/>
            </a:xfrm>
            <a:prstGeom prst="rect">
              <a:avLst/>
            </a:prstGeom>
          </p:spPr>
        </p:pic>
        <p:pic>
          <p:nvPicPr>
            <p:cNvPr id="26" name="图片 25">
              <a:extLst>
                <a:ext uri="{FF2B5EF4-FFF2-40B4-BE49-F238E27FC236}">
                  <a16:creationId xmlns:a16="http://schemas.microsoft.com/office/drawing/2014/main" id="{A2C5BA9A-54F9-FD01-5A57-AA4A32024317}"/>
                </a:ext>
              </a:extLst>
            </p:cNvPr>
            <p:cNvPicPr>
              <a:picLocks noChangeAspect="1"/>
            </p:cNvPicPr>
            <p:nvPr/>
          </p:nvPicPr>
          <p:blipFill>
            <a:blip r:embed="rId7"/>
            <a:stretch>
              <a:fillRect/>
            </a:stretch>
          </p:blipFill>
          <p:spPr>
            <a:xfrm>
              <a:off x="2738226" y="3247524"/>
              <a:ext cx="1247619" cy="438095"/>
            </a:xfrm>
            <a:prstGeom prst="rect">
              <a:avLst/>
            </a:prstGeom>
          </p:spPr>
        </p:pic>
      </p:grpSp>
      <p:pic>
        <p:nvPicPr>
          <p:cNvPr id="3" name="图片 2">
            <a:extLst>
              <a:ext uri="{FF2B5EF4-FFF2-40B4-BE49-F238E27FC236}">
                <a16:creationId xmlns:a16="http://schemas.microsoft.com/office/drawing/2014/main" id="{B9E1A706-90DB-2070-A4AA-EF1A2B97892F}"/>
              </a:ext>
            </a:extLst>
          </p:cNvPr>
          <p:cNvPicPr>
            <a:picLocks noChangeAspect="1"/>
          </p:cNvPicPr>
          <p:nvPr/>
        </p:nvPicPr>
        <p:blipFill>
          <a:blip r:embed="rId8"/>
          <a:stretch>
            <a:fillRect/>
          </a:stretch>
        </p:blipFill>
        <p:spPr>
          <a:xfrm>
            <a:off x="7390192" y="1651093"/>
            <a:ext cx="514286" cy="390476"/>
          </a:xfrm>
          <a:prstGeom prst="rect">
            <a:avLst/>
          </a:prstGeom>
        </p:spPr>
      </p:pic>
      <p:pic>
        <p:nvPicPr>
          <p:cNvPr id="7" name="图片 6">
            <a:extLst>
              <a:ext uri="{FF2B5EF4-FFF2-40B4-BE49-F238E27FC236}">
                <a16:creationId xmlns:a16="http://schemas.microsoft.com/office/drawing/2014/main" id="{32F17E90-1369-0B87-83DA-179727F4DA2C}"/>
              </a:ext>
            </a:extLst>
          </p:cNvPr>
          <p:cNvPicPr>
            <a:picLocks noChangeAspect="1"/>
          </p:cNvPicPr>
          <p:nvPr/>
        </p:nvPicPr>
        <p:blipFill>
          <a:blip r:embed="rId9"/>
          <a:stretch>
            <a:fillRect/>
          </a:stretch>
        </p:blipFill>
        <p:spPr>
          <a:xfrm>
            <a:off x="8559271" y="1674902"/>
            <a:ext cx="742857" cy="342857"/>
          </a:xfrm>
          <a:prstGeom prst="rect">
            <a:avLst/>
          </a:prstGeom>
        </p:spPr>
      </p:pic>
      <p:pic>
        <p:nvPicPr>
          <p:cNvPr id="12" name="图片 11">
            <a:extLst>
              <a:ext uri="{FF2B5EF4-FFF2-40B4-BE49-F238E27FC236}">
                <a16:creationId xmlns:a16="http://schemas.microsoft.com/office/drawing/2014/main" id="{69A561E8-8B07-9C5B-443C-D9C5EEEE0A42}"/>
              </a:ext>
            </a:extLst>
          </p:cNvPr>
          <p:cNvPicPr>
            <a:picLocks noChangeAspect="1"/>
          </p:cNvPicPr>
          <p:nvPr/>
        </p:nvPicPr>
        <p:blipFill>
          <a:blip r:embed="rId10"/>
          <a:stretch>
            <a:fillRect/>
          </a:stretch>
        </p:blipFill>
        <p:spPr>
          <a:xfrm>
            <a:off x="643074" y="2485688"/>
            <a:ext cx="619048" cy="333333"/>
          </a:xfrm>
          <a:prstGeom prst="rect">
            <a:avLst/>
          </a:prstGeom>
        </p:spPr>
      </p:pic>
      <p:pic>
        <p:nvPicPr>
          <p:cNvPr id="13" name="图片 12">
            <a:extLst>
              <a:ext uri="{FF2B5EF4-FFF2-40B4-BE49-F238E27FC236}">
                <a16:creationId xmlns:a16="http://schemas.microsoft.com/office/drawing/2014/main" id="{3ED97D5B-8E1A-3EE5-240B-2DA61C8EDD7D}"/>
              </a:ext>
            </a:extLst>
          </p:cNvPr>
          <p:cNvPicPr>
            <a:picLocks noChangeAspect="1"/>
          </p:cNvPicPr>
          <p:nvPr/>
        </p:nvPicPr>
        <p:blipFill>
          <a:blip r:embed="rId11"/>
          <a:stretch>
            <a:fillRect/>
          </a:stretch>
        </p:blipFill>
        <p:spPr>
          <a:xfrm>
            <a:off x="3377488" y="5154802"/>
            <a:ext cx="5019048" cy="704762"/>
          </a:xfrm>
          <a:prstGeom prst="rect">
            <a:avLst/>
          </a:prstGeom>
        </p:spPr>
      </p:pic>
    </p:spTree>
    <p:extLst>
      <p:ext uri="{BB962C8B-B14F-4D97-AF65-F5344CB8AC3E}">
        <p14:creationId xmlns:p14="http://schemas.microsoft.com/office/powerpoint/2010/main" val="4976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FDF6D1-3C90-C838-A9AB-7963E4A4B4D3}"/>
              </a:ext>
            </a:extLst>
          </p:cNvPr>
          <p:cNvPicPr>
            <a:picLocks noChangeAspect="1"/>
          </p:cNvPicPr>
          <p:nvPr/>
        </p:nvPicPr>
        <p:blipFill>
          <a:blip r:embed="rId3"/>
          <a:stretch>
            <a:fillRect/>
          </a:stretch>
        </p:blipFill>
        <p:spPr>
          <a:xfrm>
            <a:off x="1863241" y="1065804"/>
            <a:ext cx="8428571" cy="3552381"/>
          </a:xfrm>
          <a:prstGeom prst="rect">
            <a:avLst/>
          </a:prstGeom>
        </p:spPr>
      </p:pic>
      <p:sp>
        <p:nvSpPr>
          <p:cNvPr id="5" name="文本框 4">
            <a:extLst>
              <a:ext uri="{FF2B5EF4-FFF2-40B4-BE49-F238E27FC236}">
                <a16:creationId xmlns:a16="http://schemas.microsoft.com/office/drawing/2014/main" id="{AFB68A33-AB8C-A5D0-6F56-B631CF3DA1B3}"/>
              </a:ext>
            </a:extLst>
          </p:cNvPr>
          <p:cNvSpPr txBox="1"/>
          <p:nvPr/>
        </p:nvSpPr>
        <p:spPr>
          <a:xfrm>
            <a:off x="1108364" y="5348852"/>
            <a:ext cx="10584873" cy="465640"/>
          </a:xfrm>
          <a:prstGeom prst="rect">
            <a:avLst/>
          </a:prstGeom>
          <a:noFill/>
        </p:spPr>
        <p:txBody>
          <a:bodyPr wrap="square">
            <a:spAutoFit/>
          </a:bodyPr>
          <a:lstStyle/>
          <a:p>
            <a:pPr>
              <a:lnSpc>
                <a:spcPct val="150000"/>
              </a:lnSpc>
            </a:pPr>
            <a:r>
              <a:rPr lang="zh-CN" altLang="en-US" dirty="0"/>
              <a:t>调度S由两个任务组成：τ1=（1，5，5）和τ2=（1，3，3）。假设因果链E1=（τ1→τ2）</a:t>
            </a:r>
            <a:endParaRPr lang="en-US" altLang="zh-CN" dirty="0"/>
          </a:p>
        </p:txBody>
      </p:sp>
      <p:grpSp>
        <p:nvGrpSpPr>
          <p:cNvPr id="25" name="组合 24">
            <a:extLst>
              <a:ext uri="{FF2B5EF4-FFF2-40B4-BE49-F238E27FC236}">
                <a16:creationId xmlns:a16="http://schemas.microsoft.com/office/drawing/2014/main" id="{F8220C02-73D4-CBE4-D074-30DA66C32864}"/>
              </a:ext>
            </a:extLst>
          </p:cNvPr>
          <p:cNvGrpSpPr/>
          <p:nvPr/>
        </p:nvGrpSpPr>
        <p:grpSpPr>
          <a:xfrm>
            <a:off x="1459345" y="650227"/>
            <a:ext cx="6096000" cy="679187"/>
            <a:chOff x="1403927" y="160699"/>
            <a:chExt cx="6096000" cy="679187"/>
          </a:xfrm>
        </p:grpSpPr>
        <p:sp>
          <p:nvSpPr>
            <p:cNvPr id="17" name="文本框 16">
              <a:extLst>
                <a:ext uri="{FF2B5EF4-FFF2-40B4-BE49-F238E27FC236}">
                  <a16:creationId xmlns:a16="http://schemas.microsoft.com/office/drawing/2014/main" id="{F2C5D24E-2EB4-A20C-EEB3-795477A037A8}"/>
                </a:ext>
              </a:extLst>
            </p:cNvPr>
            <p:cNvSpPr txBox="1"/>
            <p:nvPr/>
          </p:nvSpPr>
          <p:spPr>
            <a:xfrm>
              <a:off x="1403927" y="160699"/>
              <a:ext cx="6096000" cy="369332"/>
            </a:xfrm>
            <a:prstGeom prst="rect">
              <a:avLst/>
            </a:prstGeom>
            <a:noFill/>
            <a:ln>
              <a:solidFill>
                <a:srgbClr val="FF0000"/>
              </a:solidFill>
            </a:ln>
          </p:spPr>
          <p:txBody>
            <a:bodyPr wrap="square">
              <a:spAutoFit/>
            </a:bodyPr>
            <a:lstStyle/>
            <a:p>
              <a:r>
                <a:rPr lang="zh-CN" altLang="en-US" dirty="0"/>
                <a:t>因果链</a:t>
              </a:r>
              <a:r>
                <a:rPr lang="en-US" altLang="zh-CN" dirty="0"/>
                <a:t>E1</a:t>
              </a:r>
              <a:r>
                <a:rPr lang="zh-CN" altLang="en-US" dirty="0"/>
                <a:t>以</a:t>
              </a:r>
              <a:r>
                <a:rPr lang="en-US" altLang="zh-CN" dirty="0"/>
                <a:t>τ1</a:t>
              </a:r>
              <a:r>
                <a:rPr lang="zh-CN" altLang="en-US" dirty="0"/>
                <a:t>第一个作业开始的向前作业链</a:t>
              </a:r>
            </a:p>
          </p:txBody>
        </p:sp>
        <p:cxnSp>
          <p:nvCxnSpPr>
            <p:cNvPr id="21" name="直接箭头连接符 20">
              <a:extLst>
                <a:ext uri="{FF2B5EF4-FFF2-40B4-BE49-F238E27FC236}">
                  <a16:creationId xmlns:a16="http://schemas.microsoft.com/office/drawing/2014/main" id="{141C85C9-0D4F-ABD1-A1D8-CB629B69A0AD}"/>
                </a:ext>
              </a:extLst>
            </p:cNvPr>
            <p:cNvCxnSpPr/>
            <p:nvPr/>
          </p:nvCxnSpPr>
          <p:spPr>
            <a:xfrm flipH="1">
              <a:off x="3823855" y="530031"/>
              <a:ext cx="628072" cy="3098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90E56A13-D1B6-F4F8-C4F0-DB74C1F86889}"/>
              </a:ext>
            </a:extLst>
          </p:cNvPr>
          <p:cNvGrpSpPr/>
          <p:nvPr/>
        </p:nvGrpSpPr>
        <p:grpSpPr>
          <a:xfrm>
            <a:off x="1565563" y="3993008"/>
            <a:ext cx="5255492" cy="730899"/>
            <a:chOff x="1163781" y="3511297"/>
            <a:chExt cx="6096000" cy="730899"/>
          </a:xfrm>
        </p:grpSpPr>
        <p:sp>
          <p:nvSpPr>
            <p:cNvPr id="19" name="文本框 18">
              <a:extLst>
                <a:ext uri="{FF2B5EF4-FFF2-40B4-BE49-F238E27FC236}">
                  <a16:creationId xmlns:a16="http://schemas.microsoft.com/office/drawing/2014/main" id="{E4635E65-8C9E-4C71-CBA9-8C31EAE1403A}"/>
                </a:ext>
              </a:extLst>
            </p:cNvPr>
            <p:cNvSpPr txBox="1"/>
            <p:nvPr/>
          </p:nvSpPr>
          <p:spPr>
            <a:xfrm>
              <a:off x="1163781" y="3872864"/>
              <a:ext cx="6096000" cy="369332"/>
            </a:xfrm>
            <a:prstGeom prst="rect">
              <a:avLst/>
            </a:prstGeom>
            <a:noFill/>
            <a:ln>
              <a:solidFill>
                <a:srgbClr val="FF0000"/>
              </a:solidFill>
            </a:ln>
          </p:spPr>
          <p:txBody>
            <a:bodyPr wrap="square">
              <a:spAutoFit/>
            </a:bodyPr>
            <a:lstStyle/>
            <a:p>
              <a:r>
                <a:rPr lang="zh-CN" altLang="en-US" dirty="0"/>
                <a:t>因果链</a:t>
              </a:r>
              <a:r>
                <a:rPr lang="en-US" altLang="zh-CN" dirty="0"/>
                <a:t>E1</a:t>
              </a:r>
              <a:r>
                <a:rPr lang="zh-CN" altLang="en-US" dirty="0"/>
                <a:t>以</a:t>
              </a:r>
              <a:r>
                <a:rPr lang="en-US" altLang="zh-CN" dirty="0"/>
                <a:t>τ2</a:t>
              </a:r>
              <a:r>
                <a:rPr lang="zh-CN" altLang="en-US" dirty="0"/>
                <a:t>第二个作业为结束的向后作业链</a:t>
              </a:r>
            </a:p>
          </p:txBody>
        </p:sp>
        <p:cxnSp>
          <p:nvCxnSpPr>
            <p:cNvPr id="22" name="直接箭头连接符 21">
              <a:extLst>
                <a:ext uri="{FF2B5EF4-FFF2-40B4-BE49-F238E27FC236}">
                  <a16:creationId xmlns:a16="http://schemas.microsoft.com/office/drawing/2014/main" id="{2BE6A41E-F079-7AF5-8C45-DAE3E28E973D}"/>
                </a:ext>
              </a:extLst>
            </p:cNvPr>
            <p:cNvCxnSpPr>
              <a:cxnSpLocks/>
            </p:cNvCxnSpPr>
            <p:nvPr/>
          </p:nvCxnSpPr>
          <p:spPr>
            <a:xfrm flipV="1">
              <a:off x="3823855" y="3511297"/>
              <a:ext cx="18472" cy="4002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118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588" y="406198"/>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反应时间（</a:t>
            </a:r>
            <a:r>
              <a:rPr lang="en-US" altLang="zh-CN" sz="2400" b="1" kern="100" dirty="0">
                <a:latin typeface="等线" panose="02010600030101010101" charset="-122"/>
                <a:ea typeface="等线" panose="02010600030101010101" charset="-122"/>
                <a:cs typeface="Times New Roman" panose="02020603050405020304" pitchFamily="18" charset="0"/>
              </a:rPr>
              <a:t>reaction time</a:t>
            </a:r>
            <a:r>
              <a:rPr lang="zh-CN" altLang="en-US" sz="2400" b="1" kern="100" dirty="0">
                <a:latin typeface="等线" panose="02010600030101010101" charset="-122"/>
                <a:ea typeface="等线" panose="02010600030101010101" charset="-122"/>
                <a:cs typeface="Times New Roman" panose="02020603050405020304" pitchFamily="18" charset="0"/>
              </a:rPr>
              <a:t>）与直接向前作业链（</a:t>
            </a:r>
            <a:r>
              <a:rPr lang="en-US" altLang="zh-CN" sz="2400" b="1" kern="100" dirty="0">
                <a:latin typeface="等线" panose="02010600030101010101" charset="-122"/>
                <a:ea typeface="等线" panose="02010600030101010101" charset="-122"/>
                <a:cs typeface="Times New Roman" panose="02020603050405020304" pitchFamily="18" charset="0"/>
              </a:rPr>
              <a:t>immediate forward job chains</a:t>
            </a:r>
            <a:r>
              <a:rPr lang="zh-CN" altLang="en-US" sz="2400" b="1" kern="100" dirty="0">
                <a:latin typeface="等线" panose="02010600030101010101" charset="-122"/>
                <a:ea typeface="等线" panose="02010600030101010101" charset="-122"/>
                <a:cs typeface="Times New Roman" panose="02020603050405020304" pitchFamily="18" charset="0"/>
              </a:rPr>
              <a:t>）</a:t>
            </a:r>
          </a:p>
        </p:txBody>
      </p:sp>
      <p:sp>
        <p:nvSpPr>
          <p:cNvPr id="7" name="文本框 6">
            <a:extLst>
              <a:ext uri="{FF2B5EF4-FFF2-40B4-BE49-F238E27FC236}">
                <a16:creationId xmlns:a16="http://schemas.microsoft.com/office/drawing/2014/main" id="{9012FB0E-530B-4B7B-C14E-52ECFAFF71CC}"/>
              </a:ext>
            </a:extLst>
          </p:cNvPr>
          <p:cNvSpPr txBox="1"/>
          <p:nvPr/>
        </p:nvSpPr>
        <p:spPr>
          <a:xfrm>
            <a:off x="526588" y="1133720"/>
            <a:ext cx="9975157" cy="2543132"/>
          </a:xfrm>
          <a:prstGeom prst="rect">
            <a:avLst/>
          </a:prstGeom>
          <a:noFill/>
        </p:spPr>
        <p:txBody>
          <a:bodyPr wrap="square">
            <a:spAutoFit/>
          </a:bodyPr>
          <a:lstStyle/>
          <a:p>
            <a:pPr>
              <a:lnSpc>
                <a:spcPct val="150000"/>
              </a:lnSpc>
            </a:pPr>
            <a:r>
              <a:rPr lang="zh-CN" altLang="en-US" dirty="0"/>
              <a:t>最大反应时间，也称为</a:t>
            </a:r>
            <a:r>
              <a:rPr lang="en-US" altLang="zh-CN" dirty="0">
                <a:solidFill>
                  <a:srgbClr val="333333"/>
                </a:solidFill>
                <a:latin typeface="Helvetica Neue"/>
              </a:rPr>
              <a:t>First - to – First</a:t>
            </a:r>
          </a:p>
          <a:p>
            <a:pPr>
              <a:lnSpc>
                <a:spcPct val="150000"/>
              </a:lnSpc>
            </a:pPr>
            <a:r>
              <a:rPr lang="zh-CN" altLang="en-US" dirty="0"/>
              <a:t>开始任务的最坏发生情况到第一个响应输出之间的时间间隔</a:t>
            </a:r>
            <a:endParaRPr lang="en-US" altLang="zh-CN" dirty="0"/>
          </a:p>
          <a:p>
            <a:pPr>
              <a:lnSpc>
                <a:spcPct val="150000"/>
              </a:lnSpc>
            </a:pPr>
            <a:r>
              <a:rPr lang="zh-CN" altLang="en-US" dirty="0"/>
              <a:t>将最坏情况下的向前作业链长度延长到因果链中第一个任务的最大到达时间。</a:t>
            </a:r>
            <a:endParaRPr lang="en-US" altLang="zh-CN" dirty="0"/>
          </a:p>
          <a:p>
            <a:pPr>
              <a:lnSpc>
                <a:spcPct val="150000"/>
              </a:lnSpc>
            </a:pPr>
            <a:endParaRPr lang="en-US" altLang="zh-CN" dirty="0"/>
          </a:p>
          <a:p>
            <a:pPr>
              <a:lnSpc>
                <a:spcPct val="150000"/>
              </a:lnSpc>
            </a:pPr>
            <a:r>
              <a:rPr lang="zh-CN" altLang="en-US" dirty="0"/>
              <a:t>调度</a:t>
            </a:r>
            <a:r>
              <a:rPr lang="en-US" altLang="zh-CN" dirty="0"/>
              <a:t>S</a:t>
            </a:r>
            <a:r>
              <a:rPr lang="zh-CN" altLang="en-US" dirty="0"/>
              <a:t>中因果链</a:t>
            </a:r>
            <a:r>
              <a:rPr lang="en-US" altLang="zh-CN" dirty="0" err="1"/>
              <a:t>Ej</a:t>
            </a:r>
            <a:r>
              <a:rPr lang="zh-CN" altLang="en-US" dirty="0"/>
              <a:t>的反应时间小于或等于</a:t>
            </a:r>
          </a:p>
          <a:p>
            <a:pPr>
              <a:lnSpc>
                <a:spcPct val="150000"/>
              </a:lnSpc>
            </a:pPr>
            <a:endParaRPr lang="zh-CN" altLang="en-US" dirty="0"/>
          </a:p>
        </p:txBody>
      </p:sp>
      <p:pic>
        <p:nvPicPr>
          <p:cNvPr id="9" name="图片 8">
            <a:extLst>
              <a:ext uri="{FF2B5EF4-FFF2-40B4-BE49-F238E27FC236}">
                <a16:creationId xmlns:a16="http://schemas.microsoft.com/office/drawing/2014/main" id="{48A06D57-AA2B-A32B-8ACB-6D01939BE4E9}"/>
              </a:ext>
            </a:extLst>
          </p:cNvPr>
          <p:cNvPicPr>
            <a:picLocks noChangeAspect="1"/>
          </p:cNvPicPr>
          <p:nvPr/>
        </p:nvPicPr>
        <p:blipFill>
          <a:blip r:embed="rId3"/>
          <a:stretch>
            <a:fillRect/>
          </a:stretch>
        </p:blipFill>
        <p:spPr>
          <a:xfrm>
            <a:off x="4680828" y="2870172"/>
            <a:ext cx="1590476" cy="390476"/>
          </a:xfrm>
          <a:prstGeom prst="rect">
            <a:avLst/>
          </a:prstGeom>
        </p:spPr>
      </p:pic>
      <p:sp>
        <p:nvSpPr>
          <p:cNvPr id="16" name="文本框 15">
            <a:extLst>
              <a:ext uri="{FF2B5EF4-FFF2-40B4-BE49-F238E27FC236}">
                <a16:creationId xmlns:a16="http://schemas.microsoft.com/office/drawing/2014/main" id="{85BFF96D-DEB7-4FBE-14D5-DDE63ED8579D}"/>
              </a:ext>
            </a:extLst>
          </p:cNvPr>
          <p:cNvSpPr txBox="1"/>
          <p:nvPr/>
        </p:nvSpPr>
        <p:spPr>
          <a:xfrm>
            <a:off x="526588" y="3524630"/>
            <a:ext cx="11311974" cy="590033"/>
          </a:xfrm>
          <a:prstGeom prst="rect">
            <a:avLst/>
          </a:prstGeom>
          <a:noFill/>
        </p:spPr>
        <p:txBody>
          <a:bodyPr wrap="square" rtlCol="0">
            <a:spAutoFit/>
          </a:bodyPr>
          <a:lstStyle/>
          <a:p>
            <a:pPr marR="0" indent="0" algn="just">
              <a:lnSpc>
                <a:spcPct val="150000"/>
              </a:lnSpc>
              <a:spcBef>
                <a:spcPts val="0"/>
              </a:spcBef>
              <a:spcAft>
                <a:spcPts val="0"/>
              </a:spcAft>
              <a:buFont typeface="Wingdings" panose="05000000000000000000" charset="0"/>
              <a:buNone/>
            </a:pPr>
            <a:r>
              <a:rPr lang="zh-CN" altLang="en-US" sz="2400" b="1" kern="100" dirty="0">
                <a:latin typeface="等线" panose="02010600030101010101" charset="-122"/>
                <a:ea typeface="等线" panose="02010600030101010101" charset="-122"/>
                <a:cs typeface="Times New Roman" panose="02020603050405020304" pitchFamily="18" charset="0"/>
              </a:rPr>
              <a:t>数据年龄（ </a:t>
            </a:r>
            <a:r>
              <a:rPr lang="en-US" altLang="zh-CN" sz="2400" b="1" kern="100" dirty="0">
                <a:latin typeface="等线" panose="02010600030101010101" charset="-122"/>
                <a:ea typeface="等线" panose="02010600030101010101" charset="-122"/>
                <a:cs typeface="Times New Roman" panose="02020603050405020304" pitchFamily="18" charset="0"/>
              </a:rPr>
              <a:t>data age </a:t>
            </a:r>
            <a:r>
              <a:rPr lang="zh-CN" altLang="en-US" sz="2400" b="1" kern="100" dirty="0">
                <a:latin typeface="等线" panose="02010600030101010101" charset="-122"/>
                <a:ea typeface="等线" panose="02010600030101010101" charset="-122"/>
                <a:cs typeface="Times New Roman" panose="02020603050405020304" pitchFamily="18" charset="0"/>
              </a:rPr>
              <a:t>）与直接向后作业链（</a:t>
            </a:r>
            <a:r>
              <a:rPr lang="en-US" altLang="zh-CN" sz="2400" b="1" kern="100" dirty="0">
                <a:latin typeface="等线" panose="02010600030101010101" charset="-122"/>
                <a:ea typeface="等线" panose="02010600030101010101" charset="-122"/>
                <a:cs typeface="Times New Roman" panose="02020603050405020304" pitchFamily="18" charset="0"/>
              </a:rPr>
              <a:t>immediate backward job chains</a:t>
            </a:r>
            <a:r>
              <a:rPr lang="zh-CN" altLang="en-US" sz="2400" b="1" kern="100" dirty="0">
                <a:latin typeface="等线" panose="02010600030101010101" charset="-122"/>
                <a:ea typeface="等线" panose="02010600030101010101" charset="-122"/>
                <a:cs typeface="Times New Roman" panose="02020603050405020304" pitchFamily="18" charset="0"/>
              </a:rPr>
              <a:t>）</a:t>
            </a:r>
          </a:p>
        </p:txBody>
      </p:sp>
      <p:sp>
        <p:nvSpPr>
          <p:cNvPr id="17" name="文本框 16">
            <a:extLst>
              <a:ext uri="{FF2B5EF4-FFF2-40B4-BE49-F238E27FC236}">
                <a16:creationId xmlns:a16="http://schemas.microsoft.com/office/drawing/2014/main" id="{1CE4795B-BE13-81ED-AC89-AB91541F4217}"/>
              </a:ext>
            </a:extLst>
          </p:cNvPr>
          <p:cNvSpPr txBox="1"/>
          <p:nvPr/>
        </p:nvSpPr>
        <p:spPr>
          <a:xfrm>
            <a:off x="526588" y="4252152"/>
            <a:ext cx="9975157" cy="2543132"/>
          </a:xfrm>
          <a:prstGeom prst="rect">
            <a:avLst/>
          </a:prstGeom>
          <a:noFill/>
        </p:spPr>
        <p:txBody>
          <a:bodyPr wrap="square">
            <a:spAutoFit/>
          </a:bodyPr>
          <a:lstStyle/>
          <a:p>
            <a:pPr>
              <a:lnSpc>
                <a:spcPct val="150000"/>
              </a:lnSpc>
            </a:pPr>
            <a:r>
              <a:rPr lang="zh-CN" altLang="en-US" dirty="0"/>
              <a:t>最大数据年龄，也称为</a:t>
            </a:r>
            <a:r>
              <a:rPr lang="en-US" altLang="zh-CN" b="0" i="0" dirty="0">
                <a:solidFill>
                  <a:srgbClr val="333333"/>
                </a:solidFill>
                <a:effectLst/>
                <a:latin typeface="Helvetica Neue"/>
              </a:rPr>
              <a:t>Last - to - Last </a:t>
            </a:r>
          </a:p>
          <a:p>
            <a:pPr>
              <a:lnSpc>
                <a:spcPct val="150000"/>
              </a:lnSpc>
            </a:pPr>
            <a:r>
              <a:rPr lang="zh-CN" altLang="en-US" dirty="0"/>
              <a:t>开始采样值的时刻到系统生成与该采样相关的输出的最后一个时间点之间的时间间隔</a:t>
            </a:r>
            <a:endParaRPr lang="en-US" altLang="zh-CN" dirty="0"/>
          </a:p>
          <a:p>
            <a:pPr>
              <a:lnSpc>
                <a:spcPct val="150000"/>
              </a:lnSpc>
            </a:pPr>
            <a:endParaRPr lang="en-US" altLang="zh-CN" dirty="0"/>
          </a:p>
          <a:p>
            <a:pPr>
              <a:lnSpc>
                <a:spcPct val="150000"/>
              </a:lnSpc>
            </a:pPr>
            <a:r>
              <a:rPr lang="zh-CN" altLang="en-US" dirty="0"/>
              <a:t>调度S中因果链Ej的最大数据年龄小于或等于最坏情况下的立即向后作业链长度</a:t>
            </a:r>
          </a:p>
          <a:p>
            <a:pPr>
              <a:lnSpc>
                <a:spcPct val="150000"/>
              </a:lnSpc>
            </a:pPr>
            <a:endParaRPr lang="en-US" altLang="zh-CN" dirty="0"/>
          </a:p>
          <a:p>
            <a:pPr>
              <a:lnSpc>
                <a:spcPct val="150000"/>
              </a:lnSpc>
            </a:pPr>
            <a:endParaRPr lang="zh-CN" altLang="en-US" dirty="0"/>
          </a:p>
        </p:txBody>
      </p:sp>
      <p:pic>
        <p:nvPicPr>
          <p:cNvPr id="20" name="图片 19">
            <a:extLst>
              <a:ext uri="{FF2B5EF4-FFF2-40B4-BE49-F238E27FC236}">
                <a16:creationId xmlns:a16="http://schemas.microsoft.com/office/drawing/2014/main" id="{79934156-CBFF-5C59-596D-BEF9FADFD910}"/>
              </a:ext>
            </a:extLst>
          </p:cNvPr>
          <p:cNvPicPr>
            <a:picLocks noChangeAspect="1"/>
          </p:cNvPicPr>
          <p:nvPr/>
        </p:nvPicPr>
        <p:blipFill>
          <a:blip r:embed="rId4"/>
          <a:stretch>
            <a:fillRect/>
          </a:stretch>
        </p:blipFill>
        <p:spPr>
          <a:xfrm>
            <a:off x="8531903" y="5579421"/>
            <a:ext cx="704762" cy="304762"/>
          </a:xfrm>
          <a:prstGeom prst="rect">
            <a:avLst/>
          </a:prstGeom>
        </p:spPr>
      </p:pic>
    </p:spTree>
    <p:extLst>
      <p:ext uri="{BB962C8B-B14F-4D97-AF65-F5344CB8AC3E}">
        <p14:creationId xmlns:p14="http://schemas.microsoft.com/office/powerpoint/2010/main" val="38116012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392009c-425a-4619-abd9-22a3d19269bd"/>
  <p:tag name="COMMONDATA" val="eyJoZGlkIjoiNTE5ODc5NWI4NDk3YTY2N2NmMGUzNzBmODAwMzZlMW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1448</Words>
  <Application>Microsoft Office PowerPoint</Application>
  <PresentationFormat>宽屏</PresentationFormat>
  <Paragraphs>104</Paragraphs>
  <Slides>12</Slides>
  <Notes>11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Helvetica Neue</vt:lpstr>
      <vt:lpstr>等线</vt:lpstr>
      <vt:lpstr>等线 Light</vt:lpstr>
      <vt:lpstr>Arial</vt:lpstr>
      <vt:lpstr>Cambria Math</vt:lpstr>
      <vt:lpstr>Ubuntu</vt:lpstr>
      <vt:lpstr>Wingdings</vt:lpstr>
      <vt:lpstr>Office 主题​​</vt:lpstr>
      <vt:lpstr>1_Office 主题​​</vt:lpstr>
      <vt:lpstr>End-to-End Timing Analysis of Sporadic Cause-Effect Chains in Distributed Systems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an IoT-PLC: A containerized programmable logical controller for the industry 4.0</dc:title>
  <dc:creator>王 书墨</dc:creator>
  <cp:lastModifiedBy>王 书墨</cp:lastModifiedBy>
  <cp:revision>135</cp:revision>
  <dcterms:created xsi:type="dcterms:W3CDTF">2022-09-12T06:36:00Z</dcterms:created>
  <dcterms:modified xsi:type="dcterms:W3CDTF">2023-02-27T13:46:57Z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4635C779A0144118AD21EF107D3C54F3</vt:lpwstr>
  </property>
  <property fmtid="{D5CDD505-2E9C-101B-9397-08002B2CF9AE}" pid="3" name="KSOProductBuildVer">
    <vt:lpwstr>2052-11.1.0.12763</vt:lpwstr>
  </property>
</Properties>
</file>