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4" r:id="rId4"/>
    <p:sldId id="268" r:id="rId5"/>
    <p:sldId id="263" r:id="rId6"/>
    <p:sldId id="257" r:id="rId7"/>
    <p:sldId id="274" r:id="rId8"/>
    <p:sldId id="265" r:id="rId9"/>
    <p:sldId id="266" r:id="rId10"/>
    <p:sldId id="276" r:id="rId11"/>
    <p:sldId id="261" r:id="rId12"/>
    <p:sldId id="267" r:id="rId13"/>
    <p:sldId id="259" r:id="rId14"/>
    <p:sldId id="269" r:id="rId15"/>
    <p:sldId id="298" r:id="rId16"/>
    <p:sldId id="299" r:id="rId17"/>
    <p:sldId id="300" r:id="rId18"/>
    <p:sldId id="315" r:id="rId19"/>
    <p:sldId id="311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tency分析" id="{5E65ECB9-8D8C-42EF-8F87-539AD218EDB5}">
          <p14:sldIdLst/>
        </p14:section>
        <p14:section name="rtbubbles建模" id="{963E12DD-52A4-4A56-825C-B021C7009CC3}">
          <p14:sldIdLst>
            <p14:sldId id="256"/>
            <p14:sldId id="260"/>
            <p14:sldId id="264"/>
            <p14:sldId id="268"/>
            <p14:sldId id="263"/>
            <p14:sldId id="257"/>
            <p14:sldId id="274"/>
            <p14:sldId id="265"/>
            <p14:sldId id="266"/>
            <p14:sldId id="276"/>
            <p14:sldId id="261"/>
            <p14:sldId id="267"/>
            <p14:sldId id="259"/>
            <p14:sldId id="269"/>
          </p14:sldIdLst>
        </p14:section>
        <p14:section name="rtbubbles多任务建模" id="{D0A2D79E-6458-4EF9-852C-58CC35E2512B}">
          <p14:sldIdLst>
            <p14:sldId id="298"/>
            <p14:sldId id="299"/>
            <p14:sldId id="300"/>
          </p14:sldIdLst>
        </p14:section>
        <p14:section name="rtbubbles开发" id="{D856B510-3E52-4764-9C45-F2FA7728D913}">
          <p14:sldIdLst>
            <p14:sldId id="315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4" autoAdjust="0"/>
    <p:restoredTop sz="74855" autoAdjust="0"/>
  </p:normalViewPr>
  <p:slideViewPr>
    <p:cSldViewPr snapToGrid="0">
      <p:cViewPr varScale="1">
        <p:scale>
          <a:sx n="86" d="100"/>
          <a:sy n="86" d="100"/>
        </p:scale>
        <p:origin x="13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处理器将控制转移到中断处理器以对设备或定时器中断作出反应；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中断处理程序识别等待事件的任务并恢复它，这导致任务被添加到就绪队列；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3.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调用调度器以检查是否应立即调度恢复的实时任务（如果是，则在哪个处理器上）；最后，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4.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如果恢复的实时任务具有比当前正在执行的任务更高的优先级，则它被调度，这需要上下文切换。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518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3E9E-E39C-4052-AC27-929249FFADCB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961C-9F2B-47E7-9499-99F97E10FE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3E9E-E39C-4052-AC27-929249FFADCB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961C-9F2B-47E7-9499-99F97E10FE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3E9E-E39C-4052-AC27-929249FFADCB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961C-9F2B-47E7-9499-99F97E10FE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3E9E-E39C-4052-AC27-929249FFADCB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961C-9F2B-47E7-9499-99F97E10FE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3E9E-E39C-4052-AC27-929249FFADCB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961C-9F2B-47E7-9499-99F97E10FE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3E9E-E39C-4052-AC27-929249FFADCB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961C-9F2B-47E7-9499-99F97E10FE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3E9E-E39C-4052-AC27-929249FFADCB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961C-9F2B-47E7-9499-99F97E10FE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3E9E-E39C-4052-AC27-929249FFADCB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961C-9F2B-47E7-9499-99F97E10FE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3E9E-E39C-4052-AC27-929249FFADCB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961C-9F2B-47E7-9499-99F97E10FE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3E9E-E39C-4052-AC27-929249FFADCB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961C-9F2B-47E7-9499-99F97E10FE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3E9E-E39C-4052-AC27-929249FFADCB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961C-9F2B-47E7-9499-99F97E10FE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13E9E-E39C-4052-AC27-929249FFADCB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2961C-9F2B-47E7-9499-99F97E10FE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RT-Bubbles: protecting real-time control tasks from periodic jitter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228AC90-F423-7634-0779-C3B2D09A3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796"/>
          </a:xfrm>
        </p:spPr>
        <p:txBody>
          <a:bodyPr>
            <a:normAutofit/>
          </a:bodyPr>
          <a:lstStyle/>
          <a:p>
            <a:r>
              <a:rPr lang="en-US" altLang="zh-CN" dirty="0"/>
              <a:t>PLC Scan cycles</a:t>
            </a:r>
            <a:endParaRPr lang="zh-CN" altLang="en-US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337" y="916378"/>
            <a:ext cx="4490291" cy="27222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95" y="4419767"/>
            <a:ext cx="5549233" cy="204641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346" y="6428703"/>
            <a:ext cx="2506329" cy="2952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05" y="1616439"/>
            <a:ext cx="4103348" cy="40443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869278" y="4777257"/>
            <a:ext cx="1540151" cy="49312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逻辑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计算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869279" y="4593319"/>
            <a:ext cx="0" cy="690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205315" y="4777257"/>
            <a:ext cx="204706" cy="493125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796"/>
          </a:xfrm>
        </p:spPr>
        <p:txBody>
          <a:bodyPr>
            <a:normAutofit/>
          </a:bodyPr>
          <a:lstStyle/>
          <a:p>
            <a:r>
              <a:rPr lang="zh-CN" altLang="en-US" dirty="0"/>
              <a:t>任务模型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435205" y="5270382"/>
            <a:ext cx="6219657" cy="135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144818" y="4786992"/>
            <a:ext cx="545089" cy="490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265987" y="4786030"/>
            <a:ext cx="537953" cy="4905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0894989" y="4232954"/>
            <a:ext cx="1" cy="10374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6144817" y="4185329"/>
            <a:ext cx="1" cy="10922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716193" y="4715554"/>
            <a:ext cx="0" cy="56806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067939" y="4847595"/>
            <a:ext cx="702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输入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9765321" y="4677454"/>
            <a:ext cx="0" cy="59292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863074" y="543850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“输入”定时器中断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9287183" y="5391589"/>
            <a:ext cx="1963999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“输出”定时器中断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0184060" y="48838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输出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48192" y="1419498"/>
            <a:ext cx="4053637" cy="4013831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1. </a:t>
            </a:r>
            <a:r>
              <a:rPr lang="zh-CN" altLang="en-US" dirty="0"/>
              <a:t>输入阶段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保证读取寄存器的时间（蓝线）尽可能精确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保证定时器中断时刻准确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2. </a:t>
            </a:r>
            <a:r>
              <a:rPr lang="zh-CN" altLang="en-US" dirty="0"/>
              <a:t>逻辑</a:t>
            </a:r>
            <a:r>
              <a:rPr lang="en-US" altLang="zh-CN" dirty="0"/>
              <a:t>/</a:t>
            </a:r>
            <a:r>
              <a:rPr lang="zh-CN" altLang="en-US" dirty="0"/>
              <a:t>计算阶段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保证最差执行时间不超过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相对截止期</a:t>
            </a:r>
            <a:r>
              <a:rPr lang="en-US" altLang="zh-CN" dirty="0"/>
              <a:t>-</a:t>
            </a:r>
            <a:r>
              <a:rPr lang="zh-CN" altLang="en-US" dirty="0"/>
              <a:t>输入时间</a:t>
            </a:r>
            <a:r>
              <a:rPr lang="en-US" altLang="zh-CN" dirty="0"/>
              <a:t>-</a:t>
            </a:r>
            <a:r>
              <a:rPr lang="zh-CN" altLang="en-US" dirty="0"/>
              <a:t>输出定时器中断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3. </a:t>
            </a:r>
            <a:r>
              <a:rPr lang="zh-CN" altLang="en-US" dirty="0"/>
              <a:t>输出阶段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保证定时器中断时刻准确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保证</a:t>
            </a:r>
            <a:r>
              <a:rPr lang="zh-CN" altLang="en-US" dirty="0">
                <a:solidFill>
                  <a:srgbClr val="FF0000"/>
                </a:solidFill>
              </a:rPr>
              <a:t>写入总线完成</a:t>
            </a:r>
            <a:r>
              <a:rPr lang="zh-CN" altLang="en-US" dirty="0"/>
              <a:t>的时间在截止期之前（越近越好）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16833" y="3468889"/>
            <a:ext cx="1618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DMA</a:t>
            </a:r>
            <a:r>
              <a:rPr lang="zh-CN" altLang="en-US" sz="1200" dirty="0"/>
              <a:t>：从内存写到总线（输出接口）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839293" y="3749777"/>
            <a:ext cx="83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写入内存</a:t>
            </a:r>
          </a:p>
        </p:txBody>
      </p:sp>
      <p:cxnSp>
        <p:nvCxnSpPr>
          <p:cNvPr id="11" name="直接连接符 10"/>
          <p:cNvCxnSpPr>
            <a:stCxn id="5" idx="2"/>
            <a:endCxn id="4" idx="0"/>
          </p:cNvCxnSpPr>
          <p:nvPr/>
        </p:nvCxnSpPr>
        <p:spPr>
          <a:xfrm>
            <a:off x="8258505" y="4026776"/>
            <a:ext cx="49163" cy="750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" idx="2"/>
          </p:cNvCxnSpPr>
          <p:nvPr/>
        </p:nvCxnSpPr>
        <p:spPr>
          <a:xfrm>
            <a:off x="10125956" y="3930554"/>
            <a:ext cx="278482" cy="903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532" y="559138"/>
            <a:ext cx="2964765" cy="179738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381" y="153522"/>
            <a:ext cx="3396695" cy="2604287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173533" y="3397048"/>
            <a:ext cx="966992" cy="43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输入映像区</a:t>
            </a:r>
          </a:p>
        </p:txBody>
      </p:sp>
      <p:sp>
        <p:nvSpPr>
          <p:cNvPr id="22" name="矩形 21"/>
          <p:cNvSpPr/>
          <p:nvPr/>
        </p:nvSpPr>
        <p:spPr>
          <a:xfrm>
            <a:off x="11033600" y="3434082"/>
            <a:ext cx="966992" cy="433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输出映像区</a:t>
            </a:r>
          </a:p>
        </p:txBody>
      </p:sp>
      <p:sp>
        <p:nvSpPr>
          <p:cNvPr id="23" name="矩形 22"/>
          <p:cNvSpPr/>
          <p:nvPr/>
        </p:nvSpPr>
        <p:spPr>
          <a:xfrm>
            <a:off x="5306384" y="4119109"/>
            <a:ext cx="1405466" cy="12589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582451" y="4219456"/>
            <a:ext cx="1465631" cy="111239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6" y="0"/>
            <a:ext cx="12190734" cy="537519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dirty="0"/>
              <a:t>RT-Bubbles: eliminating periodic jitter of real-time control tasks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3204847" y="569404"/>
            <a:ext cx="517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Periodic jitter </a:t>
            </a:r>
            <a:r>
              <a:rPr lang="zh-CN" altLang="en-US" dirty="0"/>
              <a:t>过大（</a:t>
            </a:r>
            <a:r>
              <a:rPr lang="en-US" altLang="zh-CN" dirty="0"/>
              <a:t>&gt;20us</a:t>
            </a:r>
            <a:r>
              <a:rPr lang="zh-CN" altLang="en-US" dirty="0"/>
              <a:t>）将导致控制性能下降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84104" y="1490971"/>
            <a:ext cx="403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Periodic jitter</a:t>
            </a:r>
            <a:r>
              <a:rPr lang="zh-CN" altLang="en-US" dirty="0"/>
              <a:t>由调度延迟的不确定导致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37679" y="368006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挑战：调度延迟难以消除或补偿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470454" y="1897962"/>
            <a:ext cx="642050" cy="51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-11870" y="2408542"/>
            <a:ext cx="209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OS</a:t>
            </a:r>
            <a:r>
              <a:rPr lang="zh-CN" altLang="en-US" dirty="0"/>
              <a:t>调度执行时间的</a:t>
            </a:r>
            <a:endParaRPr lang="en-US" altLang="zh-CN" dirty="0"/>
          </a:p>
          <a:p>
            <a:r>
              <a:rPr lang="zh-CN" altLang="en-US" dirty="0"/>
              <a:t>不确定性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466910" y="3033733"/>
            <a:ext cx="645594" cy="43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016844" y="2469424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来自</a:t>
            </a:r>
            <a:r>
              <a:rPr lang="en-US" altLang="zh-CN" dirty="0"/>
              <a:t>OS</a:t>
            </a:r>
            <a:r>
              <a:rPr lang="zh-CN" altLang="en-US" dirty="0"/>
              <a:t>的干扰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143065" y="2905196"/>
            <a:ext cx="626370" cy="58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271701" y="1861760"/>
            <a:ext cx="586445" cy="56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3204847" y="953489"/>
            <a:ext cx="642050" cy="51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7520351" y="926417"/>
            <a:ext cx="586445" cy="56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左大括号 24"/>
          <p:cNvSpPr/>
          <p:nvPr/>
        </p:nvSpPr>
        <p:spPr>
          <a:xfrm>
            <a:off x="4744164" y="1958546"/>
            <a:ext cx="192360" cy="1511374"/>
          </a:xfrm>
          <a:prstGeom prst="leftBrace">
            <a:avLst>
              <a:gd name="adj1" fmla="val 7257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038493" y="18475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系统服务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038493" y="2159099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各</a:t>
            </a:r>
            <a:r>
              <a:rPr lang="en-US" altLang="zh-CN" sz="1400" dirty="0" err="1"/>
              <a:t>cpu</a:t>
            </a:r>
            <a:r>
              <a:rPr lang="zh-CN" altLang="en-US" sz="1400" dirty="0"/>
              <a:t>内核线程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038493" y="253619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其他线程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014644" y="2848668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“Ghost delay”</a:t>
            </a:r>
          </a:p>
          <a:p>
            <a:r>
              <a:rPr lang="en-US" altLang="zh-CN" sz="1200" dirty="0"/>
              <a:t>(</a:t>
            </a:r>
            <a:r>
              <a:rPr lang="en-US" altLang="zh-CN" sz="1200" dirty="0" err="1"/>
              <a:t>irq</a:t>
            </a:r>
            <a:r>
              <a:rPr lang="en-US" altLang="zh-CN" sz="1200" dirty="0"/>
              <a:t>/</a:t>
            </a:r>
            <a:r>
              <a:rPr lang="en-US" altLang="zh-CN" sz="1200" dirty="0" err="1"/>
              <a:t>sche_switch</a:t>
            </a:r>
            <a:r>
              <a:rPr lang="en-US" altLang="zh-CN" sz="1200" dirty="0"/>
              <a:t>/…)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038493" y="3379655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… …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882790" y="2344901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控制任务建模：</a:t>
            </a:r>
            <a:r>
              <a:rPr lang="en-US" altLang="zh-CN" dirty="0"/>
              <a:t>3</a:t>
            </a:r>
            <a:r>
              <a:rPr lang="zh-CN" altLang="en-US" dirty="0"/>
              <a:t>个阶段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309021" y="1528630"/>
            <a:ext cx="441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OB</a:t>
            </a:r>
            <a:r>
              <a:rPr lang="zh-CN" altLang="en-US" dirty="0"/>
              <a:t>：是采样和激励的抖动导致了性能下降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0944723" y="20392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采样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0944722" y="24186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计算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0944723" y="281375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激励</a:t>
            </a:r>
          </a:p>
        </p:txBody>
      </p:sp>
      <p:cxnSp>
        <p:nvCxnSpPr>
          <p:cNvPr id="37" name="直接箭头连接符 36"/>
          <p:cNvCxnSpPr>
            <a:endCxn id="31" idx="0"/>
          </p:cNvCxnSpPr>
          <p:nvPr/>
        </p:nvCxnSpPr>
        <p:spPr>
          <a:xfrm>
            <a:off x="9190199" y="1861760"/>
            <a:ext cx="0" cy="48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7854869" y="3535876"/>
            <a:ext cx="679481" cy="424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0347443" y="394687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隔离</a:t>
            </a:r>
            <a:r>
              <a:rPr lang="en-US" altLang="zh-CN" dirty="0"/>
              <a:t>/</a:t>
            </a:r>
            <a:r>
              <a:rPr lang="zh-CN" altLang="en-US" dirty="0"/>
              <a:t>调优</a:t>
            </a:r>
          </a:p>
        </p:txBody>
      </p:sp>
      <p:sp>
        <p:nvSpPr>
          <p:cNvPr id="47" name="左大括号 46"/>
          <p:cNvSpPr/>
          <p:nvPr/>
        </p:nvSpPr>
        <p:spPr>
          <a:xfrm>
            <a:off x="10700121" y="2001468"/>
            <a:ext cx="192360" cy="1056829"/>
          </a:xfrm>
          <a:prstGeom prst="leftBrace">
            <a:avLst>
              <a:gd name="adj1" fmla="val 1207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9190199" y="2714233"/>
            <a:ext cx="0" cy="48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479227" y="31528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RT-Bubbles</a:t>
            </a:r>
            <a:endParaRPr lang="zh-CN" altLang="en-US" dirty="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9632457" y="3486984"/>
            <a:ext cx="636007" cy="45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687510" y="393832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内核模块</a:t>
            </a:r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6078832" y="4418728"/>
            <a:ext cx="735227" cy="46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259066" y="488708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采样</a:t>
            </a:r>
            <a:r>
              <a:rPr lang="en-US" altLang="zh-CN" dirty="0"/>
              <a:t>/</a:t>
            </a:r>
            <a:r>
              <a:rPr lang="zh-CN" altLang="en-US" dirty="0"/>
              <a:t>激励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6923585" y="4884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</a:t>
            </a: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7236491" y="4401763"/>
            <a:ext cx="0" cy="48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5856345" y="5253649"/>
            <a:ext cx="0" cy="2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417763" y="56037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硬中断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679929" y="56261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实时线程</a:t>
            </a: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7225398" y="5253649"/>
            <a:ext cx="0" cy="2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7646134" y="4398994"/>
            <a:ext cx="692428" cy="48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9203379" y="560526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进程内通信（内存管理）</a:t>
            </a:r>
          </a:p>
        </p:txBody>
      </p:sp>
      <p:cxnSp>
        <p:nvCxnSpPr>
          <p:cNvPr id="77" name="直接箭头连接符 76"/>
          <p:cNvCxnSpPr/>
          <p:nvPr/>
        </p:nvCxnSpPr>
        <p:spPr>
          <a:xfrm flipH="1" flipV="1">
            <a:off x="4450012" y="5148781"/>
            <a:ext cx="836951" cy="55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1132648" y="482142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大幅减少调度</a:t>
            </a:r>
            <a:r>
              <a:rPr lang="en-US" altLang="zh-CN" dirty="0"/>
              <a:t>/</a:t>
            </a:r>
            <a:r>
              <a:rPr lang="zh-CN" altLang="en-US" dirty="0"/>
              <a:t>上下文切换开销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73171" y="5932528"/>
            <a:ext cx="393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降低延迟，降低抖动</a:t>
            </a:r>
            <a:r>
              <a:rPr lang="en-US" altLang="zh-CN" dirty="0"/>
              <a:t>(&lt;20us/10+hrs)</a:t>
            </a:r>
            <a:endParaRPr lang="zh-CN" altLang="en-US" dirty="0"/>
          </a:p>
        </p:txBody>
      </p:sp>
      <p:cxnSp>
        <p:nvCxnSpPr>
          <p:cNvPr id="84" name="直接箭头连接符 83"/>
          <p:cNvCxnSpPr/>
          <p:nvPr/>
        </p:nvCxnSpPr>
        <p:spPr>
          <a:xfrm>
            <a:off x="2711887" y="5262584"/>
            <a:ext cx="0" cy="54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456260" y="6256978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(Before:&lt;=50us/8hrs)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8314766" y="4893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9212303" y="4350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定时器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9203379" y="4774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调度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9217571" y="51907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同步</a:t>
            </a:r>
          </a:p>
        </p:txBody>
      </p:sp>
      <p:sp>
        <p:nvSpPr>
          <p:cNvPr id="91" name="左大括号 90"/>
          <p:cNvSpPr/>
          <p:nvPr/>
        </p:nvSpPr>
        <p:spPr>
          <a:xfrm>
            <a:off x="8976970" y="4488716"/>
            <a:ext cx="201994" cy="1276743"/>
          </a:xfrm>
          <a:prstGeom prst="leftBrace">
            <a:avLst>
              <a:gd name="adj1" fmla="val 11022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711887" y="4180974"/>
            <a:ext cx="0" cy="59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801436" y="97207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从</a:t>
            </a:r>
            <a:r>
              <a:rPr lang="en-US" altLang="zh-CN" sz="1100" dirty="0"/>
              <a:t>OS</a:t>
            </a:r>
            <a:r>
              <a:rPr lang="zh-CN" altLang="en-US" sz="1100" dirty="0"/>
              <a:t>角度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787925" y="100831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从控制角度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RT-Bubbles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Periodic hard </a:t>
            </a:r>
            <a:r>
              <a:rPr lang="en-US" altLang="zh-CN" i="1" dirty="0"/>
              <a:t>interrupt</a:t>
            </a:r>
            <a:r>
              <a:rPr lang="en-US" altLang="zh-CN" dirty="0"/>
              <a:t> handler with high resolution </a:t>
            </a:r>
            <a:r>
              <a:rPr lang="en-US" altLang="zh-CN" i="1" dirty="0"/>
              <a:t>timer</a:t>
            </a:r>
            <a:endParaRPr lang="zh-CN" altLang="en-US" i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208" y="3152920"/>
            <a:ext cx="5455592" cy="22421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538" y="2526453"/>
            <a:ext cx="4445560" cy="36221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915" y="5448597"/>
            <a:ext cx="5230178" cy="70001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results</a:t>
            </a:r>
            <a:endParaRPr lang="zh-CN" altLang="en-US" dirty="0"/>
          </a:p>
        </p:txBody>
      </p:sp>
      <p:pic>
        <p:nvPicPr>
          <p:cNvPr id="11" name="图片 10" descr="图表, 直方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12" y="1251812"/>
            <a:ext cx="3139091" cy="2354319"/>
          </a:xfrm>
          <a:prstGeom prst="rect">
            <a:avLst/>
          </a:prstGeom>
        </p:spPr>
      </p:pic>
      <p:pic>
        <p:nvPicPr>
          <p:cNvPr id="13" name="图片 12" descr="图表, 直方图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12" y="1289041"/>
            <a:ext cx="3139090" cy="235431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151680" y="3675307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RT-Bubbles:</a:t>
            </a:r>
            <a:r>
              <a:rPr lang="zh-CN" altLang="en-US" dirty="0"/>
              <a:t>抖动绝对值不大于</a:t>
            </a:r>
            <a:r>
              <a:rPr lang="en-US" altLang="zh-CN" dirty="0"/>
              <a:t>3us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62" y="4081093"/>
            <a:ext cx="3183541" cy="23876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26779" y="3711761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RT-Bubbles:</a:t>
            </a:r>
            <a:r>
              <a:rPr lang="zh-CN" altLang="en-US" dirty="0"/>
              <a:t>抖动绝对值不大于</a:t>
            </a:r>
            <a:r>
              <a:rPr lang="en-US" altLang="zh-CN" dirty="0"/>
              <a:t>7us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35052" y="1521457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分钟运行，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57405" y="143316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</a:t>
            </a:r>
            <a:r>
              <a:rPr lang="zh-CN" altLang="en-US" dirty="0"/>
              <a:t>分钟运行，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38200" y="4244740"/>
            <a:ext cx="1479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60</a:t>
            </a:r>
            <a:r>
              <a:rPr lang="zh-CN" altLang="en-US" dirty="0"/>
              <a:t>分钟运行，</a:t>
            </a:r>
          </a:p>
        </p:txBody>
      </p:sp>
      <p:pic>
        <p:nvPicPr>
          <p:cNvPr id="20" name="图片 19" descr="图表, 直方图, 箱线图&#10;&#10;描述已自动生成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12" y="4134349"/>
            <a:ext cx="3139090" cy="2354319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979233" y="4271515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6</a:t>
            </a:r>
            <a:r>
              <a:rPr lang="zh-CN" altLang="en-US" b="1" dirty="0">
                <a:solidFill>
                  <a:srgbClr val="FF0000"/>
                </a:solidFill>
              </a:rPr>
              <a:t>小时</a:t>
            </a:r>
            <a:r>
              <a:rPr lang="zh-CN" altLang="en-US" dirty="0"/>
              <a:t>运行，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51680" y="6398590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RT-Bubbles:</a:t>
            </a:r>
            <a:r>
              <a:rPr lang="zh-CN" altLang="en-US" dirty="0"/>
              <a:t>抖动绝对值不大于</a:t>
            </a:r>
            <a:r>
              <a:rPr lang="en-US" altLang="zh-CN" dirty="0"/>
              <a:t>7us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26779" y="6488668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RT-Bubbles:</a:t>
            </a:r>
            <a:r>
              <a:rPr lang="zh-CN" altLang="en-US" dirty="0"/>
              <a:t>抖动绝对值不大于</a:t>
            </a:r>
            <a:r>
              <a:rPr lang="en-US" altLang="zh-CN" b="1" dirty="0">
                <a:solidFill>
                  <a:srgbClr val="FF0000"/>
                </a:solidFill>
              </a:rPr>
              <a:t>7us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22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RT-bubbles Multi-tasks Framework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5102126" y="3331307"/>
            <a:ext cx="5825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102126" y="4333630"/>
            <a:ext cx="5825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/>
        </p:nvSpPr>
        <p:spPr>
          <a:xfrm>
            <a:off x="8104436" y="3592145"/>
            <a:ext cx="1274396" cy="4952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procfs</a:t>
            </a:r>
            <a:endParaRPr lang="zh-CN" altLang="en-US" dirty="0"/>
          </a:p>
        </p:txBody>
      </p:sp>
      <p:sp>
        <p:nvSpPr>
          <p:cNvPr id="9" name="矩形: 圆角 8"/>
          <p:cNvSpPr/>
          <p:nvPr/>
        </p:nvSpPr>
        <p:spPr>
          <a:xfrm>
            <a:off x="9543444" y="3592145"/>
            <a:ext cx="1384300" cy="4952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/dev/</a:t>
            </a:r>
            <a:r>
              <a:rPr lang="en-US" altLang="zh-CN" dirty="0" err="1"/>
              <a:t>rtbX</a:t>
            </a:r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8104436" y="4722445"/>
            <a:ext cx="2823308" cy="1015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06102" y="4907275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Memory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Manager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829194" y="48971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read()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829194" y="5169051"/>
            <a:ext cx="102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mmap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L 形 15"/>
          <p:cNvSpPr/>
          <p:nvPr/>
        </p:nvSpPr>
        <p:spPr>
          <a:xfrm rot="5400000">
            <a:off x="8690590" y="910491"/>
            <a:ext cx="1651002" cy="2823309"/>
          </a:xfrm>
          <a:prstGeom prst="corner">
            <a:avLst>
              <a:gd name="adj1" fmla="val 50000"/>
              <a:gd name="adj2" fmla="val 497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: 圆角 17"/>
          <p:cNvSpPr/>
          <p:nvPr/>
        </p:nvSpPr>
        <p:spPr>
          <a:xfrm>
            <a:off x="9213244" y="2537409"/>
            <a:ext cx="1714500" cy="5735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 Handler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896766" y="16669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RT-Bubbles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6555036" y="4722445"/>
            <a:ext cx="1099038" cy="1015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Tasks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8769766" y="4074741"/>
            <a:ext cx="0" cy="635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9897624" y="4087441"/>
            <a:ext cx="0" cy="635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10235594" y="4074741"/>
            <a:ext cx="0" cy="635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10565794" y="4087441"/>
            <a:ext cx="0" cy="635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8" name="矩形 27"/>
          <p:cNvSpPr/>
          <p:nvPr/>
        </p:nvSpPr>
        <p:spPr>
          <a:xfrm>
            <a:off x="6555036" y="1496645"/>
            <a:ext cx="1284344" cy="165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Kernel</a:t>
            </a:r>
          </a:p>
          <a:p>
            <a:pPr algn="ctr"/>
            <a:r>
              <a:rPr lang="en-US" altLang="zh-CN" dirty="0"/>
              <a:t>functions</a:t>
            </a:r>
            <a:endParaRPr lang="zh-CN" altLang="en-US" dirty="0"/>
          </a:p>
        </p:txBody>
      </p:sp>
      <p:sp>
        <p:nvSpPr>
          <p:cNvPr id="29" name="箭头: 上下 28"/>
          <p:cNvSpPr/>
          <p:nvPr/>
        </p:nvSpPr>
        <p:spPr>
          <a:xfrm>
            <a:off x="10130429" y="3096436"/>
            <a:ext cx="210330" cy="519325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上下 30"/>
          <p:cNvSpPr/>
          <p:nvPr/>
        </p:nvSpPr>
        <p:spPr>
          <a:xfrm>
            <a:off x="8481089" y="3110234"/>
            <a:ext cx="210330" cy="519325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9516090" y="2155120"/>
            <a:ext cx="0" cy="481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10655896" y="2155120"/>
            <a:ext cx="0" cy="468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8" name="箭头: 左 37"/>
          <p:cNvSpPr/>
          <p:nvPr/>
        </p:nvSpPr>
        <p:spPr>
          <a:xfrm>
            <a:off x="7839689" y="1851582"/>
            <a:ext cx="469900" cy="762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左 39"/>
          <p:cNvSpPr/>
          <p:nvPr/>
        </p:nvSpPr>
        <p:spPr>
          <a:xfrm>
            <a:off x="7839689" y="2043373"/>
            <a:ext cx="469900" cy="762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左 41"/>
          <p:cNvSpPr/>
          <p:nvPr/>
        </p:nvSpPr>
        <p:spPr>
          <a:xfrm>
            <a:off x="7838423" y="2244619"/>
            <a:ext cx="469900" cy="762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055234" y="2780671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Kernel space</a:t>
            </a:r>
            <a:endParaRPr lang="zh-CN" altLang="en-US" dirty="0"/>
          </a:p>
        </p:txBody>
      </p:sp>
      <p:sp>
        <p:nvSpPr>
          <p:cNvPr id="49" name="箭头: 左 48"/>
          <p:cNvSpPr/>
          <p:nvPr/>
        </p:nvSpPr>
        <p:spPr>
          <a:xfrm>
            <a:off x="7838423" y="2448794"/>
            <a:ext cx="469900" cy="762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左 50"/>
          <p:cNvSpPr/>
          <p:nvPr/>
        </p:nvSpPr>
        <p:spPr>
          <a:xfrm>
            <a:off x="7838423" y="2641489"/>
            <a:ext cx="469900" cy="762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5035062" y="394112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Interface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5055234" y="5032751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User space</a:t>
            </a:r>
            <a:endParaRPr lang="zh-CN" altLang="en-US" dirty="0"/>
          </a:p>
        </p:txBody>
      </p:sp>
      <p:sp>
        <p:nvSpPr>
          <p:cNvPr id="57" name="箭头: 上下 56"/>
          <p:cNvSpPr/>
          <p:nvPr/>
        </p:nvSpPr>
        <p:spPr>
          <a:xfrm rot="16200000">
            <a:off x="7774091" y="4962708"/>
            <a:ext cx="210330" cy="519325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1289539"/>
            <a:ext cx="3913210" cy="4887424"/>
          </a:xfrm>
        </p:spPr>
        <p:txBody>
          <a:bodyPr/>
          <a:lstStyle/>
          <a:p>
            <a:r>
              <a:rPr lang="en-US" altLang="zh-CN" dirty="0"/>
              <a:t>Timer Interrupt</a:t>
            </a:r>
          </a:p>
          <a:p>
            <a:pPr lvl="1"/>
            <a:r>
              <a:rPr lang="zh-CN" altLang="en-US" dirty="0"/>
              <a:t>轮询</a:t>
            </a:r>
            <a:endParaRPr lang="en-US" altLang="zh-CN" dirty="0"/>
          </a:p>
          <a:p>
            <a:pPr lvl="1"/>
            <a:r>
              <a:rPr lang="zh-CN" altLang="en-US" dirty="0"/>
              <a:t>查表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Device</a:t>
            </a:r>
          </a:p>
          <a:p>
            <a:pPr lvl="1"/>
            <a:r>
              <a:rPr lang="zh-CN" altLang="en-US" dirty="0"/>
              <a:t>协议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Memory</a:t>
            </a:r>
          </a:p>
          <a:p>
            <a:pPr lvl="1"/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页面错误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228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任务数据结构</a:t>
            </a:r>
            <a:endParaRPr lang="en-US" altLang="zh-CN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07123"/>
            <a:ext cx="7959969" cy="486984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struct </a:t>
            </a:r>
            <a:r>
              <a:rPr lang="en-US" altLang="zh-CN" sz="3200" dirty="0" err="1"/>
              <a:t>task_info</a:t>
            </a:r>
            <a:r>
              <a:rPr lang="en-US" altLang="zh-CN" sz="3200" dirty="0"/>
              <a:t> (</a:t>
            </a:r>
            <a:r>
              <a:rPr lang="en-US" altLang="zh-CN" sz="3200" dirty="0" err="1"/>
              <a:t>Per_cpu</a:t>
            </a:r>
            <a:r>
              <a:rPr lang="en-US" altLang="zh-CN" sz="3200" dirty="0"/>
              <a:t>) </a:t>
            </a:r>
          </a:p>
          <a:p>
            <a:pPr lvl="1"/>
            <a:r>
              <a:rPr lang="en-US" altLang="zh-CN" dirty="0"/>
              <a:t>Id</a:t>
            </a:r>
          </a:p>
          <a:p>
            <a:pPr lvl="1"/>
            <a:r>
              <a:rPr lang="en-US" altLang="zh-CN" dirty="0"/>
              <a:t>* </a:t>
            </a:r>
            <a:r>
              <a:rPr lang="en-US" altLang="zh-CN" dirty="0" err="1"/>
              <a:t>task_struct</a:t>
            </a:r>
            <a:r>
              <a:rPr lang="en-US" altLang="zh-CN" dirty="0"/>
              <a:t> // </a:t>
            </a:r>
            <a:r>
              <a:rPr lang="zh-CN" altLang="en-US" dirty="0"/>
              <a:t>指向线程的指针</a:t>
            </a:r>
            <a:endParaRPr lang="en-US" altLang="zh-CN" dirty="0"/>
          </a:p>
          <a:p>
            <a:pPr lvl="1"/>
            <a:r>
              <a:rPr lang="en-US" altLang="zh-CN" dirty="0"/>
              <a:t>** </a:t>
            </a:r>
            <a:r>
              <a:rPr lang="en-US" altLang="zh-CN" dirty="0" err="1"/>
              <a:t>task_func</a:t>
            </a:r>
            <a:r>
              <a:rPr lang="en-US" altLang="zh-CN" dirty="0"/>
              <a:t>() // </a:t>
            </a:r>
            <a:r>
              <a:rPr lang="zh-CN" altLang="en-US" dirty="0"/>
              <a:t>对应任务的寻址函数数组</a:t>
            </a:r>
            <a:endParaRPr lang="en-US" altLang="zh-CN" dirty="0"/>
          </a:p>
          <a:p>
            <a:pPr lvl="1"/>
            <a:r>
              <a:rPr lang="en-US" altLang="zh-CN" dirty="0"/>
              <a:t>Budget // </a:t>
            </a:r>
            <a:r>
              <a:rPr lang="zh-CN" altLang="en-US" dirty="0"/>
              <a:t>计时器</a:t>
            </a:r>
            <a:endParaRPr lang="en-US" altLang="zh-CN" dirty="0"/>
          </a:p>
          <a:p>
            <a:pPr lvl="1"/>
            <a:r>
              <a:rPr lang="en-US" altLang="zh-CN" dirty="0"/>
              <a:t>__period</a:t>
            </a:r>
          </a:p>
          <a:p>
            <a:pPr lvl="1"/>
            <a:r>
              <a:rPr lang="en-US" altLang="zh-CN" dirty="0"/>
              <a:t>__deadline</a:t>
            </a:r>
          </a:p>
          <a:p>
            <a:pPr lvl="1"/>
            <a:r>
              <a:rPr lang="en-US" altLang="zh-CN" dirty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9976"/>
            <a:ext cx="10515600" cy="783737"/>
          </a:xfrm>
        </p:spPr>
        <p:txBody>
          <a:bodyPr/>
          <a:lstStyle/>
          <a:p>
            <a:r>
              <a:rPr lang="en-US" altLang="zh-CN" dirty="0"/>
              <a:t>TDMA</a:t>
            </a:r>
            <a:r>
              <a:rPr lang="zh-CN" altLang="en-US" dirty="0"/>
              <a:t>的单核多任务</a:t>
            </a:r>
          </a:p>
        </p:txBody>
      </p:sp>
      <p:sp>
        <p:nvSpPr>
          <p:cNvPr id="4" name="矩形 3"/>
          <p:cNvSpPr/>
          <p:nvPr/>
        </p:nvSpPr>
        <p:spPr>
          <a:xfrm>
            <a:off x="908538" y="1729156"/>
            <a:ext cx="803031" cy="29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</a:p>
        </p:txBody>
      </p:sp>
      <p:sp>
        <p:nvSpPr>
          <p:cNvPr id="8" name="矩形 7"/>
          <p:cNvSpPr/>
          <p:nvPr/>
        </p:nvSpPr>
        <p:spPr>
          <a:xfrm>
            <a:off x="908538" y="3399694"/>
            <a:ext cx="803031" cy="29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</a:t>
            </a:r>
          </a:p>
        </p:txBody>
      </p:sp>
      <p:sp>
        <p:nvSpPr>
          <p:cNvPr id="10" name="矩形 9"/>
          <p:cNvSpPr/>
          <p:nvPr/>
        </p:nvSpPr>
        <p:spPr>
          <a:xfrm>
            <a:off x="908537" y="5216771"/>
            <a:ext cx="803031" cy="29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唤醒</a:t>
            </a:r>
          </a:p>
        </p:txBody>
      </p:sp>
      <p:sp>
        <p:nvSpPr>
          <p:cNvPr id="11" name="矩形 10"/>
          <p:cNvSpPr/>
          <p:nvPr/>
        </p:nvSpPr>
        <p:spPr>
          <a:xfrm>
            <a:off x="2368062" y="1283677"/>
            <a:ext cx="2368062" cy="1312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14092" y="1282934"/>
            <a:ext cx="1975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定义唤醒条件</a:t>
            </a:r>
            <a:endParaRPr lang="en-US" altLang="zh-CN" dirty="0"/>
          </a:p>
          <a:p>
            <a:r>
              <a:rPr lang="zh-CN" altLang="en-US" dirty="0"/>
              <a:t>分配任务函数</a:t>
            </a:r>
            <a:endParaRPr lang="en-US" altLang="zh-CN" dirty="0"/>
          </a:p>
          <a:p>
            <a:r>
              <a:rPr lang="zh-CN" altLang="en-US" dirty="0"/>
              <a:t>保存任务指针</a:t>
            </a:r>
            <a:endParaRPr lang="en-US" altLang="zh-CN" dirty="0"/>
          </a:p>
          <a:p>
            <a:r>
              <a:rPr lang="zh-CN" altLang="en-US" dirty="0"/>
              <a:t>记录任务参数</a:t>
            </a:r>
            <a:r>
              <a:rPr lang="en-US" altLang="zh-CN" dirty="0"/>
              <a:t>…</a:t>
            </a:r>
          </a:p>
        </p:txBody>
      </p:sp>
      <p:sp>
        <p:nvSpPr>
          <p:cNvPr id="15" name="矩形 14"/>
          <p:cNvSpPr/>
          <p:nvPr/>
        </p:nvSpPr>
        <p:spPr>
          <a:xfrm>
            <a:off x="2368062" y="3068515"/>
            <a:ext cx="2368062" cy="1312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582008" y="3124843"/>
            <a:ext cx="1975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等待唤醒条件</a:t>
            </a:r>
            <a:endParaRPr lang="en-US" altLang="zh-CN" dirty="0"/>
          </a:p>
          <a:p>
            <a:r>
              <a:rPr lang="zh-CN" altLang="en-US" dirty="0"/>
              <a:t>加入等待队列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数据传输（</a:t>
            </a:r>
            <a:r>
              <a:rPr lang="en-US" altLang="zh-CN" dirty="0"/>
              <a:t>k-&gt;u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2368062" y="4853354"/>
            <a:ext cx="2368062" cy="1312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425212" y="4917830"/>
            <a:ext cx="2253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高精度定时器</a:t>
            </a:r>
            <a:endParaRPr lang="en-US" altLang="zh-CN" dirty="0"/>
          </a:p>
          <a:p>
            <a:r>
              <a:rPr lang="zh-CN" altLang="en-US" dirty="0"/>
              <a:t>轮询</a:t>
            </a:r>
            <a:r>
              <a:rPr lang="en-US" altLang="zh-CN" dirty="0"/>
              <a:t>(</a:t>
            </a:r>
            <a:r>
              <a:rPr lang="zh-CN" altLang="en-US" dirty="0"/>
              <a:t>查表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执行任务函数（寻址）</a:t>
            </a:r>
            <a:endParaRPr lang="en-US" altLang="zh-CN" dirty="0"/>
          </a:p>
          <a:p>
            <a:r>
              <a:rPr lang="zh-CN" altLang="en-US" dirty="0"/>
              <a:t>唤醒等待任务</a:t>
            </a:r>
            <a:endParaRPr lang="en-US" altLang="zh-CN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633" y="3512859"/>
            <a:ext cx="5879123" cy="2680989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>
          <a:xfrm flipV="1">
            <a:off x="5474677" y="2642476"/>
            <a:ext cx="6688014" cy="19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 rot="5400000">
            <a:off x="6320368" y="2252429"/>
            <a:ext cx="590018" cy="2196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interrupt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826178" y="1985481"/>
            <a:ext cx="0" cy="69056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6412329" y="1960335"/>
            <a:ext cx="0" cy="6905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8688846" y="1991831"/>
            <a:ext cx="0" cy="69056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8274997" y="1966685"/>
            <a:ext cx="0" cy="6905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974626" y="2081340"/>
            <a:ext cx="389942" cy="560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T1</a:t>
            </a:r>
            <a:endParaRPr lang="zh-CN" altLang="en-US" sz="1100" dirty="0"/>
          </a:p>
        </p:txBody>
      </p:sp>
      <p:sp>
        <p:nvSpPr>
          <p:cNvPr id="36" name="矩形 35"/>
          <p:cNvSpPr/>
          <p:nvPr/>
        </p:nvSpPr>
        <p:spPr>
          <a:xfrm>
            <a:off x="6412328" y="1220323"/>
            <a:ext cx="1184223" cy="2857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memory</a:t>
            </a:r>
            <a:endParaRPr lang="zh-CN" altLang="en-US" sz="1100" dirty="0"/>
          </a:p>
        </p:txBody>
      </p:sp>
      <p:cxnSp>
        <p:nvCxnSpPr>
          <p:cNvPr id="37" name="直接箭头连接符 36"/>
          <p:cNvCxnSpPr>
            <a:stCxn id="25" idx="1"/>
          </p:cNvCxnSpPr>
          <p:nvPr/>
        </p:nvCxnSpPr>
        <p:spPr>
          <a:xfrm flipV="1">
            <a:off x="6615377" y="1525664"/>
            <a:ext cx="1" cy="54156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7082435" y="1499745"/>
            <a:ext cx="0" cy="56748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8373857" y="1262278"/>
            <a:ext cx="1024462" cy="2857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memory</a:t>
            </a:r>
            <a:endParaRPr lang="zh-CN" altLang="en-US" sz="1100" dirty="0"/>
          </a:p>
        </p:txBody>
      </p:sp>
      <p:cxnSp>
        <p:nvCxnSpPr>
          <p:cNvPr id="40" name="直接箭头连接符 39"/>
          <p:cNvCxnSpPr/>
          <p:nvPr/>
        </p:nvCxnSpPr>
        <p:spPr>
          <a:xfrm flipH="1" flipV="1">
            <a:off x="8484985" y="1531238"/>
            <a:ext cx="659" cy="527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386204" y="2081340"/>
            <a:ext cx="595103" cy="5605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T2</a:t>
            </a:r>
            <a:endParaRPr lang="zh-CN" altLang="en-US" sz="1100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7498604" y="1506095"/>
            <a:ext cx="0" cy="57524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8804162" y="2067230"/>
            <a:ext cx="389942" cy="57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T1</a:t>
            </a:r>
            <a:endParaRPr lang="zh-CN" altLang="en-US" dirty="0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8911971" y="1548050"/>
            <a:ext cx="0" cy="51094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0598540" y="1973186"/>
            <a:ext cx="0" cy="69056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10184691" y="1948040"/>
            <a:ext cx="0" cy="6905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0746988" y="2067229"/>
            <a:ext cx="389942" cy="562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T1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184690" y="1208028"/>
            <a:ext cx="1184223" cy="2857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memory</a:t>
            </a:r>
            <a:endParaRPr lang="zh-CN" altLang="en-US" sz="1100" dirty="0"/>
          </a:p>
        </p:txBody>
      </p:sp>
      <p:cxnSp>
        <p:nvCxnSpPr>
          <p:cNvPr id="54" name="直接箭头连接符 53"/>
          <p:cNvCxnSpPr/>
          <p:nvPr/>
        </p:nvCxnSpPr>
        <p:spPr>
          <a:xfrm flipH="1" flipV="1">
            <a:off x="10395337" y="1493800"/>
            <a:ext cx="1" cy="5651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0854797" y="1487450"/>
            <a:ext cx="0" cy="58983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1158566" y="2077285"/>
            <a:ext cx="595103" cy="5522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T2</a:t>
            </a: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11270966" y="1493800"/>
            <a:ext cx="0" cy="5651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485607" y="116418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T1.p=1us</a:t>
            </a:r>
          </a:p>
          <a:p>
            <a:r>
              <a:rPr lang="en-US" altLang="zh-CN" sz="1200" dirty="0"/>
              <a:t>T2.p=2us</a:t>
            </a:r>
            <a:endParaRPr lang="zh-CN" altLang="en-US" sz="1200" dirty="0"/>
          </a:p>
        </p:txBody>
      </p:sp>
      <p:sp>
        <p:nvSpPr>
          <p:cNvPr id="64" name="箭头: 右弧形 63"/>
          <p:cNvSpPr/>
          <p:nvPr/>
        </p:nvSpPr>
        <p:spPr>
          <a:xfrm>
            <a:off x="1711568" y="3692770"/>
            <a:ext cx="322386" cy="15884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箭头: 右弧形 65"/>
          <p:cNvSpPr/>
          <p:nvPr/>
        </p:nvSpPr>
        <p:spPr>
          <a:xfrm rot="10800000">
            <a:off x="568570" y="3628290"/>
            <a:ext cx="322386" cy="15884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箭头: 下 67"/>
          <p:cNvSpPr/>
          <p:nvPr/>
        </p:nvSpPr>
        <p:spPr>
          <a:xfrm>
            <a:off x="1222686" y="2274275"/>
            <a:ext cx="193446" cy="8206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6268282" y="2713577"/>
            <a:ext cx="528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0us</a:t>
            </a:r>
            <a:endParaRPr lang="zh-CN" altLang="en-US" sz="1100" dirty="0"/>
          </a:p>
        </p:txBody>
      </p:sp>
      <p:sp>
        <p:nvSpPr>
          <p:cNvPr id="71" name="文本框 70"/>
          <p:cNvSpPr txBox="1"/>
          <p:nvPr/>
        </p:nvSpPr>
        <p:spPr>
          <a:xfrm>
            <a:off x="8109650" y="2713577"/>
            <a:ext cx="528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1us</a:t>
            </a:r>
            <a:endParaRPr lang="zh-CN" altLang="en-US" sz="1100" dirty="0"/>
          </a:p>
        </p:txBody>
      </p:sp>
      <p:sp>
        <p:nvSpPr>
          <p:cNvPr id="73" name="文本框 72"/>
          <p:cNvSpPr txBox="1"/>
          <p:nvPr/>
        </p:nvSpPr>
        <p:spPr>
          <a:xfrm>
            <a:off x="9998878" y="2713577"/>
            <a:ext cx="528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2us</a:t>
            </a:r>
            <a:endParaRPr lang="zh-CN" altLang="en-US" sz="1100" dirty="0"/>
          </a:p>
        </p:txBody>
      </p:sp>
      <p:sp>
        <p:nvSpPr>
          <p:cNvPr id="75" name="矩形 74"/>
          <p:cNvSpPr/>
          <p:nvPr/>
        </p:nvSpPr>
        <p:spPr>
          <a:xfrm>
            <a:off x="5730769" y="2067229"/>
            <a:ext cx="514953" cy="5895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REG</a:t>
            </a:r>
            <a:endParaRPr lang="zh-CN" altLang="en-US" sz="1100" dirty="0"/>
          </a:p>
        </p:txBody>
      </p:sp>
      <p:sp>
        <p:nvSpPr>
          <p:cNvPr id="88" name="矩形 87"/>
          <p:cNvSpPr/>
          <p:nvPr/>
        </p:nvSpPr>
        <p:spPr>
          <a:xfrm rot="5400000">
            <a:off x="10100328" y="2234952"/>
            <a:ext cx="590018" cy="2196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interrupt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 rot="5400000">
            <a:off x="8190170" y="2240924"/>
            <a:ext cx="590018" cy="2196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interrupt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268282" y="2065526"/>
            <a:ext cx="45719" cy="58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6240241" y="2065526"/>
            <a:ext cx="45719" cy="580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8D80828-7CE8-A7E2-AF81-885C3316BC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5360" y="186821"/>
          <a:ext cx="4744720" cy="6484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636449" imgH="3603968" progId="Visio.Drawing.15">
                  <p:embed/>
                </p:oleObj>
              </mc:Choice>
              <mc:Fallback>
                <p:oleObj name="Visio" r:id="rId2" imgW="2636449" imgH="3603968" progId="Visio.Drawing.15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38D80828-7CE8-A7E2-AF81-885C3316BC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15360" y="186821"/>
                        <a:ext cx="4744720" cy="6484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6032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5770" y="635"/>
            <a:ext cx="10732135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有优先级，多任务（</a:t>
            </a:r>
            <a:r>
              <a:rPr lang="zh-CN" altLang="en-US" dirty="0">
                <a:sym typeface="+mn-ea"/>
              </a:rPr>
              <a:t>周期</a:t>
            </a:r>
            <a:r>
              <a:rPr lang="en-US" altLang="zh-CN" dirty="0">
                <a:sym typeface="+mn-ea"/>
              </a:rPr>
              <a:t>1/2/5/8/10ms</a:t>
            </a:r>
            <a:r>
              <a:rPr lang="zh-CN" altLang="en-US" dirty="0">
                <a:sym typeface="+mn-ea"/>
              </a:rPr>
              <a:t>，优先级</a:t>
            </a:r>
            <a:r>
              <a:rPr lang="en-US" altLang="zh-CN" dirty="0">
                <a:sym typeface="+mn-ea"/>
              </a:rPr>
              <a:t>40/30/20/10/5</a:t>
            </a:r>
            <a:r>
              <a:rPr lang="zh-CN" altLang="en-US" dirty="0"/>
              <a:t>），不同时间</a:t>
            </a:r>
            <a:r>
              <a:rPr lang="en-US" altLang="zh-CN" dirty="0"/>
              <a:t>jitter</a:t>
            </a:r>
            <a:r>
              <a:rPr lang="zh-CN" altLang="en-US" dirty="0"/>
              <a:t>对比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0870" y="940435"/>
            <a:ext cx="6095999" cy="4572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12335" y="5512435"/>
            <a:ext cx="297370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/>
              <a:t>max</a:t>
            </a:r>
            <a:r>
              <a:rPr lang="zh-CN" altLang="en-US" sz="1200" dirty="0"/>
              <a:t>：</a:t>
            </a:r>
            <a:r>
              <a:rPr lang="en-US" altLang="zh-CN" sz="1200" dirty="0"/>
              <a:t>5m=9,  30m=7</a:t>
            </a:r>
            <a:r>
              <a:rPr lang="zh-CN" altLang="en-US" sz="1200" dirty="0"/>
              <a:t>，</a:t>
            </a:r>
            <a:r>
              <a:rPr lang="en-US" altLang="zh-CN" sz="1200" dirty="0"/>
              <a:t>1h=6</a:t>
            </a:r>
            <a:r>
              <a:rPr lang="zh-CN" altLang="en-US" sz="1200" dirty="0"/>
              <a:t>，</a:t>
            </a:r>
            <a:r>
              <a:rPr lang="en-US" altLang="zh-CN" sz="1200" dirty="0"/>
              <a:t>8h=15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periodic jitter?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Periodic jitter </a:t>
            </a:r>
            <a:r>
              <a:rPr lang="en-US" altLang="zh-CN" dirty="0"/>
              <a:t>(</a:t>
            </a:r>
            <a:r>
              <a:rPr lang="en-US" altLang="zh-CN" dirty="0" err="1"/>
              <a:t>J</a:t>
            </a:r>
            <a:r>
              <a:rPr lang="en-US" altLang="zh-CN" baseline="-25000" dirty="0" err="1"/>
              <a:t>per</a:t>
            </a:r>
            <a:r>
              <a:rPr lang="en-US" altLang="zh-CN" dirty="0"/>
              <a:t>) is the deviation of the </a:t>
            </a:r>
            <a:r>
              <a:rPr lang="en-US" altLang="zh-CN" u="sng" dirty="0"/>
              <a:t>cycle time</a:t>
            </a:r>
            <a:r>
              <a:rPr lang="en-US" altLang="zh-CN" dirty="0"/>
              <a:t> of a task (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per</a:t>
            </a:r>
            <a:r>
              <a:rPr lang="en-US" altLang="zh-CN" dirty="0"/>
              <a:t>) from the desired (ideal) task cycle time (T</a:t>
            </a:r>
            <a:r>
              <a:rPr lang="en-US" altLang="zh-CN" baseline="-25000" dirty="0"/>
              <a:t>0</a:t>
            </a:r>
            <a:r>
              <a:rPr lang="en-US" altLang="zh-CN" dirty="0"/>
              <a:t>). </a:t>
            </a:r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555066" y="2854124"/>
            <a:ext cx="2734733" cy="626533"/>
            <a:chOff x="4555066" y="2854124"/>
            <a:chExt cx="2734733" cy="626533"/>
          </a:xfrm>
        </p:grpSpPr>
        <p:sp>
          <p:nvSpPr>
            <p:cNvPr id="4" name="矩形 3"/>
            <p:cNvSpPr/>
            <p:nvPr/>
          </p:nvSpPr>
          <p:spPr>
            <a:xfrm>
              <a:off x="4555066" y="2854124"/>
              <a:ext cx="2734733" cy="6265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772117" y="2854124"/>
              <a:ext cx="2300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>
                  <a:solidFill>
                    <a:srgbClr val="FF0000"/>
                  </a:solidFill>
                </a:rPr>
                <a:t>J</a:t>
              </a:r>
              <a:r>
                <a:rPr lang="en-US" altLang="zh-CN" sz="2800" baseline="-25000" dirty="0" err="1">
                  <a:solidFill>
                    <a:srgbClr val="FF0000"/>
                  </a:solidFill>
                </a:rPr>
                <a:t>per</a:t>
              </a:r>
              <a:r>
                <a:rPr lang="en-US" altLang="zh-CN" sz="2800" dirty="0">
                  <a:solidFill>
                    <a:srgbClr val="FF0000"/>
                  </a:solidFill>
                </a:rPr>
                <a:t> = </a:t>
              </a:r>
              <a:r>
                <a:rPr lang="en-US" altLang="zh-CN" sz="2800" dirty="0" err="1">
                  <a:solidFill>
                    <a:srgbClr val="FF0000"/>
                  </a:solidFill>
                </a:rPr>
                <a:t>T</a:t>
              </a:r>
              <a:r>
                <a:rPr lang="en-US" altLang="zh-CN" sz="2800" baseline="-25000" dirty="0" err="1">
                  <a:solidFill>
                    <a:srgbClr val="FF0000"/>
                  </a:solidFill>
                </a:rPr>
                <a:t>per</a:t>
              </a:r>
              <a:r>
                <a:rPr lang="en-US" altLang="zh-CN" sz="2800" dirty="0">
                  <a:solidFill>
                    <a:srgbClr val="FF0000"/>
                  </a:solidFill>
                </a:rPr>
                <a:t> - T</a:t>
              </a:r>
              <a:r>
                <a:rPr lang="en-US" altLang="zh-CN" sz="2800" baseline="-25000" dirty="0">
                  <a:solidFill>
                    <a:srgbClr val="FF0000"/>
                  </a:solidFill>
                </a:rPr>
                <a:t>0</a:t>
              </a:r>
              <a:endParaRPr lang="zh-CN" altLang="en-US" sz="2800" dirty="0"/>
            </a:p>
          </p:txBody>
        </p:sp>
      </p:grpSp>
      <p:cxnSp>
        <p:nvCxnSpPr>
          <p:cNvPr id="7" name="直接箭头连接符 6"/>
          <p:cNvCxnSpPr/>
          <p:nvPr/>
        </p:nvCxnSpPr>
        <p:spPr>
          <a:xfrm>
            <a:off x="3021298" y="5272921"/>
            <a:ext cx="5949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736406" y="4751245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5406945" y="4751245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7124376" y="4751245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129129" y="4469890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489006" y="4469890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右大括号 12"/>
          <p:cNvSpPr/>
          <p:nvPr/>
        </p:nvSpPr>
        <p:spPr>
          <a:xfrm rot="5400000">
            <a:off x="4497007" y="4564874"/>
            <a:ext cx="165138" cy="1654736"/>
          </a:xfrm>
          <a:prstGeom prst="rightBrace">
            <a:avLst>
              <a:gd name="adj1" fmla="val 42323"/>
              <a:gd name="adj2" fmla="val 50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右大括号 13"/>
          <p:cNvSpPr/>
          <p:nvPr/>
        </p:nvSpPr>
        <p:spPr>
          <a:xfrm rot="16200000">
            <a:off x="4736700" y="3680831"/>
            <a:ext cx="144738" cy="1359878"/>
          </a:xfrm>
          <a:prstGeom prst="rightBrace">
            <a:avLst>
              <a:gd name="adj1" fmla="val 81470"/>
              <a:gd name="adj2" fmla="val 49786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7517098" y="4469890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546817" y="388231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T</a:t>
            </a:r>
            <a:r>
              <a:rPr lang="en-US" altLang="zh-CN" baseline="-25000" dirty="0" err="1">
                <a:solidFill>
                  <a:srgbClr val="FF0000"/>
                </a:solidFill>
              </a:rPr>
              <a:t>per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408776" y="542438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T</a:t>
            </a:r>
            <a:r>
              <a:rPr lang="en-US" altLang="zh-CN" baseline="-25000" dirty="0">
                <a:solidFill>
                  <a:schemeClr val="accent1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 ​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557283" y="5378217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0ms</a:t>
            </a:r>
            <a:endParaRPr lang="zh-CN" altLang="en-US" sz="9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220615" y="5378217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1ms</a:t>
            </a:r>
            <a:endParaRPr lang="zh-CN" altLang="en-US" sz="9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929451" y="5378217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2ms</a:t>
            </a:r>
            <a:endParaRPr lang="zh-CN" altLang="en-US" sz="9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741209" y="4898883"/>
            <a:ext cx="229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433268" y="1320539"/>
            <a:ext cx="41344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effectLst/>
              </a:rPr>
              <a:t>Time span after which the task should be restarted</a:t>
            </a:r>
            <a:r>
              <a:rPr lang="en-US" altLang="zh-CN" dirty="0">
                <a:effectLst/>
              </a:rPr>
              <a:t>.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8285205" y="1701802"/>
            <a:ext cx="191530" cy="194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Consequence of periodic jitter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a control perspective, the control system with varying delays is no longer time-invariant.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08" y="3018166"/>
            <a:ext cx="7128711" cy="338417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3776133" y="3572933"/>
            <a:ext cx="0" cy="19134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123266" y="3572933"/>
            <a:ext cx="0" cy="19134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487333" y="3572933"/>
            <a:ext cx="0" cy="19134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842933" y="3572933"/>
            <a:ext cx="0" cy="19134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181599" y="3572933"/>
            <a:ext cx="0" cy="19134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027333" y="3572933"/>
            <a:ext cx="0" cy="19134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391399" y="3572933"/>
            <a:ext cx="0" cy="19134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848599" y="3572933"/>
            <a:ext cx="0" cy="19134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111066" y="3572933"/>
            <a:ext cx="0" cy="19134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762998" y="3572933"/>
            <a:ext cx="0" cy="19134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420533" y="3572933"/>
            <a:ext cx="0" cy="19134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545667" y="3572933"/>
            <a:ext cx="0" cy="19134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858000" y="3572933"/>
            <a:ext cx="0" cy="19134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9025467" y="3572933"/>
            <a:ext cx="0" cy="19134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periodic jitter?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Periodic jitter (</a:t>
            </a:r>
            <a:r>
              <a:rPr lang="en-US" altLang="zh-CN" dirty="0" err="1"/>
              <a:t>J</a:t>
            </a:r>
            <a:r>
              <a:rPr lang="en-US" altLang="zh-CN" baseline="-25000" dirty="0" err="1"/>
              <a:t>per</a:t>
            </a:r>
            <a:r>
              <a:rPr lang="en-US" altLang="zh-CN" dirty="0"/>
              <a:t>) is the deviation of the </a:t>
            </a:r>
            <a:r>
              <a:rPr lang="en-US" altLang="zh-CN" u="sng" dirty="0"/>
              <a:t>cycle time </a:t>
            </a:r>
            <a:r>
              <a:rPr lang="en-US" altLang="zh-CN" dirty="0"/>
              <a:t>of a task (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per</a:t>
            </a:r>
            <a:r>
              <a:rPr lang="en-US" altLang="zh-CN" dirty="0"/>
              <a:t>) from the desired (ideal) task cycle time (T</a:t>
            </a:r>
            <a:r>
              <a:rPr lang="en-US" altLang="zh-CN" baseline="-25000" dirty="0"/>
              <a:t>0</a:t>
            </a:r>
            <a:r>
              <a:rPr lang="en-US" altLang="zh-CN" dirty="0"/>
              <a:t>).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Scheduling latency</a:t>
            </a:r>
            <a:r>
              <a:rPr lang="en-US" altLang="zh-CN" dirty="0"/>
              <a:t> is the delay between the invocation of a task and the actual start of its release.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555066" y="2854124"/>
            <a:ext cx="2734733" cy="626533"/>
            <a:chOff x="4555066" y="2854124"/>
            <a:chExt cx="2734733" cy="626533"/>
          </a:xfrm>
        </p:grpSpPr>
        <p:sp>
          <p:nvSpPr>
            <p:cNvPr id="4" name="矩形 3"/>
            <p:cNvSpPr/>
            <p:nvPr/>
          </p:nvSpPr>
          <p:spPr>
            <a:xfrm>
              <a:off x="4555066" y="2854124"/>
              <a:ext cx="2734733" cy="6265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772117" y="2854124"/>
              <a:ext cx="2300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/>
                <a:t>J</a:t>
              </a:r>
              <a:r>
                <a:rPr lang="en-US" altLang="zh-CN" sz="2800" baseline="-25000" dirty="0" err="1"/>
                <a:t>per</a:t>
              </a:r>
              <a:r>
                <a:rPr lang="en-US" altLang="zh-CN" sz="2800" dirty="0"/>
                <a:t> = </a:t>
              </a:r>
              <a:r>
                <a:rPr lang="en-US" altLang="zh-CN" sz="2800" dirty="0" err="1"/>
                <a:t>T</a:t>
              </a:r>
              <a:r>
                <a:rPr lang="en-US" altLang="zh-CN" sz="2800" baseline="-25000" dirty="0" err="1"/>
                <a:t>per</a:t>
              </a:r>
              <a:r>
                <a:rPr lang="en-US" altLang="zh-CN" sz="2800" dirty="0"/>
                <a:t> - T</a:t>
              </a:r>
              <a:r>
                <a:rPr lang="en-US" altLang="zh-CN" sz="2800" baseline="-25000" dirty="0"/>
                <a:t>0</a:t>
              </a:r>
              <a:endParaRPr lang="zh-CN" altLang="en-US" sz="2800" dirty="0"/>
            </a:p>
          </p:txBody>
        </p:sp>
      </p:grpSp>
      <p:cxnSp>
        <p:nvCxnSpPr>
          <p:cNvPr id="22" name="直接箭头连接符 21"/>
          <p:cNvCxnSpPr/>
          <p:nvPr/>
        </p:nvCxnSpPr>
        <p:spPr>
          <a:xfrm>
            <a:off x="3231336" y="6176963"/>
            <a:ext cx="5949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946444" y="5655287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616983" y="5655287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7334414" y="5655287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4339167" y="5373932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699044" y="5373932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右大括号 27"/>
          <p:cNvSpPr/>
          <p:nvPr/>
        </p:nvSpPr>
        <p:spPr>
          <a:xfrm rot="5400000">
            <a:off x="4071032" y="6104929"/>
            <a:ext cx="159349" cy="376921"/>
          </a:xfrm>
          <a:prstGeom prst="rightBrace">
            <a:avLst>
              <a:gd name="adj1" fmla="val 42323"/>
              <a:gd name="adj2" fmla="val 50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右大括号 28"/>
          <p:cNvSpPr/>
          <p:nvPr/>
        </p:nvSpPr>
        <p:spPr>
          <a:xfrm rot="16200000">
            <a:off x="5585652" y="5223773"/>
            <a:ext cx="144724" cy="82063"/>
          </a:xfrm>
          <a:prstGeom prst="rightBrace">
            <a:avLst>
              <a:gd name="adj1" fmla="val 81470"/>
              <a:gd name="adj2" fmla="val 49786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7727136" y="5373932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512134" y="482553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962246" y="630078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L</a:t>
            </a:r>
            <a:r>
              <a:rPr lang="en-US" altLang="zh-CN" baseline="-25000" dirty="0">
                <a:solidFill>
                  <a:schemeClr val="accent1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 ​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767321" y="6282259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0ms</a:t>
            </a:r>
            <a:endParaRPr lang="zh-CN" altLang="en-US" sz="900" dirty="0"/>
          </a:p>
        </p:txBody>
      </p:sp>
      <p:sp>
        <p:nvSpPr>
          <p:cNvPr id="34" name="文本框 33"/>
          <p:cNvSpPr txBox="1"/>
          <p:nvPr/>
        </p:nvSpPr>
        <p:spPr>
          <a:xfrm>
            <a:off x="5430653" y="6282259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1ms</a:t>
            </a:r>
            <a:endParaRPr lang="zh-CN" altLang="en-US" sz="9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139489" y="6282259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2ms</a:t>
            </a:r>
            <a:endParaRPr lang="zh-CN" altLang="en-US" sz="900" dirty="0"/>
          </a:p>
        </p:txBody>
      </p:sp>
      <p:sp>
        <p:nvSpPr>
          <p:cNvPr id="36" name="文本框 35"/>
          <p:cNvSpPr txBox="1"/>
          <p:nvPr/>
        </p:nvSpPr>
        <p:spPr>
          <a:xfrm>
            <a:off x="8951247" y="5802925"/>
            <a:ext cx="229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433268" y="1320539"/>
            <a:ext cx="41344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effectLst/>
              </a:rPr>
              <a:t>Time span after which the task should be restarted</a:t>
            </a:r>
            <a:r>
              <a:rPr lang="en-US" altLang="zh-CN" dirty="0">
                <a:effectLst/>
              </a:rPr>
              <a:t>.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8285205" y="1701802"/>
            <a:ext cx="191530" cy="194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periodic jitter?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Periodic jitter (</a:t>
            </a:r>
            <a:r>
              <a:rPr lang="en-US" altLang="zh-CN" dirty="0" err="1"/>
              <a:t>J</a:t>
            </a:r>
            <a:r>
              <a:rPr lang="en-US" altLang="zh-CN" baseline="-25000" dirty="0" err="1"/>
              <a:t>per</a:t>
            </a:r>
            <a:r>
              <a:rPr lang="en-US" altLang="zh-CN" dirty="0"/>
              <a:t>):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Scheduling latency</a:t>
            </a:r>
            <a:r>
              <a:rPr lang="en-US" altLang="zh-CN" dirty="0"/>
              <a:t> is the delay between the invocation of a task and the actual start of its release.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102929" y="1777215"/>
            <a:ext cx="230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J</a:t>
            </a:r>
            <a:r>
              <a:rPr lang="en-US" altLang="zh-CN" sz="2800" baseline="-25000" dirty="0" err="1"/>
              <a:t>per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T</a:t>
            </a:r>
            <a:r>
              <a:rPr lang="en-US" altLang="zh-CN" sz="2800" baseline="-25000" dirty="0" err="1"/>
              <a:t>per</a:t>
            </a:r>
            <a:r>
              <a:rPr lang="en-US" altLang="zh-CN" sz="2800" dirty="0"/>
              <a:t> - T</a:t>
            </a:r>
            <a:r>
              <a:rPr lang="en-US" altLang="zh-CN" sz="2800" baseline="-25000" dirty="0"/>
              <a:t>0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006859" y="5709679"/>
            <a:ext cx="3852183" cy="814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939236" y="4961703"/>
            <a:ext cx="5949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654344" y="4440027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324883" y="4440027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7042314" y="4440027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406946" y="4158672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右大括号 12"/>
          <p:cNvSpPr/>
          <p:nvPr/>
        </p:nvSpPr>
        <p:spPr>
          <a:xfrm rot="5400000">
            <a:off x="4414945" y="4253656"/>
            <a:ext cx="165138" cy="1654736"/>
          </a:xfrm>
          <a:prstGeom prst="rightBrace">
            <a:avLst>
              <a:gd name="adj1" fmla="val 42323"/>
              <a:gd name="adj2" fmla="val 50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右大括号 13"/>
          <p:cNvSpPr/>
          <p:nvPr/>
        </p:nvSpPr>
        <p:spPr>
          <a:xfrm rot="16200000">
            <a:off x="4653192" y="3368167"/>
            <a:ext cx="144738" cy="1362769"/>
          </a:xfrm>
          <a:prstGeom prst="rightBrace">
            <a:avLst>
              <a:gd name="adj1" fmla="val 81470"/>
              <a:gd name="adj2" fmla="val 49786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7435036" y="4158672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464755" y="357109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T</a:t>
            </a:r>
            <a:r>
              <a:rPr lang="en-US" altLang="zh-CN" baseline="-25000" dirty="0" err="1">
                <a:solidFill>
                  <a:srgbClr val="FF0000"/>
                </a:solidFill>
              </a:rPr>
              <a:t>per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326714" y="511316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T</a:t>
            </a:r>
            <a:r>
              <a:rPr lang="en-US" altLang="zh-CN" baseline="-25000" dirty="0">
                <a:solidFill>
                  <a:schemeClr val="accent1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 ​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75221" y="5066999"/>
            <a:ext cx="389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0ms</a:t>
            </a:r>
            <a:endParaRPr lang="zh-CN" altLang="en-US" sz="9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138553" y="5066999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1ms</a:t>
            </a:r>
            <a:endParaRPr lang="zh-CN" altLang="en-US" sz="9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847389" y="5066999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2ms</a:t>
            </a:r>
            <a:endParaRPr lang="zh-CN" altLang="en-US" sz="9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659147" y="4587665"/>
            <a:ext cx="229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</a:t>
            </a:r>
            <a:endParaRPr lang="zh-CN" altLang="en-US" dirty="0"/>
          </a:p>
        </p:txBody>
      </p:sp>
      <p:sp>
        <p:nvSpPr>
          <p:cNvPr id="37" name="右大括号 36"/>
          <p:cNvSpPr/>
          <p:nvPr/>
        </p:nvSpPr>
        <p:spPr>
          <a:xfrm rot="16200000">
            <a:off x="5293552" y="4008513"/>
            <a:ext cx="144724" cy="82063"/>
          </a:xfrm>
          <a:prstGeom prst="rightBrace">
            <a:avLst>
              <a:gd name="adj1" fmla="val 81470"/>
              <a:gd name="adj2" fmla="val 497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220034" y="361027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4162196" y="5858948"/>
            <a:ext cx="3813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J</a:t>
            </a:r>
            <a:r>
              <a:rPr lang="en-US" altLang="zh-CN" sz="2800" baseline="-25000" dirty="0" err="1"/>
              <a:t>per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T</a:t>
            </a:r>
            <a:r>
              <a:rPr lang="en-US" altLang="zh-CN" sz="2800" baseline="-25000" dirty="0" err="1"/>
              <a:t>per</a:t>
            </a:r>
            <a:r>
              <a:rPr lang="en-US" altLang="zh-CN" sz="2800" dirty="0"/>
              <a:t> - T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 = </a:t>
            </a:r>
            <a:r>
              <a:rPr lang="en-US" altLang="zh-CN" sz="2800" b="1" dirty="0">
                <a:solidFill>
                  <a:srgbClr val="FF0000"/>
                </a:solidFill>
              </a:rPr>
              <a:t>L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</a:rPr>
              <a:t> - L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0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0" name="右大括号 39"/>
          <p:cNvSpPr/>
          <p:nvPr/>
        </p:nvSpPr>
        <p:spPr>
          <a:xfrm rot="5400000">
            <a:off x="3778932" y="4889669"/>
            <a:ext cx="159349" cy="376921"/>
          </a:xfrm>
          <a:prstGeom prst="rightBrace">
            <a:avLst>
              <a:gd name="adj1" fmla="val 42323"/>
              <a:gd name="adj2" fmla="val 50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670146" y="508552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L</a:t>
            </a:r>
            <a:r>
              <a:rPr lang="en-US" altLang="zh-CN" baseline="-25000" dirty="0">
                <a:solidFill>
                  <a:schemeClr val="accent1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 ​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4047067" y="4158672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Preempt_RT</a:t>
            </a:r>
            <a:r>
              <a:rPr lang="en-US" altLang="zh-CN" dirty="0"/>
              <a:t> Patch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RT patch makes the Kernel deterministic and preemptible.</a:t>
            </a:r>
          </a:p>
          <a:p>
            <a:endParaRPr lang="en-US" altLang="zh-CN" dirty="0"/>
          </a:p>
          <a:p>
            <a:r>
              <a:rPr lang="en-US" altLang="zh-CN" dirty="0"/>
              <a:t>But it is still </a:t>
            </a:r>
            <a:r>
              <a:rPr lang="en-US" altLang="zh-CN" b="1" dirty="0">
                <a:solidFill>
                  <a:srgbClr val="FF0000"/>
                </a:solidFill>
              </a:rPr>
              <a:t>far from</a:t>
            </a:r>
            <a:r>
              <a:rPr lang="en-US" altLang="zh-CN" dirty="0"/>
              <a:t> perfect.</a:t>
            </a:r>
          </a:p>
          <a:p>
            <a:pPr lvl="1"/>
            <a:r>
              <a:rPr lang="en-US" altLang="zh-CN" dirty="0"/>
              <a:t>The Linux OS jitter (Interferences), which is the origin of scheduling latency, has still not been eliminated.</a:t>
            </a:r>
          </a:p>
          <a:p>
            <a:pPr lvl="2"/>
            <a:r>
              <a:rPr lang="en-US" altLang="zh-CN" dirty="0"/>
              <a:t>System services</a:t>
            </a:r>
          </a:p>
          <a:p>
            <a:pPr lvl="2"/>
            <a:r>
              <a:rPr lang="en-US" altLang="zh-CN" dirty="0"/>
              <a:t>Per-CPU </a:t>
            </a:r>
            <a:r>
              <a:rPr lang="en-US" altLang="zh-CN" dirty="0" err="1"/>
              <a:t>kthreads</a:t>
            </a:r>
            <a:endParaRPr lang="en-US" altLang="zh-CN" dirty="0"/>
          </a:p>
          <a:p>
            <a:pPr lvl="2"/>
            <a:r>
              <a:rPr lang="en-US" altLang="zh-CN" dirty="0"/>
              <a:t>Other threads</a:t>
            </a:r>
          </a:p>
          <a:p>
            <a:pPr lvl="2"/>
            <a:r>
              <a:rPr lang="en-US" altLang="zh-CN" dirty="0"/>
              <a:t>Ghost delay</a:t>
            </a:r>
            <a:r>
              <a:rPr lang="zh-CN" altLang="en-US" dirty="0"/>
              <a:t>（</a:t>
            </a:r>
            <a:r>
              <a:rPr lang="en-US" altLang="zh-CN" dirty="0" err="1"/>
              <a:t>irq</a:t>
            </a:r>
            <a:r>
              <a:rPr lang="en-US" altLang="zh-CN" dirty="0"/>
              <a:t>/context switch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…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968" y="4213962"/>
            <a:ext cx="5896976" cy="239287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320128" y="4869784"/>
            <a:ext cx="6235694" cy="889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320128" y="3621266"/>
            <a:ext cx="6235694" cy="10112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320128" y="2540475"/>
            <a:ext cx="6235694" cy="8264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20128" y="1722130"/>
            <a:ext cx="6235694" cy="564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121381" y="5074787"/>
            <a:ext cx="1368572" cy="476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121381" y="3886073"/>
            <a:ext cx="1368572" cy="476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121381" y="2715398"/>
            <a:ext cx="1368572" cy="476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142397" y="1794058"/>
            <a:ext cx="1368572" cy="476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169"/>
          </a:xfrm>
        </p:spPr>
        <p:txBody>
          <a:bodyPr/>
          <a:lstStyle/>
          <a:p>
            <a:r>
              <a:rPr lang="en-US" altLang="zh-CN" dirty="0"/>
              <a:t>Scheduling Latency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6739"/>
            <a:ext cx="6640502" cy="479022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Four steps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1. the processor transfers control to an interrupt handler to react to the device or timer interrupt;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2. the interrupt handler identifies the task waiting for the event and resumes it, which causes the task to be added to the ready queue;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3. the scheduler is invoked to check whether the resumed real-time task should be scheduled immediately (and, if so, on which processor); and finally,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4. if the resumed real-time task has higher priority than the currently executing task, then it is dispatched, which requires a context switch.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272685" y="18476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响应中断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262177" y="27713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处理中断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272685" y="39254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调度任务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142397" y="5128425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上下文切换</a:t>
            </a:r>
          </a:p>
        </p:txBody>
      </p:sp>
      <p:sp>
        <p:nvSpPr>
          <p:cNvPr id="8" name="箭头: 右 7"/>
          <p:cNvSpPr/>
          <p:nvPr/>
        </p:nvSpPr>
        <p:spPr>
          <a:xfrm>
            <a:off x="8211432" y="1829781"/>
            <a:ext cx="5389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8242558" y="2771338"/>
            <a:ext cx="5389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/>
          <p:cNvSpPr/>
          <p:nvPr/>
        </p:nvSpPr>
        <p:spPr>
          <a:xfrm>
            <a:off x="8211432" y="3939711"/>
            <a:ext cx="5389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/>
          <p:cNvSpPr/>
          <p:nvPr/>
        </p:nvSpPr>
        <p:spPr>
          <a:xfrm>
            <a:off x="8211432" y="5128425"/>
            <a:ext cx="5389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Ideal periodic 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Latency of Kernel Events</a:t>
            </a:r>
          </a:p>
          <a:p>
            <a:pPr lvl="1"/>
            <a:r>
              <a:rPr lang="en-US" altLang="zh-CN" dirty="0" err="1"/>
              <a:t>Irq_handler_entry</a:t>
            </a:r>
            <a:r>
              <a:rPr lang="en-US" altLang="zh-CN" dirty="0"/>
              <a:t>(timer)</a:t>
            </a:r>
          </a:p>
          <a:p>
            <a:pPr lvl="1"/>
            <a:r>
              <a:rPr lang="en-US" altLang="zh-CN" dirty="0" err="1"/>
              <a:t>Irq_handler_exit</a:t>
            </a:r>
            <a:endParaRPr lang="en-US" altLang="zh-CN" dirty="0"/>
          </a:p>
          <a:p>
            <a:pPr lvl="1"/>
            <a:r>
              <a:rPr lang="en-US" altLang="zh-CN" dirty="0" err="1"/>
              <a:t>Sched_switch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5751371" y="3210821"/>
            <a:ext cx="5949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6466479" y="2689145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9221364" y="2415937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221364" y="2850147"/>
            <a:ext cx="149308" cy="3583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 rot="5400000">
            <a:off x="7819570" y="961302"/>
            <a:ext cx="45719" cy="27578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6466479" y="2415937"/>
            <a:ext cx="0" cy="43031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325300" y="2051490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807-773=34us</a:t>
            </a:r>
            <a:endParaRPr lang="zh-CN" altLang="en-US" sz="1050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6591601" y="2686817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7466481" y="2693797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802056" y="247907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11us</a:t>
            </a:r>
            <a:endParaRPr lang="zh-CN" altLang="en-US" sz="1050" dirty="0"/>
          </a:p>
        </p:txBody>
      </p:sp>
      <p:sp>
        <p:nvSpPr>
          <p:cNvPr id="14" name="文本框 13"/>
          <p:cNvSpPr txBox="1"/>
          <p:nvPr/>
        </p:nvSpPr>
        <p:spPr>
          <a:xfrm>
            <a:off x="8116938" y="243988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22us</a:t>
            </a:r>
            <a:endParaRPr lang="zh-CN" altLang="en-US" sz="1050" dirty="0"/>
          </a:p>
        </p:txBody>
      </p:sp>
      <p:sp>
        <p:nvSpPr>
          <p:cNvPr id="15" name="文本框 14"/>
          <p:cNvSpPr txBox="1"/>
          <p:nvPr/>
        </p:nvSpPr>
        <p:spPr>
          <a:xfrm>
            <a:off x="6256301" y="3208493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773</a:t>
            </a:r>
            <a:endParaRPr lang="zh-CN" altLang="en-US" sz="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444442" y="3205947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774</a:t>
            </a:r>
            <a:endParaRPr lang="zh-CN" altLang="en-US" sz="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87065" y="3220125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785</a:t>
            </a:r>
            <a:endParaRPr lang="zh-CN" altLang="en-US" sz="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9047278" y="3236615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807</a:t>
            </a:r>
            <a:endParaRPr lang="zh-CN" altLang="en-US" sz="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1233265" y="2969584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T(us)</a:t>
            </a:r>
            <a:endParaRPr lang="zh-CN" altLang="en-US" sz="800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618528" y="2711380"/>
            <a:ext cx="79887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586894" y="2717130"/>
            <a:ext cx="1585389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879389" y="2707827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Sched_switch</a:t>
            </a:r>
            <a:endParaRPr lang="zh-CN" altLang="en-US" sz="11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733516" y="2704318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irqexit</a:t>
            </a:r>
            <a:endParaRPr lang="zh-CN" altLang="en-US" sz="11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245953" y="1899605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irqentry</a:t>
            </a:r>
            <a:endParaRPr lang="zh-CN" altLang="en-US" sz="1100" dirty="0"/>
          </a:p>
        </p:txBody>
      </p:sp>
      <p:cxnSp>
        <p:nvCxnSpPr>
          <p:cNvPr id="25" name="直接连接符 24"/>
          <p:cNvCxnSpPr>
            <a:stCxn id="24" idx="2"/>
          </p:cNvCxnSpPr>
          <p:nvPr/>
        </p:nvCxnSpPr>
        <p:spPr>
          <a:xfrm flipH="1">
            <a:off x="6533196" y="2161215"/>
            <a:ext cx="39930" cy="359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356177" y="2483974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1us</a:t>
            </a:r>
            <a:endParaRPr lang="zh-CN" altLang="en-US" sz="1050" dirty="0"/>
          </a:p>
        </p:txBody>
      </p:sp>
      <p:cxnSp>
        <p:nvCxnSpPr>
          <p:cNvPr id="27" name="直接连接符 26"/>
          <p:cNvCxnSpPr>
            <a:stCxn id="26" idx="2"/>
            <a:endCxn id="26" idx="2"/>
          </p:cNvCxnSpPr>
          <p:nvPr/>
        </p:nvCxnSpPr>
        <p:spPr>
          <a:xfrm>
            <a:off x="6547896" y="273789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474820" y="2702843"/>
            <a:ext cx="1167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096000" y="3591388"/>
            <a:ext cx="668773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100" dirty="0" err="1"/>
              <a:t>Irq</a:t>
            </a:r>
            <a:r>
              <a:rPr lang="en-US" altLang="zh-CN" sz="1100" dirty="0"/>
              <a:t> raise</a:t>
            </a:r>
            <a:endParaRPr lang="zh-CN" altLang="en-US" sz="1100" dirty="0"/>
          </a:p>
        </p:txBody>
      </p:sp>
      <p:sp>
        <p:nvSpPr>
          <p:cNvPr id="30" name="文本框 29"/>
          <p:cNvSpPr txBox="1"/>
          <p:nvPr/>
        </p:nvSpPr>
        <p:spPr>
          <a:xfrm>
            <a:off x="8873352" y="3609989"/>
            <a:ext cx="69602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/>
              <a:t>Exe start</a:t>
            </a:r>
            <a:endParaRPr lang="zh-CN" altLang="en-US" sz="1100" dirty="0"/>
          </a:p>
        </p:txBody>
      </p:sp>
      <p:cxnSp>
        <p:nvCxnSpPr>
          <p:cNvPr id="31" name="直接箭头连接符 30"/>
          <p:cNvCxnSpPr>
            <a:stCxn id="29" idx="0"/>
            <a:endCxn id="15" idx="2"/>
          </p:cNvCxnSpPr>
          <p:nvPr/>
        </p:nvCxnSpPr>
        <p:spPr>
          <a:xfrm flipV="1">
            <a:off x="6430387" y="3423937"/>
            <a:ext cx="0" cy="16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8" idx="2"/>
          </p:cNvCxnSpPr>
          <p:nvPr/>
        </p:nvCxnSpPr>
        <p:spPr>
          <a:xfrm flipV="1">
            <a:off x="9221364" y="3452059"/>
            <a:ext cx="0" cy="15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89" y="4923551"/>
            <a:ext cx="10874993" cy="156932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44" name="矩形 43"/>
          <p:cNvSpPr/>
          <p:nvPr/>
        </p:nvSpPr>
        <p:spPr>
          <a:xfrm>
            <a:off x="3240762" y="5536199"/>
            <a:ext cx="942651" cy="1904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484610" y="5853625"/>
            <a:ext cx="213391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Execution start time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45" idx="1"/>
          </p:cNvCxnSpPr>
          <p:nvPr/>
        </p:nvCxnSpPr>
        <p:spPr>
          <a:xfrm flipH="1" flipV="1">
            <a:off x="4183413" y="5551270"/>
            <a:ext cx="301197" cy="4870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242818" y="5076729"/>
            <a:ext cx="942651" cy="190414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471910" y="4443452"/>
            <a:ext cx="178125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Irq</a:t>
            </a:r>
            <a:r>
              <a:rPr lang="en-US" altLang="zh-CN" dirty="0"/>
              <a:t> wakeup time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4183414" y="4812784"/>
            <a:ext cx="953368" cy="31171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3" name="文本框 32"/>
          <p:cNvSpPr txBox="1"/>
          <p:nvPr/>
        </p:nvSpPr>
        <p:spPr>
          <a:xfrm>
            <a:off x="1126347" y="4419282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ftrace</a:t>
            </a:r>
            <a:r>
              <a:rPr lang="en-US" altLang="zh-CN" dirty="0"/>
              <a:t> example: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642" y="1900572"/>
            <a:ext cx="11076913" cy="4531119"/>
          </a:xfrm>
        </p:spPr>
        <p:txBody>
          <a:bodyPr/>
          <a:lstStyle/>
          <a:p>
            <a:r>
              <a:rPr lang="en-US" altLang="zh-CN" dirty="0"/>
              <a:t>System services</a:t>
            </a:r>
          </a:p>
          <a:p>
            <a:r>
              <a:rPr lang="en-US" altLang="zh-CN" dirty="0"/>
              <a:t>Per-CPU </a:t>
            </a:r>
            <a:r>
              <a:rPr lang="en-US" altLang="zh-CN" dirty="0" err="1"/>
              <a:t>kthreads</a:t>
            </a:r>
            <a:endParaRPr lang="en-US" altLang="zh-CN" dirty="0"/>
          </a:p>
          <a:p>
            <a:r>
              <a:rPr lang="en-US" altLang="zh-CN" dirty="0"/>
              <a:t>Other threads</a:t>
            </a:r>
          </a:p>
          <a:p>
            <a:r>
              <a:rPr lang="en-US" altLang="zh-CN" dirty="0"/>
              <a:t>Ghost delay</a:t>
            </a:r>
            <a:r>
              <a:rPr lang="zh-CN" altLang="en-US" dirty="0"/>
              <a:t>（</a:t>
            </a:r>
            <a:r>
              <a:rPr lang="en-US" altLang="zh-CN" dirty="0" err="1"/>
              <a:t>irq</a:t>
            </a:r>
            <a:r>
              <a:rPr lang="en-US" altLang="zh-CN" dirty="0"/>
              <a:t>/context switch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5917652" y="1326595"/>
            <a:ext cx="5949461" cy="2102405"/>
            <a:chOff x="5701851" y="1640453"/>
            <a:chExt cx="5949461" cy="2102405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5701851" y="3031028"/>
              <a:ext cx="59494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6416959" y="2509352"/>
              <a:ext cx="0" cy="521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V="1">
              <a:off x="7160741" y="2509350"/>
              <a:ext cx="0" cy="521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7908167" y="2509349"/>
              <a:ext cx="0" cy="521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7279874" y="2227994"/>
              <a:ext cx="0" cy="803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8084645" y="2227992"/>
              <a:ext cx="0" cy="803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6537834" y="2227996"/>
              <a:ext cx="0" cy="803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8514361" y="2509348"/>
              <a:ext cx="0" cy="521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8690839" y="2227991"/>
              <a:ext cx="0" cy="803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9079999" y="2509347"/>
              <a:ext cx="0" cy="521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9410937" y="2236144"/>
              <a:ext cx="0" cy="803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6548292" y="2670354"/>
              <a:ext cx="149308" cy="3583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278851" y="2672152"/>
              <a:ext cx="149308" cy="3583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092209" y="2670354"/>
              <a:ext cx="149308" cy="3583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9423299" y="2672968"/>
              <a:ext cx="149308" cy="3583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6548292" y="2372793"/>
              <a:ext cx="730559" cy="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6607615" y="2137648"/>
              <a:ext cx="5950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1000us</a:t>
              </a:r>
              <a:endParaRPr lang="zh-CN" altLang="en-US" sz="1050" dirty="0"/>
            </a:p>
          </p:txBody>
        </p:sp>
        <p:sp>
          <p:nvSpPr>
            <p:cNvPr id="21" name="左大括号 20"/>
            <p:cNvSpPr/>
            <p:nvPr/>
          </p:nvSpPr>
          <p:spPr>
            <a:xfrm rot="5400000">
              <a:off x="6453413" y="2098147"/>
              <a:ext cx="51332" cy="13020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6416959" y="2236144"/>
              <a:ext cx="0" cy="4303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6044005" y="1859788"/>
              <a:ext cx="11753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/>
                <a:t>1807-1773=34us</a:t>
              </a:r>
              <a:endParaRPr lang="zh-CN" altLang="en-US" sz="105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905851" y="3238403"/>
              <a:ext cx="13163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3809-2775=1034us</a:t>
              </a:r>
              <a:endParaRPr lang="zh-CN" altLang="en-US" sz="1050" dirty="0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6416243" y="3229516"/>
              <a:ext cx="744498" cy="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6492133" y="3006322"/>
              <a:ext cx="685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1000us</a:t>
              </a:r>
              <a:endParaRPr lang="zh-CN" altLang="en-US" sz="1050" dirty="0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413974" y="3038588"/>
              <a:ext cx="0" cy="310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160133" y="3028700"/>
              <a:ext cx="0" cy="310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908004" y="3051940"/>
              <a:ext cx="162" cy="224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9079995" y="3051940"/>
              <a:ext cx="0" cy="224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7946341" y="3229516"/>
              <a:ext cx="1133654" cy="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左大括号 31"/>
            <p:cNvSpPr/>
            <p:nvPr/>
          </p:nvSpPr>
          <p:spPr>
            <a:xfrm rot="5400000">
              <a:off x="9216386" y="1954575"/>
              <a:ext cx="51334" cy="362490"/>
            </a:xfrm>
            <a:prstGeom prst="leftBrac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690839" y="1832355"/>
              <a:ext cx="11753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3878-3809=69us</a:t>
              </a:r>
              <a:endParaRPr lang="zh-CN" altLang="en-US" sz="1050" dirty="0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9079995" y="2210019"/>
              <a:ext cx="0" cy="4303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左大括号 34"/>
            <p:cNvSpPr/>
            <p:nvPr/>
          </p:nvSpPr>
          <p:spPr>
            <a:xfrm rot="5400000">
              <a:off x="7972475" y="2016088"/>
              <a:ext cx="53109" cy="186358"/>
            </a:xfrm>
            <a:prstGeom prst="leftBrac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766333" y="1855955"/>
              <a:ext cx="4750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35us</a:t>
              </a:r>
              <a:endParaRPr lang="zh-CN" altLang="en-US" sz="105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253039" y="3235028"/>
              <a:ext cx="685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1002us</a:t>
              </a:r>
              <a:endParaRPr lang="zh-CN" altLang="en-US" sz="1050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7161353" y="3238030"/>
              <a:ext cx="744498" cy="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7905851" y="2199195"/>
              <a:ext cx="0" cy="4303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箭头: 上弧形 39"/>
            <p:cNvSpPr/>
            <p:nvPr/>
          </p:nvSpPr>
          <p:spPr>
            <a:xfrm>
              <a:off x="7999030" y="1640453"/>
              <a:ext cx="1311152" cy="262783"/>
            </a:xfrm>
            <a:prstGeom prst="curved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箭头: 下弧形 40"/>
            <p:cNvSpPr/>
            <p:nvPr/>
          </p:nvSpPr>
          <p:spPr>
            <a:xfrm>
              <a:off x="7561700" y="3488943"/>
              <a:ext cx="1316062" cy="253915"/>
            </a:xfrm>
            <a:prstGeom prst="curvedUp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6416243" y="3229516"/>
              <a:ext cx="744498" cy="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7946341" y="3229516"/>
              <a:ext cx="1133654" cy="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图片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287" y="4096811"/>
            <a:ext cx="6308192" cy="202890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747aaaa-b41a-42f2-be7c-aac3430dbf22"/>
  <p:tag name="COMMONDATA" val="eyJoZGlkIjoiNTE5ODc5NWI4NDk3YTY2N2NmMGUzNzBmODAwMzZlMW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1046</Words>
  <Application>Microsoft Office PowerPoint</Application>
  <PresentationFormat>宽屏</PresentationFormat>
  <Paragraphs>243</Paragraphs>
  <Slides>19</Slides>
  <Notes>1</Notes>
  <HiddenSlides>1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Helvetica Neue</vt:lpstr>
      <vt:lpstr>等线</vt:lpstr>
      <vt:lpstr>等线 Light</vt:lpstr>
      <vt:lpstr>Arial</vt:lpstr>
      <vt:lpstr>Calibri</vt:lpstr>
      <vt:lpstr>Office 主题​​</vt:lpstr>
      <vt:lpstr>Visio</vt:lpstr>
      <vt:lpstr>RT-Bubbles: protecting real-time control tasks from periodic jitter</vt:lpstr>
      <vt:lpstr>What is periodic jitter?</vt:lpstr>
      <vt:lpstr>Consequence of periodic jitter</vt:lpstr>
      <vt:lpstr>What is periodic jitter?</vt:lpstr>
      <vt:lpstr>What is periodic jitter?</vt:lpstr>
      <vt:lpstr>Preempt_RT Patch</vt:lpstr>
      <vt:lpstr>Scheduling Latency</vt:lpstr>
      <vt:lpstr>Ideal periodic task</vt:lpstr>
      <vt:lpstr>Interferences</vt:lpstr>
      <vt:lpstr>PLC Scan cycles</vt:lpstr>
      <vt:lpstr>任务模型</vt:lpstr>
      <vt:lpstr>RT-Bubbles: eliminating periodic jitter of real-time control tasks</vt:lpstr>
      <vt:lpstr>RT-Bubbles</vt:lpstr>
      <vt:lpstr>Evaluation results</vt:lpstr>
      <vt:lpstr>RT-bubbles Multi-tasks Framework</vt:lpstr>
      <vt:lpstr>任务数据结构</vt:lpstr>
      <vt:lpstr>TDMA的单核多任务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RT-Bubbles: protecting real-time control tasks from Linux OS jitter</dc:title>
  <dc:creator>Lin Yuhan</dc:creator>
  <cp:lastModifiedBy>王 书墨</cp:lastModifiedBy>
  <cp:revision>31</cp:revision>
  <dcterms:created xsi:type="dcterms:W3CDTF">2022-08-17T04:19:00Z</dcterms:created>
  <dcterms:modified xsi:type="dcterms:W3CDTF">2023-02-27T13:43:37Z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52A4408C26114483A203F998593ED29E</vt:lpwstr>
  </property>
  <property fmtid="{D5CDD505-2E9C-101B-9397-08002B2CF9AE}" pid="3" name="KSOProductBuildVer">
    <vt:lpwstr>2052-11.1.0.12763</vt:lpwstr>
  </property>
</Properties>
</file>