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3"/>
  </p:notesMasterIdLst>
  <p:sldIdLst>
    <p:sldId id="256" r:id="rId3"/>
    <p:sldId id="308" r:id="rId4"/>
    <p:sldId id="323" r:id="rId5"/>
    <p:sldId id="324" r:id="rId6"/>
    <p:sldId id="325" r:id="rId7"/>
    <p:sldId id="338" r:id="rId8"/>
    <p:sldId id="333" r:id="rId9"/>
    <p:sldId id="327" r:id="rId10"/>
    <p:sldId id="340" r:id="rId11"/>
    <p:sldId id="334"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59" autoAdjust="0"/>
  </p:normalViewPr>
  <p:slideViewPr>
    <p:cSldViewPr snapToGrid="0">
      <p:cViewPr varScale="1">
        <p:scale>
          <a:sx n="100" d="100"/>
          <a:sy n="100" d="100"/>
        </p:scale>
        <p:origin x="9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F6F22-B695-4125-9903-2509AD7AA999}" type="datetimeFigureOut">
              <a:rPr lang="zh-CN" altLang="en-US" smtClean="0"/>
              <a:t>2023/4/17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4275A-2E23-4A9E-8DC9-08F66804E82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分布式系统中偶发因果链的端到端时序分析</a:t>
            </a:r>
          </a:p>
        </p:txBody>
      </p:sp>
      <p:sp>
        <p:nvSpPr>
          <p:cNvPr id="4" name="灯片编号占位符 3"/>
          <p:cNvSpPr>
            <a:spLocks noGrp="1"/>
          </p:cNvSpPr>
          <p:nvPr>
            <p:ph type="sldNum" sz="quarter" idx="5"/>
          </p:nvPr>
        </p:nvSpPr>
        <p:spPr/>
        <p:txBody>
          <a:bodyPr/>
          <a:lstStyle/>
          <a:p>
            <a:fld id="{D074275A-2E23-4A9E-8DC9-08F66804E82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每个通信任务τc的最坏情况响应时间Rτc和最大到达间隔时间Tmaxτc</a:t>
            </a:r>
            <a:r>
              <a:rPr lang="zh-CN" altLang="en-US" dirty="0"/>
              <a:t>，</a:t>
            </a:r>
            <a:r>
              <a:rPr lang="en-US" altLang="zh-CN" dirty="0"/>
              <a:t>即两个循环作业发布之间的最大时间。R</a:t>
            </a:r>
            <a:r>
              <a:rPr lang="zh-CN" altLang="en-US" dirty="0"/>
              <a:t>为</a:t>
            </a:r>
            <a:r>
              <a:rPr lang="en-US" altLang="zh-CN" dirty="0"/>
              <a:t>WCET+</a:t>
            </a:r>
            <a:r>
              <a:rPr lang="zh-CN" altLang="en-US" dirty="0"/>
              <a:t>高优先级任务的</a:t>
            </a:r>
            <a:r>
              <a:rPr lang="en-US" altLang="zh-CN" dirty="0"/>
              <a:t>WCET+</a:t>
            </a:r>
            <a:r>
              <a:rPr lang="zh-CN" altLang="en-US" dirty="0"/>
              <a:t>低优先级阻塞</a:t>
            </a:r>
            <a:r>
              <a:rPr lang="en-US" altLang="zh-CN" dirty="0"/>
              <a:t>B</a:t>
            </a:r>
          </a:p>
        </p:txBody>
      </p:sp>
      <p:sp>
        <p:nvSpPr>
          <p:cNvPr id="4" name="灯片编号占位符 3"/>
          <p:cNvSpPr>
            <a:spLocks noGrp="1"/>
          </p:cNvSpPr>
          <p:nvPr>
            <p:ph type="sldNum" sz="quarter" idx="5"/>
          </p:nvPr>
        </p:nvSpPr>
        <p:spPr/>
        <p:txBody>
          <a:bodyPr/>
          <a:lstStyle/>
          <a:p>
            <a:fld id="{D074275A-2E23-4A9E-8DC9-08F66804E826}"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74275A-2E23-4A9E-8DC9-08F66804E82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异步化分布式因果链的时序分析</a:t>
            </a:r>
          </a:p>
        </p:txBody>
      </p:sp>
      <p:sp>
        <p:nvSpPr>
          <p:cNvPr id="4" name="灯片编号占位符 3"/>
          <p:cNvSpPr>
            <a:spLocks noGrp="1"/>
          </p:cNvSpPr>
          <p:nvPr>
            <p:ph type="sldNum" sz="quarter" idx="5"/>
          </p:nvPr>
        </p:nvSpPr>
        <p:spPr/>
        <p:txBody>
          <a:bodyPr/>
          <a:lstStyle/>
          <a:p>
            <a:fld id="{D074275A-2E23-4A9E-8DC9-08F66804E82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00" dirty="0">
                <a:latin typeface="等线" panose="02010600030101010101" charset="-122"/>
                <a:ea typeface="等线" panose="02010600030101010101" charset="-122"/>
                <a:cs typeface="Times New Roman" panose="02020603050405020304" pitchFamily="18" charset="0"/>
              </a:rPr>
              <a:t>数据年龄：</a:t>
            </a:r>
            <a:r>
              <a:rPr lang="zh-CN" altLang="en-US" dirty="0"/>
              <a:t>开始采样值的时刻到系统生成与该采样相关的输出的最后一个时间点之间的时间间隔</a:t>
            </a:r>
            <a:endParaRPr lang="en-US" altLang="zh-CN" dirty="0"/>
          </a:p>
          <a:p>
            <a:r>
              <a:rPr lang="zh-CN" altLang="en-US" b="0" i="0" u="none" dirty="0">
                <a:solidFill>
                  <a:srgbClr val="777777"/>
                </a:solidFill>
                <a:effectLst/>
                <a:latin typeface="Ubuntu" panose="020B0604020202020204" pitchFamily="34" charset="0"/>
              </a:rPr>
              <a:t>控制工程师非常关注这种语义</a:t>
            </a:r>
            <a:endParaRPr lang="en-US" altLang="zh-CN" b="0" i="0" u="none" dirty="0">
              <a:solidFill>
                <a:srgbClr val="777777"/>
              </a:solidFill>
              <a:effectLst/>
              <a:latin typeface="Ubuntu" panose="020B0604020202020204" pitchFamily="34" charset="0"/>
            </a:endParaRPr>
          </a:p>
          <a:p>
            <a:r>
              <a:rPr lang="zh-CN" altLang="en-US" b="0" i="0" u="none" dirty="0">
                <a:solidFill>
                  <a:srgbClr val="777777"/>
                </a:solidFill>
                <a:effectLst/>
                <a:latin typeface="Ubuntu" panose="020B0604020202020204" pitchFamily="34" charset="0"/>
              </a:rPr>
              <a:t>数据的年龄越小，说明数据越新鲜，系统的实时性能就越好。例如，如果一个传感器的数据年龄比较大，那么它可能已经过时，不能反映当前的状态。</a:t>
            </a:r>
            <a:endParaRPr lang="en-US" altLang="zh-CN" b="0" i="0" u="none" dirty="0">
              <a:solidFill>
                <a:srgbClr val="777777"/>
              </a:solidFill>
              <a:effectLst/>
              <a:latin typeface="Ubuntu" panose="020B0604020202020204" pitchFamily="34" charset="0"/>
            </a:endParaRPr>
          </a:p>
          <a:p>
            <a:r>
              <a:rPr lang="zh-CN" altLang="en-US" b="0" i="0" u="none" dirty="0">
                <a:solidFill>
                  <a:srgbClr val="777777"/>
                </a:solidFill>
                <a:effectLst/>
                <a:latin typeface="Ubuntu" panose="020B0604020202020204" pitchFamily="34" charset="0"/>
              </a:rPr>
              <a:t>说明系统的处理速度不能满足实时性能的要求</a:t>
            </a:r>
            <a:endParaRPr lang="en-US" altLang="zh-CN" b="0" i="0" u="none" dirty="0">
              <a:solidFill>
                <a:srgbClr val="777777"/>
              </a:solidFill>
              <a:effectLst/>
              <a:latin typeface="Ubuntu" panose="020B0604020202020204" pitchFamily="34" charset="0"/>
            </a:endParaRPr>
          </a:p>
          <a:p>
            <a:r>
              <a:rPr lang="zh-CN" altLang="en-US" b="1" u="none" dirty="0"/>
              <a:t>反应时间：</a:t>
            </a:r>
            <a:r>
              <a:rPr lang="zh-CN" altLang="en-US" u="none" dirty="0"/>
              <a:t>指系统对外部原因的第一次响应，例如按钮按下或寄存器的值更改</a:t>
            </a:r>
          </a:p>
        </p:txBody>
      </p:sp>
      <p:sp>
        <p:nvSpPr>
          <p:cNvPr id="4" name="灯片编号占位符 3"/>
          <p:cNvSpPr>
            <a:spLocks noGrp="1"/>
          </p:cNvSpPr>
          <p:nvPr>
            <p:ph type="sldNum" sz="quarter" idx="5"/>
          </p:nvPr>
        </p:nvSpPr>
        <p:spPr/>
        <p:txBody>
          <a:bodyPr/>
          <a:lstStyle/>
          <a:p>
            <a:fld id="{D074275A-2E23-4A9E-8DC9-08F66804E82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olidFill>
                  <a:srgbClr val="333333"/>
                </a:solidFill>
                <a:latin typeface="Helvetica Neue"/>
              </a:rPr>
              <a:t>如果我们考虑图1中具有E=(→1ττ2)的调度，则(τ1(1)，τ2(1))和(τ1(2)，τ2(2))，(τ1(3)，τ2(2))是直接向前作业链，而(τ1(1)，τ2(1))和(τ1(3)，τ2(2))是直接向后作业链。</a:t>
            </a:r>
          </a:p>
        </p:txBody>
      </p:sp>
      <p:sp>
        <p:nvSpPr>
          <p:cNvPr id="4" name="灯片编号占位符 3"/>
          <p:cNvSpPr>
            <a:spLocks noGrp="1"/>
          </p:cNvSpPr>
          <p:nvPr>
            <p:ph type="sldNum" sz="quarter" idx="5"/>
          </p:nvPr>
        </p:nvSpPr>
        <p:spPr/>
        <p:txBody>
          <a:bodyPr/>
          <a:lstStyle/>
          <a:p>
            <a:fld id="{D074275A-2E23-4A9E-8DC9-08F66804E82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olidFill>
                  <a:srgbClr val="333333"/>
                </a:solidFill>
                <a:latin typeface="Helvetica Neue"/>
              </a:rPr>
              <a:t>最大反应时间衡量从外部活动到数据完全由系统处理的时刻的时间。我们省略了处理事件和驱动之间的时间，只考虑了其中驱动是处理事件的时间的扩充作业链</a:t>
            </a:r>
          </a:p>
          <a:p>
            <a:r>
              <a:rPr dirty="0">
                <a:solidFill>
                  <a:srgbClr val="333333"/>
                </a:solidFill>
                <a:latin typeface="Helvetica Neue"/>
              </a:rPr>
              <a:t>最大数据年龄测量从数据采样到基于该采样的激励的时间。在最坏的情况下，基于在特定时间处理的数据的激励直接发生在下一个处理的事件之前</a:t>
            </a:r>
          </a:p>
        </p:txBody>
      </p:sp>
      <p:sp>
        <p:nvSpPr>
          <p:cNvPr id="4" name="灯片编号占位符 3"/>
          <p:cNvSpPr>
            <a:spLocks noGrp="1"/>
          </p:cNvSpPr>
          <p:nvPr>
            <p:ph type="sldNum" sz="quarter" idx="5"/>
          </p:nvPr>
        </p:nvSpPr>
        <p:spPr/>
        <p:txBody>
          <a:bodyPr/>
          <a:lstStyle/>
          <a:p>
            <a:fld id="{D074275A-2E23-4A9E-8DC9-08F66804E82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z=6</a:t>
            </a:r>
            <a:r>
              <a:rPr lang="zh-CN" altLang="en-US" dirty="0">
                <a:sym typeface="+mn-ea"/>
              </a:rPr>
              <a:t>：为直接向后作业链</a:t>
            </a:r>
            <a:r>
              <a:rPr lang="en-US" altLang="zh-CN" dirty="0">
                <a:sym typeface="+mn-ea"/>
              </a:rPr>
              <a:t>E1=J12</a:t>
            </a:r>
            <a:r>
              <a:rPr lang="zh-CN" altLang="en-US" dirty="0">
                <a:sym typeface="+mn-ea"/>
              </a:rPr>
              <a:t>的数据采样时间</a:t>
            </a:r>
          </a:p>
          <a:p>
            <a:r>
              <a:rPr lang="en-US" altLang="zh-CN" dirty="0"/>
              <a:t>J24</a:t>
            </a:r>
            <a:r>
              <a:rPr lang="zh-CN" altLang="en-US" dirty="0"/>
              <a:t>为</a:t>
            </a:r>
            <a:r>
              <a:rPr lang="en-US" altLang="zh-CN" dirty="0"/>
              <a:t>E|E|</a:t>
            </a:r>
            <a:r>
              <a:rPr lang="zh-CN" altLang="en-US" dirty="0"/>
              <a:t>（</a:t>
            </a:r>
            <a:r>
              <a:rPr lang="en-US" altLang="zh-CN" dirty="0"/>
              <a:t>m-1</a:t>
            </a:r>
            <a:r>
              <a:rPr lang="zh-CN" altLang="en-US" dirty="0"/>
              <a:t>），</a:t>
            </a:r>
            <a:r>
              <a:rPr lang="en-US" altLang="zh-CN" dirty="0"/>
              <a:t>J25E|E|</a:t>
            </a:r>
            <a:r>
              <a:rPr lang="zh-CN" altLang="en-US" dirty="0"/>
              <a:t>（</a:t>
            </a:r>
            <a:r>
              <a:rPr lang="en-US" altLang="zh-CN" dirty="0"/>
              <a:t>m</a:t>
            </a:r>
            <a:r>
              <a:rPr lang="zh-CN" altLang="en-US" dirty="0"/>
              <a:t>）</a:t>
            </a:r>
          </a:p>
          <a:p>
            <a:r>
              <a:rPr lang="zh-CN" altLang="en-US" dirty="0"/>
              <a:t>最大响应时间和最大数据年龄，</a:t>
            </a:r>
            <a:r>
              <a:rPr lang="en-US" altLang="zh-CN" dirty="0"/>
              <a:t>z`-z</a:t>
            </a:r>
            <a:r>
              <a:rPr lang="zh-CN" altLang="en-US" dirty="0"/>
              <a:t>，由于向前向后中对于</a:t>
            </a:r>
            <a:r>
              <a:rPr lang="en-US" altLang="zh-CN" dirty="0"/>
              <a:t>z</a:t>
            </a:r>
            <a:r>
              <a:rPr lang="zh-CN" altLang="en-US" dirty="0"/>
              <a:t>的定义不一样，所以数据年龄和反应时间不一样</a:t>
            </a:r>
          </a:p>
        </p:txBody>
      </p:sp>
      <p:sp>
        <p:nvSpPr>
          <p:cNvPr id="4" name="灯片编号占位符 3"/>
          <p:cNvSpPr>
            <a:spLocks noGrp="1"/>
          </p:cNvSpPr>
          <p:nvPr>
            <p:ph type="sldNum" sz="quarter" idx="5"/>
          </p:nvPr>
        </p:nvSpPr>
        <p:spPr/>
        <p:txBody>
          <a:bodyPr/>
          <a:lstStyle/>
          <a:p>
            <a:fld id="{D074275A-2E23-4A9E-8DC9-08F66804E82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74275A-2E23-4A9E-8DC9-08F66804E82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74275A-2E23-4A9E-8DC9-08F66804E82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E35663-61BE-49DE-96DD-EA7C43AC524F}" type="datetimeFigureOut">
              <a:rPr lang="zh-CN" altLang="en-US" smtClean="0"/>
              <a:t>2023/4/17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35663-61BE-49DE-96DD-EA7C43AC524F}" type="datetimeFigureOut">
              <a:rPr lang="zh-CN" altLang="en-US" smtClean="0"/>
              <a:t>2023/4/17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8C117-D8F4-49EC-9B13-5A26ADBB605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35663-61BE-49DE-96DD-EA7C43AC524F}" type="datetimeFigureOut">
              <a:rPr lang="zh-CN" altLang="en-US" smtClean="0"/>
              <a:t>2023/4/17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8C117-D8F4-49EC-9B13-5A26ADBB605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3600" dirty="0"/>
              <a:t>Timing Analysis of Asynchronized Distributed Cause-Effect Chains</a:t>
            </a:r>
            <a:br>
              <a:rPr lang="en-US" altLang="zh-CN" sz="3600" dirty="0"/>
            </a:br>
            <a:endParaRPr lang="en-US" altLang="zh-CN" sz="2800" dirty="0"/>
          </a:p>
        </p:txBody>
      </p:sp>
      <p:sp>
        <p:nvSpPr>
          <p:cNvPr id="3" name="文本框 2"/>
          <p:cNvSpPr txBox="1"/>
          <p:nvPr/>
        </p:nvSpPr>
        <p:spPr>
          <a:xfrm>
            <a:off x="4277995" y="3842385"/>
            <a:ext cx="6096000" cy="645160"/>
          </a:xfrm>
          <a:prstGeom prst="rect">
            <a:avLst/>
          </a:prstGeom>
          <a:noFill/>
        </p:spPr>
        <p:txBody>
          <a:bodyPr wrap="square" rtlCol="0" anchor="t">
            <a:spAutoFit/>
          </a:bodyPr>
          <a:lstStyle/>
          <a:p>
            <a:pPr algn="r"/>
            <a:r>
              <a:rPr lang="en-US" altLang="zh-CN" dirty="0">
                <a:sym typeface="+mn-ea"/>
              </a:rPr>
              <a:t>Mario Günzel, etc. </a:t>
            </a:r>
          </a:p>
          <a:p>
            <a:pPr algn="r"/>
            <a:r>
              <a:rPr lang="en-US" altLang="zh-CN" dirty="0">
                <a:sym typeface="+mn-ea"/>
              </a:rPr>
              <a:t>RTAS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645160"/>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sz="2400" b="1" kern="100" dirty="0">
                <a:latin typeface="等线" panose="02010600030101010101" charset="-122"/>
                <a:ea typeface="等线" panose="02010600030101010101" charset="-122"/>
                <a:cs typeface="Times New Roman" panose="02020603050405020304" pitchFamily="18" charset="0"/>
              </a:rPr>
              <a:t>多</a:t>
            </a:r>
            <a:r>
              <a:rPr lang="en-US" altLang="zh-CN" sz="2400" b="1" kern="100" dirty="0">
                <a:latin typeface="等线" panose="02010600030101010101" charset="-122"/>
                <a:ea typeface="等线" panose="02010600030101010101" charset="-122"/>
                <a:cs typeface="Times New Roman" panose="02020603050405020304" pitchFamily="18" charset="0"/>
              </a:rPr>
              <a:t>ECU</a:t>
            </a:r>
            <a:r>
              <a:rPr lang="zh-CN" altLang="en-US" sz="2400" b="1" kern="100" dirty="0">
                <a:latin typeface="等线" panose="02010600030101010101" charset="-122"/>
                <a:ea typeface="等线" panose="02010600030101010101" charset="-122"/>
                <a:cs typeface="Times New Roman" panose="02020603050405020304" pitchFamily="18" charset="0"/>
              </a:rPr>
              <a:t>互联情况分析</a:t>
            </a:r>
          </a:p>
        </p:txBody>
      </p:sp>
      <p:sp>
        <p:nvSpPr>
          <p:cNvPr id="3" name="文本框 2"/>
          <p:cNvSpPr txBox="1"/>
          <p:nvPr/>
        </p:nvSpPr>
        <p:spPr>
          <a:xfrm>
            <a:off x="346075" y="1051560"/>
            <a:ext cx="11845925" cy="1337945"/>
          </a:xfrm>
          <a:prstGeom prst="rect">
            <a:avLst/>
          </a:prstGeom>
          <a:noFill/>
        </p:spPr>
        <p:txBody>
          <a:bodyPr wrap="square">
            <a:spAutoFit/>
          </a:bodyPr>
          <a:lstStyle/>
          <a:p>
            <a:pPr>
              <a:lnSpc>
                <a:spcPct val="150000"/>
              </a:lnSpc>
            </a:pPr>
            <a:r>
              <a:rPr dirty="0" err="1"/>
              <a:t>时钟移位是已知的并且所有任务</a:t>
            </a:r>
            <a:r>
              <a:rPr dirty="0"/>
              <a:t>(</a:t>
            </a:r>
            <a:r>
              <a:rPr lang="zh-CN" altLang="en-US" dirty="0"/>
              <a:t>包括</a:t>
            </a:r>
            <a:r>
              <a:rPr dirty="0" err="1"/>
              <a:t>通信任务</a:t>
            </a:r>
            <a:r>
              <a:rPr dirty="0"/>
              <a:t>)</a:t>
            </a:r>
            <a:r>
              <a:rPr dirty="0" err="1"/>
              <a:t>的行为类似于周期性任务</a:t>
            </a:r>
            <a:endParaRPr dirty="0"/>
          </a:p>
          <a:p>
            <a:pPr>
              <a:lnSpc>
                <a:spcPct val="150000"/>
              </a:lnSpc>
            </a:pPr>
            <a:r>
              <a:rPr dirty="0" err="1"/>
              <a:t>设S是任务集T的调度</a:t>
            </a:r>
            <a:r>
              <a:rPr dirty="0"/>
              <a:t>，</a:t>
            </a:r>
            <a:r>
              <a:rPr lang="zh-CN" dirty="0"/>
              <a:t>存在</a:t>
            </a:r>
            <a:r>
              <a:rPr dirty="0"/>
              <a:t>相互关联的因果链IE。我将IE分解成具有通信任务τc1，τc2，...</a:t>
            </a:r>
            <a:r>
              <a:rPr lang="zh-CN" dirty="0"/>
              <a:t>和</a:t>
            </a:r>
            <a:r>
              <a:rPr dirty="0"/>
              <a:t>局部因果链</a:t>
            </a:r>
            <a:r>
              <a:rPr lang="en-US" dirty="0"/>
              <a:t>E</a:t>
            </a:r>
            <a:r>
              <a:rPr dirty="0"/>
              <a:t>1，…，Ek。</a:t>
            </a:r>
          </a:p>
          <a:p>
            <a:pPr>
              <a:lnSpc>
                <a:spcPct val="150000"/>
              </a:lnSpc>
            </a:pPr>
            <a:endParaRPr dirty="0"/>
          </a:p>
        </p:txBody>
      </p:sp>
      <p:pic>
        <p:nvPicPr>
          <p:cNvPr id="2" name="图片 1"/>
          <p:cNvPicPr>
            <a:picLocks noChangeAspect="1"/>
          </p:cNvPicPr>
          <p:nvPr/>
        </p:nvPicPr>
        <p:blipFill>
          <a:blip r:embed="rId3"/>
          <a:srcRect r="15288"/>
          <a:stretch>
            <a:fillRect/>
          </a:stretch>
        </p:blipFill>
        <p:spPr>
          <a:xfrm>
            <a:off x="3181350" y="1997075"/>
            <a:ext cx="5487035" cy="570865"/>
          </a:xfrm>
          <a:prstGeom prst="rect">
            <a:avLst/>
          </a:prstGeom>
        </p:spPr>
      </p:pic>
      <p:pic>
        <p:nvPicPr>
          <p:cNvPr id="4" name="图片 3"/>
          <p:cNvPicPr>
            <a:picLocks noChangeAspect="1"/>
          </p:cNvPicPr>
          <p:nvPr/>
        </p:nvPicPr>
        <p:blipFill>
          <a:blip r:embed="rId4"/>
          <a:stretch>
            <a:fillRect/>
          </a:stretch>
        </p:blipFill>
        <p:spPr>
          <a:xfrm>
            <a:off x="3390900" y="4657725"/>
            <a:ext cx="5410200" cy="1847850"/>
          </a:xfrm>
          <a:prstGeom prst="rect">
            <a:avLst/>
          </a:prstGeom>
        </p:spPr>
      </p:pic>
      <p:pic>
        <p:nvPicPr>
          <p:cNvPr id="10" name="图片 9"/>
          <p:cNvPicPr>
            <a:picLocks noChangeAspect="1"/>
          </p:cNvPicPr>
          <p:nvPr/>
        </p:nvPicPr>
        <p:blipFill>
          <a:blip r:embed="rId5"/>
          <a:stretch>
            <a:fillRect/>
          </a:stretch>
        </p:blipFill>
        <p:spPr>
          <a:xfrm>
            <a:off x="5007802" y="3338861"/>
            <a:ext cx="3903761" cy="804775"/>
          </a:xfrm>
          <a:prstGeom prst="rect">
            <a:avLst/>
          </a:prstGeom>
        </p:spPr>
      </p:pic>
      <p:sp>
        <p:nvSpPr>
          <p:cNvPr id="12" name="文本框 11"/>
          <p:cNvSpPr txBox="1"/>
          <p:nvPr/>
        </p:nvSpPr>
        <p:spPr>
          <a:xfrm>
            <a:off x="447675" y="2651125"/>
            <a:ext cx="11532870" cy="1337945"/>
          </a:xfrm>
          <a:prstGeom prst="rect">
            <a:avLst/>
          </a:prstGeom>
          <a:noFill/>
        </p:spPr>
        <p:txBody>
          <a:bodyPr wrap="square" rtlCol="0" anchor="t">
            <a:spAutoFit/>
          </a:bodyPr>
          <a:lstStyle/>
          <a:p>
            <a:pPr>
              <a:lnSpc>
                <a:spcPct val="150000"/>
              </a:lnSpc>
            </a:pPr>
            <a:r>
              <a:rPr>
                <a:sym typeface="+mn-ea"/>
              </a:rPr>
              <a:t>其中，每个Ei，i=1，…，k仅包含单个的任务，即τ(Ei)，并且每个通信任务τci，i=1，...，k - 1从ECU(Ei)到ECU(Ei+1)进行通信。</a:t>
            </a:r>
          </a:p>
          <a:p>
            <a:pPr>
              <a:lnSpc>
                <a:spcPct val="150000"/>
              </a:lnSpc>
            </a:pPr>
            <a:r>
              <a:rPr lang="zh-CN">
                <a:sym typeface="+mn-ea"/>
              </a:rPr>
              <a:t>通信任务的最大反应时间和最大数据年龄采用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effectLst/>
                <a:latin typeface="等线" panose="02010600030101010101" charset="-122"/>
                <a:ea typeface="等线" panose="02010600030101010101" charset="-122"/>
                <a:cs typeface="Times New Roman" panose="02020603050405020304" pitchFamily="18" charset="0"/>
                <a:sym typeface="+mn-ea"/>
              </a:rPr>
              <a:t>主要工作</a:t>
            </a:r>
            <a:endParaRPr lang="zh-CN" altLang="en-US" sz="2400" b="1" kern="100" dirty="0">
              <a:effectLst/>
              <a:latin typeface="等线" panose="02010600030101010101" charset="-122"/>
              <a:ea typeface="等线" panose="02010600030101010101" charset="-122"/>
              <a:cs typeface="Times New Roman" panose="02020603050405020304" pitchFamily="18" charset="0"/>
            </a:endParaRPr>
          </a:p>
        </p:txBody>
      </p:sp>
      <p:sp>
        <p:nvSpPr>
          <p:cNvPr id="11" name="文本框 10"/>
          <p:cNvSpPr txBox="1"/>
          <p:nvPr/>
        </p:nvSpPr>
        <p:spPr>
          <a:xfrm>
            <a:off x="526587" y="1371879"/>
            <a:ext cx="9605703" cy="1753235"/>
          </a:xfrm>
          <a:prstGeom prst="rect">
            <a:avLst/>
          </a:prstGeom>
          <a:noFill/>
        </p:spPr>
        <p:txBody>
          <a:bodyPr wrap="square" rtlCol="0">
            <a:spAutoFit/>
          </a:bodyPr>
          <a:lstStyle/>
          <a:p>
            <a:pPr marL="285750" marR="0" indent="-285750" algn="just">
              <a:lnSpc>
                <a:spcPct val="150000"/>
              </a:lnSpc>
              <a:spcBef>
                <a:spcPts val="0"/>
              </a:spcBef>
              <a:spcAft>
                <a:spcPts val="0"/>
              </a:spcAft>
              <a:buFont typeface="Wingdings" panose="05000000000000000000" charset="0"/>
              <a:buChar char="Ø"/>
            </a:pPr>
            <a:r>
              <a:rPr lang="zh-CN" dirty="0">
                <a:effectLst/>
              </a:rPr>
              <a:t>提出扩展的向前（向后）作业链</a:t>
            </a:r>
            <a:endParaRPr dirty="0">
              <a:effectLst/>
            </a:endParaRPr>
          </a:p>
          <a:p>
            <a:pPr marL="285750" marR="0" indent="-285750" algn="just">
              <a:lnSpc>
                <a:spcPct val="150000"/>
              </a:lnSpc>
              <a:spcBef>
                <a:spcPts val="0"/>
              </a:spcBef>
              <a:spcAft>
                <a:spcPts val="0"/>
              </a:spcAft>
              <a:buFont typeface="Wingdings" panose="05000000000000000000" charset="0"/>
              <a:buChar char="Ø"/>
            </a:pPr>
            <a:r>
              <a:rPr dirty="0">
                <a:effectLst/>
              </a:rPr>
              <a:t>将</a:t>
            </a:r>
            <a:r>
              <a:rPr lang="zh-CN" dirty="0">
                <a:effectLst/>
              </a:rPr>
              <a:t>因果链</a:t>
            </a:r>
            <a:r>
              <a:rPr dirty="0">
                <a:effectLst/>
              </a:rPr>
              <a:t>分解成更小的片段，并分别对每个片段进行分析，而不是计算因果链的最大反应时间(数据年龄)。</a:t>
            </a:r>
          </a:p>
          <a:p>
            <a:pPr marL="285750" marR="0" indent="-285750" algn="just">
              <a:lnSpc>
                <a:spcPct val="150000"/>
              </a:lnSpc>
              <a:spcBef>
                <a:spcPts val="0"/>
              </a:spcBef>
              <a:spcAft>
                <a:spcPts val="0"/>
              </a:spcAft>
              <a:buFont typeface="Wingdings" panose="05000000000000000000" charset="0"/>
              <a:buChar char="Ø"/>
            </a:pPr>
            <a:r>
              <a:rPr lang="zh-CN" altLang="en-US" sz="1800" kern="100" dirty="0">
                <a:effectLst/>
                <a:latin typeface="等线" panose="02010600030101010101" charset="-122"/>
                <a:ea typeface="等线" panose="02010600030101010101" charset="-122"/>
                <a:cs typeface="等线" panose="02010600030101010101" charset="-122"/>
              </a:rPr>
              <a:t>通过分解因果链的方法，分析多</a:t>
            </a:r>
            <a:r>
              <a:rPr lang="en-US" altLang="zh-CN" sz="1800" kern="100" dirty="0">
                <a:effectLst/>
                <a:latin typeface="等线" panose="02010600030101010101" charset="-122"/>
                <a:ea typeface="等线" panose="02010600030101010101" charset="-122"/>
                <a:cs typeface="等线" panose="02010600030101010101" charset="-122"/>
              </a:rPr>
              <a:t>ECU</a:t>
            </a:r>
            <a:r>
              <a:rPr lang="zh-CN" altLang="en-US" sz="1800" kern="100" dirty="0">
                <a:effectLst/>
                <a:latin typeface="等线" panose="02010600030101010101" charset="-122"/>
                <a:ea typeface="等线" panose="02010600030101010101" charset="-122"/>
                <a:cs typeface="等线" panose="02010600030101010101" charset="-122"/>
              </a:rPr>
              <a:t>场景下的通信时延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背景</a:t>
            </a:r>
            <a:endParaRPr lang="zh-CN" altLang="en-US" sz="2400" b="1" kern="100" dirty="0">
              <a:effectLst/>
              <a:latin typeface="等线" panose="02010600030101010101" charset="-122"/>
              <a:ea typeface="等线" panose="02010600030101010101" charset="-122"/>
              <a:cs typeface="Times New Roman" panose="02020603050405020304" pitchFamily="18" charset="0"/>
            </a:endParaRPr>
          </a:p>
        </p:txBody>
      </p:sp>
      <p:sp>
        <p:nvSpPr>
          <p:cNvPr id="2" name="文本框 1"/>
          <p:cNvSpPr txBox="1"/>
          <p:nvPr/>
        </p:nvSpPr>
        <p:spPr>
          <a:xfrm>
            <a:off x="526587" y="1371879"/>
            <a:ext cx="10741777" cy="2958630"/>
          </a:xfrm>
          <a:prstGeom prst="rect">
            <a:avLst/>
          </a:prstGeom>
          <a:noFill/>
        </p:spPr>
        <p:txBody>
          <a:bodyPr wrap="square" rtlCol="0">
            <a:spAutoFit/>
          </a:bodyPr>
          <a:lstStyle/>
          <a:p>
            <a:pPr marL="285750" marR="0" indent="-285750" algn="just">
              <a:lnSpc>
                <a:spcPct val="150000"/>
              </a:lnSpc>
              <a:spcBef>
                <a:spcPts val="0"/>
              </a:spcBef>
              <a:spcAft>
                <a:spcPts val="0"/>
              </a:spcAft>
              <a:buFont typeface="Wingdings" panose="05000000000000000000" charset="0"/>
              <a:buChar char="Ø"/>
            </a:pPr>
            <a:r>
              <a:rPr lang="zh-CN" altLang="en-US" b="0" i="0" dirty="0">
                <a:solidFill>
                  <a:srgbClr val="333333"/>
                </a:solidFill>
                <a:effectLst/>
                <a:latin typeface="Helvetica Neue"/>
              </a:rPr>
              <a:t>工业系统中，为了确保操作的稳定性和功能的正确性，需要</a:t>
            </a:r>
            <a:r>
              <a:rPr lang="zh-CN" altLang="en-US" b="1" i="0" dirty="0">
                <a:solidFill>
                  <a:srgbClr val="333333"/>
                </a:solidFill>
                <a:effectLst/>
                <a:latin typeface="Helvetica Neue"/>
              </a:rPr>
              <a:t>保障实时</a:t>
            </a:r>
            <a:r>
              <a:rPr lang="zh-CN" altLang="en-US" b="0" i="0" dirty="0">
                <a:solidFill>
                  <a:srgbClr val="333333"/>
                </a:solidFill>
                <a:effectLst/>
                <a:latin typeface="Helvetica Neue"/>
              </a:rPr>
              <a:t>，因此</a:t>
            </a:r>
            <a:r>
              <a:rPr lang="zh-CN" altLang="en-US" b="1" i="0" dirty="0">
                <a:solidFill>
                  <a:srgbClr val="333333"/>
                </a:solidFill>
                <a:effectLst/>
                <a:latin typeface="Helvetica Neue"/>
              </a:rPr>
              <a:t>端到端延迟</a:t>
            </a:r>
            <a:r>
              <a:rPr lang="zh-CN" altLang="en-US" b="0" i="0" dirty="0">
                <a:solidFill>
                  <a:srgbClr val="333333"/>
                </a:solidFill>
                <a:effectLst/>
                <a:latin typeface="Helvetica Neue"/>
              </a:rPr>
              <a:t>非常重要。</a:t>
            </a:r>
            <a:endParaRPr lang="en-US" altLang="zh-CN" b="0" i="0" dirty="0">
              <a:solidFill>
                <a:srgbClr val="333333"/>
              </a:solidFill>
              <a:effectLst/>
              <a:latin typeface="Helvetica Neue"/>
            </a:endParaRPr>
          </a:p>
          <a:p>
            <a:pPr marR="0" algn="just">
              <a:lnSpc>
                <a:spcPct val="150000"/>
              </a:lnSpc>
              <a:spcBef>
                <a:spcPts val="0"/>
              </a:spcBef>
              <a:spcAft>
                <a:spcPts val="0"/>
              </a:spcAft>
            </a:pPr>
            <a:r>
              <a:rPr lang="en-US" altLang="zh-CN" dirty="0">
                <a:solidFill>
                  <a:srgbClr val="333333"/>
                </a:solidFill>
                <a:latin typeface="Helvetica Neue"/>
              </a:rPr>
              <a:t>     </a:t>
            </a:r>
            <a:r>
              <a:rPr lang="en-US" altLang="zh-CN" b="0" i="0" dirty="0" err="1">
                <a:solidFill>
                  <a:srgbClr val="333333"/>
                </a:solidFill>
                <a:effectLst/>
                <a:latin typeface="Helvetica Neue"/>
              </a:rPr>
              <a:t>eg.</a:t>
            </a:r>
            <a:r>
              <a:rPr lang="zh-CN" altLang="en-US" b="0" i="0" dirty="0">
                <a:solidFill>
                  <a:srgbClr val="333333"/>
                </a:solidFill>
                <a:effectLst/>
                <a:latin typeface="Helvetica Neue"/>
              </a:rPr>
              <a:t>对于需要响应传感器读数的安全关键型任务，期望的控制行为必须在一定的时间间隔内完成</a:t>
            </a:r>
            <a:r>
              <a:rPr lang="en-US" altLang="zh-CN" b="0" i="0" dirty="0">
                <a:solidFill>
                  <a:srgbClr val="333333"/>
                </a:solidFill>
                <a:effectLst/>
                <a:latin typeface="Helvetica Neue"/>
              </a:rPr>
              <a:t>/</a:t>
            </a:r>
            <a:r>
              <a:rPr lang="zh-CN" altLang="en-US" b="0" i="0" dirty="0">
                <a:solidFill>
                  <a:srgbClr val="333333"/>
                </a:solidFill>
                <a:effectLst/>
                <a:latin typeface="Helvetica Neue"/>
              </a:rPr>
              <a:t>执行。</a:t>
            </a:r>
            <a:endParaRPr lang="en-US" altLang="zh-CN" b="0" i="0" dirty="0">
              <a:solidFill>
                <a:srgbClr val="333333"/>
              </a:solidFill>
              <a:effectLst/>
              <a:latin typeface="Helvetica Neue"/>
            </a:endParaRPr>
          </a:p>
          <a:p>
            <a:pPr marL="285750" marR="0" indent="-285750" algn="just">
              <a:lnSpc>
                <a:spcPct val="150000"/>
              </a:lnSpc>
              <a:spcBef>
                <a:spcPts val="0"/>
              </a:spcBef>
              <a:spcAft>
                <a:spcPts val="0"/>
              </a:spcAft>
              <a:buFont typeface="Wingdings" panose="05000000000000000000" charset="0"/>
              <a:buChar char="Ø"/>
            </a:pPr>
            <a:endParaRPr lang="en-US" altLang="zh-CN" dirty="0">
              <a:solidFill>
                <a:srgbClr val="333333"/>
              </a:solidFill>
              <a:latin typeface="Helvetica Neue"/>
            </a:endParaRPr>
          </a:p>
          <a:p>
            <a:pPr marL="285750" marR="0" indent="-285750" algn="just">
              <a:lnSpc>
                <a:spcPct val="150000"/>
              </a:lnSpc>
              <a:spcBef>
                <a:spcPts val="0"/>
              </a:spcBef>
              <a:spcAft>
                <a:spcPts val="0"/>
              </a:spcAft>
              <a:buFont typeface="Wingdings" panose="05000000000000000000" charset="0"/>
              <a:buChar char="Ø"/>
            </a:pPr>
            <a:r>
              <a:rPr lang="zh-CN" altLang="en-US" b="0" i="0" dirty="0">
                <a:solidFill>
                  <a:srgbClr val="333333"/>
                </a:solidFill>
                <a:effectLst/>
                <a:latin typeface="Helvetica Neue"/>
              </a:rPr>
              <a:t>为了对由原因触发的结果做出反应，可能是外部活动或信息更新，需要</a:t>
            </a:r>
            <a:r>
              <a:rPr lang="zh-CN" altLang="en-US" b="1" i="0" dirty="0">
                <a:solidFill>
                  <a:srgbClr val="333333"/>
                </a:solidFill>
                <a:effectLst/>
                <a:latin typeface="Helvetica Neue"/>
              </a:rPr>
              <a:t>循序地执行多个任务</a:t>
            </a:r>
            <a:r>
              <a:rPr lang="zh-CN" altLang="en-US" b="0" i="0" dirty="0">
                <a:solidFill>
                  <a:srgbClr val="333333"/>
                </a:solidFill>
                <a:effectLst/>
                <a:latin typeface="Helvetica Neue"/>
              </a:rPr>
              <a:t>。</a:t>
            </a:r>
            <a:endParaRPr lang="en-US" altLang="zh-CN" b="0" i="0" dirty="0">
              <a:solidFill>
                <a:srgbClr val="333333"/>
              </a:solidFill>
              <a:effectLst/>
              <a:latin typeface="Helvetica Neue"/>
            </a:endParaRPr>
          </a:p>
          <a:p>
            <a:pPr marR="0" algn="just">
              <a:lnSpc>
                <a:spcPct val="150000"/>
              </a:lnSpc>
              <a:spcBef>
                <a:spcPts val="0"/>
              </a:spcBef>
              <a:spcAft>
                <a:spcPts val="0"/>
              </a:spcAft>
            </a:pPr>
            <a:r>
              <a:rPr lang="en-US" altLang="zh-CN" dirty="0">
                <a:solidFill>
                  <a:srgbClr val="333333"/>
                </a:solidFill>
                <a:latin typeface="Helvetica Neue"/>
              </a:rPr>
              <a:t>    </a:t>
            </a:r>
            <a:r>
              <a:rPr lang="zh-CN" altLang="en-US" dirty="0">
                <a:solidFill>
                  <a:srgbClr val="333333"/>
                </a:solidFill>
                <a:latin typeface="Helvetica Neue"/>
              </a:rPr>
              <a:t>所以，</a:t>
            </a:r>
            <a:r>
              <a:rPr lang="zh-CN" altLang="en-US" b="1" i="0" dirty="0">
                <a:solidFill>
                  <a:srgbClr val="333333"/>
                </a:solidFill>
                <a:effectLst/>
                <a:latin typeface="Helvetica Neue"/>
              </a:rPr>
              <a:t>因果链</a:t>
            </a:r>
            <a:r>
              <a:rPr lang="zh-CN" altLang="en-US" b="0" i="0" dirty="0">
                <a:solidFill>
                  <a:srgbClr val="333333"/>
                </a:solidFill>
                <a:effectLst/>
                <a:latin typeface="Helvetica Neue"/>
              </a:rPr>
              <a:t>被用来描述完成某一功能的因果过程所需的步骤序列。</a:t>
            </a:r>
            <a:endParaRPr lang="en-US" altLang="zh-CN" b="0" i="0" dirty="0">
              <a:solidFill>
                <a:srgbClr val="333333"/>
              </a:solidFill>
              <a:effectLst/>
              <a:latin typeface="Helvetica Neue"/>
            </a:endParaRPr>
          </a:p>
          <a:p>
            <a:pPr marL="285750" marR="0" indent="-285750" algn="just">
              <a:lnSpc>
                <a:spcPct val="150000"/>
              </a:lnSpc>
              <a:spcBef>
                <a:spcPts val="0"/>
              </a:spcBef>
              <a:spcAft>
                <a:spcPts val="0"/>
              </a:spcAft>
              <a:buFont typeface="Wingdings" panose="05000000000000000000" charset="0"/>
              <a:buChar char="Ø"/>
            </a:pPr>
            <a:endParaRPr lang="en-US" altLang="zh-CN" dirty="0">
              <a:solidFill>
                <a:srgbClr val="333333"/>
              </a:solidFill>
              <a:latin typeface="Helvetica Neue"/>
            </a:endParaRPr>
          </a:p>
          <a:p>
            <a:pPr marL="285750" marR="0" indent="-285750" algn="just">
              <a:lnSpc>
                <a:spcPct val="150000"/>
              </a:lnSpc>
              <a:spcBef>
                <a:spcPts val="0"/>
              </a:spcBef>
              <a:spcAft>
                <a:spcPts val="0"/>
              </a:spcAft>
              <a:buFont typeface="Wingdings" panose="05000000000000000000" charset="0"/>
              <a:buChar char="Ø"/>
            </a:pPr>
            <a:r>
              <a:rPr lang="zh-CN" altLang="en-US" b="0" i="0" dirty="0">
                <a:solidFill>
                  <a:srgbClr val="333333"/>
                </a:solidFill>
                <a:effectLst/>
                <a:latin typeface="Helvetica Neue"/>
              </a:rPr>
              <a:t>为了验证时序要求，必须确定从一个原因到一个结果的时间间隔，即所谓的端到端时序分析。</a:t>
            </a:r>
            <a:endParaRPr lang="en-US" altLang="zh-CN" sz="1800" kern="100" dirty="0">
              <a:effectLst/>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反应时间（</a:t>
            </a:r>
            <a:r>
              <a:rPr lang="en-US" altLang="zh-CN" sz="2400" b="1" kern="100" dirty="0">
                <a:latin typeface="等线" panose="02010600030101010101" charset="-122"/>
                <a:ea typeface="等线" panose="02010600030101010101" charset="-122"/>
                <a:cs typeface="Times New Roman" panose="02020603050405020304" pitchFamily="18" charset="0"/>
              </a:rPr>
              <a:t>reaction time</a:t>
            </a:r>
            <a:r>
              <a:rPr lang="zh-CN" altLang="en-US" sz="2400" b="1" kern="100" dirty="0">
                <a:latin typeface="等线" panose="02010600030101010101" charset="-122"/>
                <a:ea typeface="等线" panose="02010600030101010101" charset="-122"/>
                <a:cs typeface="Times New Roman" panose="02020603050405020304" pitchFamily="18" charset="0"/>
              </a:rPr>
              <a:t>）与数据年龄（</a:t>
            </a:r>
            <a:r>
              <a:rPr lang="en-US" altLang="zh-CN" sz="2400" b="1" kern="100" dirty="0">
                <a:latin typeface="等线" panose="02010600030101010101" charset="-122"/>
                <a:ea typeface="等线" panose="02010600030101010101" charset="-122"/>
                <a:cs typeface="Times New Roman" panose="02020603050405020304" pitchFamily="18" charset="0"/>
              </a:rPr>
              <a:t>data age</a:t>
            </a:r>
            <a:r>
              <a:rPr lang="zh-CN" altLang="en-US" sz="2400" b="1" kern="100" dirty="0">
                <a:latin typeface="等线" panose="02010600030101010101" charset="-122"/>
                <a:ea typeface="等线" panose="02010600030101010101" charset="-122"/>
                <a:cs typeface="Times New Roman" panose="02020603050405020304" pitchFamily="18" charset="0"/>
              </a:rPr>
              <a:t>）</a:t>
            </a:r>
          </a:p>
        </p:txBody>
      </p:sp>
      <p:sp>
        <p:nvSpPr>
          <p:cNvPr id="5" name="文本框 4"/>
          <p:cNvSpPr txBox="1"/>
          <p:nvPr/>
        </p:nvSpPr>
        <p:spPr>
          <a:xfrm>
            <a:off x="526587" y="1371879"/>
            <a:ext cx="10741777" cy="4203138"/>
          </a:xfrm>
          <a:prstGeom prst="rect">
            <a:avLst/>
          </a:prstGeom>
          <a:noFill/>
        </p:spPr>
        <p:txBody>
          <a:bodyPr wrap="square" rtlCol="0">
            <a:spAutoFit/>
          </a:bodyPr>
          <a:lstStyle/>
          <a:p>
            <a:pPr>
              <a:lnSpc>
                <a:spcPct val="150000"/>
              </a:lnSpc>
            </a:pPr>
            <a:r>
              <a:rPr lang="zh-CN" altLang="en-US" b="1" i="0" dirty="0">
                <a:solidFill>
                  <a:srgbClr val="333333"/>
                </a:solidFill>
                <a:effectLst/>
                <a:latin typeface="Helvetica Neue"/>
              </a:rPr>
              <a:t>因果链：</a:t>
            </a:r>
            <a:r>
              <a:rPr lang="zh-CN" altLang="en-US" b="0" i="0" dirty="0">
                <a:solidFill>
                  <a:srgbClr val="333333"/>
                </a:solidFill>
                <a:effectLst/>
                <a:latin typeface="Helvetica Neue"/>
              </a:rPr>
              <a:t>是一个线性、有向和无环图，其中每个节点是一个任务，边表示这些任务之间的数据依赖关系。</a:t>
            </a:r>
            <a:endParaRPr lang="en-US" altLang="zh-CN" b="0" i="0" dirty="0">
              <a:solidFill>
                <a:srgbClr val="333333"/>
              </a:solidFill>
              <a:effectLst/>
              <a:latin typeface="Helvetica Neue"/>
            </a:endParaRPr>
          </a:p>
          <a:p>
            <a:pPr>
              <a:lnSpc>
                <a:spcPct val="150000"/>
              </a:lnSpc>
            </a:pPr>
            <a:r>
              <a:rPr lang="zh-CN" altLang="en-US" dirty="0">
                <a:solidFill>
                  <a:srgbClr val="333333"/>
                </a:solidFill>
                <a:latin typeface="Helvetica Neue"/>
              </a:rPr>
              <a:t>主要考虑一下两种端到端延迟语义：</a:t>
            </a:r>
            <a:endParaRPr lang="en-US" altLang="zh-CN" dirty="0">
              <a:solidFill>
                <a:srgbClr val="333333"/>
              </a:solidFill>
              <a:latin typeface="Helvetica Neue"/>
            </a:endParaRPr>
          </a:p>
          <a:p>
            <a:pPr marL="285750" marR="0" indent="-285750" algn="just">
              <a:lnSpc>
                <a:spcPct val="150000"/>
              </a:lnSpc>
              <a:spcBef>
                <a:spcPts val="0"/>
              </a:spcBef>
              <a:spcAft>
                <a:spcPts val="0"/>
              </a:spcAft>
              <a:buFont typeface="Wingdings" panose="05000000000000000000" charset="0"/>
              <a:buChar char="Ø"/>
            </a:pPr>
            <a:r>
              <a:rPr lang="zh-CN" altLang="en-US" sz="1800" b="1" kern="100" dirty="0">
                <a:latin typeface="等线" panose="02010600030101010101" charset="-122"/>
                <a:ea typeface="等线" panose="02010600030101010101" charset="-122"/>
                <a:cs typeface="Times New Roman" panose="02020603050405020304" pitchFamily="18" charset="0"/>
              </a:rPr>
              <a:t>反应时间（</a:t>
            </a:r>
            <a:r>
              <a:rPr lang="en-US" altLang="zh-CN" sz="1800" b="1" kern="100" dirty="0">
                <a:latin typeface="等线" panose="02010600030101010101" charset="-122"/>
                <a:ea typeface="等线" panose="02010600030101010101" charset="-122"/>
                <a:cs typeface="Times New Roman" panose="02020603050405020304" pitchFamily="18" charset="0"/>
              </a:rPr>
              <a:t>reaction time</a:t>
            </a:r>
            <a:r>
              <a:rPr lang="zh-CN" altLang="en-US" sz="1800" b="1" kern="100" dirty="0">
                <a:latin typeface="等线" panose="02010600030101010101" charset="-122"/>
                <a:ea typeface="等线" panose="02010600030101010101" charset="-122"/>
                <a:cs typeface="Times New Roman" panose="02020603050405020304" pitchFamily="18" charset="0"/>
              </a:rPr>
              <a:t>）：</a:t>
            </a:r>
            <a:endParaRPr lang="en-US" altLang="zh-CN" sz="1800" b="1" kern="100" dirty="0">
              <a:latin typeface="等线" panose="02010600030101010101" charset="-122"/>
              <a:ea typeface="等线" panose="02010600030101010101" charset="-122"/>
              <a:cs typeface="Times New Roman" panose="02020603050405020304" pitchFamily="18" charset="0"/>
            </a:endParaRPr>
          </a:p>
          <a:p>
            <a:pPr marR="0" algn="just">
              <a:lnSpc>
                <a:spcPct val="150000"/>
              </a:lnSpc>
              <a:spcBef>
                <a:spcPts val="0"/>
              </a:spcBef>
              <a:spcAft>
                <a:spcPts val="0"/>
              </a:spcAft>
            </a:pPr>
            <a:r>
              <a:rPr lang="en-US" altLang="zh-CN" sz="1800" b="1" kern="100" dirty="0">
                <a:latin typeface="等线" panose="02010600030101010101" charset="-122"/>
                <a:ea typeface="等线" panose="02010600030101010101" charset="-122"/>
                <a:cs typeface="Times New Roman" panose="02020603050405020304" pitchFamily="18" charset="0"/>
              </a:rPr>
              <a:t>     </a:t>
            </a:r>
            <a:r>
              <a:rPr lang="zh-CN" altLang="en-US" sz="1800" kern="100" dirty="0">
                <a:latin typeface="等线" panose="02010600030101010101" charset="-122"/>
                <a:ea typeface="等线" panose="02010600030101010101" charset="-122"/>
                <a:cs typeface="Times New Roman" panose="02020603050405020304" pitchFamily="18" charset="0"/>
              </a:rPr>
              <a:t>按键到动作的延迟（</a:t>
            </a:r>
            <a:r>
              <a:rPr lang="en-US" altLang="zh-CN" sz="1800" kern="100" dirty="0">
                <a:latin typeface="等线" panose="02010600030101010101" charset="-122"/>
                <a:ea typeface="等线" panose="02010600030101010101" charset="-122"/>
                <a:cs typeface="Times New Roman" panose="02020603050405020304" pitchFamily="18" charset="0"/>
              </a:rPr>
              <a:t>the button-to-action delay</a:t>
            </a:r>
            <a:r>
              <a:rPr lang="zh-CN" altLang="en-US" sz="1800" kern="100" dirty="0">
                <a:latin typeface="等线" panose="02010600030101010101" charset="-122"/>
                <a:ea typeface="等线" panose="02010600030101010101" charset="-122"/>
                <a:cs typeface="Times New Roman" panose="02020603050405020304" pitchFamily="18" charset="0"/>
              </a:rPr>
              <a:t>）</a:t>
            </a:r>
            <a:endParaRPr lang="en-US" altLang="zh-CN" sz="1800" kern="100" dirty="0">
              <a:latin typeface="等线" panose="02010600030101010101" charset="-122"/>
              <a:ea typeface="等线" panose="02010600030101010101" charset="-122"/>
              <a:cs typeface="Times New Roman" panose="02020603050405020304" pitchFamily="18" charset="0"/>
            </a:endParaRPr>
          </a:p>
          <a:p>
            <a:pPr marR="0" algn="just">
              <a:lnSpc>
                <a:spcPct val="150000"/>
              </a:lnSpc>
              <a:spcBef>
                <a:spcPts val="0"/>
              </a:spcBef>
              <a:spcAft>
                <a:spcPts val="0"/>
              </a:spcAft>
            </a:pPr>
            <a:r>
              <a:rPr lang="zh-CN" altLang="en-US" b="0" i="0" dirty="0">
                <a:solidFill>
                  <a:srgbClr val="333333"/>
                </a:solidFill>
                <a:effectLst/>
                <a:latin typeface="Helvetica Neue"/>
              </a:rPr>
              <a:t>     因果链</a:t>
            </a:r>
            <a:r>
              <a:rPr lang="zh-CN" altLang="en-US" dirty="0"/>
              <a:t>处理外部信号（外部事件）的最大延迟</a:t>
            </a:r>
            <a:endParaRPr lang="en-US" altLang="zh-CN" dirty="0">
              <a:solidFill>
                <a:srgbClr val="333333"/>
              </a:solidFill>
              <a:latin typeface="Helvetica Neue"/>
            </a:endParaRPr>
          </a:p>
          <a:p>
            <a:pPr marR="0" algn="just">
              <a:lnSpc>
                <a:spcPct val="150000"/>
              </a:lnSpc>
              <a:spcBef>
                <a:spcPts val="0"/>
              </a:spcBef>
              <a:spcAft>
                <a:spcPts val="0"/>
              </a:spcAft>
            </a:pPr>
            <a:r>
              <a:rPr lang="en-US" altLang="zh-CN" dirty="0">
                <a:solidFill>
                  <a:srgbClr val="333333"/>
                </a:solidFill>
                <a:latin typeface="Helvetica Neue"/>
              </a:rPr>
              <a:t>     </a:t>
            </a:r>
            <a:r>
              <a:rPr lang="zh-CN" altLang="en-US" b="0" i="0" dirty="0">
                <a:solidFill>
                  <a:srgbClr val="333333"/>
                </a:solidFill>
                <a:effectLst/>
                <a:latin typeface="Helvetica Neue"/>
              </a:rPr>
              <a:t>人体电子学分析按钮到动作延迟的首选。</a:t>
            </a:r>
            <a:endParaRPr lang="en-US" altLang="zh-CN" b="0" i="0" dirty="0">
              <a:solidFill>
                <a:srgbClr val="333333"/>
              </a:solidFill>
              <a:effectLst/>
              <a:latin typeface="Helvetica Neue"/>
            </a:endParaRPr>
          </a:p>
          <a:p>
            <a:pPr marL="285750" marR="0" indent="-285750" algn="just">
              <a:lnSpc>
                <a:spcPct val="150000"/>
              </a:lnSpc>
              <a:spcBef>
                <a:spcPts val="0"/>
              </a:spcBef>
              <a:spcAft>
                <a:spcPts val="0"/>
              </a:spcAft>
              <a:buFont typeface="Wingdings" panose="05000000000000000000" charset="0"/>
              <a:buChar char="Ø"/>
            </a:pPr>
            <a:r>
              <a:rPr lang="zh-CN" altLang="en-US" sz="1800" b="1" kern="100" dirty="0">
                <a:latin typeface="等线" panose="02010600030101010101" charset="-122"/>
                <a:ea typeface="等线" panose="02010600030101010101" charset="-122"/>
                <a:cs typeface="Times New Roman" panose="02020603050405020304" pitchFamily="18" charset="0"/>
              </a:rPr>
              <a:t>数据年龄（</a:t>
            </a:r>
            <a:r>
              <a:rPr lang="en-US" altLang="zh-CN" sz="1800" b="1" kern="100" dirty="0">
                <a:latin typeface="等线" panose="02010600030101010101" charset="-122"/>
                <a:ea typeface="等线" panose="02010600030101010101" charset="-122"/>
                <a:cs typeface="Times New Roman" panose="02020603050405020304" pitchFamily="18" charset="0"/>
              </a:rPr>
              <a:t>data age</a:t>
            </a:r>
            <a:r>
              <a:rPr lang="zh-CN" altLang="en-US" sz="1800" b="1" kern="100" dirty="0">
                <a:latin typeface="等线" panose="02010600030101010101" charset="-122"/>
                <a:ea typeface="等线" panose="02010600030101010101" charset="-122"/>
                <a:cs typeface="Times New Roman" panose="02020603050405020304" pitchFamily="18" charset="0"/>
              </a:rPr>
              <a:t>）：</a:t>
            </a:r>
            <a:endParaRPr lang="en-US" altLang="zh-CN" sz="1800" b="1" kern="100" dirty="0">
              <a:latin typeface="等线" panose="02010600030101010101" charset="-122"/>
              <a:ea typeface="等线" panose="02010600030101010101" charset="-122"/>
              <a:cs typeface="Times New Roman" panose="02020603050405020304" pitchFamily="18" charset="0"/>
            </a:endParaRPr>
          </a:p>
          <a:p>
            <a:pPr marR="0" algn="just">
              <a:lnSpc>
                <a:spcPct val="150000"/>
              </a:lnSpc>
              <a:spcBef>
                <a:spcPts val="0"/>
              </a:spcBef>
              <a:spcAft>
                <a:spcPts val="0"/>
              </a:spcAft>
            </a:pPr>
            <a:r>
              <a:rPr lang="zh-CN" altLang="en-US" sz="1800" kern="100" dirty="0">
                <a:latin typeface="等线" panose="02010600030101010101" charset="-122"/>
                <a:ea typeface="等线" panose="02010600030101010101" charset="-122"/>
                <a:cs typeface="Times New Roman" panose="02020603050405020304" pitchFamily="18" charset="0"/>
              </a:rPr>
              <a:t>     最坏情况下的数据新鲜度（</a:t>
            </a:r>
            <a:r>
              <a:rPr lang="en-US" altLang="zh-CN" sz="1800" kern="100" dirty="0">
                <a:latin typeface="等线" panose="02010600030101010101" charset="-122"/>
                <a:ea typeface="等线" panose="02010600030101010101" charset="-122"/>
                <a:cs typeface="Times New Roman" panose="02020603050405020304" pitchFamily="18" charset="0"/>
              </a:rPr>
              <a:t>the worst-case data freshness</a:t>
            </a:r>
            <a:r>
              <a:rPr lang="zh-CN" altLang="en-US" sz="1800" kern="100" dirty="0">
                <a:latin typeface="等线" panose="02010600030101010101" charset="-122"/>
                <a:ea typeface="等线" panose="02010600030101010101" charset="-122"/>
                <a:cs typeface="Times New Roman" panose="02020603050405020304" pitchFamily="18" charset="0"/>
              </a:rPr>
              <a:t>）</a:t>
            </a:r>
            <a:endParaRPr lang="en-US" altLang="zh-CN" sz="1800" kern="100" dirty="0">
              <a:latin typeface="等线" panose="02010600030101010101" charset="-122"/>
              <a:ea typeface="等线" panose="02010600030101010101" charset="-122"/>
              <a:cs typeface="Times New Roman" panose="02020603050405020304" pitchFamily="18" charset="0"/>
            </a:endParaRPr>
          </a:p>
          <a:p>
            <a:pPr marR="0" algn="just">
              <a:lnSpc>
                <a:spcPct val="150000"/>
              </a:lnSpc>
              <a:spcBef>
                <a:spcPts val="0"/>
              </a:spcBef>
              <a:spcAft>
                <a:spcPts val="0"/>
              </a:spcAft>
            </a:pPr>
            <a:r>
              <a:rPr lang="zh-CN" altLang="en-US" dirty="0">
                <a:solidFill>
                  <a:srgbClr val="333333"/>
                </a:solidFill>
                <a:latin typeface="Helvetica Neue"/>
              </a:rPr>
              <a:t>     因果</a:t>
            </a:r>
            <a:r>
              <a:rPr lang="zh-CN" altLang="en-US" b="0" i="0" dirty="0">
                <a:solidFill>
                  <a:srgbClr val="333333"/>
                </a:solidFill>
                <a:effectLst/>
                <a:latin typeface="Helvetica Neue"/>
              </a:rPr>
              <a:t>链中的第一个任务读取数据与最后任务完成处理数据时的时间间隔</a:t>
            </a:r>
            <a:endParaRPr lang="en-US" altLang="zh-CN" b="0" i="0" dirty="0">
              <a:solidFill>
                <a:srgbClr val="333333"/>
              </a:solidFill>
              <a:effectLst/>
              <a:latin typeface="Helvetica Neue"/>
            </a:endParaRPr>
          </a:p>
          <a:p>
            <a:pPr marR="0" algn="just">
              <a:lnSpc>
                <a:spcPct val="150000"/>
              </a:lnSpc>
              <a:spcBef>
                <a:spcPts val="0"/>
              </a:spcBef>
              <a:spcAft>
                <a:spcPts val="0"/>
              </a:spcAft>
            </a:pPr>
            <a:r>
              <a:rPr lang="zh-CN" altLang="en-US" b="0" i="0" dirty="0">
                <a:solidFill>
                  <a:srgbClr val="333333"/>
                </a:solidFill>
                <a:effectLst/>
                <a:latin typeface="Helvetica Neue"/>
              </a:rPr>
              <a:t>     计算控制工程延迟需要的最大数据年龄</a:t>
            </a:r>
            <a:endParaRPr lang="en-US" altLang="zh-CN" b="0" i="0" dirty="0">
              <a:solidFill>
                <a:srgbClr val="333333"/>
              </a:solidFill>
              <a:effectLst/>
              <a:latin typeface="Helvetica Neue"/>
            </a:endParaRPr>
          </a:p>
        </p:txBody>
      </p:sp>
      <p:grpSp>
        <p:nvGrpSpPr>
          <p:cNvPr id="4" name="组合 3"/>
          <p:cNvGrpSpPr/>
          <p:nvPr/>
        </p:nvGrpSpPr>
        <p:grpSpPr>
          <a:xfrm>
            <a:off x="6654858" y="2272819"/>
            <a:ext cx="5444780" cy="2127634"/>
            <a:chOff x="6432607" y="-163393"/>
            <a:chExt cx="6254057" cy="2599089"/>
          </a:xfrm>
        </p:grpSpPr>
        <p:pic>
          <p:nvPicPr>
            <p:cNvPr id="7" name="图片 6"/>
            <p:cNvPicPr>
              <a:picLocks noChangeAspect="1"/>
            </p:cNvPicPr>
            <p:nvPr/>
          </p:nvPicPr>
          <p:blipFill>
            <a:blip r:embed="rId3"/>
            <a:stretch>
              <a:fillRect/>
            </a:stretch>
          </p:blipFill>
          <p:spPr>
            <a:xfrm>
              <a:off x="6432607" y="-163393"/>
              <a:ext cx="6254057" cy="2599089"/>
            </a:xfrm>
            <a:prstGeom prst="rect">
              <a:avLst/>
            </a:prstGeom>
          </p:spPr>
        </p:pic>
        <p:cxnSp>
          <p:nvCxnSpPr>
            <p:cNvPr id="9" name="直接箭头连接符 8"/>
            <p:cNvCxnSpPr/>
            <p:nvPr/>
          </p:nvCxnSpPr>
          <p:spPr>
            <a:xfrm>
              <a:off x="8248073" y="591205"/>
              <a:ext cx="1191491" cy="108989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grpSp>
      <p:sp>
        <p:nvSpPr>
          <p:cNvPr id="14" name="矩形 13"/>
          <p:cNvSpPr/>
          <p:nvPr/>
        </p:nvSpPr>
        <p:spPr>
          <a:xfrm>
            <a:off x="6834311" y="4001362"/>
            <a:ext cx="2650837" cy="295563"/>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04668" y="2805228"/>
            <a:ext cx="11311974" cy="553085"/>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000" b="1" kern="100" dirty="0">
                <a:latin typeface="等线" panose="02010600030101010101" charset="-122"/>
                <a:ea typeface="等线" panose="02010600030101010101" charset="-122"/>
                <a:cs typeface="Times New Roman" panose="02020603050405020304" pitchFamily="18" charset="0"/>
              </a:rPr>
              <a:t>直接向前作业链（</a:t>
            </a:r>
            <a:r>
              <a:rPr lang="en-US" altLang="zh-CN" sz="2000" b="1" kern="100" dirty="0">
                <a:latin typeface="等线" panose="02010600030101010101" charset="-122"/>
                <a:ea typeface="等线" panose="02010600030101010101" charset="-122"/>
                <a:cs typeface="Times New Roman" panose="02020603050405020304" pitchFamily="18" charset="0"/>
              </a:rPr>
              <a:t>immediate forward job chains</a:t>
            </a:r>
            <a:r>
              <a:rPr lang="zh-CN" altLang="en-US" sz="2000" b="1" kern="100" dirty="0">
                <a:latin typeface="等线" panose="02010600030101010101" charset="-122"/>
                <a:ea typeface="等线" panose="02010600030101010101" charset="-122"/>
                <a:cs typeface="Times New Roman" panose="02020603050405020304" pitchFamily="18" charset="0"/>
              </a:rPr>
              <a:t>）</a:t>
            </a:r>
          </a:p>
        </p:txBody>
      </p:sp>
      <p:sp>
        <p:nvSpPr>
          <p:cNvPr id="5" name="Rectangle 2"/>
          <p:cNvSpPr>
            <a:spLocks noChangeArrowheads="1"/>
          </p:cNvSpPr>
          <p:nvPr/>
        </p:nvSpPr>
        <p:spPr bwMode="auto">
          <a:xfrm>
            <a:off x="605790" y="1176020"/>
            <a:ext cx="10055225" cy="65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endParaRPr lang="zh-CN" altLang="zh-CN" dirty="0">
              <a:solidFill>
                <a:srgbClr val="333333"/>
              </a:solidFill>
              <a:latin typeface="Helvetica Neue"/>
            </a:endParaRPr>
          </a:p>
        </p:txBody>
      </p:sp>
      <p:pic>
        <p:nvPicPr>
          <p:cNvPr id="2" name="图片 1"/>
          <p:cNvPicPr>
            <a:picLocks noChangeAspect="1"/>
          </p:cNvPicPr>
          <p:nvPr>
            <p:custDataLst>
              <p:tags r:id="rId1"/>
            </p:custDataLst>
          </p:nvPr>
        </p:nvPicPr>
        <p:blipFill>
          <a:blip r:embed="rId4"/>
          <a:stretch>
            <a:fillRect/>
          </a:stretch>
        </p:blipFill>
        <p:spPr>
          <a:xfrm>
            <a:off x="6054725" y="617220"/>
            <a:ext cx="6137275" cy="2392045"/>
          </a:xfrm>
          <a:prstGeom prst="rect">
            <a:avLst/>
          </a:prstGeom>
        </p:spPr>
      </p:pic>
      <p:sp>
        <p:nvSpPr>
          <p:cNvPr id="3" name="文本框 2"/>
          <p:cNvSpPr txBox="1"/>
          <p:nvPr/>
        </p:nvSpPr>
        <p:spPr>
          <a:xfrm>
            <a:off x="411653" y="4710228"/>
            <a:ext cx="11311974" cy="553085"/>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000" b="1" kern="100" dirty="0">
                <a:latin typeface="等线" panose="02010600030101010101" charset="-122"/>
                <a:ea typeface="等线" panose="02010600030101010101" charset="-122"/>
                <a:cs typeface="Times New Roman" panose="02020603050405020304" pitchFamily="18" charset="0"/>
              </a:rPr>
              <a:t>直接向后作业链（</a:t>
            </a:r>
            <a:r>
              <a:rPr lang="en-US" altLang="zh-CN" sz="2000" b="1" kern="100" dirty="0">
                <a:latin typeface="等线" panose="02010600030101010101" charset="-122"/>
                <a:ea typeface="等线" panose="02010600030101010101" charset="-122"/>
                <a:cs typeface="Times New Roman" panose="02020603050405020304" pitchFamily="18" charset="0"/>
              </a:rPr>
              <a:t>immediate backward job chains</a:t>
            </a:r>
            <a:r>
              <a:rPr lang="zh-CN" altLang="en-US" sz="2000" b="1" kern="100" dirty="0">
                <a:latin typeface="等线" panose="02010600030101010101" charset="-122"/>
                <a:ea typeface="等线" panose="02010600030101010101" charset="-122"/>
                <a:cs typeface="Times New Roman" panose="02020603050405020304" pitchFamily="18" charset="0"/>
              </a:rPr>
              <a:t>）</a:t>
            </a:r>
          </a:p>
        </p:txBody>
      </p:sp>
      <p:sp>
        <p:nvSpPr>
          <p:cNvPr id="4" name="文本框 3"/>
          <p:cNvSpPr txBox="1"/>
          <p:nvPr/>
        </p:nvSpPr>
        <p:spPr>
          <a:xfrm>
            <a:off x="411653" y="399848"/>
            <a:ext cx="11311974" cy="645160"/>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作业链（</a:t>
            </a:r>
            <a:r>
              <a:rPr lang="en-US" altLang="zh-CN" sz="2400" b="1" kern="100" dirty="0">
                <a:latin typeface="等线" panose="02010600030101010101" charset="-122"/>
                <a:ea typeface="等线" panose="02010600030101010101" charset="-122"/>
                <a:cs typeface="Times New Roman" panose="02020603050405020304" pitchFamily="18" charset="0"/>
              </a:rPr>
              <a:t>job chains</a:t>
            </a:r>
            <a:r>
              <a:rPr lang="zh-CN" altLang="en-US" sz="2400" b="1" kern="100" dirty="0">
                <a:latin typeface="等线" panose="02010600030101010101" charset="-122"/>
                <a:ea typeface="等线" panose="02010600030101010101" charset="-122"/>
                <a:cs typeface="Times New Roman" panose="02020603050405020304" pitchFamily="18" charset="0"/>
              </a:rPr>
              <a:t>）</a:t>
            </a:r>
          </a:p>
        </p:txBody>
      </p:sp>
      <p:sp>
        <p:nvSpPr>
          <p:cNvPr id="7" name="文本框 6"/>
          <p:cNvSpPr txBox="1"/>
          <p:nvPr/>
        </p:nvSpPr>
        <p:spPr>
          <a:xfrm>
            <a:off x="440055" y="1144270"/>
            <a:ext cx="5429250" cy="1337945"/>
          </a:xfrm>
          <a:prstGeom prst="rect">
            <a:avLst/>
          </a:prstGeom>
          <a:noFill/>
        </p:spPr>
        <p:txBody>
          <a:bodyPr wrap="square" rtlCol="0" anchor="t">
            <a:spAutoFit/>
          </a:bodyPr>
          <a:lstStyle/>
          <a:p>
            <a:pPr>
              <a:lnSpc>
                <a:spcPct val="150000"/>
              </a:lnSpc>
            </a:pPr>
            <a:r>
              <a:rPr lang="zh-CN" altLang="en-US"/>
              <a:t>jc</a:t>
            </a:r>
            <a:r>
              <a:rPr lang="zh-CN" altLang="en-US" baseline="30000"/>
              <a:t>E,S</a:t>
            </a:r>
            <a:r>
              <a:rPr lang="zh-CN" altLang="en-US"/>
              <a:t> =(J</a:t>
            </a:r>
            <a:r>
              <a:rPr lang="zh-CN" altLang="en-US" baseline="-25000"/>
              <a:t>1</a:t>
            </a:r>
            <a:r>
              <a:rPr lang="zh-CN" altLang="en-US"/>
              <a:t>,...,J</a:t>
            </a:r>
            <a:r>
              <a:rPr lang="zh-CN" altLang="en-US" baseline="-25000"/>
              <a:t>|E|</a:t>
            </a:r>
            <a:r>
              <a:rPr lang="zh-CN" altLang="en-US"/>
              <a:t>)，</a:t>
            </a:r>
          </a:p>
          <a:p>
            <a:pPr>
              <a:lnSpc>
                <a:spcPct val="150000"/>
              </a:lnSpc>
            </a:pPr>
            <a:r>
              <a:rPr lang="zh-CN" altLang="en-US"/>
              <a:t>作业</a:t>
            </a:r>
            <a:r>
              <a:rPr lang="en-US" altLang="zh-CN"/>
              <a:t>J</a:t>
            </a:r>
            <a:r>
              <a:rPr lang="en-US" altLang="zh-CN" baseline="-25000"/>
              <a:t>i+1</a:t>
            </a:r>
            <a:r>
              <a:rPr lang="zh-CN" altLang="en-US"/>
              <a:t>的读数据操作（</a:t>
            </a:r>
            <a:r>
              <a:rPr lang="en-US" altLang="zh-CN"/>
              <a:t>re</a:t>
            </a:r>
            <a:r>
              <a:rPr lang="zh-CN" altLang="en-US"/>
              <a:t>）在作业</a:t>
            </a:r>
            <a:r>
              <a:rPr lang="en-US" altLang="zh-CN"/>
              <a:t>J</a:t>
            </a:r>
            <a:r>
              <a:rPr lang="en-US" altLang="zh-CN" baseline="-25000"/>
              <a:t>i</a:t>
            </a:r>
            <a:r>
              <a:rPr lang="zh-CN" altLang="en-US"/>
              <a:t>的写数据操作（</a:t>
            </a:r>
            <a:r>
              <a:rPr lang="en-US" altLang="zh-CN"/>
              <a:t>we</a:t>
            </a:r>
            <a:r>
              <a:rPr lang="zh-CN" altLang="en-US"/>
              <a:t>）之后</a:t>
            </a:r>
          </a:p>
        </p:txBody>
      </p:sp>
      <p:sp>
        <p:nvSpPr>
          <p:cNvPr id="8" name="文本框 7"/>
          <p:cNvSpPr txBox="1"/>
          <p:nvPr/>
        </p:nvSpPr>
        <p:spPr>
          <a:xfrm>
            <a:off x="404495" y="3571875"/>
            <a:ext cx="10324465" cy="922020"/>
          </a:xfrm>
          <a:prstGeom prst="rect">
            <a:avLst/>
          </a:prstGeom>
          <a:noFill/>
        </p:spPr>
        <p:txBody>
          <a:bodyPr wrap="square" rtlCol="0" anchor="t">
            <a:spAutoFit/>
          </a:bodyPr>
          <a:lstStyle/>
          <a:p>
            <a:pPr>
              <a:lnSpc>
                <a:spcPct val="150000"/>
              </a:lnSpc>
            </a:pPr>
            <a:r>
              <a:rPr lang="zh-CN" altLang="en-US"/>
              <a:t>对于jc</a:t>
            </a:r>
            <a:r>
              <a:rPr lang="zh-CN" altLang="en-US" baseline="30000"/>
              <a:t>E,S</a:t>
            </a:r>
            <a:r>
              <a:rPr lang="zh-CN" altLang="en-US"/>
              <a:t> =(J</a:t>
            </a:r>
            <a:r>
              <a:rPr lang="zh-CN" altLang="en-US" baseline="-25000"/>
              <a:t>1</a:t>
            </a:r>
            <a:r>
              <a:rPr lang="zh-CN" altLang="en-US"/>
              <a:t>,...,J</a:t>
            </a:r>
            <a:r>
              <a:rPr lang="zh-CN" altLang="en-US" baseline="-25000"/>
              <a:t>|E|</a:t>
            </a:r>
            <a:r>
              <a:rPr lang="zh-CN" altLang="en-US"/>
              <a:t>)，</a:t>
            </a:r>
          </a:p>
          <a:p>
            <a:pPr>
              <a:lnSpc>
                <a:spcPct val="150000"/>
              </a:lnSpc>
            </a:pPr>
            <a:r>
              <a:rPr lang="zh-CN" altLang="en-US"/>
              <a:t>作业</a:t>
            </a:r>
            <a:r>
              <a:rPr lang="en-US" altLang="zh-CN"/>
              <a:t>J</a:t>
            </a:r>
            <a:r>
              <a:rPr lang="en-US" altLang="zh-CN" baseline="-25000"/>
              <a:t>i+1</a:t>
            </a:r>
            <a:r>
              <a:rPr lang="zh-CN" altLang="en-US"/>
              <a:t>的读数据操作（</a:t>
            </a:r>
            <a:r>
              <a:rPr lang="en-US" altLang="zh-CN"/>
              <a:t>re</a:t>
            </a:r>
            <a:r>
              <a:rPr lang="zh-CN" altLang="en-US"/>
              <a:t>）是作业</a:t>
            </a:r>
            <a:r>
              <a:rPr lang="en-US" altLang="zh-CN"/>
              <a:t>J</a:t>
            </a:r>
            <a:r>
              <a:rPr lang="en-US" altLang="zh-CN" baseline="-25000"/>
              <a:t>i</a:t>
            </a:r>
            <a:r>
              <a:rPr lang="zh-CN" altLang="en-US"/>
              <a:t>的写数据操作（</a:t>
            </a:r>
            <a:r>
              <a:rPr lang="en-US" altLang="zh-CN"/>
              <a:t>we</a:t>
            </a:r>
            <a:r>
              <a:rPr lang="zh-CN" altLang="en-US"/>
              <a:t>）之后的最早的</a:t>
            </a:r>
          </a:p>
        </p:txBody>
      </p:sp>
      <p:sp>
        <p:nvSpPr>
          <p:cNvPr id="9" name="文本框 8"/>
          <p:cNvSpPr txBox="1"/>
          <p:nvPr/>
        </p:nvSpPr>
        <p:spPr>
          <a:xfrm>
            <a:off x="440055" y="5480050"/>
            <a:ext cx="10324465" cy="922020"/>
          </a:xfrm>
          <a:prstGeom prst="rect">
            <a:avLst/>
          </a:prstGeom>
          <a:noFill/>
        </p:spPr>
        <p:txBody>
          <a:bodyPr wrap="square" rtlCol="0" anchor="t">
            <a:spAutoFit/>
          </a:bodyPr>
          <a:lstStyle/>
          <a:p>
            <a:pPr>
              <a:lnSpc>
                <a:spcPct val="150000"/>
              </a:lnSpc>
            </a:pPr>
            <a:r>
              <a:rPr lang="zh-CN" altLang="en-US"/>
              <a:t>对于jc</a:t>
            </a:r>
            <a:r>
              <a:rPr lang="zh-CN" altLang="en-US" baseline="30000"/>
              <a:t>E,S</a:t>
            </a:r>
            <a:r>
              <a:rPr lang="zh-CN" altLang="en-US"/>
              <a:t> =(J</a:t>
            </a:r>
            <a:r>
              <a:rPr lang="zh-CN" altLang="en-US" baseline="-25000"/>
              <a:t>1</a:t>
            </a:r>
            <a:r>
              <a:rPr lang="zh-CN" altLang="en-US"/>
              <a:t>,...,J</a:t>
            </a:r>
            <a:r>
              <a:rPr lang="zh-CN" altLang="en-US" baseline="-25000"/>
              <a:t>|E|</a:t>
            </a:r>
            <a:r>
              <a:rPr lang="zh-CN" altLang="en-US"/>
              <a:t>)，</a:t>
            </a:r>
          </a:p>
          <a:p>
            <a:pPr>
              <a:lnSpc>
                <a:spcPct val="150000"/>
              </a:lnSpc>
            </a:pPr>
            <a:r>
              <a:rPr lang="zh-CN" altLang="en-US"/>
              <a:t>作业</a:t>
            </a:r>
            <a:r>
              <a:rPr lang="en-US" altLang="zh-CN"/>
              <a:t>J</a:t>
            </a:r>
            <a:r>
              <a:rPr lang="en-US" altLang="zh-CN" baseline="-25000"/>
              <a:t>i-1</a:t>
            </a:r>
            <a:r>
              <a:rPr lang="zh-CN" altLang="en-US"/>
              <a:t>的写数据操作（</a:t>
            </a:r>
            <a:r>
              <a:rPr lang="en-US" altLang="zh-CN"/>
              <a:t>we</a:t>
            </a:r>
            <a:r>
              <a:rPr lang="zh-CN" altLang="en-US"/>
              <a:t>）是作业</a:t>
            </a:r>
            <a:r>
              <a:rPr lang="en-US" altLang="zh-CN"/>
              <a:t>J</a:t>
            </a:r>
            <a:r>
              <a:rPr lang="en-US" altLang="zh-CN" baseline="-25000"/>
              <a:t>i</a:t>
            </a:r>
            <a:r>
              <a:rPr lang="zh-CN" altLang="en-US"/>
              <a:t>的读数据操作（</a:t>
            </a:r>
            <a:r>
              <a:rPr lang="en-US" altLang="zh-CN"/>
              <a:t>re</a:t>
            </a:r>
            <a:r>
              <a:rPr lang="zh-CN" altLang="en-US"/>
              <a:t>）之前的最后一个</a:t>
            </a:r>
          </a:p>
        </p:txBody>
      </p:sp>
      <p:sp>
        <p:nvSpPr>
          <p:cNvPr id="10" name="文本框 9"/>
          <p:cNvSpPr txBox="1"/>
          <p:nvPr/>
        </p:nvSpPr>
        <p:spPr>
          <a:xfrm>
            <a:off x="8459470" y="3658870"/>
            <a:ext cx="3669030" cy="922020"/>
          </a:xfrm>
          <a:prstGeom prst="rect">
            <a:avLst/>
          </a:prstGeom>
          <a:noFill/>
        </p:spPr>
        <p:txBody>
          <a:bodyPr wrap="square" rtlCol="0" anchor="t">
            <a:spAutoFit/>
          </a:bodyPr>
          <a:lstStyle/>
          <a:p>
            <a:r>
              <a:rPr lang="zh-CN" altLang="en-US"/>
              <a:t>End-to-End Timing Analysis of Sporadic Cause-Effect Chains in Distributed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1628" y="2534718"/>
            <a:ext cx="11311974" cy="553085"/>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000" b="1" kern="100" dirty="0">
                <a:latin typeface="等线" panose="02010600030101010101" charset="-122"/>
                <a:ea typeface="等线" panose="02010600030101010101" charset="-122"/>
                <a:cs typeface="Times New Roman" panose="02020603050405020304" pitchFamily="18" charset="0"/>
              </a:rPr>
              <a:t>扩展直接向前作业链（</a:t>
            </a:r>
            <a:r>
              <a:rPr lang="en-US" altLang="zh-CN" sz="2000" b="1" kern="100" dirty="0">
                <a:latin typeface="等线" panose="02010600030101010101" charset="-122"/>
                <a:ea typeface="等线" panose="02010600030101010101" charset="-122"/>
                <a:cs typeface="Times New Roman" panose="02020603050405020304" pitchFamily="18" charset="0"/>
              </a:rPr>
              <a:t>Immediate forward augmented job chain</a:t>
            </a:r>
            <a:r>
              <a:rPr lang="zh-CN" altLang="en-US" sz="2000" b="1" kern="100" dirty="0">
                <a:latin typeface="等线" panose="02010600030101010101" charset="-122"/>
                <a:ea typeface="等线" panose="02010600030101010101" charset="-122"/>
                <a:cs typeface="Times New Roman" panose="02020603050405020304" pitchFamily="18" charset="0"/>
              </a:rPr>
              <a:t>）</a:t>
            </a:r>
          </a:p>
        </p:txBody>
      </p:sp>
      <p:sp>
        <p:nvSpPr>
          <p:cNvPr id="5" name="Rectangle 2"/>
          <p:cNvSpPr>
            <a:spLocks noChangeArrowheads="1"/>
          </p:cNvSpPr>
          <p:nvPr/>
        </p:nvSpPr>
        <p:spPr bwMode="auto">
          <a:xfrm>
            <a:off x="377190" y="1176020"/>
            <a:ext cx="10055225" cy="65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endParaRPr lang="zh-CN" altLang="zh-CN" dirty="0">
              <a:solidFill>
                <a:srgbClr val="333333"/>
              </a:solidFill>
              <a:latin typeface="Helvetica Neue"/>
            </a:endParaRPr>
          </a:p>
        </p:txBody>
      </p:sp>
      <p:sp>
        <p:nvSpPr>
          <p:cNvPr id="3" name="文本框 2"/>
          <p:cNvSpPr txBox="1"/>
          <p:nvPr/>
        </p:nvSpPr>
        <p:spPr>
          <a:xfrm>
            <a:off x="211628" y="4480358"/>
            <a:ext cx="11311974" cy="553085"/>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000" b="1" kern="100" dirty="0">
                <a:latin typeface="等线" panose="02010600030101010101" charset="-122"/>
                <a:ea typeface="等线" panose="02010600030101010101" charset="-122"/>
                <a:cs typeface="Times New Roman" panose="02020603050405020304" pitchFamily="18" charset="0"/>
                <a:sym typeface="+mn-ea"/>
              </a:rPr>
              <a:t>扩展直接向后作业链（</a:t>
            </a:r>
            <a:r>
              <a:rPr lang="en-US" altLang="zh-CN" sz="2000" b="1" kern="100" dirty="0">
                <a:latin typeface="等线" panose="02010600030101010101" charset="-122"/>
                <a:ea typeface="等线" panose="02010600030101010101" charset="-122"/>
                <a:cs typeface="Times New Roman" panose="02020603050405020304" pitchFamily="18" charset="0"/>
                <a:sym typeface="+mn-ea"/>
              </a:rPr>
              <a:t>Immediate backward augmented job chain</a:t>
            </a:r>
            <a:endParaRPr lang="zh-CN" altLang="en-US" sz="2000" b="1" kern="100" dirty="0">
              <a:latin typeface="等线" panose="02010600030101010101" charset="-122"/>
              <a:ea typeface="等线" panose="02010600030101010101" charset="-122"/>
              <a:cs typeface="Times New Roman" panose="02020603050405020304" pitchFamily="18" charset="0"/>
            </a:endParaRPr>
          </a:p>
        </p:txBody>
      </p:sp>
      <p:sp>
        <p:nvSpPr>
          <p:cNvPr id="4" name="文本框 3"/>
          <p:cNvSpPr txBox="1"/>
          <p:nvPr/>
        </p:nvSpPr>
        <p:spPr>
          <a:xfrm>
            <a:off x="211628" y="142673"/>
            <a:ext cx="11311974" cy="645160"/>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扩展作业链</a:t>
            </a:r>
          </a:p>
        </p:txBody>
      </p:sp>
      <p:sp>
        <p:nvSpPr>
          <p:cNvPr id="7" name="文本框 6"/>
          <p:cNvSpPr txBox="1"/>
          <p:nvPr/>
        </p:nvSpPr>
        <p:spPr>
          <a:xfrm>
            <a:off x="211455" y="1981835"/>
            <a:ext cx="9239250" cy="553085"/>
          </a:xfrm>
          <a:prstGeom prst="rect">
            <a:avLst/>
          </a:prstGeom>
          <a:noFill/>
        </p:spPr>
        <p:txBody>
          <a:bodyPr wrap="square" rtlCol="0" anchor="t">
            <a:spAutoFit/>
          </a:bodyPr>
          <a:lstStyle/>
          <a:p>
            <a:pPr>
              <a:lnSpc>
                <a:spcPct val="150000"/>
              </a:lnSpc>
            </a:pPr>
            <a:r>
              <a:rPr lang="zh-CN" altLang="en-US" sz="2000"/>
              <a:t>c</a:t>
            </a:r>
            <a:r>
              <a:rPr lang="zh-CN" altLang="en-US" sz="2000" baseline="30000"/>
              <a:t>E,S</a:t>
            </a:r>
            <a:r>
              <a:rPr lang="zh-CN" altLang="en-US" sz="2000"/>
              <a:t> =(</a:t>
            </a:r>
            <a:r>
              <a:rPr lang="en-US" altLang="zh-CN" sz="2000"/>
              <a:t>z,</a:t>
            </a:r>
            <a:r>
              <a:rPr lang="zh-CN" altLang="en-US" sz="2000"/>
              <a:t>J</a:t>
            </a:r>
            <a:r>
              <a:rPr lang="zh-CN" altLang="en-US" sz="2000" baseline="-25000"/>
              <a:t>1</a:t>
            </a:r>
            <a:r>
              <a:rPr lang="zh-CN" altLang="en-US" sz="2000"/>
              <a:t>,...,J</a:t>
            </a:r>
            <a:r>
              <a:rPr lang="zh-CN" altLang="en-US" sz="2000" baseline="-25000"/>
              <a:t>|E|</a:t>
            </a:r>
            <a:r>
              <a:rPr lang="en-US" altLang="zh-CN" sz="2000" baseline="30000"/>
              <a:t> </a:t>
            </a:r>
            <a:r>
              <a:rPr lang="en-US" altLang="zh-CN" sz="2000"/>
              <a:t>,z`</a:t>
            </a:r>
            <a:r>
              <a:rPr lang="zh-CN" altLang="en-US" sz="2000"/>
              <a:t>)，</a:t>
            </a:r>
            <a:r>
              <a:rPr lang="zh-CN" altLang="en-US" sz="2000">
                <a:sym typeface="+mn-ea"/>
              </a:rPr>
              <a:t>c</a:t>
            </a:r>
            <a:r>
              <a:rPr lang="zh-CN" altLang="en-US" sz="2000" baseline="30000">
                <a:sym typeface="+mn-ea"/>
              </a:rPr>
              <a:t>E,S</a:t>
            </a:r>
            <a:r>
              <a:rPr lang="en-US" altLang="zh-CN" sz="2000">
                <a:sym typeface="+mn-ea"/>
              </a:rPr>
              <a:t>(1)=z≤reJ</a:t>
            </a:r>
            <a:r>
              <a:rPr lang="en-US" altLang="zh-CN" sz="2000" baseline="-25000">
                <a:sym typeface="+mn-ea"/>
              </a:rPr>
              <a:t>1</a:t>
            </a:r>
            <a:r>
              <a:rPr lang="zh-CN" altLang="en-US" sz="2000">
                <a:sym typeface="+mn-ea"/>
              </a:rPr>
              <a:t>，c</a:t>
            </a:r>
            <a:r>
              <a:rPr lang="zh-CN" altLang="en-US" sz="2000" baseline="30000">
                <a:sym typeface="+mn-ea"/>
              </a:rPr>
              <a:t>E,S</a:t>
            </a:r>
            <a:r>
              <a:rPr lang="en-US" altLang="zh-CN" sz="2000">
                <a:sym typeface="+mn-ea"/>
              </a:rPr>
              <a:t>(|E|+2)=z`≥weJ</a:t>
            </a:r>
            <a:r>
              <a:rPr lang="en-US" altLang="zh-CN" sz="2000" baseline="-25000">
                <a:sym typeface="+mn-ea"/>
              </a:rPr>
              <a:t>|E|</a:t>
            </a:r>
            <a:r>
              <a:rPr lang="zh-CN" altLang="en-US" sz="2000">
                <a:sym typeface="+mn-ea"/>
              </a:rPr>
              <a:t>，c</a:t>
            </a:r>
            <a:r>
              <a:rPr lang="zh-CN" altLang="en-US" sz="2000" baseline="30000">
                <a:sym typeface="+mn-ea"/>
              </a:rPr>
              <a:t>E,S</a:t>
            </a:r>
            <a:r>
              <a:rPr lang="en-US" altLang="zh-CN" sz="2000">
                <a:sym typeface="+mn-ea"/>
              </a:rPr>
              <a:t>(k)=J</a:t>
            </a:r>
            <a:r>
              <a:rPr lang="en-US" altLang="zh-CN" sz="2000" baseline="-25000">
                <a:sym typeface="+mn-ea"/>
              </a:rPr>
              <a:t>k-1</a:t>
            </a:r>
            <a:endParaRPr lang="zh-CN" altLang="en-US" sz="2000"/>
          </a:p>
        </p:txBody>
      </p:sp>
      <p:sp>
        <p:nvSpPr>
          <p:cNvPr id="8" name="文本框 7"/>
          <p:cNvSpPr txBox="1"/>
          <p:nvPr/>
        </p:nvSpPr>
        <p:spPr>
          <a:xfrm>
            <a:off x="211455" y="3088005"/>
            <a:ext cx="10324465" cy="1476375"/>
          </a:xfrm>
          <a:prstGeom prst="rect">
            <a:avLst/>
          </a:prstGeom>
          <a:noFill/>
        </p:spPr>
        <p:txBody>
          <a:bodyPr wrap="square" rtlCol="0" anchor="t">
            <a:spAutoFit/>
          </a:bodyPr>
          <a:lstStyle/>
          <a:p>
            <a:pPr>
              <a:lnSpc>
                <a:spcPct val="150000"/>
              </a:lnSpc>
            </a:pPr>
            <a:r>
              <a:rPr lang="zh-CN" altLang="en-US" sz="2000"/>
              <a:t>外部活动发生在第m次采样之后，z=</a:t>
            </a:r>
            <a:r>
              <a:rPr lang="en-US" altLang="zh-CN" sz="2000"/>
              <a:t>r</a:t>
            </a:r>
            <a:r>
              <a:rPr lang="zh-CN" altLang="en-US" sz="2000"/>
              <a:t>e</a:t>
            </a:r>
            <a:r>
              <a:rPr lang="zh-CN" altLang="en-US" sz="2000" baseline="-25000"/>
              <a:t>E(1)(m)</a:t>
            </a:r>
          </a:p>
          <a:p>
            <a:pPr>
              <a:lnSpc>
                <a:spcPct val="150000"/>
              </a:lnSpc>
            </a:pPr>
            <a:r>
              <a:rPr lang="zh-CN" altLang="en-US" sz="2000"/>
              <a:t>采样发生在E(1)的下一个读取事件，即J1=E(1)(m+1)</a:t>
            </a:r>
          </a:p>
          <a:p>
            <a:pPr>
              <a:lnSpc>
                <a:spcPct val="150000"/>
              </a:lnSpc>
            </a:pPr>
            <a:r>
              <a:rPr lang="zh-CN" altLang="en-US" sz="2000"/>
              <a:t>激励设置为处理数据的时间，即z‘=we</a:t>
            </a:r>
            <a:r>
              <a:rPr lang="zh-CN" altLang="en-US" sz="2000" baseline="-25000"/>
              <a:t>J|E|</a:t>
            </a:r>
          </a:p>
        </p:txBody>
      </p:sp>
      <p:pic>
        <p:nvPicPr>
          <p:cNvPr id="10" name="图片 9"/>
          <p:cNvPicPr>
            <a:picLocks noChangeAspect="1"/>
          </p:cNvPicPr>
          <p:nvPr/>
        </p:nvPicPr>
        <p:blipFill>
          <a:blip r:embed="rId3"/>
          <a:stretch>
            <a:fillRect/>
          </a:stretch>
        </p:blipFill>
        <p:spPr>
          <a:xfrm>
            <a:off x="4453890" y="276860"/>
            <a:ext cx="7186930" cy="1506220"/>
          </a:xfrm>
          <a:prstGeom prst="rect">
            <a:avLst/>
          </a:prstGeom>
        </p:spPr>
      </p:pic>
      <p:sp>
        <p:nvSpPr>
          <p:cNvPr id="11" name="文本框 10"/>
          <p:cNvSpPr txBox="1"/>
          <p:nvPr/>
        </p:nvSpPr>
        <p:spPr>
          <a:xfrm>
            <a:off x="211455" y="716915"/>
            <a:ext cx="4462780" cy="1337945"/>
          </a:xfrm>
          <a:prstGeom prst="rect">
            <a:avLst/>
          </a:prstGeom>
          <a:noFill/>
        </p:spPr>
        <p:txBody>
          <a:bodyPr wrap="square" rtlCol="0" anchor="t">
            <a:spAutoFit/>
          </a:bodyPr>
          <a:lstStyle/>
          <a:p>
            <a:pPr>
              <a:lnSpc>
                <a:spcPct val="150000"/>
              </a:lnSpc>
            </a:pPr>
            <a:r>
              <a:rPr lang="zh-CN" altLang="en-US"/>
              <a:t>其他工作中作业链仅描述从采样到数据处理的数据流。本文中</a:t>
            </a:r>
            <a:r>
              <a:rPr lang="zh-CN" altLang="en-US">
                <a:sym typeface="+mn-ea"/>
              </a:rPr>
              <a:t>添加</a:t>
            </a:r>
            <a:r>
              <a:rPr lang="zh-CN" altLang="en-US"/>
              <a:t>外部活动和驱动事件来涵盖整个数据流</a:t>
            </a:r>
          </a:p>
        </p:txBody>
      </p:sp>
      <p:sp>
        <p:nvSpPr>
          <p:cNvPr id="12" name="文本框 11"/>
          <p:cNvSpPr txBox="1"/>
          <p:nvPr/>
        </p:nvSpPr>
        <p:spPr>
          <a:xfrm>
            <a:off x="211455" y="5026660"/>
            <a:ext cx="10324465" cy="1476375"/>
          </a:xfrm>
          <a:prstGeom prst="rect">
            <a:avLst/>
          </a:prstGeom>
          <a:noFill/>
        </p:spPr>
        <p:txBody>
          <a:bodyPr wrap="square" rtlCol="0" anchor="t">
            <a:spAutoFit/>
          </a:bodyPr>
          <a:lstStyle/>
          <a:p>
            <a:pPr>
              <a:lnSpc>
                <a:spcPct val="150000"/>
              </a:lnSpc>
            </a:pPr>
            <a:r>
              <a:rPr sz="2000"/>
              <a:t>激励发生在第m个已处理事件之前，z‘=we</a:t>
            </a:r>
            <a:r>
              <a:rPr sz="2000" baseline="-25000"/>
              <a:t>E(|E|)(m)</a:t>
            </a:r>
            <a:endParaRPr sz="2000"/>
          </a:p>
          <a:p>
            <a:pPr>
              <a:lnSpc>
                <a:spcPct val="150000"/>
              </a:lnSpc>
            </a:pPr>
            <a:r>
              <a:rPr lang="zh-CN" altLang="en-US" sz="2000"/>
              <a:t>处理事件发生在E(|E|)的上一个写事件，J</a:t>
            </a:r>
            <a:r>
              <a:rPr lang="zh-CN" altLang="en-US" sz="2000" baseline="-25000"/>
              <a:t>|E|</a:t>
            </a:r>
            <a:r>
              <a:rPr lang="zh-CN" altLang="en-US" sz="2000"/>
              <a:t>=E(|E|)(m−1)。</a:t>
            </a:r>
          </a:p>
          <a:p>
            <a:pPr>
              <a:lnSpc>
                <a:spcPct val="150000"/>
              </a:lnSpc>
            </a:pPr>
            <a:r>
              <a:rPr lang="zh-CN" altLang="en-US" sz="2000"/>
              <a:t>外部活动设置为数据采样的时间，z=re</a:t>
            </a:r>
            <a:r>
              <a:rPr lang="zh-CN" altLang="en-US" sz="2000" baseline="-25000"/>
              <a:t>J1</a:t>
            </a:r>
          </a:p>
        </p:txBody>
      </p:sp>
      <p:grpSp>
        <p:nvGrpSpPr>
          <p:cNvPr id="23" name="组合 22"/>
          <p:cNvGrpSpPr/>
          <p:nvPr/>
        </p:nvGrpSpPr>
        <p:grpSpPr>
          <a:xfrm>
            <a:off x="6417945" y="3236595"/>
            <a:ext cx="5222240" cy="1087755"/>
            <a:chOff x="10107" y="5382"/>
            <a:chExt cx="8224" cy="1713"/>
          </a:xfrm>
        </p:grpSpPr>
        <p:pic>
          <p:nvPicPr>
            <p:cNvPr id="15" name="图片 14"/>
            <p:cNvPicPr>
              <a:picLocks noChangeAspect="1"/>
            </p:cNvPicPr>
            <p:nvPr/>
          </p:nvPicPr>
          <p:blipFill>
            <a:blip r:embed="rId3"/>
            <a:stretch>
              <a:fillRect/>
            </a:stretch>
          </p:blipFill>
          <p:spPr>
            <a:xfrm>
              <a:off x="10163" y="5383"/>
              <a:ext cx="8169" cy="1712"/>
            </a:xfrm>
            <a:prstGeom prst="rect">
              <a:avLst/>
            </a:prstGeom>
          </p:spPr>
        </p:pic>
        <p:sp>
          <p:nvSpPr>
            <p:cNvPr id="13" name="矩形 12"/>
            <p:cNvSpPr/>
            <p:nvPr/>
          </p:nvSpPr>
          <p:spPr>
            <a:xfrm>
              <a:off x="10107" y="5382"/>
              <a:ext cx="6991" cy="1144"/>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6932930" y="5258435"/>
            <a:ext cx="5186680" cy="1202055"/>
            <a:chOff x="10723" y="8392"/>
            <a:chExt cx="8168" cy="1893"/>
          </a:xfrm>
        </p:grpSpPr>
        <p:pic>
          <p:nvPicPr>
            <p:cNvPr id="17" name="图片 16"/>
            <p:cNvPicPr>
              <a:picLocks noChangeAspect="1"/>
            </p:cNvPicPr>
            <p:nvPr/>
          </p:nvPicPr>
          <p:blipFill>
            <a:blip r:embed="rId3"/>
            <a:stretch>
              <a:fillRect/>
            </a:stretch>
          </p:blipFill>
          <p:spPr>
            <a:xfrm>
              <a:off x="10723" y="8573"/>
              <a:ext cx="8169" cy="1712"/>
            </a:xfrm>
            <a:prstGeom prst="rect">
              <a:avLst/>
            </a:prstGeom>
          </p:spPr>
        </p:pic>
        <p:sp>
          <p:nvSpPr>
            <p:cNvPr id="14" name="矩形 13"/>
            <p:cNvSpPr/>
            <p:nvPr/>
          </p:nvSpPr>
          <p:spPr>
            <a:xfrm>
              <a:off x="11871" y="8392"/>
              <a:ext cx="7020" cy="1364"/>
            </a:xfrm>
            <a:prstGeom prst="rect">
              <a:avLst/>
            </a:prstGeom>
            <a:noFill/>
            <a:ln w="3810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51239" y="4090282"/>
            <a:ext cx="10584873" cy="1337945"/>
          </a:xfrm>
          <a:prstGeom prst="rect">
            <a:avLst/>
          </a:prstGeom>
          <a:noFill/>
        </p:spPr>
        <p:txBody>
          <a:bodyPr wrap="square">
            <a:spAutoFit/>
          </a:bodyPr>
          <a:lstStyle/>
          <a:p>
            <a:pPr>
              <a:lnSpc>
                <a:spcPct val="150000"/>
              </a:lnSpc>
            </a:pPr>
            <a:r>
              <a:rPr lang="zh-CN" altLang="en-US" dirty="0"/>
              <a:t>调度S由两个任务组成，</a:t>
            </a:r>
            <a:r>
              <a:rPr lang="en-US" altLang="zh-CN" dirty="0"/>
              <a:t>E=</a:t>
            </a:r>
            <a:r>
              <a:rPr lang="zh-CN" altLang="en-US" dirty="0"/>
              <a:t>（</a:t>
            </a:r>
            <a:r>
              <a:rPr lang="zh-CN" altLang="en-US" dirty="0">
                <a:sym typeface="+mn-ea"/>
              </a:rPr>
              <a:t>τ1→τ2</a:t>
            </a:r>
            <a:r>
              <a:rPr lang="zh-CN" altLang="en-US" dirty="0"/>
              <a:t>），直接向后作业链（</a:t>
            </a:r>
            <a:r>
              <a:rPr lang="en-US" altLang="zh-CN" dirty="0"/>
              <a:t>J12</a:t>
            </a:r>
            <a:r>
              <a:rPr lang="zh-CN" altLang="en-US" dirty="0"/>
              <a:t>，</a:t>
            </a:r>
            <a:r>
              <a:rPr lang="en-US" altLang="zh-CN" dirty="0"/>
              <a:t>J24</a:t>
            </a:r>
            <a:r>
              <a:rPr lang="zh-CN" altLang="en-US" dirty="0"/>
              <a:t>），扩展向后作业链</a:t>
            </a:r>
            <a:r>
              <a:rPr lang="en-US" altLang="zh-CN" dirty="0"/>
              <a:t>z=6</a:t>
            </a:r>
            <a:r>
              <a:rPr lang="zh-CN" altLang="en-US" dirty="0"/>
              <a:t>，</a:t>
            </a:r>
            <a:r>
              <a:rPr lang="en-US" altLang="zh-CN" dirty="0"/>
              <a:t>z`=13</a:t>
            </a:r>
            <a:r>
              <a:rPr lang="zh-CN" altLang="en-US" dirty="0"/>
              <a:t>：</a:t>
            </a:r>
          </a:p>
          <a:p>
            <a:pPr>
              <a:lnSpc>
                <a:spcPct val="150000"/>
              </a:lnSpc>
            </a:pPr>
            <a:r>
              <a:rPr lang="en-US" altLang="zh-CN" dirty="0"/>
              <a:t>c5 =(6</a:t>
            </a:r>
            <a:r>
              <a:rPr lang="zh-CN" altLang="en-US" dirty="0"/>
              <a:t>，</a:t>
            </a:r>
            <a:r>
              <a:rPr lang="en-US" altLang="zh-CN" dirty="0"/>
              <a:t>J12</a:t>
            </a:r>
            <a:r>
              <a:rPr lang="zh-CN" altLang="en-US" dirty="0"/>
              <a:t>，</a:t>
            </a:r>
            <a:r>
              <a:rPr lang="en-US" altLang="zh-CN" dirty="0"/>
              <a:t>J24</a:t>
            </a:r>
            <a:r>
              <a:rPr lang="zh-CN" altLang="en-US" dirty="0"/>
              <a:t>，</a:t>
            </a:r>
            <a:r>
              <a:rPr lang="en-US" altLang="zh-CN" dirty="0"/>
              <a:t>13).</a:t>
            </a:r>
          </a:p>
          <a:p>
            <a:pPr>
              <a:lnSpc>
                <a:spcPct val="150000"/>
              </a:lnSpc>
            </a:pPr>
            <a:r>
              <a:rPr lang="zh-CN" altLang="en-US" dirty="0"/>
              <a:t>最大反应时间和最大数据年龄分别对应扩展向前作业链和</a:t>
            </a:r>
            <a:r>
              <a:rPr lang="zh-CN" altLang="en-US" dirty="0">
                <a:sym typeface="+mn-ea"/>
              </a:rPr>
              <a:t>扩展向后作业链的长度：</a:t>
            </a:r>
            <a:endParaRPr lang="zh-CN" altLang="en-US" dirty="0"/>
          </a:p>
        </p:txBody>
      </p:sp>
      <p:pic>
        <p:nvPicPr>
          <p:cNvPr id="2" name="图片 1"/>
          <p:cNvPicPr>
            <a:picLocks noChangeAspect="1"/>
          </p:cNvPicPr>
          <p:nvPr/>
        </p:nvPicPr>
        <p:blipFill>
          <a:blip r:embed="rId3"/>
          <a:stretch>
            <a:fillRect/>
          </a:stretch>
        </p:blipFill>
        <p:spPr>
          <a:xfrm>
            <a:off x="2309495" y="102870"/>
            <a:ext cx="7243445" cy="3987165"/>
          </a:xfrm>
          <a:prstGeom prst="rect">
            <a:avLst/>
          </a:prstGeom>
        </p:spPr>
      </p:pic>
      <p:pic>
        <p:nvPicPr>
          <p:cNvPr id="4" name="图片 3"/>
          <p:cNvPicPr>
            <a:picLocks noChangeAspect="1"/>
          </p:cNvPicPr>
          <p:nvPr/>
        </p:nvPicPr>
        <p:blipFill>
          <a:blip r:embed="rId4"/>
          <a:stretch>
            <a:fillRect/>
          </a:stretch>
        </p:blipFill>
        <p:spPr>
          <a:xfrm>
            <a:off x="3357880" y="5591175"/>
            <a:ext cx="6195060" cy="657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645160"/>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sz="2400" b="1" kern="100" dirty="0">
                <a:latin typeface="等线" panose="02010600030101010101" charset="-122"/>
                <a:ea typeface="等线" panose="02010600030101010101" charset="-122"/>
                <a:cs typeface="Times New Roman" panose="02020603050405020304" pitchFamily="18" charset="0"/>
              </a:rPr>
              <a:t>Cutting of Augmented Job Chains</a:t>
            </a:r>
          </a:p>
        </p:txBody>
      </p:sp>
      <p:sp>
        <p:nvSpPr>
          <p:cNvPr id="7" name="文本框 6"/>
          <p:cNvSpPr txBox="1"/>
          <p:nvPr/>
        </p:nvSpPr>
        <p:spPr>
          <a:xfrm>
            <a:off x="526415" y="1557655"/>
            <a:ext cx="4632325" cy="4466590"/>
          </a:xfrm>
          <a:prstGeom prst="rect">
            <a:avLst/>
          </a:prstGeom>
          <a:noFill/>
        </p:spPr>
        <p:txBody>
          <a:bodyPr wrap="square">
            <a:noAutofit/>
          </a:bodyPr>
          <a:lstStyle/>
          <a:p>
            <a:pPr>
              <a:lnSpc>
                <a:spcPct val="150000"/>
              </a:lnSpc>
            </a:pPr>
            <a:r>
              <a:rPr dirty="0"/>
              <a:t>设E=(τ1→τ|E|)为任意因果链，</a:t>
            </a:r>
          </a:p>
          <a:p>
            <a:pPr>
              <a:lnSpc>
                <a:spcPct val="150000"/>
              </a:lnSpc>
            </a:pPr>
            <a:r>
              <a:rPr dirty="0"/>
              <a:t>k为整数{1，…，|E|−1}。</a:t>
            </a:r>
          </a:p>
          <a:p>
            <a:pPr>
              <a:lnSpc>
                <a:spcPct val="150000"/>
              </a:lnSpc>
            </a:pPr>
            <a:r>
              <a:rPr dirty="0"/>
              <a:t>对于因果链，</a:t>
            </a:r>
          </a:p>
          <a:p>
            <a:pPr>
              <a:lnSpc>
                <a:spcPct val="150000"/>
              </a:lnSpc>
            </a:pPr>
            <a:r>
              <a:rPr dirty="0"/>
              <a:t>E1：=(τ1→τk)和E2：=(τk+1→τ|E|)</a:t>
            </a:r>
          </a:p>
          <a:p>
            <a:pPr>
              <a:lnSpc>
                <a:spcPct val="150000"/>
              </a:lnSpc>
            </a:pPr>
            <a:r>
              <a:rPr lang="zh-CN" dirty="0"/>
              <a:t>有以下不等式</a:t>
            </a:r>
            <a:r>
              <a:rPr dirty="0"/>
              <a:t>成立</a:t>
            </a:r>
          </a:p>
          <a:p>
            <a:pPr>
              <a:lnSpc>
                <a:spcPct val="150000"/>
              </a:lnSpc>
            </a:pPr>
            <a:endParaRPr dirty="0"/>
          </a:p>
        </p:txBody>
      </p:sp>
      <p:pic>
        <p:nvPicPr>
          <p:cNvPr id="2" name="图片 1"/>
          <p:cNvPicPr>
            <a:picLocks noChangeAspect="1"/>
          </p:cNvPicPr>
          <p:nvPr/>
        </p:nvPicPr>
        <p:blipFill>
          <a:blip r:embed="rId3"/>
          <a:stretch>
            <a:fillRect/>
          </a:stretch>
        </p:blipFill>
        <p:spPr>
          <a:xfrm>
            <a:off x="5675630" y="908685"/>
            <a:ext cx="6162675" cy="3708400"/>
          </a:xfrm>
          <a:prstGeom prst="rect">
            <a:avLst/>
          </a:prstGeom>
        </p:spPr>
      </p:pic>
      <p:pic>
        <p:nvPicPr>
          <p:cNvPr id="5" name="图片 4"/>
          <p:cNvPicPr>
            <a:picLocks noChangeAspect="1"/>
          </p:cNvPicPr>
          <p:nvPr/>
        </p:nvPicPr>
        <p:blipFill>
          <a:blip r:embed="rId4"/>
          <a:stretch>
            <a:fillRect/>
          </a:stretch>
        </p:blipFill>
        <p:spPr>
          <a:xfrm>
            <a:off x="273685" y="4152900"/>
            <a:ext cx="5401945" cy="723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645160"/>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sz="2400" b="1" kern="100" dirty="0">
                <a:latin typeface="等线" panose="02010600030101010101" charset="-122"/>
                <a:ea typeface="等线" panose="02010600030101010101" charset="-122"/>
                <a:cs typeface="Times New Roman" panose="02020603050405020304" pitchFamily="18" charset="0"/>
              </a:rPr>
              <a:t>Cutting of Augmented Job Chains</a:t>
            </a:r>
          </a:p>
        </p:txBody>
      </p:sp>
      <p:pic>
        <p:nvPicPr>
          <p:cNvPr id="2" name="图片 1"/>
          <p:cNvPicPr>
            <a:picLocks noChangeAspect="1"/>
          </p:cNvPicPr>
          <p:nvPr/>
        </p:nvPicPr>
        <p:blipFill>
          <a:blip r:embed="rId3"/>
          <a:stretch>
            <a:fillRect/>
          </a:stretch>
        </p:blipFill>
        <p:spPr>
          <a:xfrm>
            <a:off x="6026785" y="1051560"/>
            <a:ext cx="6052185" cy="3642360"/>
          </a:xfrm>
          <a:prstGeom prst="rect">
            <a:avLst/>
          </a:prstGeom>
        </p:spPr>
      </p:pic>
      <p:grpSp>
        <p:nvGrpSpPr>
          <p:cNvPr id="11" name="组合 10"/>
          <p:cNvGrpSpPr/>
          <p:nvPr/>
        </p:nvGrpSpPr>
        <p:grpSpPr>
          <a:xfrm>
            <a:off x="333375" y="1402080"/>
            <a:ext cx="9367520" cy="1417955"/>
            <a:chOff x="525" y="1953"/>
            <a:chExt cx="14752" cy="2233"/>
          </a:xfrm>
        </p:grpSpPr>
        <p:pic>
          <p:nvPicPr>
            <p:cNvPr id="3" name="图片 2"/>
            <p:cNvPicPr>
              <a:picLocks noChangeAspect="1"/>
            </p:cNvPicPr>
            <p:nvPr/>
          </p:nvPicPr>
          <p:blipFill>
            <a:blip r:embed="rId4"/>
            <a:stretch>
              <a:fillRect/>
            </a:stretch>
          </p:blipFill>
          <p:spPr>
            <a:xfrm>
              <a:off x="525" y="2866"/>
              <a:ext cx="9160" cy="1320"/>
            </a:xfrm>
            <a:prstGeom prst="rect">
              <a:avLst/>
            </a:prstGeom>
          </p:spPr>
        </p:pic>
        <p:sp>
          <p:nvSpPr>
            <p:cNvPr id="9" name="文本框 8"/>
            <p:cNvSpPr txBox="1"/>
            <p:nvPr/>
          </p:nvSpPr>
          <p:spPr>
            <a:xfrm>
              <a:off x="727" y="1953"/>
              <a:ext cx="14550" cy="871"/>
            </a:xfrm>
            <a:prstGeom prst="rect">
              <a:avLst/>
            </a:prstGeom>
            <a:noFill/>
          </p:spPr>
          <p:txBody>
            <a:bodyPr wrap="square" rtlCol="0" anchor="t">
              <a:spAutoFit/>
            </a:bodyPr>
            <a:lstStyle/>
            <a:p>
              <a:pPr>
                <a:lnSpc>
                  <a:spcPct val="150000"/>
                </a:lnSpc>
              </a:pPr>
              <a:r>
                <a:rPr lang="zh-CN" altLang="en-US" sz="2000"/>
                <a:t>c</a:t>
              </a:r>
              <a:r>
                <a:rPr lang="zh-CN" altLang="en-US" sz="2000" baseline="30000"/>
                <a:t>E,S</a:t>
              </a:r>
              <a:r>
                <a:rPr lang="zh-CN" altLang="en-US" sz="2000"/>
                <a:t> </a:t>
              </a:r>
              <a:r>
                <a:rPr lang="zh-CN" altLang="en-US" sz="2000" baseline="-25000"/>
                <a:t>向后</a:t>
              </a:r>
              <a:r>
                <a:rPr lang="zh-CN" altLang="en-US" sz="2000"/>
                <a:t>=(</a:t>
              </a:r>
              <a:r>
                <a:rPr lang="en-US" altLang="zh-CN" sz="2000">
                  <a:sym typeface="+mn-ea"/>
                </a:rPr>
                <a:t>reJ</a:t>
              </a:r>
              <a:r>
                <a:rPr lang="en-US" altLang="zh-CN" sz="2000" baseline="-25000">
                  <a:sym typeface="+mn-ea"/>
                </a:rPr>
                <a:t>1</a:t>
              </a:r>
              <a:r>
                <a:rPr lang="zh-CN" altLang="en-US" sz="2000"/>
                <a:t>，J</a:t>
              </a:r>
              <a:r>
                <a:rPr lang="zh-CN" altLang="en-US" sz="2000" baseline="-25000"/>
                <a:t>1</a:t>
              </a:r>
              <a:r>
                <a:rPr lang="zh-CN" altLang="en-US" sz="2000"/>
                <a:t>,...,J</a:t>
              </a:r>
              <a:r>
                <a:rPr lang="zh-CN" altLang="en-US" sz="2000" baseline="-25000"/>
                <a:t>|E|</a:t>
              </a:r>
              <a:r>
                <a:rPr lang="en-US" altLang="zh-CN" sz="2000" baseline="30000"/>
                <a:t> </a:t>
              </a:r>
              <a:r>
                <a:rPr lang="zh-CN" altLang="en-US" sz="2000"/>
                <a:t>，</a:t>
              </a:r>
              <a:r>
                <a:rPr lang="en-US" altLang="zh-CN" sz="2000"/>
                <a:t>z`</a:t>
              </a:r>
              <a:r>
                <a:rPr lang="zh-CN" altLang="en-US" sz="2000"/>
                <a:t>)</a:t>
              </a:r>
            </a:p>
          </p:txBody>
        </p:sp>
      </p:grpSp>
      <p:grpSp>
        <p:nvGrpSpPr>
          <p:cNvPr id="12" name="组合 11"/>
          <p:cNvGrpSpPr/>
          <p:nvPr/>
        </p:nvGrpSpPr>
        <p:grpSpPr>
          <a:xfrm>
            <a:off x="333375" y="3655695"/>
            <a:ext cx="9450705" cy="1446530"/>
            <a:chOff x="690" y="4663"/>
            <a:chExt cx="14883" cy="2278"/>
          </a:xfrm>
        </p:grpSpPr>
        <p:pic>
          <p:nvPicPr>
            <p:cNvPr id="4" name="图片 3"/>
            <p:cNvPicPr>
              <a:picLocks noChangeAspect="1"/>
            </p:cNvPicPr>
            <p:nvPr/>
          </p:nvPicPr>
          <p:blipFill>
            <a:blip r:embed="rId5"/>
            <a:stretch>
              <a:fillRect/>
            </a:stretch>
          </p:blipFill>
          <p:spPr>
            <a:xfrm>
              <a:off x="690" y="5636"/>
              <a:ext cx="8995" cy="1305"/>
            </a:xfrm>
            <a:prstGeom prst="rect">
              <a:avLst/>
            </a:prstGeom>
          </p:spPr>
        </p:pic>
        <p:sp>
          <p:nvSpPr>
            <p:cNvPr id="10" name="文本框 9"/>
            <p:cNvSpPr txBox="1"/>
            <p:nvPr/>
          </p:nvSpPr>
          <p:spPr>
            <a:xfrm>
              <a:off x="1023" y="4663"/>
              <a:ext cx="14550" cy="871"/>
            </a:xfrm>
            <a:prstGeom prst="rect">
              <a:avLst/>
            </a:prstGeom>
            <a:noFill/>
          </p:spPr>
          <p:txBody>
            <a:bodyPr wrap="square" rtlCol="0" anchor="t">
              <a:spAutoFit/>
            </a:bodyPr>
            <a:lstStyle/>
            <a:p>
              <a:pPr>
                <a:lnSpc>
                  <a:spcPct val="150000"/>
                </a:lnSpc>
              </a:pPr>
              <a:r>
                <a:rPr lang="zh-CN" altLang="en-US" sz="2000"/>
                <a:t>c</a:t>
              </a:r>
              <a:r>
                <a:rPr lang="zh-CN" altLang="en-US" sz="2000" baseline="30000"/>
                <a:t>E,S</a:t>
              </a:r>
              <a:r>
                <a:rPr lang="zh-CN" altLang="en-US" sz="2000" baseline="-25000">
                  <a:sym typeface="+mn-ea"/>
                </a:rPr>
                <a:t>向前</a:t>
              </a:r>
              <a:r>
                <a:rPr lang="zh-CN" altLang="en-US" sz="2000"/>
                <a:t> =(</a:t>
              </a:r>
              <a:r>
                <a:rPr lang="en-US" altLang="zh-CN" sz="2000"/>
                <a:t>z</a:t>
              </a:r>
              <a:r>
                <a:rPr lang="zh-CN" altLang="en-US" sz="2000"/>
                <a:t>，J</a:t>
              </a:r>
              <a:r>
                <a:rPr lang="zh-CN" altLang="en-US" sz="2000" baseline="-25000"/>
                <a:t>1</a:t>
              </a:r>
              <a:r>
                <a:rPr lang="zh-CN" altLang="en-US" sz="2000"/>
                <a:t>,...,J</a:t>
              </a:r>
              <a:r>
                <a:rPr lang="zh-CN" altLang="en-US" sz="2000" baseline="-25000"/>
                <a:t>|E|</a:t>
              </a:r>
              <a:r>
                <a:rPr lang="en-US" altLang="zh-CN" sz="2000" baseline="30000"/>
                <a:t> </a:t>
              </a:r>
              <a:r>
                <a:rPr lang="zh-CN" altLang="en-US" sz="2000"/>
                <a:t>，</a:t>
              </a:r>
              <a:r>
                <a:rPr lang="en-US" altLang="zh-CN" sz="2000">
                  <a:sym typeface="+mn-ea"/>
                </a:rPr>
                <a:t>weJ</a:t>
              </a:r>
              <a:r>
                <a:rPr lang="en-US" altLang="zh-CN" sz="2000" baseline="-25000">
                  <a:sym typeface="+mn-ea"/>
                </a:rPr>
                <a:t>|E|</a:t>
              </a:r>
              <a:r>
                <a:rPr lang="zh-CN" altLang="en-US" sz="2000"/>
                <a:t>)</a:t>
              </a:r>
            </a:p>
          </p:txBody>
        </p:sp>
      </p:grpSp>
      <p:pic>
        <p:nvPicPr>
          <p:cNvPr id="13" name="图片 12"/>
          <p:cNvPicPr>
            <a:picLocks noChangeAspect="1"/>
          </p:cNvPicPr>
          <p:nvPr/>
        </p:nvPicPr>
        <p:blipFill>
          <a:blip r:embed="rId6"/>
          <a:srcRect r="188" b="45439"/>
          <a:stretch>
            <a:fillRect/>
          </a:stretch>
        </p:blipFill>
        <p:spPr>
          <a:xfrm>
            <a:off x="461645" y="5291455"/>
            <a:ext cx="5391785" cy="394970"/>
          </a:xfrm>
          <a:prstGeom prst="rect">
            <a:avLst/>
          </a:prstGeom>
        </p:spPr>
      </p:pic>
      <p:pic>
        <p:nvPicPr>
          <p:cNvPr id="14" name="图片 13"/>
          <p:cNvPicPr>
            <a:picLocks noChangeAspect="1"/>
          </p:cNvPicPr>
          <p:nvPr/>
        </p:nvPicPr>
        <p:blipFill>
          <a:blip r:embed="rId6"/>
          <a:srcRect t="49912" r="-118"/>
          <a:stretch>
            <a:fillRect/>
          </a:stretch>
        </p:blipFill>
        <p:spPr>
          <a:xfrm>
            <a:off x="397510" y="2990215"/>
            <a:ext cx="5408295" cy="36258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392009c-425a-4619-abd9-22a3d19269bd"/>
  <p:tag name="COMMONDATA" val="eyJoZGlkIjoiYjYyYjM2YjU2NDE5NTgyMGJkNDJkMzJiODVlYTcxYjg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315,&quot;width&quot;:85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1213</Words>
  <Application>Microsoft Office PowerPoint</Application>
  <PresentationFormat>宽屏</PresentationFormat>
  <Paragraphs>88</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vt:i4>
      </vt:variant>
    </vt:vector>
  </HeadingPairs>
  <TitlesOfParts>
    <vt:vector size="18" baseType="lpstr">
      <vt:lpstr>Helvetica Neue</vt:lpstr>
      <vt:lpstr>等线</vt:lpstr>
      <vt:lpstr>等线 Light</vt:lpstr>
      <vt:lpstr>Arial</vt:lpstr>
      <vt:lpstr>Ubuntu</vt:lpstr>
      <vt:lpstr>Wingdings</vt:lpstr>
      <vt:lpstr>Office 主题​​</vt:lpstr>
      <vt:lpstr>1_Office 主题​​</vt:lpstr>
      <vt:lpstr>Timing Analysis of Asynchronized Distributed Cause-Effect Chains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an IoT-PLC: A containerized programmable logical controller for the industry 4.0</dc:title>
  <dc:creator>王 书墨</dc:creator>
  <cp:lastModifiedBy>王 书墨</cp:lastModifiedBy>
  <cp:revision>165</cp:revision>
  <dcterms:created xsi:type="dcterms:W3CDTF">2022-09-12T06:36:00Z</dcterms:created>
  <dcterms:modified xsi:type="dcterms:W3CDTF">2023-04-17T12:43:53Z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4635C779A0144118AD21EF107D3C54F3</vt:lpwstr>
  </property>
  <property fmtid="{D5CDD505-2E9C-101B-9397-08002B2CF9AE}" pid="3" name="KSOProductBuildVer">
    <vt:lpwstr>2052-11.1.0.14036</vt:lpwstr>
  </property>
</Properties>
</file>