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79" r:id="rId3"/>
    <p:sldId id="281" r:id="rId4"/>
    <p:sldId id="280" r:id="rId5"/>
    <p:sldId id="276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3BCA0-073B-4AA3-93D1-1E422E4EF703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AB84-01CF-4C10-A18D-6A5B91E64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2462A-0E4E-4FDB-958B-A593F8ACC9C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03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3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9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35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3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5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5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7FE13-190C-83A2-D935-ACF908646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8D767-1E70-A336-BBEB-169470CB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02759-7CFD-4B05-5B86-62639DE2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55B47-A50F-90C6-86A6-9043307B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0F7B4-1AB0-A960-0B5B-B7F03EAA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3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BC2F5-3226-91FF-8417-5B7E47A4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FE652-94F2-F7D8-21FE-69F8856EE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71B04-425A-48BB-114F-98920DD1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AE638-3CF6-CDA2-EF79-D6D58AB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DE323-38AB-5233-B762-C91A5AE0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6008A2-C103-3F22-BF57-163C19608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BF35D-2613-410B-993E-5DD97597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02397-A7D8-E31B-E97E-AC50930B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4B03B-3D5A-47FD-622E-E2585958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12DE7-90BA-506C-E4FA-E352BF24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B006-AA3A-AFC1-70AF-00D9CA7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0334F-FB78-58D3-B1B0-5B29630C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71BC0-0C47-6C47-0BF9-BBFB25C6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C8B1D-6208-5FFD-89E6-4E67F60F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9505B-FD24-FF93-C150-830A7B12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9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299B4-ADA2-A1ED-26AB-3EB4830A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BEE24-5A0D-6214-9B50-45612124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F12BD-662B-C0B4-79E4-248B4CF6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9AD99-A91F-6C88-98DA-9001ABD4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B6629-76AA-E2BC-79F0-B7E9D0D1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6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F0D3-856A-0E25-3379-BB3EAFC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DBA2E-88DF-94A8-6904-4023859D0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3998F-72F6-814F-E099-5053D071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9E4D2-6E2B-5196-4880-13E2B3F4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1EB63-A99C-88CE-B8A7-E0AE0D05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D8394-5877-FED6-E27F-FAB026EC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351E3-08AE-44C6-52F4-8A7AA0CB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D7BBA-CC78-ABF4-EF2E-C662E5AA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2C68B-B5BE-1D32-6C96-79BEFBE7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316B9-9DF9-1B12-766D-32D831E8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53E67-BE7B-166B-4DEC-A9FF15ECF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BAE2B-DCD0-C479-AFBC-1C7501D5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FE8C4-69D0-7827-ED68-DED96B9C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6C5E03-D675-FD19-D865-F2BA031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71513-CBDE-72B8-D597-3705D1DC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ACEA9-AA04-CE4D-D528-239A0BEE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12ECB-A149-B67B-3419-C4B94DEF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389F9-D42B-3FCD-2476-F2FC5544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C3D1A-F27C-7259-6915-A331A7F8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260A4-6CCA-2A99-2A07-696E3308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15970-8D99-8F0E-5601-660CA372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7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E256-2279-EBCD-DB48-CBFC3361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4881F-5421-3CF9-560C-76056848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E4F0B-AC1F-08C2-4D38-E40BD4594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AEE33-0FA8-E1D8-04C0-4B70452B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1058-D293-6C48-1E58-8C2516DC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188DC-E78A-9601-27B7-F43CFA7F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2C82-5121-08D8-3212-B16ACBEA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D1C2F-1EB3-599E-094B-A20664031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3F6E7-B3CA-6C8B-A6E6-22FDB0517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AD367-9192-4781-4CAE-A8796637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257CD-5590-9206-BB99-F796B00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2B35-CA4A-E0EB-985F-F9F4E84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3F4FE-5BEF-826D-1AEC-C4CE02BC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A4204-6368-9C58-D617-4FF6FDAC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0E740-F681-606E-C0D1-A58AA045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4B27-0941-438E-852F-CBC446AABACC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E01D0-59B7-C190-5791-4901CCB1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D87AF-1F48-149D-4905-FF772C6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804C-5A2E-4A09-BA87-DB5A5FD2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401B12-0D6D-4F08-A98E-EBDB5D70BF0B}"/>
              </a:ext>
            </a:extLst>
          </p:cNvPr>
          <p:cNvSpPr txBox="1"/>
          <p:nvPr/>
        </p:nvSpPr>
        <p:spPr>
          <a:xfrm>
            <a:off x="7607634" y="4962948"/>
            <a:ext cx="1460520" cy="5444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l"/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王书墨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9D4A6C-939C-A97E-BCCF-954E6DBFF22F}"/>
              </a:ext>
            </a:extLst>
          </p:cNvPr>
          <p:cNvGrpSpPr/>
          <p:nvPr/>
        </p:nvGrpSpPr>
        <p:grpSpPr>
          <a:xfrm>
            <a:off x="0" y="1825931"/>
            <a:ext cx="12192000" cy="4092338"/>
            <a:chOff x="0" y="1722236"/>
            <a:chExt cx="12192000" cy="409233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E29309-F1CA-1EA2-1DEA-058927ADDE1E}"/>
                </a:ext>
              </a:extLst>
            </p:cNvPr>
            <p:cNvSpPr/>
            <p:nvPr/>
          </p:nvSpPr>
          <p:spPr>
            <a:xfrm>
              <a:off x="0" y="1722236"/>
              <a:ext cx="12192000" cy="2698936"/>
            </a:xfrm>
            <a:prstGeom prst="rect">
              <a:avLst/>
            </a:prstGeom>
            <a:solidFill>
              <a:srgbClr val="2B468C"/>
            </a:solidFill>
            <a:ln>
              <a:solidFill>
                <a:srgbClr val="2B4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280F17-1B8F-990A-D570-D2F085168728}"/>
                </a:ext>
              </a:extLst>
            </p:cNvPr>
            <p:cNvSpPr txBox="1"/>
            <p:nvPr/>
          </p:nvSpPr>
          <p:spPr>
            <a:xfrm>
              <a:off x="120869" y="2211172"/>
              <a:ext cx="1195026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研究工作介绍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E63DA4C-F597-274E-F1DE-0DC7197E65C3}"/>
                </a:ext>
              </a:extLst>
            </p:cNvPr>
            <p:cNvGrpSpPr/>
            <p:nvPr/>
          </p:nvGrpSpPr>
          <p:grpSpPr>
            <a:xfrm>
              <a:off x="1776738" y="3742140"/>
              <a:ext cx="8229148" cy="369332"/>
              <a:chOff x="2344583" y="3629693"/>
              <a:chExt cx="8229148" cy="369332"/>
            </a:xfrm>
          </p:grpSpPr>
          <p:sp>
            <p:nvSpPr>
              <p:cNvPr id="7" name="任意多边形">
                <a:extLst>
                  <a:ext uri="{FF2B5EF4-FFF2-40B4-BE49-F238E27FC236}">
                    <a16:creationId xmlns:a16="http://schemas.microsoft.com/office/drawing/2014/main" id="{FF8EFA0E-C5A9-B2CB-4C24-F5FF64F9A3F2}"/>
                  </a:ext>
                </a:extLst>
              </p:cNvPr>
              <p:cNvSpPr/>
              <p:nvPr/>
            </p:nvSpPr>
            <p:spPr>
              <a:xfrm rot="16200000" flipV="1">
                <a:off x="3421414" y="2711159"/>
                <a:ext cx="52737" cy="2206399"/>
              </a:xfrm>
              <a:custGeom>
                <a:avLst/>
                <a:gdLst>
                  <a:gd name="connsiteX0" fmla="*/ 81034 w 162068"/>
                  <a:gd name="connsiteY0" fmla="*/ 2924776 h 2924776"/>
                  <a:gd name="connsiteX1" fmla="*/ 162013 w 162068"/>
                  <a:gd name="connsiteY1" fmla="*/ 265206 h 2924776"/>
                  <a:gd name="connsiteX2" fmla="*/ 162068 w 162068"/>
                  <a:gd name="connsiteY2" fmla="*/ 265206 h 2924776"/>
                  <a:gd name="connsiteX3" fmla="*/ 162018 w 162068"/>
                  <a:gd name="connsiteY3" fmla="*/ 265041 h 2924776"/>
                  <a:gd name="connsiteX4" fmla="*/ 162067 w 162068"/>
                  <a:gd name="connsiteY4" fmla="*/ 263420 h 2924776"/>
                  <a:gd name="connsiteX5" fmla="*/ 161522 w 162068"/>
                  <a:gd name="connsiteY5" fmla="*/ 263420 h 2924776"/>
                  <a:gd name="connsiteX6" fmla="*/ 81034 w 162068"/>
                  <a:gd name="connsiteY6" fmla="*/ 0 h 2924776"/>
                  <a:gd name="connsiteX7" fmla="*/ 546 w 162068"/>
                  <a:gd name="connsiteY7" fmla="*/ 263420 h 2924776"/>
                  <a:gd name="connsiteX8" fmla="*/ 0 w 162068"/>
                  <a:gd name="connsiteY8" fmla="*/ 263420 h 2924776"/>
                  <a:gd name="connsiteX9" fmla="*/ 50 w 162068"/>
                  <a:gd name="connsiteY9" fmla="*/ 265044 h 2924776"/>
                  <a:gd name="connsiteX10" fmla="*/ 0 w 162068"/>
                  <a:gd name="connsiteY10" fmla="*/ 265206 h 2924776"/>
                  <a:gd name="connsiteX11" fmla="*/ 54 w 162068"/>
                  <a:gd name="connsiteY11" fmla="*/ 265206 h 29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2068" h="2924776">
                    <a:moveTo>
                      <a:pt x="81034" y="2924776"/>
                    </a:moveTo>
                    <a:lnTo>
                      <a:pt x="162013" y="265206"/>
                    </a:lnTo>
                    <a:lnTo>
                      <a:pt x="162068" y="265206"/>
                    </a:lnTo>
                    <a:lnTo>
                      <a:pt x="162018" y="265041"/>
                    </a:lnTo>
                    <a:lnTo>
                      <a:pt x="162067" y="263420"/>
                    </a:lnTo>
                    <a:lnTo>
                      <a:pt x="161522" y="263420"/>
                    </a:lnTo>
                    <a:lnTo>
                      <a:pt x="81034" y="0"/>
                    </a:lnTo>
                    <a:lnTo>
                      <a:pt x="546" y="263420"/>
                    </a:lnTo>
                    <a:lnTo>
                      <a:pt x="0" y="263420"/>
                    </a:lnTo>
                    <a:lnTo>
                      <a:pt x="50" y="265044"/>
                    </a:lnTo>
                    <a:lnTo>
                      <a:pt x="0" y="265206"/>
                    </a:lnTo>
                    <a:lnTo>
                      <a:pt x="54" y="265206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9" name="任意多边形">
                <a:extLst>
                  <a:ext uri="{FF2B5EF4-FFF2-40B4-BE49-F238E27FC236}">
                    <a16:creationId xmlns:a16="http://schemas.microsoft.com/office/drawing/2014/main" id="{0B0B7518-A579-DAE9-9788-0A6566CA50B1}"/>
                  </a:ext>
                </a:extLst>
              </p:cNvPr>
              <p:cNvSpPr/>
              <p:nvPr/>
            </p:nvSpPr>
            <p:spPr>
              <a:xfrm rot="5400000" flipH="1" flipV="1">
                <a:off x="9444163" y="2711160"/>
                <a:ext cx="52737" cy="2206399"/>
              </a:xfrm>
              <a:custGeom>
                <a:avLst/>
                <a:gdLst>
                  <a:gd name="connsiteX0" fmla="*/ 81034 w 162068"/>
                  <a:gd name="connsiteY0" fmla="*/ 2924776 h 2924776"/>
                  <a:gd name="connsiteX1" fmla="*/ 162013 w 162068"/>
                  <a:gd name="connsiteY1" fmla="*/ 265206 h 2924776"/>
                  <a:gd name="connsiteX2" fmla="*/ 162068 w 162068"/>
                  <a:gd name="connsiteY2" fmla="*/ 265206 h 2924776"/>
                  <a:gd name="connsiteX3" fmla="*/ 162018 w 162068"/>
                  <a:gd name="connsiteY3" fmla="*/ 265041 h 2924776"/>
                  <a:gd name="connsiteX4" fmla="*/ 162067 w 162068"/>
                  <a:gd name="connsiteY4" fmla="*/ 263420 h 2924776"/>
                  <a:gd name="connsiteX5" fmla="*/ 161522 w 162068"/>
                  <a:gd name="connsiteY5" fmla="*/ 263420 h 2924776"/>
                  <a:gd name="connsiteX6" fmla="*/ 81034 w 162068"/>
                  <a:gd name="connsiteY6" fmla="*/ 0 h 2924776"/>
                  <a:gd name="connsiteX7" fmla="*/ 546 w 162068"/>
                  <a:gd name="connsiteY7" fmla="*/ 263420 h 2924776"/>
                  <a:gd name="connsiteX8" fmla="*/ 0 w 162068"/>
                  <a:gd name="connsiteY8" fmla="*/ 263420 h 2924776"/>
                  <a:gd name="connsiteX9" fmla="*/ 50 w 162068"/>
                  <a:gd name="connsiteY9" fmla="*/ 265044 h 2924776"/>
                  <a:gd name="connsiteX10" fmla="*/ 0 w 162068"/>
                  <a:gd name="connsiteY10" fmla="*/ 265206 h 2924776"/>
                  <a:gd name="connsiteX11" fmla="*/ 54 w 162068"/>
                  <a:gd name="connsiteY11" fmla="*/ 265206 h 29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2068" h="2924776">
                    <a:moveTo>
                      <a:pt x="81034" y="2924776"/>
                    </a:moveTo>
                    <a:lnTo>
                      <a:pt x="162013" y="265206"/>
                    </a:lnTo>
                    <a:lnTo>
                      <a:pt x="162068" y="265206"/>
                    </a:lnTo>
                    <a:lnTo>
                      <a:pt x="162018" y="265041"/>
                    </a:lnTo>
                    <a:lnTo>
                      <a:pt x="162067" y="263420"/>
                    </a:lnTo>
                    <a:lnTo>
                      <a:pt x="161522" y="263420"/>
                    </a:lnTo>
                    <a:lnTo>
                      <a:pt x="81034" y="0"/>
                    </a:lnTo>
                    <a:lnTo>
                      <a:pt x="546" y="263420"/>
                    </a:lnTo>
                    <a:lnTo>
                      <a:pt x="0" y="263420"/>
                    </a:lnTo>
                    <a:lnTo>
                      <a:pt x="50" y="265044"/>
                    </a:lnTo>
                    <a:lnTo>
                      <a:pt x="0" y="265206"/>
                    </a:lnTo>
                    <a:lnTo>
                      <a:pt x="54" y="265206"/>
                    </a:lnTo>
                    <a:close/>
                  </a:path>
                </a:pathLst>
              </a:custGeom>
              <a:solidFill>
                <a:srgbClr val="99CCFF"/>
              </a:solidFill>
              <a:ln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99CC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84EEE22-E4E4-93A3-F399-18FC39089DCE}"/>
                  </a:ext>
                </a:extLst>
              </p:cNvPr>
              <p:cNvSpPr txBox="1"/>
              <p:nvPr/>
            </p:nvSpPr>
            <p:spPr>
              <a:xfrm>
                <a:off x="4742835" y="3629693"/>
                <a:ext cx="3432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99CC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NORTHEASTERN UNIVERSITY</a:t>
                </a:r>
                <a:endParaRPr lang="zh-CN" altLang="en-US" dirty="0">
                  <a:solidFill>
                    <a:srgbClr val="99CC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FC35255-E14A-7BA1-90CE-2974D51325E8}"/>
                </a:ext>
              </a:extLst>
            </p:cNvPr>
            <p:cNvSpPr/>
            <p:nvPr/>
          </p:nvSpPr>
          <p:spPr>
            <a:xfrm rot="10800000">
              <a:off x="9422470" y="4415489"/>
              <a:ext cx="389861" cy="186431"/>
            </a:xfrm>
            <a:prstGeom prst="triangle">
              <a:avLst/>
            </a:prstGeom>
            <a:solidFill>
              <a:srgbClr val="2B468C"/>
            </a:solidFill>
            <a:ln>
              <a:solidFill>
                <a:srgbClr val="2B4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8E851F7-DD13-30B5-5ADB-C7576CFA6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536" y="4522847"/>
              <a:ext cx="1291727" cy="1291727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868E444-E401-F21A-FFC3-278C39894813}"/>
              </a:ext>
            </a:extLst>
          </p:cNvPr>
          <p:cNvGrpSpPr/>
          <p:nvPr/>
        </p:nvGrpSpPr>
        <p:grpSpPr>
          <a:xfrm>
            <a:off x="346867" y="255358"/>
            <a:ext cx="3290844" cy="1080000"/>
            <a:chOff x="346867" y="255358"/>
            <a:chExt cx="3290844" cy="108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E329D6-99CC-8EF6-EFFF-428D74BA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238" t="2731" r="19163" b="67229"/>
            <a:stretch/>
          </p:blipFill>
          <p:spPr>
            <a:xfrm>
              <a:off x="346867" y="255358"/>
              <a:ext cx="1110414" cy="108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F8040BB-2F03-6761-5C97-1F78AC26A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1" t="28278" r="20718" b="49515"/>
            <a:stretch/>
          </p:blipFill>
          <p:spPr>
            <a:xfrm>
              <a:off x="1451143" y="327358"/>
              <a:ext cx="2186568" cy="93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956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F64C720-1653-0756-3FC3-292CD885E79F}"/>
              </a:ext>
            </a:extLst>
          </p:cNvPr>
          <p:cNvSpPr/>
          <p:nvPr/>
        </p:nvSpPr>
        <p:spPr>
          <a:xfrm>
            <a:off x="201069" y="605937"/>
            <a:ext cx="1158903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多核处理器共享缓存争用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不确定性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会带来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ARM PL310 LbM(Lockdown by Master)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技术与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LITMUS-RT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平台，设计并实现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动态缓存划分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的全局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F68FF-3234-900F-A11E-9AEB3A1D6DFF}"/>
              </a:ext>
            </a:extLst>
          </p:cNvPr>
          <p:cNvSpPr txBox="1"/>
          <p:nvPr/>
        </p:nvSpPr>
        <p:spPr>
          <a:xfrm>
            <a:off x="201069" y="1328034"/>
            <a:ext cx="11938320" cy="102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缓存划分：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将共享高速缓存均分为多个大小相等的分区，将不同数量和位置的分区分配给指定处理器，减少争用。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动态缓存划分的全局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EDF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在有足够的缓存分区和核的前提下总是选择优先级最高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绝对截止期最早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的任务执行（包括抢占其他低优先级任务所占用的缓存分区和处理器）。缓存分区的数量和位置随任务迁移（任意处理器）而改变。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FA73E-6F3D-7AFD-2F5C-E9D21247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83" y="2908088"/>
            <a:ext cx="3681642" cy="318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D7ACA4-B221-BE25-86A0-E1A2EEE8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36" y="2286350"/>
            <a:ext cx="4126681" cy="4423803"/>
          </a:xfrm>
          <a:prstGeom prst="rect">
            <a:avLst/>
          </a:prstGeom>
        </p:spPr>
      </p:pic>
      <p:sp>
        <p:nvSpPr>
          <p:cNvPr id="7" name="文本框 4">
            <a:extLst>
              <a:ext uri="{FF2B5EF4-FFF2-40B4-BE49-F238E27FC236}">
                <a16:creationId xmlns:a16="http://schemas.microsoft.com/office/drawing/2014/main" id="{488A657A-3147-2E01-A06D-CFACB6BFE370}"/>
              </a:ext>
            </a:extLst>
          </p:cNvPr>
          <p:cNvSpPr txBox="1"/>
          <p:nvPr/>
        </p:nvSpPr>
        <p:spPr>
          <a:xfrm flipH="1">
            <a:off x="2458163" y="5919824"/>
            <a:ext cx="1934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600" b="1" dirty="0"/>
              <a:t>缓存划分示意图</a:t>
            </a:r>
          </a:p>
        </p:txBody>
      </p:sp>
    </p:spTree>
    <p:extLst>
      <p:ext uri="{BB962C8B-B14F-4D97-AF65-F5344CB8AC3E}">
        <p14:creationId xmlns:p14="http://schemas.microsoft.com/office/powerpoint/2010/main" val="17739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472E1-C2E9-60AA-7E9B-871DCFA7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28" y="1742234"/>
            <a:ext cx="6197858" cy="38004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0E5C1A0-9104-4DA8-92C4-11A664AE2A9B}"/>
              </a:ext>
            </a:extLst>
          </p:cNvPr>
          <p:cNvSpPr txBox="1"/>
          <p:nvPr/>
        </p:nvSpPr>
        <p:spPr>
          <a:xfrm>
            <a:off x="197214" y="1574812"/>
            <a:ext cx="5391823" cy="4486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G-EDFCA</a:t>
            </a:r>
            <a:r>
              <a:rPr 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任务调度管理：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任务队列调度，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资源分配与回收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缓存分区管理：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缓存资源分配与回收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调度插件接口：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LITMUS-RT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LbM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的缓存划分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LbM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无法控制缓存命中发生的位置，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仍存在核间缓存争用，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在任务完成作业或被抢占时刷新相应缓存分区。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频繁刷新会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造成不必要开销，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增加缓存分区与进程映射，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对未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被抢占的分区取消刷新操作。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实时任务集：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实时与非实时状态转换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基于飞凌嵌入式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OKMX6Q-C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i.MX6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系列处理器，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ARM Cortex-A9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架构，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Linux 4.1.15 + LITMUS-RT 2015.1 patch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24CCE9E-0D86-FC90-1C6F-F61F615E0982}"/>
              </a:ext>
            </a:extLst>
          </p:cNvPr>
          <p:cNvSpPr txBox="1"/>
          <p:nvPr/>
        </p:nvSpPr>
        <p:spPr>
          <a:xfrm flipH="1">
            <a:off x="8407177" y="5891635"/>
            <a:ext cx="12192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软件架构图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B74686-44D2-8C8C-EE93-C8F2820A46BD}"/>
              </a:ext>
            </a:extLst>
          </p:cNvPr>
          <p:cNvSpPr/>
          <p:nvPr/>
        </p:nvSpPr>
        <p:spPr>
          <a:xfrm>
            <a:off x="201069" y="605937"/>
            <a:ext cx="1158903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多核处理器共享缓存争用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不确定性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会带来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ARM PL310 LbM(Lockdown by Master)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技术与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LITMUS-RT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平台，设计并实现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动态缓存划分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的全局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调度策略。</a:t>
            </a:r>
          </a:p>
        </p:txBody>
      </p:sp>
    </p:spTree>
    <p:extLst>
      <p:ext uri="{BB962C8B-B14F-4D97-AF65-F5344CB8AC3E}">
        <p14:creationId xmlns:p14="http://schemas.microsoft.com/office/powerpoint/2010/main" val="356888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基于国产化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工艺控制智能化研究的实时操作系统的优化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B869C-AC44-3FC5-D43B-E63413229E47}"/>
              </a:ext>
            </a:extLst>
          </p:cNvPr>
          <p:cNvSpPr/>
          <p:nvPr/>
        </p:nvSpPr>
        <p:spPr>
          <a:xfrm>
            <a:off x="301482" y="811897"/>
            <a:ext cx="11589034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实时操作系统是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PLC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运行时中最关键的单元之一，但系统中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调度的不确定性（上下文切换等）以及其他干扰（中断等），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使任务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周期性抖动过大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实时性能下降并影响控制效果。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开发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高确定性的实时操作框架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改善周期性抖动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，完善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PLC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运行时系统、提高实时性可靠性。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07A820-9E50-FFEB-A6F3-98D9DD7446BF}"/>
              </a:ext>
            </a:extLst>
          </p:cNvPr>
          <p:cNvSpPr txBox="1"/>
          <p:nvPr/>
        </p:nvSpPr>
        <p:spPr>
          <a:xfrm flipH="1">
            <a:off x="5214373" y="5458231"/>
            <a:ext cx="19348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/>
              <a:t>抖动的影响</a:t>
            </a:r>
            <a:endParaRPr lang="zh-CN" sz="1600" b="1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BFBBEE7-71F4-C8BE-8F5E-A1EE9A270D58}"/>
              </a:ext>
            </a:extLst>
          </p:cNvPr>
          <p:cNvGrpSpPr/>
          <p:nvPr/>
        </p:nvGrpSpPr>
        <p:grpSpPr>
          <a:xfrm>
            <a:off x="2486487" y="2316160"/>
            <a:ext cx="7128711" cy="3142249"/>
            <a:chOff x="2531644" y="2325490"/>
            <a:chExt cx="7128711" cy="314224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B4AE212-4A92-3107-33A1-D5DBB1EB1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48"/>
            <a:stretch/>
          </p:blipFill>
          <p:spPr>
            <a:xfrm>
              <a:off x="2531644" y="2325490"/>
              <a:ext cx="7128711" cy="3142249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F4E0CB-FE2C-FDD0-F900-8B0F93BD002F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9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B42C289-C7CA-6B93-422B-08B1DA50E148}"/>
                </a:ext>
              </a:extLst>
            </p:cNvPr>
            <p:cNvCxnSpPr>
              <a:cxnSpLocks/>
            </p:cNvCxnSpPr>
            <p:nvPr/>
          </p:nvCxnSpPr>
          <p:spPr>
            <a:xfrm>
              <a:off x="4263402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7F83A26-35F5-93E2-A868-1E44096AFA47}"/>
                </a:ext>
              </a:extLst>
            </p:cNvPr>
            <p:cNvCxnSpPr>
              <a:cxnSpLocks/>
            </p:cNvCxnSpPr>
            <p:nvPr/>
          </p:nvCxnSpPr>
          <p:spPr>
            <a:xfrm>
              <a:off x="4627469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753E665-1568-2FB7-FB79-6FBE3BDAA3F0}"/>
                </a:ext>
              </a:extLst>
            </p:cNvPr>
            <p:cNvCxnSpPr>
              <a:cxnSpLocks/>
            </p:cNvCxnSpPr>
            <p:nvPr/>
          </p:nvCxnSpPr>
          <p:spPr>
            <a:xfrm>
              <a:off x="4983069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49A872-CCD6-219A-D87D-3B452F9C0B10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35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F8CF722-E8F3-ED9C-C1F0-F48339DABE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7469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F975D11-0B29-9680-5170-237730349A5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35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BB187FB-25DE-E4E3-4BA8-FC0DBADEA4B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735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72642AF-1162-8E4A-B5FB-7EBD99EA3B27}"/>
                </a:ext>
              </a:extLst>
            </p:cNvPr>
            <p:cNvCxnSpPr>
              <a:cxnSpLocks/>
            </p:cNvCxnSpPr>
            <p:nvPr/>
          </p:nvCxnSpPr>
          <p:spPr>
            <a:xfrm>
              <a:off x="8251202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9152EFC-48C8-36DC-1E5C-634587C080DC}"/>
                </a:ext>
              </a:extLst>
            </p:cNvPr>
            <p:cNvCxnSpPr>
              <a:cxnSpLocks/>
            </p:cNvCxnSpPr>
            <p:nvPr/>
          </p:nvCxnSpPr>
          <p:spPr>
            <a:xfrm>
              <a:off x="8903134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5E40EC5-7CEF-3CE1-810B-FBC34E3D6814}"/>
                </a:ext>
              </a:extLst>
            </p:cNvPr>
            <p:cNvCxnSpPr>
              <a:cxnSpLocks/>
            </p:cNvCxnSpPr>
            <p:nvPr/>
          </p:nvCxnSpPr>
          <p:spPr>
            <a:xfrm>
              <a:off x="3560669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F27DC55-7633-4629-2A17-83DD1503571E}"/>
                </a:ext>
              </a:extLst>
            </p:cNvPr>
            <p:cNvCxnSpPr>
              <a:cxnSpLocks/>
            </p:cNvCxnSpPr>
            <p:nvPr/>
          </p:nvCxnSpPr>
          <p:spPr>
            <a:xfrm>
              <a:off x="5685803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1697BF-1C4C-2990-9029-80F64064A8E5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36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164B694-6F6A-5366-6FDC-FDE8FCD340F8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3" y="2880257"/>
              <a:ext cx="0" cy="191346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00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340710C-E43B-3009-0DA6-0F1CBA9B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22" y="945128"/>
            <a:ext cx="6199167" cy="42906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基于国产化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工艺控制智能化研究的实时操作系统的优化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2F16FBE-D9DA-389A-FCA2-29A8069F32B2}"/>
              </a:ext>
            </a:extLst>
          </p:cNvPr>
          <p:cNvSpPr txBox="1"/>
          <p:nvPr/>
        </p:nvSpPr>
        <p:spPr>
          <a:xfrm>
            <a:off x="253498" y="855551"/>
            <a:ext cx="5395524" cy="494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Linux+Preempt-RT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实时补丁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sz="1600" i="0" kern="100" spc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cgroup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的</a:t>
            </a:r>
            <a:r>
              <a:rPr lang="en-US" altLang="zh-CN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CPU</a:t>
            </a:r>
            <a:r>
              <a:rPr lang="zh-CN" altLang="en-US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资源隔离：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减少其他干扰</a:t>
            </a:r>
            <a:endParaRPr lang="en-US" altLang="zh-CN" sz="1400" b="1" i="0" kern="100" spc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sz="1600" i="0" kern="100" spc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HRTimer</a:t>
            </a:r>
            <a:r>
              <a:rPr lang="zh-CN" altLang="en-US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高精度定时器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      </a:t>
            </a:r>
            <a:r>
              <a:rPr lang="en-US" altLang="zh-CN" sz="1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MODE_HARD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硬中断中处理定时器回调</a:t>
            </a:r>
            <a:endParaRPr lang="en-US" altLang="zh-CN" sz="1400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降低周期性抖动的工具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RT-Bubbles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封装为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内核驱动模块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HRTimer</a:t>
            </a:r>
            <a:r>
              <a:rPr lang="zh-CN" altLang="en-US" sz="1400" b="1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硬中断中进行数据</a:t>
            </a:r>
            <a:r>
              <a:rPr lang="zh-CN" altLang="en-US" sz="1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采样</a:t>
            </a:r>
            <a:r>
              <a:rPr lang="zh-CN" altLang="en-US" sz="1400" b="1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（不适合大量计算）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减少上下文切换开销。</a:t>
            </a:r>
            <a:endParaRPr lang="en-US" altLang="zh-CN" sz="1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性能监控模块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：监控任务运行时性能数据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日志模块：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记录系统运行时事件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配置模块：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任务参数配置、模块参数配置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实时任务：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模拟对采样时间要求严格的关键性任务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基于树莓派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4B+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BCM2711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Linux raspberrypi 5.15.49-rt47-v8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A59854B8-A6C5-019C-081C-44F9C15AD23B}"/>
              </a:ext>
            </a:extLst>
          </p:cNvPr>
          <p:cNvSpPr txBox="1"/>
          <p:nvPr/>
        </p:nvSpPr>
        <p:spPr>
          <a:xfrm flipH="1">
            <a:off x="8285854" y="5325365"/>
            <a:ext cx="1254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总体框架图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84DDB6-E866-83A5-920E-3EFD43FB7887}"/>
              </a:ext>
            </a:extLst>
          </p:cNvPr>
          <p:cNvSpPr/>
          <p:nvPr/>
        </p:nvSpPr>
        <p:spPr>
          <a:xfrm>
            <a:off x="301483" y="6080762"/>
            <a:ext cx="11589034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RT-Bubbles: Making real-time control systems subject to deterministic jitters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RTSS@work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录用</a:t>
            </a:r>
          </a:p>
        </p:txBody>
      </p:sp>
    </p:spTree>
    <p:extLst>
      <p:ext uri="{BB962C8B-B14F-4D97-AF65-F5344CB8AC3E}">
        <p14:creationId xmlns:p14="http://schemas.microsoft.com/office/powerpoint/2010/main" val="7879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TSN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的分布式实时系统任务链的反应时间分析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B869C-AC44-3FC5-D43B-E63413229E47}"/>
              </a:ext>
            </a:extLst>
          </p:cNvPr>
          <p:cNvSpPr/>
          <p:nvPr/>
        </p:nvSpPr>
        <p:spPr>
          <a:xfrm>
            <a:off x="301482" y="811897"/>
            <a:ext cx="11589034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分布式实时系统中通常存在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多个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ECU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（电子控制单元）上的一些列控制任务构成具有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因果关系的任务链。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不仅需要满足时序约束也需要约束最大反应时间。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现有分析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CAN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总线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ECU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，数据量增加时间敏感网络已成为一种新的解决方案。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基于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IEEE 802.1 QCR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标准的分布式实时系统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任务链端到端时序分析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建立任务链的模型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并对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最大反应时间分析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3E29E8-CAE3-51D8-F3DC-6047097B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58" y="2112236"/>
            <a:ext cx="3455018" cy="15032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1DDACB-8ED0-5F45-CACF-7DF8F58A8820}"/>
              </a:ext>
            </a:extLst>
          </p:cNvPr>
          <p:cNvSpPr txBox="1"/>
          <p:nvPr/>
        </p:nvSpPr>
        <p:spPr>
          <a:xfrm>
            <a:off x="2666704" y="3547051"/>
            <a:ext cx="1152525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隐式通信</a:t>
            </a:r>
            <a:endParaRPr lang="en-US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58CDBE-036B-B3FD-0B83-2A2D7CF0E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96"/>
          <a:stretch/>
        </p:blipFill>
        <p:spPr>
          <a:xfrm>
            <a:off x="955128" y="4121335"/>
            <a:ext cx="4780952" cy="19796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428A1F9-8FA1-49D9-0ADE-AE87306A42D6}"/>
              </a:ext>
            </a:extLst>
          </p:cNvPr>
          <p:cNvSpPr txBox="1"/>
          <p:nvPr/>
        </p:nvSpPr>
        <p:spPr>
          <a:xfrm>
            <a:off x="2670519" y="6131724"/>
            <a:ext cx="1350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事件触发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2043C1-803C-8C8B-A25F-80DCE82F9327}"/>
              </a:ext>
            </a:extLst>
          </p:cNvPr>
          <p:cNvSpPr txBox="1"/>
          <p:nvPr/>
        </p:nvSpPr>
        <p:spPr>
          <a:xfrm flipH="1">
            <a:off x="8095611" y="5738565"/>
            <a:ext cx="19348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任务链示例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5A7FBD8-C8AE-705A-A02D-32CA71348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59" y="2257015"/>
            <a:ext cx="4552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2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TSN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的分布式实时系统任务链的反应时间分析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B869C-AC44-3FC5-D43B-E63413229E47}"/>
              </a:ext>
            </a:extLst>
          </p:cNvPr>
          <p:cNvSpPr/>
          <p:nvPr/>
        </p:nvSpPr>
        <p:spPr>
          <a:xfrm>
            <a:off x="301482" y="811897"/>
            <a:ext cx="11589034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分布式实时系统中通常存在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多个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ECU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（电子控制单元）上的一些列控制任务构成具有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因果关系的任务链。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不仅需要满足时序约束也需要约束最大反应时间。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现有分析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CAN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总线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ECU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，数据量增加时间敏感网络已成为一种新的解决方案。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基于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IEEE 802.1 QCR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标准的分布式实时系统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任务链端到端时序分析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建立任务链的模型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并对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最大反应时间分析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07A820-9E50-FFEB-A6F3-98D9DD7446BF}"/>
              </a:ext>
            </a:extLst>
          </p:cNvPr>
          <p:cNvSpPr txBox="1"/>
          <p:nvPr/>
        </p:nvSpPr>
        <p:spPr>
          <a:xfrm flipH="1">
            <a:off x="2301402" y="5719356"/>
            <a:ext cx="193484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任务链示例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FB19B-28D2-DE6B-7AC1-2F4A0740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50" y="2172093"/>
            <a:ext cx="4552950" cy="350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266B76-B4AE-A016-1ED6-96B616F97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12" y="2288502"/>
            <a:ext cx="4460824" cy="24523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35D1E2-BD42-8448-88F5-D34C85659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819" y="5033556"/>
            <a:ext cx="3143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TSN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的分布式实时系统任务链的反应时间分析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B869C-AC44-3FC5-D43B-E63413229E47}"/>
              </a:ext>
            </a:extLst>
          </p:cNvPr>
          <p:cNvSpPr/>
          <p:nvPr/>
        </p:nvSpPr>
        <p:spPr>
          <a:xfrm>
            <a:off x="301482" y="811897"/>
            <a:ext cx="11589034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分布式实时系统中通常存在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多个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ECU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（电子控制单元）上的一些列控制任务构成具有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因果关系的任务链。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不仅需要满足时序约束也需要约束最大反应时间。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现有分析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CAN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总线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ECU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，数据量增加时间敏感网络已成为一种新的解决方案。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基于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IEEE 802.1 QCR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标准的分布式实时系统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任务链端到端时序分析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建立任务链的模型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并对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最大反应时间分析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7CA8C6-5977-3B4A-E50B-5CAE9E0E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64" y="2202416"/>
            <a:ext cx="4162425" cy="2600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98DEDC-04EE-1656-84E8-A5EDBB4F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02" y="2523871"/>
            <a:ext cx="3197995" cy="24980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A78A13-6C74-DD42-14EB-95156F996B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15" b="12448"/>
          <a:stretch/>
        </p:blipFill>
        <p:spPr>
          <a:xfrm>
            <a:off x="1550242" y="5001292"/>
            <a:ext cx="2311075" cy="2567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068F12A-6A83-14EC-AA33-E8F97E78606F}"/>
              </a:ext>
            </a:extLst>
          </p:cNvPr>
          <p:cNvSpPr txBox="1"/>
          <p:nvPr/>
        </p:nvSpPr>
        <p:spPr>
          <a:xfrm>
            <a:off x="0" y="6396335"/>
            <a:ext cx="11989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 Abhijit </a:t>
            </a:r>
            <a:r>
              <a:rPr lang="en-US" altLang="zh-CN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Davare</a:t>
            </a:r>
            <a:r>
              <a:rPr lang="en-US" altLang="zh-CN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Qi Zhu, Marco Di Natale, Claudio </a:t>
            </a:r>
            <a:r>
              <a:rPr lang="en-US" altLang="zh-CN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Pinello</a:t>
            </a:r>
            <a:r>
              <a:rPr lang="en-US" altLang="zh-CN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Sri </a:t>
            </a:r>
            <a:r>
              <a:rPr lang="en-US" altLang="zh-CN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Kanajan</a:t>
            </a:r>
            <a:r>
              <a:rPr lang="en-US" altLang="zh-CN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Alberto </a:t>
            </a:r>
            <a:r>
              <a:rPr lang="en-US" altLang="zh-CN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Sangiovanni-Vincentelli</a:t>
            </a:r>
            <a:r>
              <a:rPr lang="en-US" altLang="zh-CN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2007. Period optimization for hard real-time distributed automotive systems. In Proceedings of the 44th annual Design Automation Conference, 278–283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DDA089-D837-7F32-9206-D60317C9DF73}"/>
              </a:ext>
            </a:extLst>
          </p:cNvPr>
          <p:cNvSpPr txBox="1"/>
          <p:nvPr/>
        </p:nvSpPr>
        <p:spPr>
          <a:xfrm>
            <a:off x="3604725" y="4852659"/>
            <a:ext cx="513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1480B-4204-43E0-D70E-B9DED40292BE}"/>
              </a:ext>
            </a:extLst>
          </p:cNvPr>
          <p:cNvSpPr/>
          <p:nvPr/>
        </p:nvSpPr>
        <p:spPr>
          <a:xfrm>
            <a:off x="301482" y="5659356"/>
            <a:ext cx="11589034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Reaction Time Analysis of Task Chains for TSN-based Distributed Real-time Systems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 DAC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在投</a:t>
            </a:r>
          </a:p>
        </p:txBody>
      </p:sp>
    </p:spTree>
    <p:extLst>
      <p:ext uri="{BB962C8B-B14F-4D97-AF65-F5344CB8AC3E}">
        <p14:creationId xmlns:p14="http://schemas.microsoft.com/office/powerpoint/2010/main" val="33418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979</Words>
  <Application>Microsoft Office PowerPoint</Application>
  <PresentationFormat>宽屏</PresentationFormat>
  <Paragraphs>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华文新魏</vt:lpstr>
      <vt:lpstr>楷体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wangshumo</dc:creator>
  <cp:lastModifiedBy>wangshumo</cp:lastModifiedBy>
  <cp:revision>4</cp:revision>
  <dcterms:created xsi:type="dcterms:W3CDTF">2023-12-09T14:18:38Z</dcterms:created>
  <dcterms:modified xsi:type="dcterms:W3CDTF">2023-12-09T15:36:51Z</dcterms:modified>
</cp:coreProperties>
</file>