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76" r:id="rId4"/>
    <p:sldId id="277" r:id="rId5"/>
    <p:sldId id="278" r:id="rId6"/>
    <p:sldId id="279" r:id="rId7"/>
    <p:sldId id="282" r:id="rId8"/>
    <p:sldId id="280" r:id="rId9"/>
    <p:sldId id="283" r:id="rId10"/>
    <p:sldId id="281" r:id="rId11"/>
    <p:sldId id="267" r:id="rId12"/>
    <p:sldId id="25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216" autoAdjust="0"/>
  </p:normalViewPr>
  <p:slideViewPr>
    <p:cSldViewPr snapToGrid="0">
      <p:cViewPr varScale="1">
        <p:scale>
          <a:sx n="93" d="100"/>
          <a:sy n="93"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A8452-70B1-427B-B520-CF861698355C}" type="datetimeFigureOut">
              <a:rPr lang="zh-CN" altLang="en-US" smtClean="0"/>
              <a:t>2024/1/17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ABDF0-E7A9-4FBD-BBFE-7210FFB55041}" type="slidenum">
              <a:rPr lang="zh-CN" altLang="en-US" smtClean="0"/>
              <a:t>‹#›</a:t>
            </a:fld>
            <a:endParaRPr lang="zh-CN" altLang="en-US"/>
          </a:p>
        </p:txBody>
      </p:sp>
    </p:spTree>
    <p:extLst>
      <p:ext uri="{BB962C8B-B14F-4D97-AF65-F5344CB8AC3E}">
        <p14:creationId xmlns:p14="http://schemas.microsoft.com/office/powerpoint/2010/main" val="900730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汽车系统因果链的高效最大数据时效分析</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1</a:t>
            </a:fld>
            <a:endParaRPr lang="zh-CN" altLang="en-US"/>
          </a:p>
        </p:txBody>
      </p:sp>
    </p:spTree>
    <p:extLst>
      <p:ext uri="{BB962C8B-B14F-4D97-AF65-F5344CB8AC3E}">
        <p14:creationId xmlns:p14="http://schemas.microsoft.com/office/powerpoint/2010/main" val="2063459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在较为精确的上界下，最有效率的计算</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10</a:t>
            </a:fld>
            <a:endParaRPr lang="zh-CN" altLang="en-US"/>
          </a:p>
        </p:txBody>
      </p:sp>
    </p:spTree>
    <p:extLst>
      <p:ext uri="{BB962C8B-B14F-4D97-AF65-F5344CB8AC3E}">
        <p14:creationId xmlns:p14="http://schemas.microsoft.com/office/powerpoint/2010/main" val="36843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以上所有关于因果链的分析，都没有考虑通信带来的影响。</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11</a:t>
            </a:fld>
            <a:endParaRPr lang="zh-CN" altLang="en-US"/>
          </a:p>
        </p:txBody>
      </p:sp>
    </p:spTree>
    <p:extLst>
      <p:ext uri="{BB962C8B-B14F-4D97-AF65-F5344CB8AC3E}">
        <p14:creationId xmlns:p14="http://schemas.microsoft.com/office/powerpoint/2010/main" val="568721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系统能提供的最大处理时间（资源）</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12</a:t>
            </a:fld>
            <a:endParaRPr lang="zh-CN" altLang="en-US"/>
          </a:p>
        </p:txBody>
      </p:sp>
    </p:spTree>
    <p:extLst>
      <p:ext uri="{BB962C8B-B14F-4D97-AF65-F5344CB8AC3E}">
        <p14:creationId xmlns:p14="http://schemas.microsoft.com/office/powerpoint/2010/main" val="1243938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任务链中每个任务的</a:t>
            </a:r>
            <a:r>
              <a:rPr lang="en-US" altLang="zh-CN" dirty="0"/>
              <a:t>R+T</a:t>
            </a:r>
            <a:r>
              <a:rPr lang="zh-CN" altLang="en-US" dirty="0"/>
              <a:t>，不考虑任务优先级等其他情况</a:t>
            </a:r>
            <a:endParaRPr lang="en-US" altLang="zh-CN" dirty="0"/>
          </a:p>
          <a:p>
            <a:r>
              <a:rPr lang="zh-CN" altLang="en-US" dirty="0"/>
              <a:t>硬实时分布式汽车系统的周期优化</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2</a:t>
            </a:fld>
            <a:endParaRPr lang="zh-CN" altLang="en-US"/>
          </a:p>
        </p:txBody>
      </p:sp>
    </p:spTree>
    <p:extLst>
      <p:ext uri="{BB962C8B-B14F-4D97-AF65-F5344CB8AC3E}">
        <p14:creationId xmlns:p14="http://schemas.microsoft.com/office/powerpoint/2010/main" val="2766752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主要考虑的是偶发性任务。忽略了任务周期对直接向后的作业链中两个作业的释放时间之间的差距的影响</a:t>
            </a:r>
            <a:endParaRPr lang="en-US" altLang="zh-CN" sz="1200" dirty="0">
              <a:latin typeface="微软雅黑" panose="020B0503020204020204" pitchFamily="34" charset="-122"/>
              <a:ea typeface="微软雅黑" panose="020B0503020204020204" pitchFamily="34" charset="-122"/>
            </a:endParaRPr>
          </a:p>
          <a:p>
            <a:r>
              <a:rPr lang="zh-CN" altLang="en-US" dirty="0"/>
              <a:t>分布式系统中零星因果链的端到端时序分析</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3</a:t>
            </a:fld>
            <a:endParaRPr lang="zh-CN" altLang="en-US"/>
          </a:p>
        </p:txBody>
      </p:sp>
    </p:spTree>
    <p:extLst>
      <p:ext uri="{BB962C8B-B14F-4D97-AF65-F5344CB8AC3E}">
        <p14:creationId xmlns:p14="http://schemas.microsoft.com/office/powerpoint/2010/main" val="159389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虽然提升很大，但是代价太高，计算太耗资源</a:t>
            </a:r>
            <a:endParaRPr lang="en-US" altLang="zh-CN" dirty="0"/>
          </a:p>
          <a:p>
            <a:r>
              <a:rPr lang="zh-CN" altLang="en-US" dirty="0"/>
              <a:t>异步分布式因果链的时序分析</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4</a:t>
            </a:fld>
            <a:endParaRPr lang="zh-CN" altLang="en-US"/>
          </a:p>
        </p:txBody>
      </p:sp>
    </p:spTree>
    <p:extLst>
      <p:ext uri="{BB962C8B-B14F-4D97-AF65-F5344CB8AC3E}">
        <p14:creationId xmlns:p14="http://schemas.microsoft.com/office/powerpoint/2010/main" val="3318068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在较为精确的上界下，最有效率的计算。</a:t>
            </a:r>
            <a:endParaRPr lang="en-US" altLang="zh-CN" dirty="0"/>
          </a:p>
          <a:p>
            <a:r>
              <a:rPr lang="zh-CN" altLang="en-US" dirty="0"/>
              <a:t>和其他端到端分析一样，选择释放时间的差进行多项式累加计算</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5</a:t>
            </a:fld>
            <a:endParaRPr lang="zh-CN" altLang="en-US"/>
          </a:p>
        </p:txBody>
      </p:sp>
    </p:spTree>
    <p:extLst>
      <p:ext uri="{BB962C8B-B14F-4D97-AF65-F5344CB8AC3E}">
        <p14:creationId xmlns:p14="http://schemas.microsoft.com/office/powerpoint/2010/main" val="3413566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由于生产者</a:t>
            </a:r>
            <a:r>
              <a:rPr lang="en-US" altLang="zh-CN" dirty="0" err="1"/>
              <a:t>τi</a:t>
            </a:r>
            <a:r>
              <a:rPr lang="zh-CN" altLang="en-US" dirty="0"/>
              <a:t>具有更高的优先级，因此一旦发布，它就可以抢占消费者</a:t>
            </a:r>
            <a:r>
              <a:rPr lang="en-US" altLang="zh-CN" dirty="0"/>
              <a:t>τi+1</a:t>
            </a:r>
            <a:r>
              <a:rPr lang="zh-CN" altLang="en-US" dirty="0"/>
              <a:t>。对于在</a:t>
            </a:r>
            <a:r>
              <a:rPr lang="en-US" altLang="zh-CN" dirty="0" err="1"/>
              <a:t>ri</a:t>
            </a:r>
            <a:r>
              <a:rPr lang="zh-CN" altLang="en-US" dirty="0"/>
              <a:t>发布的</a:t>
            </a:r>
            <a:r>
              <a:rPr lang="en-US" altLang="zh-CN" dirty="0"/>
              <a:t>Producer</a:t>
            </a:r>
            <a:r>
              <a:rPr lang="zh-CN" altLang="en-US" dirty="0"/>
              <a:t>实例产生的数据，消耗该数据的</a:t>
            </a:r>
            <a:r>
              <a:rPr lang="en-US" altLang="zh-CN" dirty="0"/>
              <a:t>τi+1</a:t>
            </a:r>
            <a:r>
              <a:rPr lang="zh-CN" altLang="en-US" dirty="0"/>
              <a:t>的最后一个输出实例应该在</a:t>
            </a:r>
            <a:r>
              <a:rPr lang="en-US" altLang="zh-CN" dirty="0" err="1"/>
              <a:t>ri+Ti</a:t>
            </a:r>
            <a:r>
              <a:rPr lang="zh-CN" altLang="en-US" dirty="0"/>
              <a:t>之前发布。</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33ABDF0-E7A9-4FBD-BBFE-7210FFB55041}" type="slidenum">
              <a:rPr lang="zh-CN" altLang="en-US" smtClean="0"/>
              <a:t>6</a:t>
            </a:fld>
            <a:endParaRPr lang="zh-CN" altLang="en-US"/>
          </a:p>
        </p:txBody>
      </p:sp>
    </p:spTree>
    <p:extLst>
      <p:ext uri="{BB962C8B-B14F-4D97-AF65-F5344CB8AC3E}">
        <p14:creationId xmlns:p14="http://schemas.microsoft.com/office/powerpoint/2010/main" val="1048192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 mod  b)</a:t>
            </a:r>
            <a:r>
              <a:rPr lang="zh-CN" altLang="en-US" dirty="0"/>
              <a:t>这个表达式的结果是</a:t>
            </a:r>
            <a:r>
              <a:rPr lang="en-US" altLang="zh-CN" dirty="0"/>
              <a:t>b </a:t>
            </a:r>
            <a:r>
              <a:rPr lang="zh-CN" altLang="en-US" dirty="0"/>
              <a:t>的整数倍。</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7</a:t>
            </a:fld>
            <a:endParaRPr lang="zh-CN" altLang="en-US"/>
          </a:p>
        </p:txBody>
      </p:sp>
    </p:spTree>
    <p:extLst>
      <p:ext uri="{BB962C8B-B14F-4D97-AF65-F5344CB8AC3E}">
        <p14:creationId xmlns:p14="http://schemas.microsoft.com/office/powerpoint/2010/main" val="3923997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消费者</a:t>
            </a:r>
            <a:r>
              <a:rPr lang="en-US" altLang="zh-CN" dirty="0"/>
              <a:t>τi+1</a:t>
            </a:r>
            <a:r>
              <a:rPr lang="zh-CN" altLang="en-US" dirty="0"/>
              <a:t>就可以抢占生产者</a:t>
            </a:r>
            <a:r>
              <a:rPr lang="en-US" altLang="zh-CN" dirty="0" err="1"/>
              <a:t>τi</a:t>
            </a:r>
            <a:r>
              <a:rPr lang="zh-CN" altLang="en-US" dirty="0"/>
              <a:t>的先机。对于在</a:t>
            </a:r>
            <a:r>
              <a:rPr lang="en-US" altLang="zh-CN" dirty="0" err="1"/>
              <a:t>ri</a:t>
            </a:r>
            <a:r>
              <a:rPr lang="zh-CN" altLang="en-US" dirty="0"/>
              <a:t>发布的</a:t>
            </a:r>
            <a:r>
              <a:rPr lang="en-US" altLang="zh-CN" dirty="0"/>
              <a:t>Producer</a:t>
            </a:r>
            <a:r>
              <a:rPr lang="zh-CN" altLang="en-US" dirty="0"/>
              <a:t>实例产生的数据，消耗该数据的</a:t>
            </a:r>
            <a:r>
              <a:rPr lang="en-US" altLang="zh-CN" dirty="0"/>
              <a:t>τi+1</a:t>
            </a:r>
            <a:r>
              <a:rPr lang="zh-CN" altLang="en-US" dirty="0"/>
              <a:t>的最后输出实例应该在在</a:t>
            </a:r>
            <a:r>
              <a:rPr lang="en-US" altLang="zh-CN" dirty="0" err="1"/>
              <a:t>ri+Ti</a:t>
            </a:r>
            <a:r>
              <a:rPr lang="zh-CN" altLang="en-US" dirty="0"/>
              <a:t>发布的</a:t>
            </a:r>
            <a:r>
              <a:rPr lang="en-US" altLang="zh-CN" dirty="0"/>
              <a:t>Producer</a:t>
            </a:r>
            <a:r>
              <a:rPr lang="zh-CN" altLang="en-US" dirty="0"/>
              <a:t>实例完成之前发布。</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8</a:t>
            </a:fld>
            <a:endParaRPr lang="zh-CN" altLang="en-US"/>
          </a:p>
        </p:txBody>
      </p:sp>
    </p:spTree>
    <p:extLst>
      <p:ext uri="{BB962C8B-B14F-4D97-AF65-F5344CB8AC3E}">
        <p14:creationId xmlns:p14="http://schemas.microsoft.com/office/powerpoint/2010/main" val="2190529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在较为精确的上界下，最有效率的计算</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9</a:t>
            </a:fld>
            <a:endParaRPr lang="zh-CN" altLang="en-US"/>
          </a:p>
        </p:txBody>
      </p:sp>
    </p:spTree>
    <p:extLst>
      <p:ext uri="{BB962C8B-B14F-4D97-AF65-F5344CB8AC3E}">
        <p14:creationId xmlns:p14="http://schemas.microsoft.com/office/powerpoint/2010/main" val="3978513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7D01CC-2E62-8699-15E1-5E7D5AF02B6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E66B4E-16D1-0B8B-E096-B4D8255C30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16CB26-F93A-946F-6DFC-964A723A62EC}"/>
              </a:ext>
            </a:extLst>
          </p:cNvPr>
          <p:cNvSpPr>
            <a:spLocks noGrp="1"/>
          </p:cNvSpPr>
          <p:nvPr>
            <p:ph type="dt" sz="half" idx="10"/>
          </p:nvPr>
        </p:nvSpPr>
        <p:spPr/>
        <p:txBody>
          <a:bodyPr/>
          <a:lstStyle/>
          <a:p>
            <a:fld id="{DBAA4854-E37E-4FB8-8039-4FEB0D5B884C}" type="datetimeFigureOut">
              <a:rPr lang="zh-CN" altLang="en-US" smtClean="0"/>
              <a:t>2024/1/17</a:t>
            </a:fld>
            <a:endParaRPr lang="zh-CN" altLang="en-US"/>
          </a:p>
        </p:txBody>
      </p:sp>
      <p:sp>
        <p:nvSpPr>
          <p:cNvPr id="5" name="页脚占位符 4">
            <a:extLst>
              <a:ext uri="{FF2B5EF4-FFF2-40B4-BE49-F238E27FC236}">
                <a16:creationId xmlns:a16="http://schemas.microsoft.com/office/drawing/2014/main" id="{E8D9DF5F-9ACC-4DBC-A69E-66C57DE273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4672DE-4BF6-2A22-78CE-BFAF4599186D}"/>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3252531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B761F-E111-B5C1-809E-2011853B74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56B796D-E9A3-937D-53CE-74D6FAAF4FD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42608E-0D40-AA9C-FCF4-D48ECFA232FE}"/>
              </a:ext>
            </a:extLst>
          </p:cNvPr>
          <p:cNvSpPr>
            <a:spLocks noGrp="1"/>
          </p:cNvSpPr>
          <p:nvPr>
            <p:ph type="dt" sz="half" idx="10"/>
          </p:nvPr>
        </p:nvSpPr>
        <p:spPr/>
        <p:txBody>
          <a:bodyPr/>
          <a:lstStyle/>
          <a:p>
            <a:fld id="{DBAA4854-E37E-4FB8-8039-4FEB0D5B884C}" type="datetimeFigureOut">
              <a:rPr lang="zh-CN" altLang="en-US" smtClean="0"/>
              <a:t>2024/1/17</a:t>
            </a:fld>
            <a:endParaRPr lang="zh-CN" altLang="en-US"/>
          </a:p>
        </p:txBody>
      </p:sp>
      <p:sp>
        <p:nvSpPr>
          <p:cNvPr id="5" name="页脚占位符 4">
            <a:extLst>
              <a:ext uri="{FF2B5EF4-FFF2-40B4-BE49-F238E27FC236}">
                <a16:creationId xmlns:a16="http://schemas.microsoft.com/office/drawing/2014/main" id="{473A9D22-D05E-8092-29FB-29494F38A6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F8B223-FDDA-49B1-F593-DB773DEA23E4}"/>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4196548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EBE989-8AB7-C531-ADAD-9BBBC06D4C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60CAEF3-FB95-E9F4-DE2E-5643C61DC39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E37B21-DBB3-832E-C0CF-85448762573F}"/>
              </a:ext>
            </a:extLst>
          </p:cNvPr>
          <p:cNvSpPr>
            <a:spLocks noGrp="1"/>
          </p:cNvSpPr>
          <p:nvPr>
            <p:ph type="dt" sz="half" idx="10"/>
          </p:nvPr>
        </p:nvSpPr>
        <p:spPr/>
        <p:txBody>
          <a:bodyPr/>
          <a:lstStyle/>
          <a:p>
            <a:fld id="{DBAA4854-E37E-4FB8-8039-4FEB0D5B884C}" type="datetimeFigureOut">
              <a:rPr lang="zh-CN" altLang="en-US" smtClean="0"/>
              <a:t>2024/1/17</a:t>
            </a:fld>
            <a:endParaRPr lang="zh-CN" altLang="en-US"/>
          </a:p>
        </p:txBody>
      </p:sp>
      <p:sp>
        <p:nvSpPr>
          <p:cNvPr id="5" name="页脚占位符 4">
            <a:extLst>
              <a:ext uri="{FF2B5EF4-FFF2-40B4-BE49-F238E27FC236}">
                <a16:creationId xmlns:a16="http://schemas.microsoft.com/office/drawing/2014/main" id="{5BEC1914-2418-70F8-8B0D-FD9189F438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F7F3AB-220A-840E-7FCE-A1DD6A6E66D2}"/>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141073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35CCB-F72F-1A73-AB60-5293B29CFB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F2BAAE-8292-151F-94CE-D079138D71C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129F4B-837A-3C96-90F4-43A73F800FC4}"/>
              </a:ext>
            </a:extLst>
          </p:cNvPr>
          <p:cNvSpPr>
            <a:spLocks noGrp="1"/>
          </p:cNvSpPr>
          <p:nvPr>
            <p:ph type="dt" sz="half" idx="10"/>
          </p:nvPr>
        </p:nvSpPr>
        <p:spPr/>
        <p:txBody>
          <a:bodyPr/>
          <a:lstStyle/>
          <a:p>
            <a:fld id="{DBAA4854-E37E-4FB8-8039-4FEB0D5B884C}" type="datetimeFigureOut">
              <a:rPr lang="zh-CN" altLang="en-US" smtClean="0"/>
              <a:t>2024/1/17</a:t>
            </a:fld>
            <a:endParaRPr lang="zh-CN" altLang="en-US"/>
          </a:p>
        </p:txBody>
      </p:sp>
      <p:sp>
        <p:nvSpPr>
          <p:cNvPr id="5" name="页脚占位符 4">
            <a:extLst>
              <a:ext uri="{FF2B5EF4-FFF2-40B4-BE49-F238E27FC236}">
                <a16:creationId xmlns:a16="http://schemas.microsoft.com/office/drawing/2014/main" id="{24DF3B40-DA4C-1405-0AA5-4CE00C5E5E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9BCC8B-C05C-AA59-C88D-2DA388F7CA15}"/>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53050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18E4C-5BD9-BDBA-0AC3-7845802067D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593C9A-E195-45B2-BC54-DB37B29C14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5953F0A-CB3D-381D-1C39-66CDDD87C6A4}"/>
              </a:ext>
            </a:extLst>
          </p:cNvPr>
          <p:cNvSpPr>
            <a:spLocks noGrp="1"/>
          </p:cNvSpPr>
          <p:nvPr>
            <p:ph type="dt" sz="half" idx="10"/>
          </p:nvPr>
        </p:nvSpPr>
        <p:spPr/>
        <p:txBody>
          <a:bodyPr/>
          <a:lstStyle/>
          <a:p>
            <a:fld id="{DBAA4854-E37E-4FB8-8039-4FEB0D5B884C}" type="datetimeFigureOut">
              <a:rPr lang="zh-CN" altLang="en-US" smtClean="0"/>
              <a:t>2024/1/17</a:t>
            </a:fld>
            <a:endParaRPr lang="zh-CN" altLang="en-US"/>
          </a:p>
        </p:txBody>
      </p:sp>
      <p:sp>
        <p:nvSpPr>
          <p:cNvPr id="5" name="页脚占位符 4">
            <a:extLst>
              <a:ext uri="{FF2B5EF4-FFF2-40B4-BE49-F238E27FC236}">
                <a16:creationId xmlns:a16="http://schemas.microsoft.com/office/drawing/2014/main" id="{7683BB9F-6FCB-12F8-C665-59C5AFC19C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9F5821-46B3-3320-CCFA-184A2F5FF9B4}"/>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2750577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91137-8966-2874-B647-FD4E466227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56ECD3-2B17-FCC2-9612-E92C0A32BF3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0250919-5A44-2C10-21F7-18BCFE23184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5535903-34E1-B7D9-5643-3EFF2DD721BC}"/>
              </a:ext>
            </a:extLst>
          </p:cNvPr>
          <p:cNvSpPr>
            <a:spLocks noGrp="1"/>
          </p:cNvSpPr>
          <p:nvPr>
            <p:ph type="dt" sz="half" idx="10"/>
          </p:nvPr>
        </p:nvSpPr>
        <p:spPr/>
        <p:txBody>
          <a:bodyPr/>
          <a:lstStyle/>
          <a:p>
            <a:fld id="{DBAA4854-E37E-4FB8-8039-4FEB0D5B884C}" type="datetimeFigureOut">
              <a:rPr lang="zh-CN" altLang="en-US" smtClean="0"/>
              <a:t>2024/1/17</a:t>
            </a:fld>
            <a:endParaRPr lang="zh-CN" altLang="en-US"/>
          </a:p>
        </p:txBody>
      </p:sp>
      <p:sp>
        <p:nvSpPr>
          <p:cNvPr id="6" name="页脚占位符 5">
            <a:extLst>
              <a:ext uri="{FF2B5EF4-FFF2-40B4-BE49-F238E27FC236}">
                <a16:creationId xmlns:a16="http://schemas.microsoft.com/office/drawing/2014/main" id="{6D27E30C-1180-A876-089F-D7E43B8EA7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389ACF-A363-E3BB-3060-6E89EC2DAD15}"/>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68237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A7895-08EE-0F34-2FCC-1D5D0A5E6E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684B3D-C90E-1293-4C5B-7772BA697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46355C4-EB3E-C1C5-AAC4-37BD8DD4C30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AC648C2-D3C3-7D61-7452-ECFC7EFFC0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A52DD7E-206D-5134-B2DD-EA54A65C42E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D930362-C4A3-B3D7-C756-356115A4D63B}"/>
              </a:ext>
            </a:extLst>
          </p:cNvPr>
          <p:cNvSpPr>
            <a:spLocks noGrp="1"/>
          </p:cNvSpPr>
          <p:nvPr>
            <p:ph type="dt" sz="half" idx="10"/>
          </p:nvPr>
        </p:nvSpPr>
        <p:spPr/>
        <p:txBody>
          <a:bodyPr/>
          <a:lstStyle/>
          <a:p>
            <a:fld id="{DBAA4854-E37E-4FB8-8039-4FEB0D5B884C}" type="datetimeFigureOut">
              <a:rPr lang="zh-CN" altLang="en-US" smtClean="0"/>
              <a:t>2024/1/17</a:t>
            </a:fld>
            <a:endParaRPr lang="zh-CN" altLang="en-US"/>
          </a:p>
        </p:txBody>
      </p:sp>
      <p:sp>
        <p:nvSpPr>
          <p:cNvPr id="8" name="页脚占位符 7">
            <a:extLst>
              <a:ext uri="{FF2B5EF4-FFF2-40B4-BE49-F238E27FC236}">
                <a16:creationId xmlns:a16="http://schemas.microsoft.com/office/drawing/2014/main" id="{C0E11F74-C622-ACB9-A7B7-20BD766DE0F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631B898-73C5-FDD3-33D4-6584FDBA73A9}"/>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26444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D0152-D3C5-0B21-1161-B78DE994B41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91088E-2E40-0BE6-C125-8C5D026C9064}"/>
              </a:ext>
            </a:extLst>
          </p:cNvPr>
          <p:cNvSpPr>
            <a:spLocks noGrp="1"/>
          </p:cNvSpPr>
          <p:nvPr>
            <p:ph type="dt" sz="half" idx="10"/>
          </p:nvPr>
        </p:nvSpPr>
        <p:spPr/>
        <p:txBody>
          <a:bodyPr/>
          <a:lstStyle/>
          <a:p>
            <a:fld id="{DBAA4854-E37E-4FB8-8039-4FEB0D5B884C}" type="datetimeFigureOut">
              <a:rPr lang="zh-CN" altLang="en-US" smtClean="0"/>
              <a:t>2024/1/17</a:t>
            </a:fld>
            <a:endParaRPr lang="zh-CN" altLang="en-US"/>
          </a:p>
        </p:txBody>
      </p:sp>
      <p:sp>
        <p:nvSpPr>
          <p:cNvPr id="4" name="页脚占位符 3">
            <a:extLst>
              <a:ext uri="{FF2B5EF4-FFF2-40B4-BE49-F238E27FC236}">
                <a16:creationId xmlns:a16="http://schemas.microsoft.com/office/drawing/2014/main" id="{471FE793-294F-8CB3-83A8-816BF1664E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59FCAD-18D1-0974-EDC1-CFAAEF6383F0}"/>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117197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442B70-CE41-9F36-9A3E-C8F5B256CE87}"/>
              </a:ext>
            </a:extLst>
          </p:cNvPr>
          <p:cNvSpPr>
            <a:spLocks noGrp="1"/>
          </p:cNvSpPr>
          <p:nvPr>
            <p:ph type="dt" sz="half" idx="10"/>
          </p:nvPr>
        </p:nvSpPr>
        <p:spPr/>
        <p:txBody>
          <a:bodyPr/>
          <a:lstStyle/>
          <a:p>
            <a:fld id="{DBAA4854-E37E-4FB8-8039-4FEB0D5B884C}" type="datetimeFigureOut">
              <a:rPr lang="zh-CN" altLang="en-US" smtClean="0"/>
              <a:t>2024/1/17</a:t>
            </a:fld>
            <a:endParaRPr lang="zh-CN" altLang="en-US"/>
          </a:p>
        </p:txBody>
      </p:sp>
      <p:sp>
        <p:nvSpPr>
          <p:cNvPr id="3" name="页脚占位符 2">
            <a:extLst>
              <a:ext uri="{FF2B5EF4-FFF2-40B4-BE49-F238E27FC236}">
                <a16:creationId xmlns:a16="http://schemas.microsoft.com/office/drawing/2014/main" id="{D545E822-E21A-0033-A2E9-96422A38421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1B20D2-AFB1-3F00-AFD1-C95285A77A55}"/>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18404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ACE43-CFE3-F9E0-DBB3-F7A70FAE6A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1B0506D-983F-767D-EF26-D4D7E03590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38C113B-4EAE-F7C3-7845-8F912A90E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7B9595-F7A3-0054-A7CB-D4C307FE87F8}"/>
              </a:ext>
            </a:extLst>
          </p:cNvPr>
          <p:cNvSpPr>
            <a:spLocks noGrp="1"/>
          </p:cNvSpPr>
          <p:nvPr>
            <p:ph type="dt" sz="half" idx="10"/>
          </p:nvPr>
        </p:nvSpPr>
        <p:spPr/>
        <p:txBody>
          <a:bodyPr/>
          <a:lstStyle/>
          <a:p>
            <a:fld id="{DBAA4854-E37E-4FB8-8039-4FEB0D5B884C}" type="datetimeFigureOut">
              <a:rPr lang="zh-CN" altLang="en-US" smtClean="0"/>
              <a:t>2024/1/17</a:t>
            </a:fld>
            <a:endParaRPr lang="zh-CN" altLang="en-US"/>
          </a:p>
        </p:txBody>
      </p:sp>
      <p:sp>
        <p:nvSpPr>
          <p:cNvPr id="6" name="页脚占位符 5">
            <a:extLst>
              <a:ext uri="{FF2B5EF4-FFF2-40B4-BE49-F238E27FC236}">
                <a16:creationId xmlns:a16="http://schemas.microsoft.com/office/drawing/2014/main" id="{A6B0CC98-CD34-FA52-9B7D-234EEA579A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364B9D-9868-C457-C143-E981447E91F5}"/>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42338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D80F6-5419-9592-7078-CC468B9CC4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665E00-1C7B-08D0-B0CA-C7081014A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BE6E861-A953-775E-E9A7-1D03BF292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B906C3-3C0D-99B2-CE0F-4F1C5034B845}"/>
              </a:ext>
            </a:extLst>
          </p:cNvPr>
          <p:cNvSpPr>
            <a:spLocks noGrp="1"/>
          </p:cNvSpPr>
          <p:nvPr>
            <p:ph type="dt" sz="half" idx="10"/>
          </p:nvPr>
        </p:nvSpPr>
        <p:spPr/>
        <p:txBody>
          <a:bodyPr/>
          <a:lstStyle/>
          <a:p>
            <a:fld id="{DBAA4854-E37E-4FB8-8039-4FEB0D5B884C}" type="datetimeFigureOut">
              <a:rPr lang="zh-CN" altLang="en-US" smtClean="0"/>
              <a:t>2024/1/17</a:t>
            </a:fld>
            <a:endParaRPr lang="zh-CN" altLang="en-US"/>
          </a:p>
        </p:txBody>
      </p:sp>
      <p:sp>
        <p:nvSpPr>
          <p:cNvPr id="6" name="页脚占位符 5">
            <a:extLst>
              <a:ext uri="{FF2B5EF4-FFF2-40B4-BE49-F238E27FC236}">
                <a16:creationId xmlns:a16="http://schemas.microsoft.com/office/drawing/2014/main" id="{290CD405-14C0-F36C-4B99-3434949814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C05979-9CAA-449D-9D0B-20965007ADF1}"/>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41644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453079B-C74A-FF0D-8A3C-86A6DE1E80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803F128-5D2B-BF5C-8DF2-B4545E8CA2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2FBBEA-8C42-1B91-3FC8-001756861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A4854-E37E-4FB8-8039-4FEB0D5B884C}" type="datetimeFigureOut">
              <a:rPr lang="zh-CN" altLang="en-US" smtClean="0"/>
              <a:t>2024/1/17</a:t>
            </a:fld>
            <a:endParaRPr lang="zh-CN" altLang="en-US"/>
          </a:p>
        </p:txBody>
      </p:sp>
      <p:sp>
        <p:nvSpPr>
          <p:cNvPr id="5" name="页脚占位符 4">
            <a:extLst>
              <a:ext uri="{FF2B5EF4-FFF2-40B4-BE49-F238E27FC236}">
                <a16:creationId xmlns:a16="http://schemas.microsoft.com/office/drawing/2014/main" id="{4902A6AC-B44D-371E-26EB-314F12C53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40EDA2C-B1C8-5264-E0F3-8F6832B774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1703696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CBECB1-9756-45A5-B02B-920821E09DD8}"/>
              </a:ext>
            </a:extLst>
          </p:cNvPr>
          <p:cNvSpPr>
            <a:spLocks noGrp="1"/>
          </p:cNvSpPr>
          <p:nvPr>
            <p:ph type="ctrTitle"/>
          </p:nvPr>
        </p:nvSpPr>
        <p:spPr>
          <a:xfrm>
            <a:off x="0" y="1041400"/>
            <a:ext cx="12192000" cy="2387600"/>
          </a:xfrm>
        </p:spPr>
        <p:txBody>
          <a:bodyPr>
            <a:normAutofit/>
          </a:bodyPr>
          <a:lstStyle/>
          <a:p>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Efficient Maximum Data Age Analysis for Cause-Effect Chains in Automotive Systems</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副标题 2">
            <a:extLst>
              <a:ext uri="{FF2B5EF4-FFF2-40B4-BE49-F238E27FC236}">
                <a16:creationId xmlns:a16="http://schemas.microsoft.com/office/drawing/2014/main" id="{ADBF9DFC-EF9C-F19B-2570-D7CD483B8EA2}"/>
              </a:ext>
            </a:extLst>
          </p:cNvPr>
          <p:cNvSpPr>
            <a:spLocks noGrp="1"/>
          </p:cNvSpPr>
          <p:nvPr>
            <p:ph type="subTitle" idx="1"/>
          </p:nvPr>
        </p:nvSpPr>
        <p:spPr>
          <a:xfrm>
            <a:off x="3048000" y="3751507"/>
            <a:ext cx="9144000" cy="1655762"/>
          </a:xfrm>
        </p:spPr>
        <p:txBody>
          <a:bodyPr>
            <a:normAutofit/>
          </a:bodyPr>
          <a:lstStyle/>
          <a:p>
            <a:pPr algn="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Ran Bi,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Xinbin</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Liu,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Jiankang</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Ren,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Pengfei</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Wang, Huawei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Lv</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Guozhen</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DAC 2022</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64978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en-US" altLang="zh-CN" sz="2800" b="1" dirty="0" err="1">
                <a:latin typeface="微软雅黑" panose="020B0503020204020204" pitchFamily="34" charset="-122"/>
                <a:ea typeface="微软雅黑" panose="020B0503020204020204" pitchFamily="34" charset="-122"/>
              </a:rPr>
              <a:t>DBAge</a:t>
            </a:r>
            <a:endParaRPr lang="zh-CN" altLang="en-US" sz="2800" b="1"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0" y="5099829"/>
            <a:ext cx="6891664" cy="1237631"/>
          </a:xfrm>
        </p:spPr>
        <p:txBody>
          <a:bodyPr>
            <a:noAutofit/>
          </a:bodyPr>
          <a:lstStyle/>
          <a:p>
            <a:pPr>
              <a:lnSpc>
                <a:spcPct val="170000"/>
              </a:lnSpc>
              <a:spcBef>
                <a:spcPts val="0"/>
              </a:spcBef>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 对于多</a:t>
            </a:r>
            <a:r>
              <a:rPr lang="en-US" altLang="zh-CN" sz="1800" dirty="0">
                <a:latin typeface="微软雅黑" panose="020B0503020204020204" pitchFamily="34" charset="-122"/>
                <a:ea typeface="微软雅黑" panose="020B0503020204020204" pitchFamily="34" charset="-122"/>
              </a:rPr>
              <a:t>ECU</a:t>
            </a:r>
            <a:r>
              <a:rPr lang="zh-CN" altLang="en-US" sz="1800" dirty="0">
                <a:latin typeface="微软雅黑" panose="020B0503020204020204" pitchFamily="34" charset="-122"/>
                <a:ea typeface="微软雅黑" panose="020B0503020204020204" pitchFamily="34" charset="-122"/>
              </a:rPr>
              <a:t>任务链的模型基于（</a:t>
            </a:r>
            <a:r>
              <a:rPr lang="en-US" altLang="zh-CN" sz="1800" dirty="0">
                <a:latin typeface="微软雅黑" panose="020B0503020204020204" pitchFamily="34" charset="-122"/>
                <a:ea typeface="微软雅黑" panose="020B0503020204020204" pitchFamily="34" charset="-122"/>
              </a:rPr>
              <a:t>RTAS2021</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70C8C3B3-8D5A-5AC4-8E1D-6A8BBF69B315}"/>
              </a:ext>
            </a:extLst>
          </p:cNvPr>
          <p:cNvPicPr>
            <a:picLocks noChangeAspect="1"/>
          </p:cNvPicPr>
          <p:nvPr/>
        </p:nvPicPr>
        <p:blipFill rotWithShape="1">
          <a:blip r:embed="rId3"/>
          <a:srcRect t="1205"/>
          <a:stretch/>
        </p:blipFill>
        <p:spPr>
          <a:xfrm>
            <a:off x="0" y="1232899"/>
            <a:ext cx="6237454" cy="3795160"/>
          </a:xfrm>
          <a:prstGeom prst="rect">
            <a:avLst/>
          </a:prstGeom>
        </p:spPr>
      </p:pic>
      <mc:AlternateContent xmlns:mc="http://schemas.openxmlformats.org/markup-compatibility/2006" xmlns:a14="http://schemas.microsoft.com/office/drawing/2010/main">
        <mc:Choice Requires="a14">
          <p:sp>
            <p:nvSpPr>
              <p:cNvPr id="10" name="内容占位符 2">
                <a:extLst>
                  <a:ext uri="{FF2B5EF4-FFF2-40B4-BE49-F238E27FC236}">
                    <a16:creationId xmlns:a16="http://schemas.microsoft.com/office/drawing/2014/main" id="{4876669F-0BDC-F228-9595-1F74DA96AA7F}"/>
                  </a:ext>
                </a:extLst>
              </p:cNvPr>
              <p:cNvSpPr txBox="1">
                <a:spLocks/>
              </p:cNvSpPr>
              <p:nvPr/>
            </p:nvSpPr>
            <p:spPr>
              <a:xfrm>
                <a:off x="6522378" y="2063921"/>
                <a:ext cx="5590853" cy="24978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spcBef>
                    <a:spcPts val="0"/>
                  </a:spcBef>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单</a:t>
                </a:r>
                <a:r>
                  <a:rPr lang="en-US" altLang="zh-CN" sz="1800" dirty="0">
                    <a:latin typeface="微软雅黑" panose="020B0503020204020204" pitchFamily="34" charset="-122"/>
                    <a:ea typeface="微软雅黑" panose="020B0503020204020204" pitchFamily="34" charset="-122"/>
                  </a:rPr>
                  <a:t>ECU</a:t>
                </a:r>
                <a:r>
                  <a:rPr lang="zh-CN" altLang="en-US" sz="1800" dirty="0">
                    <a:latin typeface="微软雅黑" panose="020B0503020204020204" pitchFamily="34" charset="-122"/>
                    <a:ea typeface="微软雅黑" panose="020B0503020204020204" pitchFamily="34" charset="-122"/>
                  </a:rPr>
                  <a:t>的时间复杂度（基于算法</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a:t>
                </a:r>
                <a:r>
                  <a:rPr lang="en-US" altLang="zh-CN" sz="1800" dirty="0">
                    <a:ea typeface="微软雅黑" panose="020B0503020204020204" pitchFamily="34" charset="-122"/>
                  </a:rPr>
                  <a:t> </a:t>
                </a:r>
                <a14:m>
                  <m:oMath xmlns:m="http://schemas.openxmlformats.org/officeDocument/2006/math">
                    <m:r>
                      <m:rPr>
                        <m:sty m:val="p"/>
                      </m:rPr>
                      <a:rPr lang="en-US" altLang="zh-CN" sz="1800" i="1" dirty="0">
                        <a:latin typeface="Cambria Math" panose="02040503050406030204" pitchFamily="18" charset="0"/>
                        <a:ea typeface="微软雅黑" panose="020B0503020204020204" pitchFamily="34" charset="-122"/>
                      </a:rPr>
                      <m:t>O</m:t>
                    </m:r>
                    <m:d>
                      <m:dPr>
                        <m:ctrlPr>
                          <a:rPr lang="en-US" altLang="zh-CN" sz="1800" i="1" dirty="0" smtClean="0">
                            <a:latin typeface="Cambria Math" panose="02040503050406030204" pitchFamily="18" charset="0"/>
                            <a:ea typeface="微软雅黑" panose="020B0503020204020204" pitchFamily="34" charset="-122"/>
                          </a:rPr>
                        </m:ctrlPr>
                      </m:dPr>
                      <m:e>
                        <m:func>
                          <m:funcPr>
                            <m:ctrlPr>
                              <a:rPr lang="en-US" altLang="zh-CN" sz="1800" i="1" dirty="0" smtClean="0">
                                <a:latin typeface="Cambria Math" panose="02040503050406030204" pitchFamily="18" charset="0"/>
                                <a:ea typeface="微软雅黑" panose="020B0503020204020204" pitchFamily="34" charset="-122"/>
                              </a:rPr>
                            </m:ctrlPr>
                          </m:funcPr>
                          <m:fName>
                            <m:r>
                              <m:rPr>
                                <m:sty m:val="p"/>
                              </m:rPr>
                              <a:rPr lang="en-US" altLang="zh-CN" sz="1800" i="1" dirty="0">
                                <a:latin typeface="Cambria Math" panose="02040503050406030204" pitchFamily="18" charset="0"/>
                                <a:ea typeface="微软雅黑" panose="020B0503020204020204" pitchFamily="34" charset="-122"/>
                              </a:rPr>
                              <m:t>N</m:t>
                            </m:r>
                            <m:r>
                              <m:rPr>
                                <m:sty m:val="p"/>
                              </m:rPr>
                              <a:rPr lang="en-US" altLang="zh-CN" sz="1800" i="0" dirty="0" smtClean="0">
                                <a:latin typeface="Cambria Math" panose="02040503050406030204" pitchFamily="18" charset="0"/>
                                <a:ea typeface="微软雅黑" panose="020B0503020204020204" pitchFamily="34" charset="-122"/>
                              </a:rPr>
                              <m:t>log</m:t>
                            </m:r>
                          </m:fName>
                          <m:e>
                            <m:sSub>
                              <m:sSubPr>
                                <m:ctrlPr>
                                  <a:rPr lang="en-US" altLang="zh-CN" sz="1800" i="1" dirty="0" smtClean="0">
                                    <a:latin typeface="Cambria Math" panose="02040503050406030204" pitchFamily="18" charset="0"/>
                                    <a:ea typeface="微软雅黑" panose="020B0503020204020204" pitchFamily="34" charset="-122"/>
                                  </a:rPr>
                                </m:ctrlPr>
                              </m:sSubPr>
                              <m:e>
                                <m:r>
                                  <m:rPr>
                                    <m:sty m:val="p"/>
                                  </m:rPr>
                                  <a:rPr lang="en-US" altLang="zh-CN" sz="1800" i="1" dirty="0">
                                    <a:latin typeface="Cambria Math" panose="02040503050406030204" pitchFamily="18" charset="0"/>
                                    <a:ea typeface="微软雅黑" panose="020B0503020204020204" pitchFamily="34" charset="-122"/>
                                  </a:rPr>
                                  <m:t>T</m:t>
                                </m:r>
                              </m:e>
                              <m:sub>
                                <m:r>
                                  <a:rPr lang="en-US" altLang="zh-CN" sz="1800" b="0" i="1" dirty="0" smtClean="0">
                                    <a:latin typeface="Cambria Math" panose="02040503050406030204" pitchFamily="18" charset="0"/>
                                    <a:ea typeface="微软雅黑" panose="020B0503020204020204" pitchFamily="34" charset="-122"/>
                                  </a:rPr>
                                  <m:t>𝑚𝑎𝑥</m:t>
                                </m:r>
                              </m:sub>
                            </m:sSub>
                          </m:e>
                        </m:func>
                      </m:e>
                    </m:d>
                  </m:oMath>
                </a14:m>
                <a:endParaRPr lang="en-US" altLang="zh-CN" sz="18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最大公约数：</a:t>
                </a:r>
                <a14:m>
                  <m:oMath xmlns:m="http://schemas.openxmlformats.org/officeDocument/2006/math">
                    <m:r>
                      <m:rPr>
                        <m:sty m:val="p"/>
                      </m:rPr>
                      <a:rPr lang="en-US" altLang="zh-CN" sz="1800" i="1" dirty="0">
                        <a:latin typeface="Cambria Math" panose="02040503050406030204" pitchFamily="18" charset="0"/>
                        <a:ea typeface="微软雅黑" panose="020B0503020204020204" pitchFamily="34" charset="-122"/>
                      </a:rPr>
                      <m:t>O</m:t>
                    </m:r>
                    <m:d>
                      <m:dPr>
                        <m:ctrlPr>
                          <a:rPr lang="en-US" altLang="zh-CN" sz="1800" i="1" dirty="0" smtClean="0">
                            <a:latin typeface="Cambria Math" panose="02040503050406030204" pitchFamily="18" charset="0"/>
                            <a:ea typeface="微软雅黑" panose="020B0503020204020204" pitchFamily="34" charset="-122"/>
                          </a:rPr>
                        </m:ctrlPr>
                      </m:dPr>
                      <m:e>
                        <m:func>
                          <m:funcPr>
                            <m:ctrlPr>
                              <a:rPr lang="en-US" altLang="zh-CN" sz="1800" i="1" dirty="0" smtClean="0">
                                <a:latin typeface="Cambria Math" panose="02040503050406030204" pitchFamily="18" charset="0"/>
                                <a:ea typeface="微软雅黑" panose="020B0503020204020204" pitchFamily="34" charset="-122"/>
                              </a:rPr>
                            </m:ctrlPr>
                          </m:funcPr>
                          <m:fName>
                            <m:r>
                              <m:rPr>
                                <m:sty m:val="p"/>
                              </m:rPr>
                              <a:rPr lang="en-US" altLang="zh-CN" sz="1800" i="0" dirty="0" smtClean="0">
                                <a:latin typeface="Cambria Math" panose="02040503050406030204" pitchFamily="18" charset="0"/>
                                <a:ea typeface="微软雅黑" panose="020B0503020204020204" pitchFamily="34" charset="-122"/>
                              </a:rPr>
                              <m:t>log</m:t>
                            </m:r>
                          </m:fName>
                          <m:e>
                            <m:sSub>
                              <m:sSubPr>
                                <m:ctrlPr>
                                  <a:rPr lang="en-US" altLang="zh-CN" sz="1800" i="1" dirty="0" smtClean="0">
                                    <a:latin typeface="Cambria Math" panose="02040503050406030204" pitchFamily="18" charset="0"/>
                                    <a:ea typeface="微软雅黑" panose="020B0503020204020204" pitchFamily="34" charset="-122"/>
                                  </a:rPr>
                                </m:ctrlPr>
                              </m:sSubPr>
                              <m:e>
                                <m:r>
                                  <m:rPr>
                                    <m:sty m:val="p"/>
                                  </m:rPr>
                                  <a:rPr lang="en-US" altLang="zh-CN" sz="1800" i="1" dirty="0">
                                    <a:latin typeface="Cambria Math" panose="02040503050406030204" pitchFamily="18" charset="0"/>
                                    <a:ea typeface="微软雅黑" panose="020B0503020204020204" pitchFamily="34" charset="-122"/>
                                  </a:rPr>
                                  <m:t>T</m:t>
                                </m:r>
                              </m:e>
                              <m:sub>
                                <m:r>
                                  <a:rPr lang="en-US" altLang="zh-CN" sz="1800" b="0" i="1" dirty="0" smtClean="0">
                                    <a:latin typeface="Cambria Math" panose="02040503050406030204" pitchFamily="18" charset="0"/>
                                    <a:ea typeface="微软雅黑" panose="020B0503020204020204" pitchFamily="34" charset="-122"/>
                                  </a:rPr>
                                  <m:t>𝑚𝑎𝑥</m:t>
                                </m:r>
                              </m:sub>
                            </m:sSub>
                          </m:e>
                        </m:func>
                      </m:e>
                    </m:d>
                  </m:oMath>
                </a14:m>
                <a:r>
                  <a:rPr lang="en-US" altLang="zh-CN" sz="1800" dirty="0">
                    <a:latin typeface="微软雅黑" panose="020B0503020204020204" pitchFamily="34" charset="-122"/>
                    <a:ea typeface="微软雅黑" panose="020B0503020204020204" pitchFamily="34" charset="-122"/>
                  </a:rPr>
                  <a:t> </a:t>
                </a:r>
              </a:p>
              <a:p>
                <a:pPr>
                  <a:lnSpc>
                    <a:spcPct val="170000"/>
                  </a:lnSpc>
                  <a:spcBef>
                    <a:spcPts val="0"/>
                  </a:spcBef>
                  <a:buFont typeface="Wingdings" panose="05000000000000000000" pitchFamily="2" charset="2"/>
                  <a:buChar char="Ø"/>
                </a:pPr>
                <a14:m>
                  <m:oMath xmlns:m="http://schemas.openxmlformats.org/officeDocument/2006/math">
                    <m:sSub>
                      <m:sSubPr>
                        <m:ctrlPr>
                          <a:rPr lang="en-US" altLang="zh-CN" sz="1800" i="1" dirty="0" smtClean="0">
                            <a:latin typeface="Cambria Math" panose="02040503050406030204" pitchFamily="18" charset="0"/>
                            <a:ea typeface="微软雅黑" panose="020B0503020204020204" pitchFamily="34" charset="-122"/>
                          </a:rPr>
                        </m:ctrlPr>
                      </m:sSubPr>
                      <m:e>
                        <m:r>
                          <m:rPr>
                            <m:sty m:val="p"/>
                          </m:rPr>
                          <a:rPr lang="en-US" altLang="zh-CN" sz="1800" i="1" dirty="0">
                            <a:latin typeface="Cambria Math" panose="02040503050406030204" pitchFamily="18" charset="0"/>
                            <a:ea typeface="微软雅黑" panose="020B0503020204020204" pitchFamily="34" charset="-122"/>
                          </a:rPr>
                          <m:t>T</m:t>
                        </m:r>
                      </m:e>
                      <m:sub>
                        <m:r>
                          <a:rPr lang="en-US" altLang="zh-CN" sz="1800" b="0" i="1" dirty="0" smtClean="0">
                            <a:latin typeface="Cambria Math" panose="02040503050406030204" pitchFamily="18" charset="0"/>
                            <a:ea typeface="微软雅黑" panose="020B0503020204020204" pitchFamily="34" charset="-122"/>
                          </a:rPr>
                          <m:t>𝑚𝑎𝑥</m:t>
                        </m:r>
                      </m:sub>
                    </m:sSub>
                  </m:oMath>
                </a14:m>
                <a:r>
                  <a:rPr lang="zh-CN" altLang="en-US" sz="1800" dirty="0">
                    <a:latin typeface="微软雅黑" panose="020B0503020204020204" pitchFamily="34" charset="-122"/>
                    <a:ea typeface="微软雅黑" panose="020B0503020204020204" pitchFamily="34" charset="-122"/>
                  </a:rPr>
                  <a:t>：任务链中最大周期</a:t>
                </a:r>
                <a:endParaRPr lang="en-US" altLang="zh-CN" sz="18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rPr>
                  <a:t>N: </a:t>
                </a:r>
                <a:r>
                  <a:rPr lang="zh-CN" altLang="en-US" sz="1800" dirty="0">
                    <a:latin typeface="微软雅黑" panose="020B0503020204020204" pitchFamily="34" charset="-122"/>
                    <a:ea typeface="微软雅黑" panose="020B0503020204020204" pitchFamily="34" charset="-122"/>
                  </a:rPr>
                  <a:t>任务数</a:t>
                </a:r>
                <a:endParaRPr lang="en-US" altLang="zh-CN" sz="18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p:txBody>
          </p:sp>
        </mc:Choice>
        <mc:Fallback xmlns="">
          <p:sp>
            <p:nvSpPr>
              <p:cNvPr id="10" name="内容占位符 2">
                <a:extLst>
                  <a:ext uri="{FF2B5EF4-FFF2-40B4-BE49-F238E27FC236}">
                    <a16:creationId xmlns:a16="http://schemas.microsoft.com/office/drawing/2014/main" id="{4876669F-0BDC-F228-9595-1F74DA96AA7F}"/>
                  </a:ext>
                </a:extLst>
              </p:cNvPr>
              <p:cNvSpPr txBox="1">
                <a:spLocks noRot="1" noChangeAspect="1" noMove="1" noResize="1" noEditPoints="1" noAdjustHandles="1" noChangeArrowheads="1" noChangeShapeType="1" noTextEdit="1"/>
              </p:cNvSpPr>
              <p:nvPr/>
            </p:nvSpPr>
            <p:spPr>
              <a:xfrm>
                <a:off x="6522378" y="2063921"/>
                <a:ext cx="5590853" cy="2497805"/>
              </a:xfrm>
              <a:prstGeom prst="rect">
                <a:avLst/>
              </a:prstGeom>
              <a:blipFill>
                <a:blip r:embed="rId4"/>
                <a:stretch>
                  <a:fillRect l="-7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C3C0672-26D5-F2B7-7C5F-287558E3D8E1}"/>
                  </a:ext>
                </a:extLst>
              </p:cNvPr>
              <p:cNvSpPr txBox="1"/>
              <p:nvPr/>
            </p:nvSpPr>
            <p:spPr>
              <a:xfrm>
                <a:off x="150170" y="5718644"/>
                <a:ext cx="5261505" cy="331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𝐼𝐹</m:t>
                      </m:r>
                      <m:r>
                        <a:rPr lang="en-US" altLang="zh-CN" i="1" smtClean="0">
                          <a:latin typeface="Cambria Math" panose="02040503050406030204" pitchFamily="18" charset="0"/>
                        </a:rPr>
                        <m:t> = </m:t>
                      </m:r>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𝐿</m:t>
                          </m:r>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𝐹</m:t>
                              </m:r>
                            </m:e>
                            <m:sub>
                              <m:r>
                                <a:rPr lang="en-US" altLang="zh-CN" i="1" smtClean="0">
                                  <a:latin typeface="Cambria Math" panose="02040503050406030204" pitchFamily="18" charset="0"/>
                                </a:rPr>
                                <m:t>1</m:t>
                              </m:r>
                            </m:sub>
                          </m:sSub>
                          <m:r>
                            <a:rPr lang="en-US" altLang="zh-CN" i="1"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i="1" smtClean="0">
                                  <a:latin typeface="Cambria Math" panose="02040503050406030204" pitchFamily="18" charset="0"/>
                                </a:rPr>
                                <m:t>𝜏</m:t>
                              </m:r>
                            </m:e>
                            <m:sub>
                              <m:r>
                                <a:rPr lang="en-US" altLang="zh-CN" i="1" smtClean="0">
                                  <a:latin typeface="Cambria Math" panose="02040503050406030204" pitchFamily="18" charset="0"/>
                                </a:rPr>
                                <m:t>1</m:t>
                              </m:r>
                            </m:sub>
                            <m:sup>
                              <m:r>
                                <a:rPr lang="en-US" altLang="zh-CN" i="1" smtClean="0">
                                  <a:latin typeface="Cambria Math" panose="02040503050406030204" pitchFamily="18" charset="0"/>
                                </a:rPr>
                                <m:t>𝑐</m:t>
                              </m:r>
                            </m:sup>
                          </m:sSubSup>
                          <m:r>
                            <a:rPr lang="en-US" altLang="zh-CN" i="1" smtClean="0">
                              <a:latin typeface="Cambria Math" panose="02040503050406030204" pitchFamily="18" charset="0"/>
                            </a:rPr>
                            <m:t>→ </m:t>
                          </m:r>
                          <m:r>
                            <a:rPr lang="en-US" altLang="zh-CN" i="1" smtClean="0">
                              <a:latin typeface="Cambria Math" panose="02040503050406030204" pitchFamily="18" charset="0"/>
                            </a:rPr>
                            <m:t>𝐿</m:t>
                          </m:r>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𝐹</m:t>
                              </m:r>
                            </m:e>
                            <m:sub>
                              <m:r>
                                <a:rPr lang="en-US" altLang="zh-CN" i="1" smtClean="0">
                                  <a:latin typeface="Cambria Math" panose="02040503050406030204" pitchFamily="18" charset="0"/>
                                </a:rPr>
                                <m:t>2</m:t>
                              </m:r>
                            </m:sub>
                          </m:sSub>
                          <m:r>
                            <a:rPr lang="en-US" altLang="zh-CN" i="1"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i="1" smtClean="0">
                                  <a:latin typeface="Cambria Math" panose="02040503050406030204" pitchFamily="18" charset="0"/>
                                </a:rPr>
                                <m:t>𝜏</m:t>
                              </m:r>
                            </m:e>
                            <m:sub>
                              <m:r>
                                <a:rPr lang="en-US" altLang="zh-CN" i="1" smtClean="0">
                                  <a:latin typeface="Cambria Math" panose="02040503050406030204" pitchFamily="18" charset="0"/>
                                </a:rPr>
                                <m:t>2</m:t>
                              </m:r>
                            </m:sub>
                            <m:sup>
                              <m:r>
                                <a:rPr lang="en-US" altLang="zh-CN" i="1" smtClean="0">
                                  <a:latin typeface="Cambria Math" panose="02040503050406030204" pitchFamily="18" charset="0"/>
                                </a:rPr>
                                <m:t>𝑐</m:t>
                              </m:r>
                            </m:sup>
                          </m:sSubSup>
                          <m:r>
                            <a:rPr lang="en-US" altLang="zh-CN" i="1" smtClean="0">
                              <a:latin typeface="Cambria Math" panose="02040503050406030204" pitchFamily="18" charset="0"/>
                            </a:rPr>
                            <m:t>→… →</m:t>
                          </m:r>
                          <m:sSubSup>
                            <m:sSubSupPr>
                              <m:ctrlPr>
                                <a:rPr lang="en-US" altLang="zh-CN" i="1" smtClean="0">
                                  <a:latin typeface="Cambria Math" panose="02040503050406030204" pitchFamily="18" charset="0"/>
                                </a:rPr>
                              </m:ctrlPr>
                            </m:sSubSupPr>
                            <m:e>
                              <m:r>
                                <a:rPr lang="en-US" altLang="zh-CN" i="1" smtClean="0">
                                  <a:latin typeface="Cambria Math" panose="02040503050406030204" pitchFamily="18" charset="0"/>
                                </a:rPr>
                                <m:t>𝜏</m:t>
                              </m:r>
                            </m:e>
                            <m:sub>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𝑘</m:t>
                                  </m:r>
                                  <m:r>
                                    <a:rPr lang="en-US" altLang="zh-CN" i="1" smtClean="0">
                                      <a:latin typeface="Cambria Math" panose="02040503050406030204" pitchFamily="18" charset="0"/>
                                    </a:rPr>
                                    <m:t>−1</m:t>
                                  </m:r>
                                </m:e>
                              </m:d>
                            </m:sub>
                            <m:sup>
                              <m:r>
                                <a:rPr lang="en-US" altLang="zh-CN" i="1" smtClean="0">
                                  <a:latin typeface="Cambria Math" panose="02040503050406030204" pitchFamily="18" charset="0"/>
                                </a:rPr>
                                <m:t>𝑐</m:t>
                              </m:r>
                            </m:sup>
                          </m:sSubSup>
                          <m:r>
                            <a:rPr lang="en-US" altLang="zh-CN" i="1" smtClean="0">
                              <a:latin typeface="Cambria Math" panose="02040503050406030204" pitchFamily="18" charset="0"/>
                            </a:rPr>
                            <m:t>→</m:t>
                          </m:r>
                          <m:r>
                            <a:rPr lang="en-US" altLang="zh-CN" i="1" smtClean="0">
                              <a:latin typeface="Cambria Math" panose="02040503050406030204" pitchFamily="18" charset="0"/>
                            </a:rPr>
                            <m:t>𝐿</m:t>
                          </m:r>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𝐹</m:t>
                              </m:r>
                            </m:e>
                            <m:sub>
                              <m:r>
                                <a:rPr lang="en-US" altLang="zh-CN" i="1" smtClean="0">
                                  <a:latin typeface="Cambria Math" panose="02040503050406030204" pitchFamily="18" charset="0"/>
                                </a:rPr>
                                <m:t>𝑘</m:t>
                              </m:r>
                            </m:sub>
                          </m:sSub>
                        </m:e>
                      </m:d>
                      <m:r>
                        <a:rPr lang="en-US" altLang="zh-CN" i="1" smtClean="0">
                          <a:latin typeface="Cambria Math" panose="02040503050406030204" pitchFamily="18" charset="0"/>
                        </a:rPr>
                        <m:t>.</m:t>
                      </m:r>
                    </m:oMath>
                  </m:oMathPara>
                </a14:m>
                <a:endParaRPr lang="zh-CN" altLang="en-US" dirty="0"/>
              </a:p>
            </p:txBody>
          </p:sp>
        </mc:Choice>
        <mc:Fallback xmlns="">
          <p:sp>
            <p:nvSpPr>
              <p:cNvPr id="11" name="文本框 10">
                <a:extLst>
                  <a:ext uri="{FF2B5EF4-FFF2-40B4-BE49-F238E27FC236}">
                    <a16:creationId xmlns:a16="http://schemas.microsoft.com/office/drawing/2014/main" id="{0C3C0672-26D5-F2B7-7C5F-287558E3D8E1}"/>
                  </a:ext>
                </a:extLst>
              </p:cNvPr>
              <p:cNvSpPr txBox="1">
                <a:spLocks noRot="1" noChangeAspect="1" noMove="1" noResize="1" noEditPoints="1" noAdjustHandles="1" noChangeArrowheads="1" noChangeShapeType="1" noTextEdit="1"/>
              </p:cNvSpPr>
              <p:nvPr/>
            </p:nvSpPr>
            <p:spPr>
              <a:xfrm>
                <a:off x="150170" y="5718644"/>
                <a:ext cx="5261505" cy="331757"/>
              </a:xfrm>
              <a:prstGeom prst="rect">
                <a:avLst/>
              </a:prstGeom>
              <a:blipFill>
                <a:blip r:embed="rId5"/>
                <a:stretch>
                  <a:fillRect l="-579"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18CDAEC-78F8-E409-42E6-483C06F49C7A}"/>
                  </a:ext>
                </a:extLst>
              </p:cNvPr>
              <p:cNvSpPr txBox="1">
                <a:spLocks/>
              </p:cNvSpPr>
              <p:nvPr/>
            </p:nvSpPr>
            <p:spPr>
              <a:xfrm>
                <a:off x="6522377" y="4010650"/>
                <a:ext cx="5590853" cy="7021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spcBef>
                    <a:spcPts val="0"/>
                  </a:spcBef>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多</a:t>
                </a:r>
                <a:r>
                  <a:rPr lang="en-US" altLang="zh-CN" sz="1800" dirty="0">
                    <a:latin typeface="微软雅黑" panose="020B0503020204020204" pitchFamily="34" charset="-122"/>
                    <a:ea typeface="微软雅黑" panose="020B0503020204020204" pitchFamily="34" charset="-122"/>
                  </a:rPr>
                  <a:t>ECU</a:t>
                </a:r>
                <a:r>
                  <a:rPr lang="zh-CN" altLang="en-US" sz="1800" dirty="0">
                    <a:latin typeface="微软雅黑" panose="020B0503020204020204" pitchFamily="34" charset="-122"/>
                    <a:ea typeface="微软雅黑" panose="020B0503020204020204" pitchFamily="34" charset="-122"/>
                  </a:rPr>
                  <a:t>的时间复杂度：</a:t>
                </a:r>
                <a:r>
                  <a:rPr lang="en-US" altLang="zh-CN" sz="1800" dirty="0">
                    <a:ea typeface="微软雅黑" panose="020B0503020204020204" pitchFamily="34" charset="-122"/>
                  </a:rPr>
                  <a:t> </a:t>
                </a:r>
                <a14:m>
                  <m:oMath xmlns:m="http://schemas.openxmlformats.org/officeDocument/2006/math">
                    <m:r>
                      <m:rPr>
                        <m:sty m:val="p"/>
                      </m:rPr>
                      <a:rPr lang="en-US" altLang="zh-CN" sz="1800" i="1" dirty="0">
                        <a:latin typeface="Cambria Math" panose="02040503050406030204" pitchFamily="18" charset="0"/>
                        <a:ea typeface="微软雅黑" panose="020B0503020204020204" pitchFamily="34" charset="-122"/>
                      </a:rPr>
                      <m:t>O</m:t>
                    </m:r>
                    <m:d>
                      <m:dPr>
                        <m:ctrlPr>
                          <a:rPr lang="en-US" altLang="zh-CN" sz="1800" i="1" dirty="0" smtClean="0">
                            <a:latin typeface="Cambria Math" panose="02040503050406030204" pitchFamily="18" charset="0"/>
                            <a:ea typeface="微软雅黑" panose="020B0503020204020204" pitchFamily="34" charset="-122"/>
                          </a:rPr>
                        </m:ctrlPr>
                      </m:dPr>
                      <m:e>
                        <m:func>
                          <m:funcPr>
                            <m:ctrlPr>
                              <a:rPr lang="en-US" altLang="zh-CN" sz="1800" i="1" dirty="0" smtClean="0">
                                <a:latin typeface="Cambria Math" panose="02040503050406030204" pitchFamily="18" charset="0"/>
                                <a:ea typeface="微软雅黑" panose="020B0503020204020204" pitchFamily="34" charset="-122"/>
                              </a:rPr>
                            </m:ctrlPr>
                          </m:funcPr>
                          <m:fName>
                            <m:r>
                              <m:rPr>
                                <m:sty m:val="p"/>
                              </m:rPr>
                              <a:rPr lang="en-US" altLang="zh-CN" sz="1800" i="1" dirty="0">
                                <a:latin typeface="Cambria Math" panose="02040503050406030204" pitchFamily="18" charset="0"/>
                                <a:ea typeface="微软雅黑" panose="020B0503020204020204" pitchFamily="34" charset="-122"/>
                              </a:rPr>
                              <m:t>N</m:t>
                            </m:r>
                            <m:r>
                              <m:rPr>
                                <m:sty m:val="p"/>
                              </m:rPr>
                              <a:rPr lang="en-US" altLang="zh-CN" sz="1800" i="0" dirty="0" smtClean="0">
                                <a:latin typeface="Cambria Math" panose="02040503050406030204" pitchFamily="18" charset="0"/>
                                <a:ea typeface="微软雅黑" panose="020B0503020204020204" pitchFamily="34" charset="-122"/>
                              </a:rPr>
                              <m:t>log</m:t>
                            </m:r>
                          </m:fName>
                          <m:e>
                            <m:sSub>
                              <m:sSubPr>
                                <m:ctrlPr>
                                  <a:rPr lang="en-US" altLang="zh-CN" sz="1800" i="1" dirty="0" smtClean="0">
                                    <a:latin typeface="Cambria Math" panose="02040503050406030204" pitchFamily="18" charset="0"/>
                                    <a:ea typeface="微软雅黑" panose="020B0503020204020204" pitchFamily="34" charset="-122"/>
                                  </a:rPr>
                                </m:ctrlPr>
                              </m:sSubPr>
                              <m:e>
                                <m:r>
                                  <m:rPr>
                                    <m:sty m:val="p"/>
                                  </m:rPr>
                                  <a:rPr lang="en-US" altLang="zh-CN" sz="1800" i="1" dirty="0">
                                    <a:latin typeface="Cambria Math" panose="02040503050406030204" pitchFamily="18" charset="0"/>
                                    <a:ea typeface="微软雅黑" panose="020B0503020204020204" pitchFamily="34" charset="-122"/>
                                  </a:rPr>
                                  <m:t>T</m:t>
                                </m:r>
                              </m:e>
                              <m:sub>
                                <m:r>
                                  <a:rPr lang="en-US" altLang="zh-CN" sz="1800" b="0" i="1" dirty="0" smtClean="0">
                                    <a:latin typeface="Cambria Math" panose="02040503050406030204" pitchFamily="18" charset="0"/>
                                    <a:ea typeface="微软雅黑" panose="020B0503020204020204" pitchFamily="34" charset="-122"/>
                                  </a:rPr>
                                  <m:t>𝑚𝑎𝑥</m:t>
                                </m:r>
                              </m:sub>
                            </m:sSub>
                          </m:e>
                        </m:func>
                      </m:e>
                    </m:d>
                  </m:oMath>
                </a14:m>
                <a:endParaRPr lang="en-US" altLang="zh-CN" sz="18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p:txBody>
          </p:sp>
        </mc:Choice>
        <mc:Fallback xmlns="">
          <p:sp>
            <p:nvSpPr>
              <p:cNvPr id="12" name="内容占位符 2">
                <a:extLst>
                  <a:ext uri="{FF2B5EF4-FFF2-40B4-BE49-F238E27FC236}">
                    <a16:creationId xmlns:a16="http://schemas.microsoft.com/office/drawing/2014/main" id="{818CDAEC-78F8-E409-42E6-483C06F49C7A}"/>
                  </a:ext>
                </a:extLst>
              </p:cNvPr>
              <p:cNvSpPr txBox="1">
                <a:spLocks noRot="1" noChangeAspect="1" noMove="1" noResize="1" noEditPoints="1" noAdjustHandles="1" noChangeArrowheads="1" noChangeShapeType="1" noTextEdit="1"/>
              </p:cNvSpPr>
              <p:nvPr/>
            </p:nvSpPr>
            <p:spPr>
              <a:xfrm>
                <a:off x="6522377" y="4010650"/>
                <a:ext cx="5590853" cy="702196"/>
              </a:xfrm>
              <a:prstGeom prst="rect">
                <a:avLst/>
              </a:prstGeom>
              <a:blipFill>
                <a:blip r:embed="rId6"/>
                <a:stretch>
                  <a:fillRect l="-763"/>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7558102A-031F-26AB-4108-A31B6D49AD57}"/>
              </a:ext>
            </a:extLst>
          </p:cNvPr>
          <p:cNvPicPr>
            <a:picLocks noChangeAspect="1"/>
          </p:cNvPicPr>
          <p:nvPr/>
        </p:nvPicPr>
        <p:blipFill>
          <a:blip r:embed="rId7"/>
          <a:stretch>
            <a:fillRect/>
          </a:stretch>
        </p:blipFill>
        <p:spPr>
          <a:xfrm>
            <a:off x="86371" y="6199365"/>
            <a:ext cx="6211856" cy="331756"/>
          </a:xfrm>
          <a:prstGeom prst="rect">
            <a:avLst/>
          </a:prstGeom>
        </p:spPr>
      </p:pic>
    </p:spTree>
    <p:extLst>
      <p:ext uri="{BB962C8B-B14F-4D97-AF65-F5344CB8AC3E}">
        <p14:creationId xmlns:p14="http://schemas.microsoft.com/office/powerpoint/2010/main" val="366721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zh-CN" altLang="en-US" sz="2800" dirty="0">
                <a:latin typeface="微软雅黑" panose="020B0503020204020204" pitchFamily="34" charset="-122"/>
                <a:ea typeface="微软雅黑" panose="020B0503020204020204" pitchFamily="34" charset="-122"/>
              </a:rPr>
              <a:t>实验</a:t>
            </a:r>
          </a:p>
        </p:txBody>
      </p:sp>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6408388" y="4436623"/>
            <a:ext cx="4714875" cy="5691478"/>
          </a:xfrm>
        </p:spPr>
        <p:txBody>
          <a:bodyPr>
            <a:normAutofit/>
          </a:bodyPr>
          <a:lstStyle/>
          <a:p>
            <a:pPr>
              <a:lnSpc>
                <a:spcPct val="150000"/>
              </a:lnSpc>
              <a:spcBef>
                <a:spcPts val="0"/>
              </a:spcBef>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457200" lvl="1" indent="0">
              <a:lnSpc>
                <a:spcPct val="150000"/>
              </a:lnSpc>
              <a:spcBef>
                <a:spcPts val="0"/>
              </a:spcBef>
              <a:buNone/>
            </a:pPr>
            <a:endParaRPr lang="en-US" altLang="zh-CN" sz="16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8E093010-987B-7DB5-B548-49309956AB0F}"/>
              </a:ext>
            </a:extLst>
          </p:cNvPr>
          <p:cNvSpPr txBox="1"/>
          <p:nvPr/>
        </p:nvSpPr>
        <p:spPr>
          <a:xfrm>
            <a:off x="109590" y="1325563"/>
            <a:ext cx="6164494" cy="1116781"/>
          </a:xfrm>
          <a:prstGeom prst="rect">
            <a:avLst/>
          </a:prstGeom>
          <a:noFill/>
        </p:spPr>
        <p:txBody>
          <a:bodyPr wrap="square">
            <a:spAutoFit/>
          </a:bodyPr>
          <a:lstStyle/>
          <a:p>
            <a:pPr marL="285750" indent="-285750">
              <a:lnSpc>
                <a:spcPct val="200000"/>
              </a:lnSpc>
              <a:buFont typeface="Wingdings" panose="05000000000000000000" pitchFamily="2" charset="2"/>
              <a:buChar char="ü"/>
            </a:pPr>
            <a:r>
              <a:rPr lang="zh-CN" altLang="en-US" dirty="0">
                <a:solidFill>
                  <a:schemeClr val="accent1"/>
                </a:solidFill>
                <a:latin typeface="微软雅黑" panose="020B0503020204020204" pitchFamily="34" charset="-122"/>
                <a:ea typeface="微软雅黑" panose="020B0503020204020204" pitchFamily="34" charset="-122"/>
              </a:rPr>
              <a:t>在最大数据年龄求解的结果上，效果相当</a:t>
            </a:r>
            <a:r>
              <a:rPr lang="en-US" altLang="zh-CN" dirty="0">
                <a:solidFill>
                  <a:schemeClr val="accent1"/>
                </a:solidFill>
                <a:latin typeface="微软雅黑" panose="020B0503020204020204" pitchFamily="34" charset="-122"/>
                <a:ea typeface="微软雅黑" panose="020B0503020204020204" pitchFamily="34" charset="-122"/>
              </a:rPr>
              <a:t>RTAS</a:t>
            </a:r>
          </a:p>
          <a:p>
            <a:pPr marL="285750" indent="-285750">
              <a:lnSpc>
                <a:spcPct val="200000"/>
              </a:lnSpc>
              <a:buFont typeface="Wingdings" panose="05000000000000000000" pitchFamily="2" charset="2"/>
              <a:buChar char="ü"/>
            </a:pPr>
            <a:r>
              <a:rPr lang="zh-CN" altLang="en-US" dirty="0">
                <a:solidFill>
                  <a:schemeClr val="accent1"/>
                </a:solidFill>
                <a:latin typeface="微软雅黑" panose="020B0503020204020204" pitchFamily="34" charset="-122"/>
                <a:ea typeface="微软雅黑" panose="020B0503020204020204" pitchFamily="34" charset="-122"/>
              </a:rPr>
              <a:t>在分析时间上，优于</a:t>
            </a:r>
            <a:r>
              <a:rPr lang="en-US" altLang="zh-CN" dirty="0">
                <a:solidFill>
                  <a:schemeClr val="accent1"/>
                </a:solidFill>
                <a:latin typeface="微软雅黑" panose="020B0503020204020204" pitchFamily="34" charset="-122"/>
                <a:ea typeface="微软雅黑" panose="020B0503020204020204" pitchFamily="34" charset="-122"/>
              </a:rPr>
              <a:t>RTAS</a:t>
            </a:r>
          </a:p>
        </p:txBody>
      </p:sp>
      <p:pic>
        <p:nvPicPr>
          <p:cNvPr id="7" name="图片 6">
            <a:extLst>
              <a:ext uri="{FF2B5EF4-FFF2-40B4-BE49-F238E27FC236}">
                <a16:creationId xmlns:a16="http://schemas.microsoft.com/office/drawing/2014/main" id="{20B640AE-9E70-165B-ED6A-D660FAB73023}"/>
              </a:ext>
            </a:extLst>
          </p:cNvPr>
          <p:cNvPicPr>
            <a:picLocks noChangeAspect="1"/>
          </p:cNvPicPr>
          <p:nvPr/>
        </p:nvPicPr>
        <p:blipFill>
          <a:blip r:embed="rId3"/>
          <a:stretch>
            <a:fillRect/>
          </a:stretch>
        </p:blipFill>
        <p:spPr>
          <a:xfrm>
            <a:off x="6319366" y="878341"/>
            <a:ext cx="5552381" cy="5333333"/>
          </a:xfrm>
          <a:prstGeom prst="rect">
            <a:avLst/>
          </a:prstGeom>
        </p:spPr>
      </p:pic>
    </p:spTree>
    <p:extLst>
      <p:ext uri="{BB962C8B-B14F-4D97-AF65-F5344CB8AC3E}">
        <p14:creationId xmlns:p14="http://schemas.microsoft.com/office/powerpoint/2010/main" val="3581901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5524CC9-9B1A-5EBF-BAD2-A31F42C2DFF7}"/>
              </a:ext>
            </a:extLst>
          </p:cNvPr>
          <p:cNvPicPr>
            <a:picLocks noChangeAspect="1"/>
          </p:cNvPicPr>
          <p:nvPr/>
        </p:nvPicPr>
        <p:blipFill rotWithShape="1">
          <a:blip r:embed="rId3"/>
          <a:srcRect l="4700" r="1969"/>
          <a:stretch/>
        </p:blipFill>
        <p:spPr>
          <a:xfrm>
            <a:off x="5393934" y="1479675"/>
            <a:ext cx="6657654" cy="4266667"/>
          </a:xfrm>
          <a:prstGeom prst="rect">
            <a:avLst/>
          </a:prstGeom>
        </p:spPr>
      </p:pic>
      <p:grpSp>
        <p:nvGrpSpPr>
          <p:cNvPr id="17" name="组合 16">
            <a:extLst>
              <a:ext uri="{FF2B5EF4-FFF2-40B4-BE49-F238E27FC236}">
                <a16:creationId xmlns:a16="http://schemas.microsoft.com/office/drawing/2014/main" id="{808FB5EA-22CC-FAFF-BEEF-34D279954302}"/>
              </a:ext>
            </a:extLst>
          </p:cNvPr>
          <p:cNvGrpSpPr/>
          <p:nvPr/>
        </p:nvGrpSpPr>
        <p:grpSpPr>
          <a:xfrm>
            <a:off x="140412" y="2262240"/>
            <a:ext cx="5300336" cy="780837"/>
            <a:chOff x="140412" y="2262240"/>
            <a:chExt cx="5300336" cy="780837"/>
          </a:xfrm>
        </p:grpSpPr>
        <p:pic>
          <p:nvPicPr>
            <p:cNvPr id="13" name="图片 12">
              <a:extLst>
                <a:ext uri="{FF2B5EF4-FFF2-40B4-BE49-F238E27FC236}">
                  <a16:creationId xmlns:a16="http://schemas.microsoft.com/office/drawing/2014/main" id="{5AC7C791-5262-6EC7-EBEC-FDDDCBA1A981}"/>
                </a:ext>
              </a:extLst>
            </p:cNvPr>
            <p:cNvPicPr>
              <a:picLocks noChangeAspect="1"/>
            </p:cNvPicPr>
            <p:nvPr/>
          </p:nvPicPr>
          <p:blipFill rotWithShape="1">
            <a:blip r:embed="rId4"/>
            <a:srcRect l="2835"/>
            <a:stretch/>
          </p:blipFill>
          <p:spPr>
            <a:xfrm>
              <a:off x="140412" y="2262241"/>
              <a:ext cx="5300336" cy="780836"/>
            </a:xfrm>
            <a:prstGeom prst="rect">
              <a:avLst/>
            </a:prstGeom>
          </p:spPr>
        </p:pic>
        <p:sp>
          <p:nvSpPr>
            <p:cNvPr id="15" name="矩形 14">
              <a:extLst>
                <a:ext uri="{FF2B5EF4-FFF2-40B4-BE49-F238E27FC236}">
                  <a16:creationId xmlns:a16="http://schemas.microsoft.com/office/drawing/2014/main" id="{C928A4E7-776D-1946-18EB-267ABBBA1724}"/>
                </a:ext>
              </a:extLst>
            </p:cNvPr>
            <p:cNvSpPr/>
            <p:nvPr/>
          </p:nvSpPr>
          <p:spPr>
            <a:xfrm>
              <a:off x="140412" y="2262240"/>
              <a:ext cx="3835687" cy="7808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a:extLst>
              <a:ext uri="{FF2B5EF4-FFF2-40B4-BE49-F238E27FC236}">
                <a16:creationId xmlns:a16="http://schemas.microsoft.com/office/drawing/2014/main" id="{90731C69-2B63-88FE-CC94-89B59C43775D}"/>
              </a:ext>
            </a:extLst>
          </p:cNvPr>
          <p:cNvGrpSpPr/>
          <p:nvPr/>
        </p:nvGrpSpPr>
        <p:grpSpPr>
          <a:xfrm>
            <a:off x="140412" y="3613008"/>
            <a:ext cx="5300336" cy="781701"/>
            <a:chOff x="140412" y="3613008"/>
            <a:chExt cx="5300336" cy="781701"/>
          </a:xfrm>
        </p:grpSpPr>
        <p:pic>
          <p:nvPicPr>
            <p:cNvPr id="14" name="图片 13">
              <a:extLst>
                <a:ext uri="{FF2B5EF4-FFF2-40B4-BE49-F238E27FC236}">
                  <a16:creationId xmlns:a16="http://schemas.microsoft.com/office/drawing/2014/main" id="{6080EB0B-9A7E-A1D6-C21A-24878C2140B6}"/>
                </a:ext>
              </a:extLst>
            </p:cNvPr>
            <p:cNvPicPr>
              <a:picLocks noChangeAspect="1"/>
            </p:cNvPicPr>
            <p:nvPr/>
          </p:nvPicPr>
          <p:blipFill rotWithShape="1">
            <a:blip r:embed="rId4"/>
            <a:srcRect l="2835"/>
            <a:stretch/>
          </p:blipFill>
          <p:spPr>
            <a:xfrm>
              <a:off x="140412" y="3613873"/>
              <a:ext cx="5300336" cy="780836"/>
            </a:xfrm>
            <a:prstGeom prst="rect">
              <a:avLst/>
            </a:prstGeom>
          </p:spPr>
        </p:pic>
        <p:sp>
          <p:nvSpPr>
            <p:cNvPr id="16" name="矩形 15">
              <a:extLst>
                <a:ext uri="{FF2B5EF4-FFF2-40B4-BE49-F238E27FC236}">
                  <a16:creationId xmlns:a16="http://schemas.microsoft.com/office/drawing/2014/main" id="{E035ECA5-855B-59DE-9106-0BFAC3EA4DF4}"/>
                </a:ext>
              </a:extLst>
            </p:cNvPr>
            <p:cNvSpPr/>
            <p:nvPr/>
          </p:nvSpPr>
          <p:spPr>
            <a:xfrm>
              <a:off x="795100" y="3613008"/>
              <a:ext cx="4598834" cy="78083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4B5EA85D-F8F8-C74D-B309-0083ABDD057C}"/>
              </a:ext>
            </a:extLst>
          </p:cNvPr>
          <p:cNvSpPr txBox="1"/>
          <p:nvPr/>
        </p:nvSpPr>
        <p:spPr>
          <a:xfrm>
            <a:off x="2058255" y="3150910"/>
            <a:ext cx="2143875" cy="523220"/>
          </a:xfrm>
          <a:prstGeom prst="rect">
            <a:avLst/>
          </a:prstGeom>
          <a:noFill/>
        </p:spPr>
        <p:txBody>
          <a:bodyPr wrap="square">
            <a:spAutoFit/>
          </a:bodyPr>
          <a:lstStyle/>
          <a:p>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反应时间</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RTAS 2021</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endParaRPr lang="zh-CN" altLang="en-US" sz="14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FB5CF4CE-EA3C-2850-CED4-B91F4754DDBB}"/>
              </a:ext>
            </a:extLst>
          </p:cNvPr>
          <p:cNvSpPr txBox="1"/>
          <p:nvPr/>
        </p:nvSpPr>
        <p:spPr>
          <a:xfrm>
            <a:off x="2058254" y="4602446"/>
            <a:ext cx="1023993" cy="307777"/>
          </a:xfrm>
          <a:prstGeom prst="rect">
            <a:avLst/>
          </a:prstGeom>
          <a:noFill/>
        </p:spPr>
        <p:txBody>
          <a:bodyPr wrap="square">
            <a:spAutoFit/>
          </a:bodyPr>
          <a:lstStyle/>
          <a:p>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数据年龄</a:t>
            </a:r>
            <a:endParaRPr lang="zh-CN" altLang="en-US" sz="14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F5EA1EAA-B288-7666-AB65-AF62C7A09A06}"/>
              </a:ext>
            </a:extLst>
          </p:cNvPr>
          <p:cNvSpPr txBox="1"/>
          <p:nvPr/>
        </p:nvSpPr>
        <p:spPr>
          <a:xfrm>
            <a:off x="6147371" y="5592453"/>
            <a:ext cx="1023993" cy="307777"/>
          </a:xfrm>
          <a:prstGeom prst="rect">
            <a:avLst/>
          </a:prstGeom>
          <a:noFill/>
        </p:spPr>
        <p:txBody>
          <a:bodyPr wrap="square">
            <a:spAutoFit/>
          </a:bodyPr>
          <a:lstStyle/>
          <a:p>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数据年龄</a:t>
            </a:r>
            <a:endParaRPr lang="zh-CN" altLang="en-US" sz="1400"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2473B157-8E1E-6C0A-3877-32CD9D7AF8B3}"/>
              </a:ext>
            </a:extLst>
          </p:cNvPr>
          <p:cNvSpPr/>
          <p:nvPr/>
        </p:nvSpPr>
        <p:spPr>
          <a:xfrm>
            <a:off x="5989834" y="5332990"/>
            <a:ext cx="1181530" cy="56724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3057E432-29A6-70DC-062B-62BF70700C2D}"/>
              </a:ext>
            </a:extLst>
          </p:cNvPr>
          <p:cNvSpPr txBox="1"/>
          <p:nvPr/>
        </p:nvSpPr>
        <p:spPr>
          <a:xfrm>
            <a:off x="6076089" y="4239955"/>
            <a:ext cx="1350169" cy="307777"/>
          </a:xfrm>
          <a:prstGeom prst="rect">
            <a:avLst/>
          </a:prstGeom>
          <a:noFill/>
        </p:spPr>
        <p:txBody>
          <a:bodyPr wrap="square">
            <a:spAutoFit/>
          </a:bodyPr>
          <a:lstStyle/>
          <a:p>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反应时间</a:t>
            </a:r>
            <a:endParaRPr lang="zh-CN" altLang="en-US" sz="1400"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FE07A7FE-BD65-868F-CC11-F36E8655E67A}"/>
              </a:ext>
            </a:extLst>
          </p:cNvPr>
          <p:cNvSpPr/>
          <p:nvPr/>
        </p:nvSpPr>
        <p:spPr>
          <a:xfrm>
            <a:off x="5904500" y="4266038"/>
            <a:ext cx="1290555" cy="4902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80348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en-US" altLang="zh-CN" sz="2800" b="1" dirty="0">
                <a:latin typeface="微软雅黑" panose="020B0503020204020204" pitchFamily="34" charset="-122"/>
                <a:ea typeface="微软雅黑" panose="020B0503020204020204" pitchFamily="34" charset="-122"/>
              </a:rPr>
              <a:t>RELATED WORK</a:t>
            </a:r>
            <a:endParaRPr lang="zh-CN" altLang="en-US" sz="2800" b="1"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0" y="1166521"/>
            <a:ext cx="6891664" cy="4792489"/>
          </a:xfrm>
        </p:spPr>
        <p:txBody>
          <a:bodyPr>
            <a:noAutofit/>
          </a:bodyPr>
          <a:lstStyle/>
          <a:p>
            <a:pPr>
              <a:lnSpc>
                <a:spcPct val="170000"/>
              </a:lnSpc>
              <a:spcBef>
                <a:spcPts val="0"/>
              </a:spcBef>
              <a:buFont typeface="Wingdings" panose="05000000000000000000" pitchFamily="2" charset="2"/>
              <a:buChar char="Ø"/>
            </a:pPr>
            <a:r>
              <a:rPr lang="en-US" altLang="zh-CN" sz="1800" b="1" dirty="0">
                <a:latin typeface="微软雅黑" panose="020B0503020204020204" pitchFamily="34" charset="-122"/>
                <a:ea typeface="微软雅黑" panose="020B0503020204020204" pitchFamily="34" charset="-122"/>
              </a:rPr>
              <a:t>Period Optimization for Hard Real-time Distributed Automotive Systems</a:t>
            </a:r>
          </a:p>
          <a:p>
            <a:pPr marL="0" indent="0">
              <a:lnSpc>
                <a:spcPct val="170000"/>
              </a:lnSpc>
              <a:spcBef>
                <a:spcPts val="0"/>
              </a:spcBef>
              <a:buNone/>
            </a:pPr>
            <a:r>
              <a:rPr lang="en-US" altLang="zh-CN" sz="1200" b="1" dirty="0">
                <a:latin typeface="微软雅黑" panose="020B0503020204020204" pitchFamily="34" charset="-122"/>
                <a:ea typeface="微软雅黑" panose="020B0503020204020204" pitchFamily="34" charset="-122"/>
              </a:rPr>
              <a:t>     ——</a:t>
            </a:r>
            <a:r>
              <a:rPr lang="it-IT" altLang="zh-CN" sz="1200" b="1" dirty="0">
                <a:latin typeface="微软雅黑" panose="020B0503020204020204" pitchFamily="34" charset="-122"/>
                <a:ea typeface="微软雅黑" panose="020B0503020204020204" pitchFamily="34" charset="-122"/>
              </a:rPr>
              <a:t>Abhijit Davare, Qi Zhu, Marco Di Natale</a:t>
            </a:r>
            <a:r>
              <a:rPr lang="zh-CN" altLang="en-US" sz="1200" b="1" dirty="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DAC 2007</a:t>
            </a:r>
            <a:r>
              <a:rPr lang="zh-CN" altLang="en-US" sz="1200" b="1" dirty="0">
                <a:latin typeface="微软雅黑" panose="020B0503020204020204" pitchFamily="34" charset="-122"/>
                <a:ea typeface="微软雅黑" panose="020B0503020204020204" pitchFamily="34" charset="-122"/>
              </a:rPr>
              <a:t>）</a:t>
            </a:r>
            <a:endParaRPr lang="en-US" altLang="zh-CN" sz="1200" b="1"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最坏情况响应时间和路径中所有对象的周期相加，可以计算每条路径的最坏情况端到端延迟</a:t>
            </a:r>
            <a:endParaRPr lang="en-US" altLang="zh-CN" sz="16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endParaRPr lang="en-US" altLang="zh-CN" sz="1600" dirty="0">
              <a:latin typeface="微软雅黑" panose="020B0503020204020204" pitchFamily="34" charset="-122"/>
              <a:ea typeface="微软雅黑" panose="020B0503020204020204" pitchFamily="34" charset="-122"/>
            </a:endParaRPr>
          </a:p>
          <a:p>
            <a:pPr marL="0" indent="0">
              <a:lnSpc>
                <a:spcPct val="170000"/>
              </a:lnSpc>
              <a:spcBef>
                <a:spcPts val="0"/>
              </a:spcBef>
              <a:buNone/>
            </a:pPr>
            <a:endParaRPr lang="en-US" altLang="zh-CN" sz="16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如图，外部事件在任务</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的第一个实例完成后立即到达。数据将由任务在其下一个实例上读取，并将在其最坏情况响应时间之后产生结果，即外部事件到达后的</a:t>
            </a:r>
            <a:r>
              <a:rPr lang="en-US" altLang="zh-CN" sz="1600" dirty="0">
                <a:latin typeface="微软雅黑" panose="020B0503020204020204" pitchFamily="34" charset="-122"/>
                <a:ea typeface="微软雅黑" panose="020B0503020204020204" pitchFamily="34" charset="-122"/>
              </a:rPr>
              <a:t>t1+r1</a:t>
            </a:r>
            <a:r>
              <a:rPr lang="zh-CN" altLang="en-US" sz="1600" dirty="0">
                <a:latin typeface="微软雅黑" panose="020B0503020204020204" pitchFamily="34" charset="-122"/>
                <a:ea typeface="微软雅黑" panose="020B0503020204020204" pitchFamily="34" charset="-122"/>
              </a:rPr>
              <a:t>时间单位。</a:t>
            </a:r>
            <a:endParaRPr lang="en-US" altLang="zh-CN" sz="16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r>
              <a:rPr lang="zh-CN" altLang="en-US" sz="1600" dirty="0">
                <a:solidFill>
                  <a:srgbClr val="FF0000"/>
                </a:solidFill>
                <a:latin typeface="微软雅黑" panose="020B0503020204020204" pitchFamily="34" charset="-122"/>
                <a:ea typeface="微软雅黑" panose="020B0503020204020204" pitchFamily="34" charset="-122"/>
              </a:rPr>
              <a:t>过于悲观，单独考虑链中每个任务</a:t>
            </a:r>
            <a:endParaRPr lang="en-US" altLang="zh-CN" sz="1600" dirty="0">
              <a:solidFill>
                <a:srgbClr val="FF0000"/>
              </a:solidFill>
              <a:latin typeface="微软雅黑" panose="020B0503020204020204" pitchFamily="34" charset="-122"/>
              <a:ea typeface="微软雅黑" panose="020B0503020204020204" pitchFamily="34" charset="-122"/>
            </a:endParaRPr>
          </a:p>
          <a:p>
            <a:pPr marL="457200" lvl="1" indent="0">
              <a:lnSpc>
                <a:spcPct val="170000"/>
              </a:lnSpc>
              <a:buNone/>
            </a:pPr>
            <a:endParaRPr lang="en-US" altLang="zh-CN" sz="21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F391F74-B185-05C3-6EB6-887E01090F65}"/>
              </a:ext>
            </a:extLst>
          </p:cNvPr>
          <p:cNvPicPr>
            <a:picLocks noChangeAspect="1"/>
          </p:cNvPicPr>
          <p:nvPr/>
        </p:nvPicPr>
        <p:blipFill rotWithShape="1">
          <a:blip r:embed="rId3"/>
          <a:srcRect l="5150" r="4414"/>
          <a:stretch/>
        </p:blipFill>
        <p:spPr>
          <a:xfrm>
            <a:off x="7083449" y="1981576"/>
            <a:ext cx="5108551" cy="2894845"/>
          </a:xfrm>
          <a:prstGeom prst="rect">
            <a:avLst/>
          </a:prstGeom>
        </p:spPr>
      </p:pic>
      <p:pic>
        <p:nvPicPr>
          <p:cNvPr id="8" name="图片 7">
            <a:extLst>
              <a:ext uri="{FF2B5EF4-FFF2-40B4-BE49-F238E27FC236}">
                <a16:creationId xmlns:a16="http://schemas.microsoft.com/office/drawing/2014/main" id="{400AE0E4-B849-DD15-B974-245351C42527}"/>
              </a:ext>
            </a:extLst>
          </p:cNvPr>
          <p:cNvPicPr>
            <a:picLocks noChangeAspect="1"/>
          </p:cNvPicPr>
          <p:nvPr/>
        </p:nvPicPr>
        <p:blipFill>
          <a:blip r:embed="rId4"/>
          <a:stretch>
            <a:fillRect/>
          </a:stretch>
        </p:blipFill>
        <p:spPr>
          <a:xfrm>
            <a:off x="1925296" y="3428999"/>
            <a:ext cx="2474415" cy="609638"/>
          </a:xfrm>
          <a:prstGeom prst="rect">
            <a:avLst/>
          </a:prstGeom>
        </p:spPr>
      </p:pic>
    </p:spTree>
    <p:extLst>
      <p:ext uri="{BB962C8B-B14F-4D97-AF65-F5344CB8AC3E}">
        <p14:creationId xmlns:p14="http://schemas.microsoft.com/office/powerpoint/2010/main" val="48570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en-US" altLang="zh-CN" sz="2800" b="1" dirty="0">
                <a:latin typeface="微软雅黑" panose="020B0503020204020204" pitchFamily="34" charset="-122"/>
                <a:ea typeface="微软雅黑" panose="020B0503020204020204" pitchFamily="34" charset="-122"/>
              </a:rPr>
              <a:t>RELATED WORK</a:t>
            </a:r>
            <a:endParaRPr lang="zh-CN" altLang="en-US" sz="2800" b="1"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0" y="1166522"/>
            <a:ext cx="6891664" cy="5224004"/>
          </a:xfrm>
        </p:spPr>
        <p:txBody>
          <a:bodyPr>
            <a:noAutofit/>
          </a:bodyPr>
          <a:lstStyle/>
          <a:p>
            <a:pPr>
              <a:lnSpc>
                <a:spcPct val="170000"/>
              </a:lnSpc>
              <a:spcBef>
                <a:spcPts val="0"/>
              </a:spcBef>
              <a:buFont typeface="Wingdings" panose="05000000000000000000" pitchFamily="2" charset="2"/>
              <a:buChar char="Ø"/>
            </a:pPr>
            <a:r>
              <a:rPr lang="en-US" altLang="zh-CN" sz="1800" b="1" dirty="0">
                <a:latin typeface="微软雅黑" panose="020B0503020204020204" pitchFamily="34" charset="-122"/>
                <a:ea typeface="微软雅黑" panose="020B0503020204020204" pitchFamily="34" charset="-122"/>
              </a:rPr>
              <a:t>End-to-End Timing Analysis of Sporadic Cause-Effect Chains in Distributed Systems</a:t>
            </a:r>
          </a:p>
          <a:p>
            <a:pPr marL="0" indent="0">
              <a:lnSpc>
                <a:spcPct val="170000"/>
              </a:lnSpc>
              <a:spcBef>
                <a:spcPts val="0"/>
              </a:spcBef>
              <a:buNone/>
            </a:pPr>
            <a:r>
              <a:rPr lang="en-US" altLang="zh-CN" sz="1200" b="1" dirty="0">
                <a:latin typeface="微软雅黑" panose="020B0503020204020204" pitchFamily="34" charset="-122"/>
                <a:ea typeface="微软雅黑" panose="020B0503020204020204" pitchFamily="34" charset="-122"/>
              </a:rPr>
              <a:t>     ——</a:t>
            </a:r>
            <a:r>
              <a:rPr lang="it-IT" altLang="zh-CN" sz="1200" b="1" dirty="0">
                <a:latin typeface="微软雅黑" panose="020B0503020204020204" pitchFamily="34" charset="-122"/>
                <a:ea typeface="微软雅黑" panose="020B0503020204020204" pitchFamily="34" charset="-122"/>
              </a:rPr>
              <a:t>MARCO DÜRR, GEORG VON DER BRÜGGEN, KUAN-HSUN CHEN, JIAN-JIA CHEN</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ESWEEK-TECS 2019</a:t>
            </a:r>
            <a:r>
              <a:rPr lang="zh-CN" altLang="en-US" sz="1200" b="1" dirty="0">
                <a:latin typeface="微软雅黑" panose="020B0503020204020204" pitchFamily="34" charset="-122"/>
                <a:ea typeface="微软雅黑" panose="020B0503020204020204" pitchFamily="34" charset="-122"/>
              </a:rPr>
              <a:t>）</a:t>
            </a:r>
            <a:endParaRPr lang="en-US" altLang="zh-CN" sz="1200" b="1"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以向前（向后）作业链形式，分析最大响应时间（数据年龄）</a:t>
            </a:r>
            <a:endParaRPr lang="en-US" altLang="zh-CN" sz="16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r>
              <a:rPr lang="zh-CN" altLang="en-US" sz="1600" dirty="0">
                <a:solidFill>
                  <a:srgbClr val="FF0000"/>
                </a:solidFill>
                <a:latin typeface="微软雅黑" panose="020B0503020204020204" pitchFamily="34" charset="-122"/>
                <a:ea typeface="微软雅黑" panose="020B0503020204020204" pitchFamily="34" charset="-122"/>
              </a:rPr>
              <a:t>对于周期性的因果链过于悲观</a:t>
            </a:r>
            <a:r>
              <a:rPr lang="zh-CN" altLang="en-US" sz="1600" dirty="0">
                <a:latin typeface="微软雅黑" panose="020B0503020204020204" pitchFamily="34" charset="-122"/>
                <a:ea typeface="微软雅黑" panose="020B0503020204020204" pitchFamily="34" charset="-122"/>
              </a:rPr>
              <a:t>，忽略了任务周期对直接向后的作业链中两个作业的释放时间之间的差距的影响</a:t>
            </a:r>
            <a:endParaRPr lang="en-US" altLang="zh-CN" sz="21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8C11475A-316B-5907-359A-A2C04D9E79E6}"/>
              </a:ext>
            </a:extLst>
          </p:cNvPr>
          <p:cNvPicPr>
            <a:picLocks noChangeAspect="1"/>
          </p:cNvPicPr>
          <p:nvPr/>
        </p:nvPicPr>
        <p:blipFill>
          <a:blip r:embed="rId3"/>
          <a:stretch>
            <a:fillRect/>
          </a:stretch>
        </p:blipFill>
        <p:spPr>
          <a:xfrm>
            <a:off x="2457691" y="4078841"/>
            <a:ext cx="6769923" cy="2779160"/>
          </a:xfrm>
          <a:prstGeom prst="rect">
            <a:avLst/>
          </a:prstGeom>
        </p:spPr>
      </p:pic>
      <p:pic>
        <p:nvPicPr>
          <p:cNvPr id="9" name="图片 8">
            <a:extLst>
              <a:ext uri="{FF2B5EF4-FFF2-40B4-BE49-F238E27FC236}">
                <a16:creationId xmlns:a16="http://schemas.microsoft.com/office/drawing/2014/main" id="{06F50D62-1109-1985-F783-E1E7741E659F}"/>
              </a:ext>
            </a:extLst>
          </p:cNvPr>
          <p:cNvPicPr>
            <a:picLocks noChangeAspect="1"/>
          </p:cNvPicPr>
          <p:nvPr/>
        </p:nvPicPr>
        <p:blipFill rotWithShape="1">
          <a:blip r:embed="rId4"/>
          <a:srcRect r="5341"/>
          <a:stretch/>
        </p:blipFill>
        <p:spPr>
          <a:xfrm>
            <a:off x="6816321" y="1466768"/>
            <a:ext cx="5375679" cy="1937182"/>
          </a:xfrm>
          <a:prstGeom prst="rect">
            <a:avLst/>
          </a:prstGeom>
        </p:spPr>
      </p:pic>
      <p:pic>
        <p:nvPicPr>
          <p:cNvPr id="11" name="图片 10">
            <a:extLst>
              <a:ext uri="{FF2B5EF4-FFF2-40B4-BE49-F238E27FC236}">
                <a16:creationId xmlns:a16="http://schemas.microsoft.com/office/drawing/2014/main" id="{FD6B7565-CA6E-C42C-67C7-7CD181BAC66F}"/>
              </a:ext>
            </a:extLst>
          </p:cNvPr>
          <p:cNvPicPr>
            <a:picLocks noChangeAspect="1"/>
          </p:cNvPicPr>
          <p:nvPr/>
        </p:nvPicPr>
        <p:blipFill>
          <a:blip r:embed="rId5"/>
          <a:stretch>
            <a:fillRect/>
          </a:stretch>
        </p:blipFill>
        <p:spPr>
          <a:xfrm>
            <a:off x="7485285" y="3308095"/>
            <a:ext cx="4706715" cy="549949"/>
          </a:xfrm>
          <a:prstGeom prst="rect">
            <a:avLst/>
          </a:prstGeom>
        </p:spPr>
      </p:pic>
    </p:spTree>
    <p:extLst>
      <p:ext uri="{BB962C8B-B14F-4D97-AF65-F5344CB8AC3E}">
        <p14:creationId xmlns:p14="http://schemas.microsoft.com/office/powerpoint/2010/main" val="49273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en-US" altLang="zh-CN" sz="2800" b="1" dirty="0">
                <a:latin typeface="微软雅黑" panose="020B0503020204020204" pitchFamily="34" charset="-122"/>
                <a:ea typeface="微软雅黑" panose="020B0503020204020204" pitchFamily="34" charset="-122"/>
              </a:rPr>
              <a:t>RELATED WORK</a:t>
            </a:r>
            <a:endParaRPr lang="zh-CN" altLang="en-US" sz="2800" b="1"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0" y="1166522"/>
            <a:ext cx="6891664" cy="5224004"/>
          </a:xfrm>
        </p:spPr>
        <p:txBody>
          <a:bodyPr>
            <a:noAutofit/>
          </a:bodyPr>
          <a:lstStyle/>
          <a:p>
            <a:pPr>
              <a:lnSpc>
                <a:spcPct val="170000"/>
              </a:lnSpc>
              <a:spcBef>
                <a:spcPts val="0"/>
              </a:spcBef>
              <a:buFont typeface="Wingdings" panose="05000000000000000000" pitchFamily="2" charset="2"/>
              <a:buChar char="Ø"/>
            </a:pPr>
            <a:r>
              <a:rPr lang="en-US" altLang="zh-CN" sz="1800" b="1" dirty="0">
                <a:latin typeface="微软雅黑" panose="020B0503020204020204" pitchFamily="34" charset="-122"/>
                <a:ea typeface="微软雅黑" panose="020B0503020204020204" pitchFamily="34" charset="-122"/>
              </a:rPr>
              <a:t>Timing Analysis of Asynchronized Distributed Cause-Effect Chains</a:t>
            </a:r>
          </a:p>
          <a:p>
            <a:pPr marL="0" indent="0">
              <a:lnSpc>
                <a:spcPct val="170000"/>
              </a:lnSpc>
              <a:spcBef>
                <a:spcPts val="0"/>
              </a:spcBef>
              <a:buNone/>
            </a:pPr>
            <a:r>
              <a:rPr lang="en-US" altLang="zh-CN" sz="1200" b="1" dirty="0">
                <a:latin typeface="微软雅黑" panose="020B0503020204020204" pitchFamily="34" charset="-122"/>
                <a:ea typeface="微软雅黑" panose="020B0503020204020204" pitchFamily="34" charset="-122"/>
              </a:rPr>
              <a:t>     ——</a:t>
            </a:r>
            <a:r>
              <a:rPr lang="it-IT" altLang="zh-CN" sz="1200" b="1" dirty="0">
                <a:latin typeface="微软雅黑" panose="020B0503020204020204" pitchFamily="34" charset="-122"/>
                <a:ea typeface="微软雅黑" panose="020B0503020204020204" pitchFamily="34" charset="-122"/>
              </a:rPr>
              <a:t>Mario Günzel, Kuan-Hsun Chen, Niklas Ueter, Georg von der Brüggen, Marco Dürr and Jian-Jia Chen</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RTAS 2021</a:t>
            </a:r>
            <a:r>
              <a:rPr lang="zh-CN" altLang="en-US" sz="1200" b="1" dirty="0">
                <a:latin typeface="微软雅黑" panose="020B0503020204020204" pitchFamily="34" charset="-122"/>
                <a:ea typeface="微软雅黑" panose="020B0503020204020204" pitchFamily="34" charset="-122"/>
              </a:rPr>
              <a:t>）</a:t>
            </a:r>
            <a:endParaRPr lang="en-US" altLang="zh-CN" sz="1200" b="1"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以扩展向前（向后）作业链形式，分析最大响应时间（数据年龄）</a:t>
            </a:r>
            <a:endParaRPr lang="en-US" altLang="zh-CN" sz="16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枚举超周期内的所有作业链，上界更为精确</a:t>
            </a:r>
            <a:endParaRPr lang="en-US" altLang="zh-CN" sz="16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提出</a:t>
            </a:r>
            <a:r>
              <a:rPr lang="zh-CN" altLang="en-US" sz="1600" b="1" dirty="0">
                <a:latin typeface="微软雅黑" panose="020B0503020204020204" pitchFamily="34" charset="-122"/>
                <a:ea typeface="微软雅黑" panose="020B0503020204020204" pitchFamily="34" charset="-122"/>
              </a:rPr>
              <a:t>切割</a:t>
            </a:r>
            <a:r>
              <a:rPr lang="zh-CN" altLang="en-US" sz="1600" dirty="0">
                <a:latin typeface="微软雅黑" panose="020B0503020204020204" pitchFamily="34" charset="-122"/>
                <a:ea typeface="微软雅黑" panose="020B0503020204020204" pitchFamily="34" charset="-122"/>
              </a:rPr>
              <a:t>模型，多</a:t>
            </a:r>
            <a:r>
              <a:rPr lang="en-US" altLang="zh-CN" sz="1600" dirty="0">
                <a:latin typeface="微软雅黑" panose="020B0503020204020204" pitchFamily="34" charset="-122"/>
                <a:ea typeface="微软雅黑" panose="020B0503020204020204" pitchFamily="34" charset="-122"/>
              </a:rPr>
              <a:t>ECU</a:t>
            </a:r>
            <a:r>
              <a:rPr lang="zh-CN" altLang="en-US" sz="1600" dirty="0">
                <a:latin typeface="微软雅黑" panose="020B0503020204020204" pitchFamily="34" charset="-122"/>
                <a:ea typeface="微软雅黑" panose="020B0503020204020204" pitchFamily="34" charset="-122"/>
              </a:rPr>
              <a:t>任务链的计算被分解为单</a:t>
            </a:r>
            <a:r>
              <a:rPr lang="en-US" altLang="zh-CN" sz="1600" dirty="0">
                <a:latin typeface="微软雅黑" panose="020B0503020204020204" pitchFamily="34" charset="-122"/>
                <a:ea typeface="微软雅黑" panose="020B0503020204020204" pitchFamily="34" charset="-122"/>
              </a:rPr>
              <a:t>ECU+</a:t>
            </a:r>
            <a:r>
              <a:rPr lang="zh-CN" altLang="en-US" sz="1600" dirty="0">
                <a:latin typeface="微软雅黑" panose="020B0503020204020204" pitchFamily="34" charset="-122"/>
                <a:ea typeface="微软雅黑" panose="020B0503020204020204" pitchFamily="34" charset="-122"/>
              </a:rPr>
              <a:t>通信任务链</a:t>
            </a:r>
            <a:endParaRPr lang="en-US" altLang="zh-CN" sz="16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endParaRPr lang="en-US" altLang="zh-CN" sz="16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r>
              <a:rPr lang="zh-CN" altLang="en-US" sz="1600" dirty="0">
                <a:solidFill>
                  <a:srgbClr val="FF0000"/>
                </a:solidFill>
                <a:latin typeface="微软雅黑" panose="020B0503020204020204" pitchFamily="34" charset="-122"/>
                <a:ea typeface="微软雅黑" panose="020B0503020204020204" pitchFamily="34" charset="-122"/>
              </a:rPr>
              <a:t>时间复杂度随任务数量指数型增长</a:t>
            </a:r>
            <a:endParaRPr lang="en-US" altLang="zh-CN" sz="2100" dirty="0">
              <a:solidFill>
                <a:srgbClr val="FF0000"/>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331E6584-803F-1D16-C13A-1FD10B0B6E54}"/>
              </a:ext>
            </a:extLst>
          </p:cNvPr>
          <p:cNvPicPr>
            <a:picLocks noChangeAspect="1"/>
          </p:cNvPicPr>
          <p:nvPr/>
        </p:nvPicPr>
        <p:blipFill rotWithShape="1">
          <a:blip r:embed="rId3"/>
          <a:srcRect l="2835"/>
          <a:stretch/>
        </p:blipFill>
        <p:spPr>
          <a:xfrm>
            <a:off x="6790601" y="2138951"/>
            <a:ext cx="5300336" cy="780836"/>
          </a:xfrm>
          <a:prstGeom prst="rect">
            <a:avLst/>
          </a:prstGeom>
        </p:spPr>
      </p:pic>
      <p:pic>
        <p:nvPicPr>
          <p:cNvPr id="8" name="图片 7">
            <a:extLst>
              <a:ext uri="{FF2B5EF4-FFF2-40B4-BE49-F238E27FC236}">
                <a16:creationId xmlns:a16="http://schemas.microsoft.com/office/drawing/2014/main" id="{A737B394-78B3-7470-1177-F4E32026A2B8}"/>
              </a:ext>
            </a:extLst>
          </p:cNvPr>
          <p:cNvPicPr>
            <a:picLocks noChangeAspect="1"/>
          </p:cNvPicPr>
          <p:nvPr/>
        </p:nvPicPr>
        <p:blipFill>
          <a:blip r:embed="rId4"/>
          <a:stretch>
            <a:fillRect/>
          </a:stretch>
        </p:blipFill>
        <p:spPr>
          <a:xfrm>
            <a:off x="6735640" y="3153070"/>
            <a:ext cx="4988287" cy="2437341"/>
          </a:xfrm>
          <a:prstGeom prst="rect">
            <a:avLst/>
          </a:prstGeom>
        </p:spPr>
      </p:pic>
      <p:pic>
        <p:nvPicPr>
          <p:cNvPr id="14" name="图片 13">
            <a:extLst>
              <a:ext uri="{FF2B5EF4-FFF2-40B4-BE49-F238E27FC236}">
                <a16:creationId xmlns:a16="http://schemas.microsoft.com/office/drawing/2014/main" id="{C04991C2-25D7-193C-AE46-2A6062507E1D}"/>
              </a:ext>
            </a:extLst>
          </p:cNvPr>
          <p:cNvPicPr>
            <a:picLocks noChangeAspect="1"/>
          </p:cNvPicPr>
          <p:nvPr/>
        </p:nvPicPr>
        <p:blipFill>
          <a:blip r:embed="rId5"/>
          <a:stretch>
            <a:fillRect/>
          </a:stretch>
        </p:blipFill>
        <p:spPr>
          <a:xfrm>
            <a:off x="535629" y="4047931"/>
            <a:ext cx="3990476" cy="323810"/>
          </a:xfrm>
          <a:prstGeom prst="rect">
            <a:avLst/>
          </a:prstGeom>
        </p:spPr>
      </p:pic>
    </p:spTree>
    <p:extLst>
      <p:ext uri="{BB962C8B-B14F-4D97-AF65-F5344CB8AC3E}">
        <p14:creationId xmlns:p14="http://schemas.microsoft.com/office/powerpoint/2010/main" val="2253877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en-US" altLang="zh-CN" sz="2800" b="1" dirty="0" err="1">
                <a:latin typeface="微软雅黑" panose="020B0503020204020204" pitchFamily="34" charset="-122"/>
                <a:ea typeface="微软雅黑" panose="020B0503020204020204" pitchFamily="34" charset="-122"/>
              </a:rPr>
              <a:t>DBAge</a:t>
            </a:r>
            <a:endParaRPr lang="zh-CN" altLang="en-US" sz="2800" b="1"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0" y="1166522"/>
            <a:ext cx="9390580" cy="5224004"/>
          </a:xfrm>
        </p:spPr>
        <p:txBody>
          <a:bodyPr>
            <a:noAutofit/>
          </a:bodyPr>
          <a:lstStyle/>
          <a:p>
            <a:pPr>
              <a:lnSpc>
                <a:spcPct val="170000"/>
              </a:lnSpc>
              <a:spcBef>
                <a:spcPts val="0"/>
              </a:spcBef>
              <a:buFont typeface="Wingdings" panose="05000000000000000000" pitchFamily="2" charset="2"/>
              <a:buChar char="Ø"/>
            </a:pPr>
            <a:r>
              <a:rPr lang="zh-CN" altLang="en-US" sz="1800" dirty="0">
                <a:solidFill>
                  <a:schemeClr val="accent1"/>
                </a:solidFill>
                <a:latin typeface="微软雅黑" panose="020B0503020204020204" pitchFamily="34" charset="-122"/>
                <a:ea typeface="微软雅黑" panose="020B0503020204020204" pitchFamily="34" charset="-122"/>
              </a:rPr>
              <a:t>更有效率的计算，而不是更精确的最大数据年龄上界</a:t>
            </a:r>
            <a:endParaRPr lang="en-US" altLang="zh-CN" sz="18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每对相邻任务的最后一个数据传播实例的发布间隔限制问题。（</a:t>
            </a:r>
            <a:r>
              <a:rPr lang="zh-CN" altLang="en-US" sz="1800" b="1" dirty="0">
                <a:latin typeface="微软雅黑" panose="020B0503020204020204" pitchFamily="34" charset="-122"/>
                <a:ea typeface="微软雅黑" panose="020B0503020204020204" pitchFamily="34" charset="-122"/>
              </a:rPr>
              <a:t>生产者与消费者</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836C84B3-BD67-9497-A6A9-5C4F91320D03}"/>
              </a:ext>
            </a:extLst>
          </p:cNvPr>
          <p:cNvPicPr>
            <a:picLocks noChangeAspect="1"/>
          </p:cNvPicPr>
          <p:nvPr/>
        </p:nvPicPr>
        <p:blipFill>
          <a:blip r:embed="rId3"/>
          <a:stretch>
            <a:fillRect/>
          </a:stretch>
        </p:blipFill>
        <p:spPr>
          <a:xfrm>
            <a:off x="5174750" y="2822444"/>
            <a:ext cx="6878252" cy="2558519"/>
          </a:xfrm>
          <a:prstGeom prst="rect">
            <a:avLst/>
          </a:prstGeom>
        </p:spPr>
      </p:pic>
      <p:pic>
        <p:nvPicPr>
          <p:cNvPr id="9" name="图片 8">
            <a:extLst>
              <a:ext uri="{FF2B5EF4-FFF2-40B4-BE49-F238E27FC236}">
                <a16:creationId xmlns:a16="http://schemas.microsoft.com/office/drawing/2014/main" id="{3775DA0B-DF2E-D1D5-7225-3E948A70C1BE}"/>
              </a:ext>
            </a:extLst>
          </p:cNvPr>
          <p:cNvPicPr>
            <a:picLocks noChangeAspect="1"/>
          </p:cNvPicPr>
          <p:nvPr/>
        </p:nvPicPr>
        <p:blipFill rotWithShape="1">
          <a:blip r:embed="rId4"/>
          <a:srcRect l="-843" t="1869" r="843" b="-1869"/>
          <a:stretch/>
        </p:blipFill>
        <p:spPr>
          <a:xfrm>
            <a:off x="378922" y="3082300"/>
            <a:ext cx="4266667" cy="3847619"/>
          </a:xfrm>
          <a:prstGeom prst="rect">
            <a:avLst/>
          </a:prstGeom>
        </p:spPr>
      </p:pic>
      <p:pic>
        <p:nvPicPr>
          <p:cNvPr id="11" name="图片 10">
            <a:extLst>
              <a:ext uri="{FF2B5EF4-FFF2-40B4-BE49-F238E27FC236}">
                <a16:creationId xmlns:a16="http://schemas.microsoft.com/office/drawing/2014/main" id="{56ED0784-B54B-6878-3C72-B546053A81A7}"/>
              </a:ext>
            </a:extLst>
          </p:cNvPr>
          <p:cNvPicPr>
            <a:picLocks noChangeAspect="1"/>
          </p:cNvPicPr>
          <p:nvPr/>
        </p:nvPicPr>
        <p:blipFill>
          <a:blip r:embed="rId5"/>
          <a:stretch>
            <a:fillRect/>
          </a:stretch>
        </p:blipFill>
        <p:spPr>
          <a:xfrm>
            <a:off x="293110" y="2158751"/>
            <a:ext cx="3895238" cy="666667"/>
          </a:xfrm>
          <a:prstGeom prst="rect">
            <a:avLst/>
          </a:prstGeom>
        </p:spPr>
      </p:pic>
    </p:spTree>
    <p:extLst>
      <p:ext uri="{BB962C8B-B14F-4D97-AF65-F5344CB8AC3E}">
        <p14:creationId xmlns:p14="http://schemas.microsoft.com/office/powerpoint/2010/main" val="144359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en-US" altLang="zh-CN" sz="2800" b="1" dirty="0" err="1">
                <a:latin typeface="微软雅黑" panose="020B0503020204020204" pitchFamily="34" charset="-122"/>
                <a:ea typeface="微软雅黑" panose="020B0503020204020204" pitchFamily="34" charset="-122"/>
              </a:rPr>
              <a:t>DBAge</a:t>
            </a:r>
            <a:endParaRPr lang="zh-CN" altLang="en-US" sz="28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0" y="1166522"/>
                <a:ext cx="6891664" cy="5224004"/>
              </a:xfrm>
            </p:spPr>
            <p:txBody>
              <a:bodyPr>
                <a:noAutofit/>
              </a:bodyPr>
              <a:lstStyle/>
              <a:p>
                <a:pPr>
                  <a:lnSpc>
                    <a:spcPct val="170000"/>
                  </a:lnSpc>
                  <a:spcBef>
                    <a:spcPts val="0"/>
                  </a:spcBef>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任务</a:t>
                </a:r>
                <a:r>
                  <a:rPr lang="en-US" altLang="zh-CN" sz="1800" dirty="0" err="1">
                    <a:latin typeface="微软雅黑" panose="020B0503020204020204" pitchFamily="34" charset="-122"/>
                    <a:ea typeface="微软雅黑" panose="020B0503020204020204" pitchFamily="34" charset="-122"/>
                  </a:rPr>
                  <a:t>i</a:t>
                </a:r>
                <a:r>
                  <a:rPr lang="zh-CN" altLang="en-US" sz="1800" dirty="0">
                    <a:latin typeface="微软雅黑" panose="020B0503020204020204" pitchFamily="34" charset="-122"/>
                    <a:ea typeface="微软雅黑" panose="020B0503020204020204" pitchFamily="34" charset="-122"/>
                  </a:rPr>
                  <a:t>优先级高于任务</a:t>
                </a:r>
                <a:r>
                  <a:rPr lang="en-US" altLang="zh-CN" sz="1800" dirty="0">
                    <a:latin typeface="微软雅黑" panose="020B0503020204020204" pitchFamily="34" charset="-122"/>
                    <a:ea typeface="微软雅黑" panose="020B0503020204020204" pitchFamily="34" charset="-122"/>
                  </a:rPr>
                  <a:t>i+1</a:t>
                </a:r>
              </a:p>
              <a:p>
                <a:pPr>
                  <a:lnSpc>
                    <a:spcPct val="170000"/>
                  </a:lnSpc>
                  <a:spcBef>
                    <a:spcPts val="0"/>
                  </a:spcBef>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a:p>
                <a:pPr marL="0" indent="0">
                  <a:lnSpc>
                    <a:spcPct val="170000"/>
                  </a:lnSpc>
                  <a:spcBef>
                    <a:spcPts val="0"/>
                  </a:spcBef>
                  <a:buNone/>
                </a:pPr>
                <a:r>
                  <a:rPr lang="en-US" altLang="zh-CN" sz="18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𝜂</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+1</m:t>
                        </m:r>
                      </m:sub>
                    </m:sSub>
                  </m:oMath>
                </a14:m>
                <a:r>
                  <a:rPr lang="zh-CN" altLang="en-US" sz="1800" dirty="0">
                    <a:latin typeface="微软雅黑" panose="020B0503020204020204" pitchFamily="34" charset="-122"/>
                    <a:ea typeface="微软雅黑" panose="020B0503020204020204" pitchFamily="34" charset="-122"/>
                  </a:rPr>
                  <a:t>是 </a:t>
                </a:r>
                <a14:m>
                  <m:oMath xmlns:m="http://schemas.openxmlformats.org/officeDocument/2006/math">
                    <m:sSub>
                      <m:sSubPr>
                        <m:ctrlPr>
                          <a:rPr lang="en-US" altLang="zh-CN" sz="1800" i="1" smtClean="0">
                            <a:latin typeface="Cambria Math" panose="02040503050406030204" pitchFamily="18" charset="0"/>
                            <a:ea typeface="微软雅黑" panose="020B0503020204020204" pitchFamily="34" charset="-122"/>
                          </a:rPr>
                        </m:ctrlPr>
                      </m:sSubPr>
                      <m:e>
                        <m:r>
                          <m:rPr>
                            <m:sty m:val="p"/>
                          </m:rPr>
                          <a:rPr lang="en-US" altLang="zh-CN" sz="1800" i="1">
                            <a:latin typeface="Cambria Math" panose="02040503050406030204" pitchFamily="18" charset="0"/>
                            <a:ea typeface="微软雅黑" panose="020B0503020204020204" pitchFamily="34" charset="-122"/>
                          </a:rPr>
                          <m:t>T</m:t>
                        </m:r>
                      </m:e>
                      <m:sub>
                        <m:r>
                          <m:rPr>
                            <m:sty m:val="p"/>
                          </m:rPr>
                          <a:rPr lang="en-US" altLang="zh-CN" sz="1800" i="1">
                            <a:latin typeface="Cambria Math" panose="02040503050406030204" pitchFamily="18" charset="0"/>
                            <a:ea typeface="微软雅黑" panose="020B0503020204020204" pitchFamily="34" charset="-122"/>
                          </a:rPr>
                          <m:t>i</m:t>
                        </m:r>
                      </m:sub>
                    </m:sSub>
                  </m:oMath>
                </a14:m>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800" i="1">
                            <a:latin typeface="Cambria Math" panose="02040503050406030204" pitchFamily="18" charset="0"/>
                            <a:ea typeface="微软雅黑" panose="020B0503020204020204" pitchFamily="34" charset="-122"/>
                          </a:rPr>
                        </m:ctrlPr>
                      </m:sSubPr>
                      <m:e>
                        <m:r>
                          <m:rPr>
                            <m:sty m:val="p"/>
                          </m:rPr>
                          <a:rPr lang="en-US" altLang="zh-CN" sz="1800" i="1">
                            <a:latin typeface="Cambria Math" panose="02040503050406030204" pitchFamily="18" charset="0"/>
                            <a:ea typeface="微软雅黑" panose="020B0503020204020204" pitchFamily="34" charset="-122"/>
                          </a:rPr>
                          <m:t>T</m:t>
                        </m:r>
                      </m:e>
                      <m:sub>
                        <m:r>
                          <m:rPr>
                            <m:sty m:val="p"/>
                          </m:rPr>
                          <a:rPr lang="en-US" altLang="zh-CN" sz="1800" i="1">
                            <a:latin typeface="Cambria Math" panose="02040503050406030204" pitchFamily="18" charset="0"/>
                            <a:ea typeface="微软雅黑" panose="020B0503020204020204" pitchFamily="34" charset="-122"/>
                          </a:rPr>
                          <m:t>i</m:t>
                        </m:r>
                        <m:r>
                          <a:rPr lang="en-US" altLang="zh-CN" sz="1800" b="0" i="1" smtClean="0">
                            <a:latin typeface="Cambria Math" panose="02040503050406030204" pitchFamily="18" charset="0"/>
                            <a:ea typeface="微软雅黑" panose="020B0503020204020204" pitchFamily="34" charset="-122"/>
                          </a:rPr>
                          <m:t>+1</m:t>
                        </m:r>
                      </m:sub>
                    </m:sSub>
                  </m:oMath>
                </a14:m>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的最小公约数</a:t>
                </a:r>
                <a:endParaRPr lang="en-US" altLang="zh-CN" sz="1800" dirty="0">
                  <a:latin typeface="微软雅黑" panose="020B0503020204020204" pitchFamily="34" charset="-122"/>
                  <a:ea typeface="微软雅黑" panose="020B0503020204020204" pitchFamily="34" charset="-122"/>
                </a:endParaRPr>
              </a:p>
              <a:p>
                <a:pPr marL="0" indent="0">
                  <a:lnSpc>
                    <a:spcPct val="170000"/>
                  </a:lnSpc>
                  <a:spcBef>
                    <a:spcPts val="0"/>
                  </a:spcBef>
                  <a:buNone/>
                </a:pPr>
                <a:r>
                  <a:rPr lang="en-US" altLang="zh-CN" sz="1800" dirty="0">
                    <a:latin typeface="微软雅黑" panose="020B0503020204020204" pitchFamily="34" charset="-122"/>
                    <a:ea typeface="微软雅黑" panose="020B0503020204020204" pitchFamily="34" charset="-122"/>
                  </a:rPr>
                  <a:t>  </a:t>
                </a:r>
                <a14:m>
                  <m:oMath xmlns:m="http://schemas.openxmlformats.org/officeDocument/2006/math">
                    <m:sSubSup>
                      <m:sSubSupPr>
                        <m:ctrlPr>
                          <a:rPr lang="en-US" altLang="zh-CN" sz="1800" i="1" smtClean="0">
                            <a:latin typeface="Cambria Math" panose="02040503050406030204" pitchFamily="18" charset="0"/>
                            <a:ea typeface="微软雅黑" panose="020B0503020204020204" pitchFamily="34" charset="-122"/>
                          </a:rPr>
                        </m:ctrlPr>
                      </m:sSubSupPr>
                      <m:e>
                        <m:r>
                          <a:rPr lang="en-US" altLang="zh-CN" sz="1800" b="0" i="1" smtClean="0">
                            <a:latin typeface="Cambria Math" panose="02040503050406030204" pitchFamily="18" charset="0"/>
                            <a:ea typeface="微软雅黑" panose="020B0503020204020204" pitchFamily="34" charset="-122"/>
                          </a:rPr>
                          <m:t>𝑟</m:t>
                        </m:r>
                      </m:e>
                      <m:sub>
                        <m:r>
                          <a:rPr lang="en-US" altLang="zh-CN" sz="1800" b="0" i="1" smtClean="0">
                            <a:latin typeface="Cambria Math" panose="02040503050406030204" pitchFamily="18" charset="0"/>
                            <a:ea typeface="微软雅黑" panose="020B0503020204020204" pitchFamily="34" charset="-122"/>
                          </a:rPr>
                          <m:t>𝑖</m:t>
                        </m:r>
                        <m:r>
                          <a:rPr lang="en-US" altLang="zh-CN" sz="1800" b="0" i="1" smtClean="0">
                            <a:latin typeface="Cambria Math" panose="02040503050406030204" pitchFamily="18" charset="0"/>
                            <a:ea typeface="微软雅黑" panose="020B0503020204020204" pitchFamily="34" charset="-122"/>
                          </a:rPr>
                          <m:t>+1</m:t>
                        </m:r>
                      </m:sub>
                      <m:sup>
                        <m:r>
                          <a:rPr lang="en-US" altLang="zh-CN" sz="1800" b="0" i="1" smtClean="0">
                            <a:latin typeface="Cambria Math" panose="02040503050406030204" pitchFamily="18" charset="0"/>
                            <a:ea typeface="微软雅黑" panose="020B0503020204020204" pitchFamily="34" charset="-122"/>
                          </a:rPr>
                          <m:t>𝑓𝑟𝑜𝑛𝑡</m:t>
                        </m:r>
                      </m:sup>
                    </m:sSubSup>
                  </m:oMath>
                </a14:m>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是任务</a:t>
                </a:r>
                <a:r>
                  <a:rPr lang="en-US" altLang="zh-CN" sz="1800" dirty="0">
                    <a:latin typeface="微软雅黑" panose="020B0503020204020204" pitchFamily="34" charset="-122"/>
                    <a:ea typeface="微软雅黑" panose="020B0503020204020204" pitchFamily="34" charset="-122"/>
                  </a:rPr>
                  <a:t>i+1</a:t>
                </a:r>
                <a:r>
                  <a:rPr lang="zh-CN" altLang="en-US" sz="1800" dirty="0">
                    <a:latin typeface="微软雅黑" panose="020B0503020204020204" pitchFamily="34" charset="-122"/>
                    <a:ea typeface="微软雅黑" panose="020B0503020204020204" pitchFamily="34" charset="-122"/>
                  </a:rPr>
                  <a:t>在 </a:t>
                </a:r>
                <a14:m>
                  <m:oMath xmlns:m="http://schemas.openxmlformats.org/officeDocument/2006/math">
                    <m:sSub>
                      <m:sSubPr>
                        <m:ctrlPr>
                          <a:rPr lang="en-US" altLang="zh-CN" sz="1800" i="1">
                            <a:latin typeface="Cambria Math" panose="02040503050406030204" pitchFamily="18" charset="0"/>
                            <a:ea typeface="微软雅黑" panose="020B0503020204020204" pitchFamily="34" charset="-122"/>
                          </a:rPr>
                        </m:ctrlPr>
                      </m:sSubPr>
                      <m:e>
                        <m:r>
                          <m:rPr>
                            <m:sty m:val="p"/>
                          </m:rPr>
                          <a:rPr lang="en-US" altLang="zh-CN" sz="1800" i="1" smtClean="0">
                            <a:latin typeface="Cambria Math" panose="02040503050406030204" pitchFamily="18" charset="0"/>
                            <a:ea typeface="微软雅黑" panose="020B0503020204020204" pitchFamily="34" charset="-122"/>
                          </a:rPr>
                          <m:t>r</m:t>
                        </m:r>
                      </m:e>
                      <m:sub>
                        <m:r>
                          <m:rPr>
                            <m:sty m:val="p"/>
                          </m:rPr>
                          <a:rPr lang="en-US" altLang="zh-CN" sz="1800" i="1">
                            <a:latin typeface="Cambria Math" panose="02040503050406030204" pitchFamily="18" charset="0"/>
                            <a:ea typeface="微软雅黑" panose="020B0503020204020204" pitchFamily="34" charset="-122"/>
                          </a:rPr>
                          <m:t>i</m:t>
                        </m:r>
                      </m:sub>
                    </m:sSub>
                  </m:oMath>
                </a14:m>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之前最近一次的释放时间</a:t>
                </a:r>
                <a:endParaRPr lang="en-US" altLang="zh-CN" sz="1800" dirty="0">
                  <a:latin typeface="微软雅黑" panose="020B0503020204020204" pitchFamily="34" charset="-122"/>
                  <a:ea typeface="微软雅黑" panose="020B0503020204020204" pitchFamily="34" charset="-122"/>
                </a:endParaRPr>
              </a:p>
              <a:p>
                <a:pPr marL="0" indent="0">
                  <a:lnSpc>
                    <a:spcPct val="170000"/>
                  </a:lnSpc>
                  <a:spcBef>
                    <a:spcPts val="0"/>
                  </a:spcBef>
                  <a:buNone/>
                </a:pPr>
                <a:r>
                  <a:rPr lang="en-US" altLang="zh-CN" sz="18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 </m:t>
                        </m:r>
                        <m:r>
                          <a:rPr lang="zh-CN" altLang="en-US" sz="1800" i="1" smtClean="0">
                            <a:latin typeface="Cambria Math" panose="02040503050406030204" pitchFamily="18" charset="0"/>
                          </a:rPr>
                          <m:t>𝜆</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+1</m:t>
                        </m:r>
                      </m:sub>
                    </m:sSub>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m:rPr>
                            <m:sty m:val="p"/>
                          </m:rPr>
                          <a:rPr lang="en-US" altLang="zh-CN" sz="1800" i="1">
                            <a:latin typeface="Cambria Math" panose="02040503050406030204" pitchFamily="18" charset="0"/>
                          </a:rPr>
                          <m:t>r</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 </m:t>
                    </m:r>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𝑓𝑟𝑜𝑛𝑡</m:t>
                        </m:r>
                      </m:sup>
                    </m:sSubSup>
                    <m:r>
                      <a:rPr lang="en-US" altLang="zh-CN" sz="1800" b="0" i="1" smtClean="0">
                        <a:latin typeface="Cambria Math" panose="02040503050406030204" pitchFamily="18" charset="0"/>
                      </a:rPr>
                      <m:t> </m:t>
                    </m:r>
                  </m:oMath>
                </a14:m>
                <a:endParaRPr lang="en-US" altLang="zh-CN" sz="1800" dirty="0">
                  <a:latin typeface="微软雅黑" panose="020B0503020204020204" pitchFamily="34" charset="-122"/>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943DC459-EE8F-E697-1BDB-A1831F5629B0}"/>
                  </a:ext>
                </a:extLst>
              </p:cNvPr>
              <p:cNvSpPr>
                <a:spLocks noGrp="1" noRot="1" noChangeAspect="1" noMove="1" noResize="1" noEditPoints="1" noAdjustHandles="1" noChangeArrowheads="1" noChangeShapeType="1" noTextEdit="1"/>
              </p:cNvSpPr>
              <p:nvPr>
                <p:ph idx="1"/>
              </p:nvPr>
            </p:nvSpPr>
            <p:spPr>
              <a:xfrm>
                <a:off x="0" y="1166522"/>
                <a:ext cx="6891664" cy="5224004"/>
              </a:xfrm>
              <a:blipFill>
                <a:blip r:embed="rId3"/>
                <a:stretch>
                  <a:fillRect l="-53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E3E1852-DE2A-9F7B-9BD4-21B2F6F75D35}"/>
              </a:ext>
            </a:extLst>
          </p:cNvPr>
          <p:cNvPicPr>
            <a:picLocks noChangeAspect="1"/>
          </p:cNvPicPr>
          <p:nvPr/>
        </p:nvPicPr>
        <p:blipFill>
          <a:blip r:embed="rId4"/>
          <a:stretch>
            <a:fillRect/>
          </a:stretch>
        </p:blipFill>
        <p:spPr>
          <a:xfrm>
            <a:off x="125672" y="1748251"/>
            <a:ext cx="4598249" cy="743834"/>
          </a:xfrm>
          <a:prstGeom prst="rect">
            <a:avLst/>
          </a:prstGeom>
        </p:spPr>
      </p:pic>
      <p:pic>
        <p:nvPicPr>
          <p:cNvPr id="8" name="图片 7">
            <a:extLst>
              <a:ext uri="{FF2B5EF4-FFF2-40B4-BE49-F238E27FC236}">
                <a16:creationId xmlns:a16="http://schemas.microsoft.com/office/drawing/2014/main" id="{32A63F99-8D30-4E1C-48EC-8D5EFFC40D7D}"/>
              </a:ext>
            </a:extLst>
          </p:cNvPr>
          <p:cNvPicPr>
            <a:picLocks noChangeAspect="1"/>
          </p:cNvPicPr>
          <p:nvPr/>
        </p:nvPicPr>
        <p:blipFill>
          <a:blip r:embed="rId5"/>
          <a:stretch>
            <a:fillRect/>
          </a:stretch>
        </p:blipFill>
        <p:spPr>
          <a:xfrm>
            <a:off x="6211338" y="1750778"/>
            <a:ext cx="5657143" cy="2133333"/>
          </a:xfrm>
          <a:prstGeom prst="rect">
            <a:avLst/>
          </a:prstGeom>
        </p:spPr>
      </p:pic>
      <p:pic>
        <p:nvPicPr>
          <p:cNvPr id="14" name="图片 13">
            <a:extLst>
              <a:ext uri="{FF2B5EF4-FFF2-40B4-BE49-F238E27FC236}">
                <a16:creationId xmlns:a16="http://schemas.microsoft.com/office/drawing/2014/main" id="{AF6A4DC3-413F-BD70-BD6B-F570AEDEE850}"/>
              </a:ext>
            </a:extLst>
          </p:cNvPr>
          <p:cNvPicPr>
            <a:picLocks noChangeAspect="1"/>
          </p:cNvPicPr>
          <p:nvPr/>
        </p:nvPicPr>
        <p:blipFill>
          <a:blip r:embed="rId6"/>
          <a:stretch>
            <a:fillRect/>
          </a:stretch>
        </p:blipFill>
        <p:spPr>
          <a:xfrm>
            <a:off x="926135" y="2640774"/>
            <a:ext cx="2179534" cy="547997"/>
          </a:xfrm>
          <a:prstGeom prst="rect">
            <a:avLst/>
          </a:prstGeom>
        </p:spPr>
      </p:pic>
    </p:spTree>
    <p:extLst>
      <p:ext uri="{BB962C8B-B14F-4D97-AF65-F5344CB8AC3E}">
        <p14:creationId xmlns:p14="http://schemas.microsoft.com/office/powerpoint/2010/main" val="188606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en-US" altLang="zh-CN" sz="2800" b="1" dirty="0" err="1">
                <a:latin typeface="微软雅黑" panose="020B0503020204020204" pitchFamily="34" charset="-122"/>
                <a:ea typeface="微软雅黑" panose="020B0503020204020204" pitchFamily="34" charset="-122"/>
              </a:rPr>
              <a:t>DBAge</a:t>
            </a:r>
            <a:endParaRPr lang="zh-CN" altLang="en-US" sz="2800" b="1"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0" y="1166522"/>
            <a:ext cx="6891664" cy="5224004"/>
          </a:xfrm>
        </p:spPr>
        <p:txBody>
          <a:bodyPr>
            <a:noAutofit/>
          </a:bodyPr>
          <a:lstStyle/>
          <a:p>
            <a:pPr>
              <a:lnSpc>
                <a:spcPct val="170000"/>
              </a:lnSpc>
              <a:spcBef>
                <a:spcPts val="0"/>
              </a:spcBef>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任务</a:t>
            </a:r>
            <a:r>
              <a:rPr lang="en-US" altLang="zh-CN" sz="1800" dirty="0" err="1">
                <a:latin typeface="微软雅黑" panose="020B0503020204020204" pitchFamily="34" charset="-122"/>
                <a:ea typeface="微软雅黑" panose="020B0503020204020204" pitchFamily="34" charset="-122"/>
              </a:rPr>
              <a:t>i</a:t>
            </a:r>
            <a:r>
              <a:rPr lang="zh-CN" altLang="en-US" sz="1800" dirty="0">
                <a:latin typeface="微软雅黑" panose="020B0503020204020204" pitchFamily="34" charset="-122"/>
                <a:ea typeface="微软雅黑" panose="020B0503020204020204" pitchFamily="34" charset="-122"/>
              </a:rPr>
              <a:t>优先级高于任务</a:t>
            </a:r>
            <a:r>
              <a:rPr lang="en-US" altLang="zh-CN" sz="1800" dirty="0">
                <a:latin typeface="微软雅黑" panose="020B0503020204020204" pitchFamily="34" charset="-122"/>
                <a:ea typeface="微软雅黑" panose="020B0503020204020204" pitchFamily="34" charset="-122"/>
              </a:rPr>
              <a:t>i+1</a:t>
            </a:r>
          </a:p>
        </p:txBody>
      </p:sp>
      <p:pic>
        <p:nvPicPr>
          <p:cNvPr id="12" name="图片 11">
            <a:extLst>
              <a:ext uri="{FF2B5EF4-FFF2-40B4-BE49-F238E27FC236}">
                <a16:creationId xmlns:a16="http://schemas.microsoft.com/office/drawing/2014/main" id="{D2671179-46A3-B813-7756-5425C957A1C9}"/>
              </a:ext>
            </a:extLst>
          </p:cNvPr>
          <p:cNvPicPr>
            <a:picLocks noChangeAspect="1"/>
          </p:cNvPicPr>
          <p:nvPr/>
        </p:nvPicPr>
        <p:blipFill>
          <a:blip r:embed="rId3"/>
          <a:stretch>
            <a:fillRect/>
          </a:stretch>
        </p:blipFill>
        <p:spPr>
          <a:xfrm>
            <a:off x="3340372" y="288841"/>
            <a:ext cx="6029659" cy="6101685"/>
          </a:xfrm>
          <a:prstGeom prst="rect">
            <a:avLst/>
          </a:prstGeom>
        </p:spPr>
      </p:pic>
      <p:sp>
        <p:nvSpPr>
          <p:cNvPr id="4" name="矩形 3">
            <a:extLst>
              <a:ext uri="{FF2B5EF4-FFF2-40B4-BE49-F238E27FC236}">
                <a16:creationId xmlns:a16="http://schemas.microsoft.com/office/drawing/2014/main" id="{A14C0AE4-BA9D-2E91-8D6D-7292D94436F1}"/>
              </a:ext>
            </a:extLst>
          </p:cNvPr>
          <p:cNvSpPr/>
          <p:nvPr/>
        </p:nvSpPr>
        <p:spPr>
          <a:xfrm>
            <a:off x="3445832" y="5517222"/>
            <a:ext cx="3180999" cy="8733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4286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en-US" altLang="zh-CN" sz="2800" b="1" dirty="0" err="1">
                <a:latin typeface="微软雅黑" panose="020B0503020204020204" pitchFamily="34" charset="-122"/>
                <a:ea typeface="微软雅黑" panose="020B0503020204020204" pitchFamily="34" charset="-122"/>
              </a:rPr>
              <a:t>DBAge</a:t>
            </a:r>
            <a:endParaRPr lang="zh-CN" altLang="en-US" sz="28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0" y="1166522"/>
                <a:ext cx="6891664" cy="5224004"/>
              </a:xfrm>
            </p:spPr>
            <p:txBody>
              <a:bodyPr>
                <a:noAutofit/>
              </a:bodyPr>
              <a:lstStyle/>
              <a:p>
                <a:pPr>
                  <a:lnSpc>
                    <a:spcPct val="170000"/>
                  </a:lnSpc>
                  <a:spcBef>
                    <a:spcPts val="0"/>
                  </a:spcBef>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任务</a:t>
                </a:r>
                <a:r>
                  <a:rPr lang="en-US" altLang="zh-CN" sz="1800" dirty="0">
                    <a:latin typeface="微软雅黑" panose="020B0503020204020204" pitchFamily="34" charset="-122"/>
                    <a:ea typeface="微软雅黑" panose="020B0503020204020204" pitchFamily="34" charset="-122"/>
                  </a:rPr>
                  <a:t>i+1</a:t>
                </a:r>
                <a:r>
                  <a:rPr lang="zh-CN" altLang="en-US" sz="1800" dirty="0">
                    <a:latin typeface="微软雅黑" panose="020B0503020204020204" pitchFamily="34" charset="-122"/>
                    <a:ea typeface="微软雅黑" panose="020B0503020204020204" pitchFamily="34" charset="-122"/>
                  </a:rPr>
                  <a:t>优先级高于任务</a:t>
                </a:r>
                <a:r>
                  <a:rPr lang="en-US" altLang="zh-CN" sz="1800" dirty="0">
                    <a:latin typeface="微软雅黑" panose="020B0503020204020204" pitchFamily="34" charset="-122"/>
                    <a:ea typeface="微软雅黑" panose="020B0503020204020204" pitchFamily="34" charset="-122"/>
                  </a:rPr>
                  <a:t>i</a:t>
                </a:r>
              </a:p>
              <a:p>
                <a:pPr>
                  <a:lnSpc>
                    <a:spcPct val="170000"/>
                  </a:lnSpc>
                  <a:spcBef>
                    <a:spcPts val="0"/>
                  </a:spcBef>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当</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rPr>
                      <m:t>𝑚𝑜𝑑</m:t>
                    </m:r>
                    <m:d>
                      <m:dPr>
                        <m:ctrlPr>
                          <a:rPr lang="en-US" altLang="zh-CN" sz="1800" b="0" i="1" smtClean="0">
                            <a:latin typeface="Cambria Math" panose="02040503050406030204" pitchFamily="18" charset="0"/>
                            <a:ea typeface="微软雅黑" panose="020B0503020204020204" pitchFamily="34" charset="-122"/>
                          </a:rPr>
                        </m:ctrlPr>
                      </m:dPr>
                      <m:e>
                        <m:sSub>
                          <m:sSubPr>
                            <m:ctrlPr>
                              <a:rPr lang="en-US" altLang="zh-CN" sz="1800" b="0" i="1" smtClean="0">
                                <a:latin typeface="Cambria Math" panose="02040503050406030204" pitchFamily="18" charset="0"/>
                                <a:ea typeface="微软雅黑" panose="020B0503020204020204" pitchFamily="34" charset="-122"/>
                              </a:rPr>
                            </m:ctrlPr>
                          </m:sSubPr>
                          <m:e>
                            <m:r>
                              <a:rPr lang="en-US" altLang="zh-CN" sz="1800" b="0" i="1" smtClean="0">
                                <a:latin typeface="Cambria Math" panose="02040503050406030204" pitchFamily="18" charset="0"/>
                                <a:ea typeface="微软雅黑" panose="020B0503020204020204" pitchFamily="34" charset="-122"/>
                              </a:rPr>
                              <m:t>𝑅</m:t>
                            </m:r>
                          </m:e>
                          <m:sub>
                            <m:r>
                              <a:rPr lang="en-US" altLang="zh-CN" sz="1800" b="0" i="1" smtClean="0">
                                <a:latin typeface="Cambria Math" panose="02040503050406030204" pitchFamily="18" charset="0"/>
                                <a:ea typeface="微软雅黑" panose="020B0503020204020204" pitchFamily="34" charset="-122"/>
                              </a:rPr>
                              <m:t>𝑖</m:t>
                            </m:r>
                          </m:sub>
                        </m:sSub>
                        <m:r>
                          <a:rPr lang="en-US" altLang="zh-CN" sz="1800" b="0" i="1" smtClean="0">
                            <a:latin typeface="Cambria Math" panose="02040503050406030204" pitchFamily="18" charset="0"/>
                            <a:ea typeface="微软雅黑" panose="020B0503020204020204" pitchFamily="34" charset="-122"/>
                          </a:rPr>
                          <m:t>,</m:t>
                        </m:r>
                        <m:sSub>
                          <m:sSubPr>
                            <m:ctrlPr>
                              <a:rPr lang="en-US" altLang="zh-CN" sz="1800" b="0" i="1" smtClean="0">
                                <a:latin typeface="Cambria Math" panose="02040503050406030204" pitchFamily="18" charset="0"/>
                                <a:ea typeface="微软雅黑" panose="020B0503020204020204" pitchFamily="34" charset="-122"/>
                              </a:rPr>
                            </m:ctrlPr>
                          </m:sSubPr>
                          <m:e>
                            <m:r>
                              <a:rPr lang="zh-CN" altLang="en-US" sz="1800" b="0" i="1" smtClean="0">
                                <a:latin typeface="Cambria Math" panose="02040503050406030204" pitchFamily="18" charset="0"/>
                                <a:ea typeface="微软雅黑" panose="020B0503020204020204" pitchFamily="34" charset="-122"/>
                              </a:rPr>
                              <m:t>𝜂</m:t>
                            </m:r>
                          </m:e>
                          <m:sub>
                            <m:r>
                              <a:rPr lang="en-US" altLang="zh-CN" sz="1800" b="0" i="1" smtClean="0">
                                <a:latin typeface="Cambria Math" panose="02040503050406030204" pitchFamily="18" charset="0"/>
                                <a:ea typeface="微软雅黑" panose="020B0503020204020204" pitchFamily="34" charset="-122"/>
                              </a:rPr>
                              <m:t>𝑖</m:t>
                            </m:r>
                            <m:r>
                              <a:rPr lang="en-US" altLang="zh-CN" sz="1800" b="0" i="1" smtClean="0">
                                <a:latin typeface="Cambria Math" panose="02040503050406030204" pitchFamily="18" charset="0"/>
                                <a:ea typeface="微软雅黑" panose="020B0503020204020204" pitchFamily="34" charset="-122"/>
                              </a:rPr>
                              <m:t>,</m:t>
                            </m:r>
                            <m:r>
                              <a:rPr lang="en-US" altLang="zh-CN" sz="1800" b="0" i="1" smtClean="0">
                                <a:latin typeface="Cambria Math" panose="02040503050406030204" pitchFamily="18" charset="0"/>
                                <a:ea typeface="微软雅黑" panose="020B0503020204020204" pitchFamily="34" charset="-122"/>
                              </a:rPr>
                              <m:t>𝑖</m:t>
                            </m:r>
                            <m:r>
                              <a:rPr lang="en-US" altLang="zh-CN" sz="1800" b="0" i="1" smtClean="0">
                                <a:latin typeface="Cambria Math" panose="02040503050406030204" pitchFamily="18" charset="0"/>
                                <a:ea typeface="微软雅黑" panose="020B0503020204020204" pitchFamily="34" charset="-122"/>
                              </a:rPr>
                              <m:t>+1</m:t>
                            </m:r>
                          </m:sub>
                        </m:sSub>
                      </m:e>
                    </m:d>
                    <m:r>
                      <a:rPr lang="en-US" altLang="zh-CN" sz="1800" b="0" i="1" smtClean="0">
                        <a:latin typeface="Cambria Math" panose="02040503050406030204" pitchFamily="18" charset="0"/>
                        <a:ea typeface="Cambria Math" panose="02040503050406030204" pitchFamily="18" charset="0"/>
                      </a:rPr>
                      <m:t>=0</m:t>
                    </m:r>
                  </m:oMath>
                </a14:m>
                <a:endParaRPr lang="en-US" altLang="zh-CN" sz="18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当</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rPr>
                      <m:t>𝑚𝑜𝑑</m:t>
                    </m:r>
                    <m:d>
                      <m:dPr>
                        <m:ctrlPr>
                          <a:rPr lang="en-US" altLang="zh-CN" sz="1800" b="0" i="1" smtClean="0">
                            <a:latin typeface="Cambria Math" panose="02040503050406030204" pitchFamily="18" charset="0"/>
                            <a:ea typeface="微软雅黑" panose="020B0503020204020204" pitchFamily="34" charset="-122"/>
                          </a:rPr>
                        </m:ctrlPr>
                      </m:dPr>
                      <m:e>
                        <m:sSub>
                          <m:sSubPr>
                            <m:ctrlPr>
                              <a:rPr lang="en-US" altLang="zh-CN" sz="1800" b="0" i="1" smtClean="0">
                                <a:latin typeface="Cambria Math" panose="02040503050406030204" pitchFamily="18" charset="0"/>
                                <a:ea typeface="微软雅黑" panose="020B0503020204020204" pitchFamily="34" charset="-122"/>
                              </a:rPr>
                            </m:ctrlPr>
                          </m:sSubPr>
                          <m:e>
                            <m:r>
                              <a:rPr lang="en-US" altLang="zh-CN" sz="1800" b="0" i="1" smtClean="0">
                                <a:latin typeface="Cambria Math" panose="02040503050406030204" pitchFamily="18" charset="0"/>
                                <a:ea typeface="微软雅黑" panose="020B0503020204020204" pitchFamily="34" charset="-122"/>
                              </a:rPr>
                              <m:t>𝑅</m:t>
                            </m:r>
                          </m:e>
                          <m:sub>
                            <m:r>
                              <a:rPr lang="en-US" altLang="zh-CN" sz="1800" b="0" i="1" smtClean="0">
                                <a:latin typeface="Cambria Math" panose="02040503050406030204" pitchFamily="18" charset="0"/>
                                <a:ea typeface="微软雅黑" panose="020B0503020204020204" pitchFamily="34" charset="-122"/>
                              </a:rPr>
                              <m:t>𝑖</m:t>
                            </m:r>
                          </m:sub>
                        </m:sSub>
                        <m:r>
                          <a:rPr lang="en-US" altLang="zh-CN" sz="1800" b="0" i="1" smtClean="0">
                            <a:latin typeface="Cambria Math" panose="02040503050406030204" pitchFamily="18" charset="0"/>
                            <a:ea typeface="微软雅黑" panose="020B0503020204020204" pitchFamily="34" charset="-122"/>
                          </a:rPr>
                          <m:t>,</m:t>
                        </m:r>
                        <m:sSub>
                          <m:sSubPr>
                            <m:ctrlPr>
                              <a:rPr lang="en-US" altLang="zh-CN" sz="1800" b="0" i="1" smtClean="0">
                                <a:latin typeface="Cambria Math" panose="02040503050406030204" pitchFamily="18" charset="0"/>
                                <a:ea typeface="微软雅黑" panose="020B0503020204020204" pitchFamily="34" charset="-122"/>
                              </a:rPr>
                            </m:ctrlPr>
                          </m:sSubPr>
                          <m:e>
                            <m:r>
                              <a:rPr lang="zh-CN" altLang="en-US" sz="1800" b="0" i="1" smtClean="0">
                                <a:latin typeface="Cambria Math" panose="02040503050406030204" pitchFamily="18" charset="0"/>
                                <a:ea typeface="微软雅黑" panose="020B0503020204020204" pitchFamily="34" charset="-122"/>
                              </a:rPr>
                              <m:t>𝜂</m:t>
                            </m:r>
                          </m:e>
                          <m:sub>
                            <m:r>
                              <a:rPr lang="en-US" altLang="zh-CN" sz="1800" b="0" i="1" smtClean="0">
                                <a:latin typeface="Cambria Math" panose="02040503050406030204" pitchFamily="18" charset="0"/>
                                <a:ea typeface="微软雅黑" panose="020B0503020204020204" pitchFamily="34" charset="-122"/>
                              </a:rPr>
                              <m:t>𝑖</m:t>
                            </m:r>
                            <m:r>
                              <a:rPr lang="en-US" altLang="zh-CN" sz="1800" b="0" i="1" smtClean="0">
                                <a:latin typeface="Cambria Math" panose="02040503050406030204" pitchFamily="18" charset="0"/>
                                <a:ea typeface="微软雅黑" panose="020B0503020204020204" pitchFamily="34" charset="-122"/>
                              </a:rPr>
                              <m:t>,</m:t>
                            </m:r>
                            <m:r>
                              <a:rPr lang="en-US" altLang="zh-CN" sz="1800" b="0" i="1" smtClean="0">
                                <a:latin typeface="Cambria Math" panose="02040503050406030204" pitchFamily="18" charset="0"/>
                                <a:ea typeface="微软雅黑" panose="020B0503020204020204" pitchFamily="34" charset="-122"/>
                              </a:rPr>
                              <m:t>𝑖</m:t>
                            </m:r>
                            <m:r>
                              <a:rPr lang="en-US" altLang="zh-CN" sz="1800" b="0" i="1" smtClean="0">
                                <a:latin typeface="Cambria Math" panose="02040503050406030204" pitchFamily="18" charset="0"/>
                                <a:ea typeface="微软雅黑" panose="020B0503020204020204" pitchFamily="34" charset="-122"/>
                              </a:rPr>
                              <m:t>+1</m:t>
                            </m:r>
                          </m:sub>
                        </m:sSub>
                      </m:e>
                    </m:d>
                    <m:r>
                      <a:rPr lang="en-US" altLang="zh-CN" sz="1800" i="1">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0</m:t>
                    </m:r>
                  </m:oMath>
                </a14:m>
                <a:endParaRPr lang="en-US" altLang="zh-CN" sz="18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943DC459-EE8F-E697-1BDB-A1831F5629B0}"/>
                  </a:ext>
                </a:extLst>
              </p:cNvPr>
              <p:cNvSpPr>
                <a:spLocks noGrp="1" noRot="1" noChangeAspect="1" noMove="1" noResize="1" noEditPoints="1" noAdjustHandles="1" noChangeArrowheads="1" noChangeShapeType="1" noTextEdit="1"/>
              </p:cNvSpPr>
              <p:nvPr>
                <p:ph idx="1"/>
              </p:nvPr>
            </p:nvSpPr>
            <p:spPr>
              <a:xfrm>
                <a:off x="0" y="1166522"/>
                <a:ext cx="6891664" cy="5224004"/>
              </a:xfrm>
              <a:blipFill>
                <a:blip r:embed="rId3"/>
                <a:stretch>
                  <a:fillRect l="-53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AF61641-D009-F45F-3980-40456B99CC71}"/>
              </a:ext>
            </a:extLst>
          </p:cNvPr>
          <p:cNvPicPr>
            <a:picLocks noChangeAspect="1"/>
          </p:cNvPicPr>
          <p:nvPr/>
        </p:nvPicPr>
        <p:blipFill>
          <a:blip r:embed="rId4"/>
          <a:stretch>
            <a:fillRect/>
          </a:stretch>
        </p:blipFill>
        <p:spPr>
          <a:xfrm>
            <a:off x="5894108" y="2548047"/>
            <a:ext cx="5619048" cy="1761905"/>
          </a:xfrm>
          <a:prstGeom prst="rect">
            <a:avLst/>
          </a:prstGeom>
        </p:spPr>
      </p:pic>
      <p:pic>
        <p:nvPicPr>
          <p:cNvPr id="8" name="图片 7">
            <a:extLst>
              <a:ext uri="{FF2B5EF4-FFF2-40B4-BE49-F238E27FC236}">
                <a16:creationId xmlns:a16="http://schemas.microsoft.com/office/drawing/2014/main" id="{7B9D4B32-9D82-CD52-9E8B-52DB84CE42AF}"/>
              </a:ext>
            </a:extLst>
          </p:cNvPr>
          <p:cNvPicPr>
            <a:picLocks noChangeAspect="1"/>
          </p:cNvPicPr>
          <p:nvPr/>
        </p:nvPicPr>
        <p:blipFill>
          <a:blip r:embed="rId5"/>
          <a:stretch>
            <a:fillRect/>
          </a:stretch>
        </p:blipFill>
        <p:spPr>
          <a:xfrm>
            <a:off x="254475" y="1805577"/>
            <a:ext cx="4013399" cy="598575"/>
          </a:xfrm>
          <a:prstGeom prst="rect">
            <a:avLst/>
          </a:prstGeom>
        </p:spPr>
      </p:pic>
      <p:pic>
        <p:nvPicPr>
          <p:cNvPr id="15" name="图片 14">
            <a:extLst>
              <a:ext uri="{FF2B5EF4-FFF2-40B4-BE49-F238E27FC236}">
                <a16:creationId xmlns:a16="http://schemas.microsoft.com/office/drawing/2014/main" id="{09BC59AC-3680-ED9C-6CE6-C094E530F9CC}"/>
              </a:ext>
            </a:extLst>
          </p:cNvPr>
          <p:cNvPicPr>
            <a:picLocks noChangeAspect="1"/>
          </p:cNvPicPr>
          <p:nvPr/>
        </p:nvPicPr>
        <p:blipFill>
          <a:blip r:embed="rId6"/>
          <a:stretch>
            <a:fillRect/>
          </a:stretch>
        </p:blipFill>
        <p:spPr>
          <a:xfrm>
            <a:off x="254475" y="3142102"/>
            <a:ext cx="4257143" cy="857143"/>
          </a:xfrm>
          <a:prstGeom prst="rect">
            <a:avLst/>
          </a:prstGeom>
        </p:spPr>
      </p:pic>
      <p:pic>
        <p:nvPicPr>
          <p:cNvPr id="17" name="图片 16">
            <a:extLst>
              <a:ext uri="{FF2B5EF4-FFF2-40B4-BE49-F238E27FC236}">
                <a16:creationId xmlns:a16="http://schemas.microsoft.com/office/drawing/2014/main" id="{F03B4226-2337-6841-4F34-055E79ABA1AD}"/>
              </a:ext>
            </a:extLst>
          </p:cNvPr>
          <p:cNvPicPr>
            <a:picLocks noChangeAspect="1"/>
          </p:cNvPicPr>
          <p:nvPr/>
        </p:nvPicPr>
        <p:blipFill>
          <a:blip r:embed="rId7"/>
          <a:stretch>
            <a:fillRect/>
          </a:stretch>
        </p:blipFill>
        <p:spPr>
          <a:xfrm>
            <a:off x="254475" y="4644355"/>
            <a:ext cx="4571429" cy="1171429"/>
          </a:xfrm>
          <a:prstGeom prst="rect">
            <a:avLst/>
          </a:prstGeom>
        </p:spPr>
      </p:pic>
    </p:spTree>
    <p:extLst>
      <p:ext uri="{BB962C8B-B14F-4D97-AF65-F5344CB8AC3E}">
        <p14:creationId xmlns:p14="http://schemas.microsoft.com/office/powerpoint/2010/main" val="3648896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en-US" altLang="zh-CN" sz="2800" b="1" dirty="0" err="1">
                <a:latin typeface="微软雅黑" panose="020B0503020204020204" pitchFamily="34" charset="-122"/>
                <a:ea typeface="微软雅黑" panose="020B0503020204020204" pitchFamily="34" charset="-122"/>
              </a:rPr>
              <a:t>DBAge</a:t>
            </a:r>
            <a:endParaRPr lang="zh-CN" altLang="en-US" sz="2800" b="1"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0" y="1166522"/>
            <a:ext cx="6891664" cy="5224004"/>
          </a:xfrm>
        </p:spPr>
        <p:txBody>
          <a:bodyPr>
            <a:noAutofit/>
          </a:bodyPr>
          <a:lstStyle/>
          <a:p>
            <a:pPr>
              <a:lnSpc>
                <a:spcPct val="170000"/>
              </a:lnSpc>
              <a:spcBef>
                <a:spcPts val="0"/>
              </a:spcBef>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任务</a:t>
            </a:r>
            <a:r>
              <a:rPr lang="en-US" altLang="zh-CN" sz="1800" dirty="0">
                <a:latin typeface="微软雅黑" panose="020B0503020204020204" pitchFamily="34" charset="-122"/>
                <a:ea typeface="微软雅黑" panose="020B0503020204020204" pitchFamily="34" charset="-122"/>
              </a:rPr>
              <a:t>i+1</a:t>
            </a:r>
            <a:r>
              <a:rPr lang="zh-CN" altLang="en-US" sz="1800" dirty="0">
                <a:latin typeface="微软雅黑" panose="020B0503020204020204" pitchFamily="34" charset="-122"/>
                <a:ea typeface="微软雅黑" panose="020B0503020204020204" pitchFamily="34" charset="-122"/>
              </a:rPr>
              <a:t>优先级高于任务</a:t>
            </a:r>
            <a:r>
              <a:rPr lang="en-US" altLang="zh-CN" sz="1800" dirty="0" err="1">
                <a:latin typeface="微软雅黑" panose="020B0503020204020204" pitchFamily="34" charset="-122"/>
                <a:ea typeface="微软雅黑" panose="020B0503020204020204" pitchFamily="34" charset="-122"/>
              </a:rPr>
              <a:t>i</a:t>
            </a:r>
            <a:endParaRPr lang="en-US" altLang="zh-CN" sz="18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75FCCFD-E975-F0BD-3A04-88F66DAD179B}"/>
              </a:ext>
            </a:extLst>
          </p:cNvPr>
          <p:cNvPicPr>
            <a:picLocks noChangeAspect="1"/>
          </p:cNvPicPr>
          <p:nvPr/>
        </p:nvPicPr>
        <p:blipFill>
          <a:blip r:embed="rId3"/>
          <a:stretch>
            <a:fillRect/>
          </a:stretch>
        </p:blipFill>
        <p:spPr>
          <a:xfrm>
            <a:off x="5860708" y="352809"/>
            <a:ext cx="5904762" cy="6152381"/>
          </a:xfrm>
          <a:prstGeom prst="rect">
            <a:avLst/>
          </a:prstGeom>
        </p:spPr>
      </p:pic>
      <p:pic>
        <p:nvPicPr>
          <p:cNvPr id="9" name="图片 8">
            <a:extLst>
              <a:ext uri="{FF2B5EF4-FFF2-40B4-BE49-F238E27FC236}">
                <a16:creationId xmlns:a16="http://schemas.microsoft.com/office/drawing/2014/main" id="{3957A5B9-AFB0-FD65-62F7-86F3827AA9FF}"/>
              </a:ext>
            </a:extLst>
          </p:cNvPr>
          <p:cNvPicPr>
            <a:picLocks noChangeAspect="1"/>
          </p:cNvPicPr>
          <p:nvPr/>
        </p:nvPicPr>
        <p:blipFill>
          <a:blip r:embed="rId4"/>
          <a:stretch>
            <a:fillRect/>
          </a:stretch>
        </p:blipFill>
        <p:spPr>
          <a:xfrm>
            <a:off x="426530" y="2582043"/>
            <a:ext cx="5066667" cy="2666667"/>
          </a:xfrm>
          <a:prstGeom prst="rect">
            <a:avLst/>
          </a:prstGeom>
        </p:spPr>
      </p:pic>
    </p:spTree>
    <p:extLst>
      <p:ext uri="{BB962C8B-B14F-4D97-AF65-F5344CB8AC3E}">
        <p14:creationId xmlns:p14="http://schemas.microsoft.com/office/powerpoint/2010/main" val="1466497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2631</TotalTime>
  <Words>806</Words>
  <Application>Microsoft Office PowerPoint</Application>
  <PresentationFormat>宽屏</PresentationFormat>
  <Paragraphs>92</Paragraphs>
  <Slides>12</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等线 Light</vt:lpstr>
      <vt:lpstr>微软雅黑</vt:lpstr>
      <vt:lpstr>Arial</vt:lpstr>
      <vt:lpstr>Cambria Math</vt:lpstr>
      <vt:lpstr>Times New Roman</vt:lpstr>
      <vt:lpstr>Wingdings</vt:lpstr>
      <vt:lpstr>Office 主题​​</vt:lpstr>
      <vt:lpstr>Efficient Maximum Data Age Analysis for Cause-Effect Chains in Automotive Systems</vt:lpstr>
      <vt:lpstr>RELATED WORK</vt:lpstr>
      <vt:lpstr>RELATED WORK</vt:lpstr>
      <vt:lpstr>RELATED WORK</vt:lpstr>
      <vt:lpstr>DBAge</vt:lpstr>
      <vt:lpstr>DBAge</vt:lpstr>
      <vt:lpstr>DBAge</vt:lpstr>
      <vt:lpstr>DBAge</vt:lpstr>
      <vt:lpstr>DBAge</vt:lpstr>
      <vt:lpstr>DBAge</vt:lpstr>
      <vt:lpstr>实验</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Reaction Time Analysis of Event-Triggered Processing Chains with Data Refreshing</dc:title>
  <dc:creator>王 书墨</dc:creator>
  <cp:lastModifiedBy>wangshumo</cp:lastModifiedBy>
  <cp:revision>29</cp:revision>
  <dcterms:created xsi:type="dcterms:W3CDTF">2023-10-15T10:37:51Z</dcterms:created>
  <dcterms:modified xsi:type="dcterms:W3CDTF">2024-01-17T11:02:29Z</dcterms:modified>
</cp:coreProperties>
</file>