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0" r:id="rId5"/>
    <p:sldId id="259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362019C-4D92-4FC7-BFF3-D0BC2C7D43BF}">
          <p14:sldIdLst>
            <p14:sldId id="256"/>
          </p14:sldIdLst>
        </p14:section>
        <p14:section name="工作安排" id="{38EDFEF9-0BB8-4802-A826-9E7953F4607C}">
          <p14:sldIdLst>
            <p14:sldId id="261"/>
            <p14:sldId id="257"/>
            <p14:sldId id="260"/>
            <p14:sldId id="259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206D5-DA5D-2BAB-5834-A6EB90BF2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DEE7CF-0B2B-824B-3486-6496E2C45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5679F8-CA14-F380-0A6B-81C2FAA52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01E4-5E2B-4298-B060-0127518E8B75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9A0383-6E0D-017F-D0C3-C476489CD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786506-A0F0-8B36-DA33-6F3D4ECCA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D276F-D2C6-4906-8191-7A0805F6F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311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AC8F4-AE41-F55D-FAED-62F1260E4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A05B57-C519-0D31-073C-5D4452B55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3A59EA-2E9E-814F-DBE1-06BDAB5A8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01E4-5E2B-4298-B060-0127518E8B75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210063-A084-B0C6-066C-A8E1E8C35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032CE4-B5D6-EEFB-9A46-FFF8A09B1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D276F-D2C6-4906-8191-7A0805F6F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183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591964-1905-DD72-9F82-3C573B0982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5FBB80-6EC7-3BAF-E2DD-319DFB2E3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0F56DA-618A-1092-4F53-7A3CE6738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01E4-5E2B-4298-B060-0127518E8B75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F92348-E46C-2BEE-5C9E-3F95642E7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EFA521-4207-05EB-2794-6A8D82854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D276F-D2C6-4906-8191-7A0805F6F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45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2BDEE-FB46-B3D6-1F32-9D54DC25D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C5570D-635D-04EC-88F3-C62CD2E4B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7E1589-35A1-76DD-54C9-83DD706BA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01E4-5E2B-4298-B060-0127518E8B75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46F36C-C747-1951-173E-75E7A493C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E7A75D-8499-B7A0-AF9B-E8B3151F2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D276F-D2C6-4906-8191-7A0805F6F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44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263F6-F426-7AB8-A628-DA5C7B640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2D1B8B-4778-3B0E-31EA-7F1DD9DB0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B959AD-93DC-0610-CA1C-0BEFF3475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01E4-5E2B-4298-B060-0127518E8B75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E5F72B-227E-7650-868B-C3D8A67EF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2A7C52-E12D-2560-3506-DB79EE151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D276F-D2C6-4906-8191-7A0805F6F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04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A5D99-C024-B409-C172-2F5BEA846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D3D022-212E-5996-2831-197C6A377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6258D6-F0D8-A4E2-CA96-1F16ACE59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DFB057-48F3-BF03-C975-C1F01C47F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01E4-5E2B-4298-B060-0127518E8B75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AABABB-7AA1-D232-C622-BB63DF669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CC6C5B-8944-ED75-F5D1-1C1149906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D276F-D2C6-4906-8191-7A0805F6F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949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EA14D-949C-B57A-34BA-85700A0E6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516E27-1F10-E1E2-F69A-7809105B1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DA48FA-99B0-9613-BF29-B97254EAA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DB82D0-89CC-B60D-D711-4663FB7517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FEA010-2BAB-B7A1-E258-0AEEE0AA4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B034A1-2C30-2AF8-EB0C-664C5E622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01E4-5E2B-4298-B060-0127518E8B75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51BA10-B5E0-785E-001D-15CD70663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A4CF87-04FD-8311-1484-E5512AB8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D276F-D2C6-4906-8191-7A0805F6F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32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EAB4B6-8EDD-112A-1E23-60958FE08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EA7A42-4E80-7FF9-97FE-209F1E070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01E4-5E2B-4298-B060-0127518E8B75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C97012-662E-A55D-6820-33406F20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776B0B-9E49-7579-58DD-8F52B16F8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D276F-D2C6-4906-8191-7A0805F6F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292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477022-5CA8-CAA4-DF8B-5ACCD60D4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01E4-5E2B-4298-B060-0127518E8B75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687576-5AB3-F30C-2209-4A80197AB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8D5253-7639-CAD8-7DCE-A4B54C732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D276F-D2C6-4906-8191-7A0805F6F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94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BBFCC-8EDE-889D-BFC3-5CF99BBF3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F09A53-7EB3-DDE9-E37C-053B2087F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FA399F-839C-0756-7D8B-5E79A1E6E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E06F10-7195-BE07-8202-95CEAD9E4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01E4-5E2B-4298-B060-0127518E8B75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D53869-D240-F702-C788-7AD826D6A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6F9E48-30DF-6094-2911-5296F0845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D276F-D2C6-4906-8191-7A0805F6F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472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0803F3-9091-8716-5688-72AE2875B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FFB8E7-7E0E-C8EB-D946-40F2BBD55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493153-083A-1A93-6095-3DE3E3ECC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31BA9C-8230-C890-E47F-014F4ABB5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01E4-5E2B-4298-B060-0127518E8B75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C0E15B-F802-5EC9-8F2A-58627FB10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B76FC3-1C37-6DB7-AAC7-13B14BFD7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D276F-D2C6-4906-8191-7A0805F6F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09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A5CB15-B051-39D6-9437-776C6C1F2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A6C5FC-7359-613D-D138-DDCA04CD1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3F9632-9FFB-1287-9A87-B981FC23AB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A01E4-5E2B-4298-B060-0127518E8B75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E0C03E-C9F1-CA85-2079-A057E7F536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50C84C-C7A5-0119-68F9-811B42A2E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D276F-D2C6-4906-8191-7A0805F6F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737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linuxplumbersconf.org/2013/ocw/system/presentations/1143/original/dynticks-lpc.pdf" TargetMode="External"/><Relationship Id="rId2" Type="http://schemas.openxmlformats.org/officeDocument/2006/relationships/hyperlink" Target="https://wiki.linuxfoundation.org/realtime/documentation/howto/tools/rt-test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nfoq.cn/theme/130/" TargetMode="External"/><Relationship Id="rId4" Type="http://schemas.openxmlformats.org/officeDocument/2006/relationships/hyperlink" Target="https://www.suse.com/c/cpu-isolation-introduction-part-1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B79CF-D563-E545-C7B6-3235BFABEA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工作安排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D9A14E-C523-E148-1505-93D314E9C9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7/6/2022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7516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1D574-1FE7-B3C5-CD09-14101D3ED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537"/>
          </a:xfrm>
        </p:spPr>
        <p:txBody>
          <a:bodyPr/>
          <a:lstStyle/>
          <a:p>
            <a:r>
              <a:rPr lang="zh-CN" altLang="en-US" dirty="0"/>
              <a:t>当前工作目标（</a:t>
            </a:r>
            <a:r>
              <a:rPr lang="en-US" altLang="zh-CN" dirty="0"/>
              <a:t>7</a:t>
            </a:r>
            <a:r>
              <a:rPr lang="zh-CN" altLang="en-US" dirty="0"/>
              <a:t>月</a:t>
            </a:r>
            <a:r>
              <a:rPr lang="en-US" altLang="zh-CN" dirty="0"/>
              <a:t>6</a:t>
            </a:r>
            <a:r>
              <a:rPr lang="zh-CN" altLang="en-US" dirty="0"/>
              <a:t>日）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87F97A-AFD0-4DD2-B89C-D8E209AAF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6431"/>
            <a:ext cx="10515600" cy="4840532"/>
          </a:xfrm>
        </p:spPr>
        <p:txBody>
          <a:bodyPr/>
          <a:lstStyle/>
          <a:p>
            <a:r>
              <a:rPr lang="zh-CN" altLang="en-US" dirty="0"/>
              <a:t>平台搭建与周期性任务抖动测试</a:t>
            </a:r>
            <a:endParaRPr lang="en-US" altLang="zh-CN" dirty="0"/>
          </a:p>
          <a:p>
            <a:pPr lvl="1"/>
            <a:r>
              <a:rPr lang="en-US" altLang="zh-CN" dirty="0"/>
              <a:t>Linux + </a:t>
            </a:r>
            <a:r>
              <a:rPr lang="en-US" altLang="zh-CN" dirty="0" err="1"/>
              <a:t>Preempt_rt</a:t>
            </a:r>
            <a:r>
              <a:rPr lang="en-US" altLang="zh-CN" dirty="0"/>
              <a:t> on Raspberry Pi 4B</a:t>
            </a:r>
          </a:p>
          <a:p>
            <a:pPr lvl="1"/>
            <a:r>
              <a:rPr lang="en-US" altLang="zh-CN" dirty="0" err="1"/>
              <a:t>Cyclictest</a:t>
            </a:r>
            <a:r>
              <a:rPr lang="zh-CN" altLang="en-US" dirty="0"/>
              <a:t>等测试工具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系统性整理并测试影响实时性的因素</a:t>
            </a:r>
            <a:endParaRPr lang="en-US" altLang="zh-CN" dirty="0"/>
          </a:p>
          <a:p>
            <a:pPr lvl="1"/>
            <a:r>
              <a:rPr lang="en-US" altLang="zh-CN" dirty="0"/>
              <a:t>CPU</a:t>
            </a:r>
            <a:r>
              <a:rPr lang="zh-CN" altLang="en-US" dirty="0"/>
              <a:t>隔离</a:t>
            </a:r>
            <a:r>
              <a:rPr lang="en-US" altLang="zh-CN" dirty="0"/>
              <a:t>/</a:t>
            </a:r>
            <a:r>
              <a:rPr lang="en-US" altLang="zh-CN" dirty="0" err="1"/>
              <a:t>Dynticks</a:t>
            </a:r>
            <a:r>
              <a:rPr lang="en-US" altLang="zh-CN" dirty="0"/>
              <a:t>/</a:t>
            </a:r>
            <a:r>
              <a:rPr lang="zh-CN" altLang="en-US" dirty="0"/>
              <a:t>中断等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高速数据通道</a:t>
            </a:r>
            <a:endParaRPr lang="en-US" altLang="zh-CN" dirty="0"/>
          </a:p>
          <a:p>
            <a:pPr lvl="1"/>
            <a:r>
              <a:rPr lang="zh-CN" altLang="en-US" dirty="0"/>
              <a:t>指标</a:t>
            </a:r>
            <a:r>
              <a:rPr lang="en-US" altLang="zh-CN" dirty="0"/>
              <a:t>20KB/1ms</a:t>
            </a:r>
          </a:p>
          <a:p>
            <a:pPr lvl="1"/>
            <a:r>
              <a:rPr lang="en-US" altLang="zh-CN" dirty="0"/>
              <a:t>Fast DDS demo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0480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5C3D0-7BF2-5D5C-9D19-FFE3FB0C7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15"/>
            <a:ext cx="10515600" cy="697523"/>
          </a:xfrm>
        </p:spPr>
        <p:txBody>
          <a:bodyPr>
            <a:normAutofit/>
          </a:bodyPr>
          <a:lstStyle/>
          <a:p>
            <a:r>
              <a:rPr lang="zh-CN" altLang="en-US" dirty="0"/>
              <a:t>工作安排（</a:t>
            </a:r>
            <a:r>
              <a:rPr lang="en-US" altLang="zh-CN" dirty="0"/>
              <a:t>7</a:t>
            </a:r>
            <a:r>
              <a:rPr lang="zh-CN" altLang="en-US" dirty="0"/>
              <a:t>月</a:t>
            </a:r>
            <a:r>
              <a:rPr lang="en-US" altLang="zh-CN" dirty="0"/>
              <a:t>6</a:t>
            </a:r>
            <a:r>
              <a:rPr lang="zh-CN" altLang="en-US" dirty="0"/>
              <a:t>日）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0879D9-B70A-42CD-DB5C-736FE217A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4046"/>
            <a:ext cx="10515600" cy="5785339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调研</a:t>
            </a:r>
            <a:r>
              <a:rPr lang="en-US" altLang="zh-CN" dirty="0" err="1"/>
              <a:t>Preempt_rt</a:t>
            </a:r>
            <a:r>
              <a:rPr lang="en-US" altLang="zh-CN" dirty="0"/>
              <a:t> </a:t>
            </a:r>
            <a:r>
              <a:rPr lang="zh-CN" altLang="en-US" dirty="0"/>
              <a:t>调度算法与机制 </a:t>
            </a:r>
            <a:r>
              <a:rPr lang="en-US" altLang="zh-CN" dirty="0"/>
              <a:t>			                      -</a:t>
            </a:r>
            <a:r>
              <a:rPr lang="zh-CN" altLang="en-US" dirty="0"/>
              <a:t>孙施宁</a:t>
            </a:r>
            <a:endParaRPr lang="en-US" altLang="zh-CN" dirty="0"/>
          </a:p>
          <a:p>
            <a:pPr lvl="1"/>
            <a:r>
              <a:rPr lang="zh-CN" altLang="en-US" dirty="0"/>
              <a:t>包括</a:t>
            </a:r>
            <a:r>
              <a:rPr lang="en-US" altLang="zh-CN" dirty="0"/>
              <a:t>RR,</a:t>
            </a:r>
            <a:r>
              <a:rPr lang="zh-CN" altLang="en-US" dirty="0"/>
              <a:t> </a:t>
            </a:r>
            <a:r>
              <a:rPr lang="en-US" altLang="zh-CN" dirty="0"/>
              <a:t>FIFO, DEADLINE</a:t>
            </a:r>
            <a:r>
              <a:rPr lang="zh-CN" altLang="en-US" dirty="0"/>
              <a:t>以及中断线程化机制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en-US" altLang="zh-CN" dirty="0" err="1"/>
              <a:t>Preempt_rt</a:t>
            </a:r>
            <a:r>
              <a:rPr lang="en-US" altLang="zh-CN" dirty="0"/>
              <a:t> </a:t>
            </a:r>
            <a:r>
              <a:rPr lang="zh-CN" altLang="en-US" dirty="0"/>
              <a:t>操作 </a:t>
            </a:r>
            <a:r>
              <a:rPr lang="en-US" altLang="zh-CN" dirty="0"/>
              <a:t>						           -</a:t>
            </a:r>
            <a:r>
              <a:rPr lang="zh-CN" altLang="en-US" dirty="0"/>
              <a:t>单茂洋</a:t>
            </a:r>
            <a:endParaRPr lang="en-US" altLang="zh-CN" dirty="0"/>
          </a:p>
          <a:p>
            <a:pPr lvl="1"/>
            <a:r>
              <a:rPr lang="zh-CN" altLang="en-US" dirty="0"/>
              <a:t>中断线程优先级设置，</a:t>
            </a:r>
            <a:r>
              <a:rPr lang="en-US" altLang="zh-CN" dirty="0"/>
              <a:t>CPU</a:t>
            </a:r>
            <a:r>
              <a:rPr lang="zh-CN" altLang="en-US" dirty="0"/>
              <a:t>隔离等</a:t>
            </a:r>
            <a:endParaRPr lang="en-US" altLang="zh-CN" dirty="0"/>
          </a:p>
          <a:p>
            <a:r>
              <a:rPr lang="en-US" altLang="zh-CN" dirty="0"/>
              <a:t>3. CPU</a:t>
            </a:r>
            <a:r>
              <a:rPr lang="zh-CN" altLang="en-US" dirty="0"/>
              <a:t>隔离与时钟（</a:t>
            </a:r>
            <a:r>
              <a:rPr lang="en-US" altLang="zh-CN" dirty="0" err="1"/>
              <a:t>dynticks</a:t>
            </a:r>
            <a:r>
              <a:rPr lang="zh-CN" altLang="en-US" dirty="0"/>
              <a:t>）机制对实时性的影响                         </a:t>
            </a:r>
            <a:r>
              <a:rPr lang="en-US" altLang="zh-CN" dirty="0"/>
              <a:t>-</a:t>
            </a:r>
            <a:r>
              <a:rPr lang="zh-CN" altLang="en-US" dirty="0"/>
              <a:t>王丹丹</a:t>
            </a:r>
            <a:endParaRPr lang="en-US" altLang="zh-CN" dirty="0"/>
          </a:p>
          <a:p>
            <a:pPr lvl="1"/>
            <a:r>
              <a:rPr lang="zh-CN" altLang="en-US" dirty="0"/>
              <a:t>阅读相关论文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中断线程化对实时性的影响 </a:t>
            </a:r>
            <a:r>
              <a:rPr lang="en-US" altLang="zh-CN" dirty="0"/>
              <a:t>			                  -</a:t>
            </a:r>
            <a:r>
              <a:rPr lang="zh-CN" altLang="en-US" dirty="0"/>
              <a:t>王丹丹，孙施宁</a:t>
            </a:r>
            <a:endParaRPr lang="en-US" altLang="zh-CN" dirty="0"/>
          </a:p>
          <a:p>
            <a:pPr lvl="1"/>
            <a:r>
              <a:rPr lang="zh-CN" altLang="en-US" dirty="0"/>
              <a:t>阅读相关论文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掌握实时测试工具的原理与应用 </a:t>
            </a:r>
            <a:r>
              <a:rPr lang="en-US" altLang="zh-CN" dirty="0"/>
              <a:t>                     -</a:t>
            </a:r>
            <a:r>
              <a:rPr lang="zh-CN" altLang="en-US" dirty="0"/>
              <a:t>陶泓雨，董文佳，单茂洋</a:t>
            </a:r>
            <a:endParaRPr lang="en-US" altLang="zh-CN" dirty="0"/>
          </a:p>
          <a:p>
            <a:pPr lvl="1"/>
            <a:r>
              <a:rPr lang="en-US" altLang="zh-CN" dirty="0"/>
              <a:t>RT-test</a:t>
            </a:r>
            <a:r>
              <a:rPr lang="zh-CN" altLang="en-US" dirty="0"/>
              <a:t>（</a:t>
            </a:r>
            <a:r>
              <a:rPr lang="en-US" altLang="zh-CN" dirty="0" err="1"/>
              <a:t>cyclictest</a:t>
            </a:r>
            <a:r>
              <a:rPr lang="zh-CN" altLang="en-US" dirty="0"/>
              <a:t>）等</a:t>
            </a:r>
            <a:endParaRPr lang="en-US" altLang="zh-CN" dirty="0"/>
          </a:p>
          <a:p>
            <a:r>
              <a:rPr lang="en-US" altLang="zh-CN" dirty="0"/>
              <a:t>6. Fast DDS demo</a:t>
            </a:r>
            <a:r>
              <a:rPr lang="zh-CN" altLang="en-US" dirty="0"/>
              <a:t>程序开发</a:t>
            </a:r>
            <a:r>
              <a:rPr lang="en-US" altLang="zh-CN" dirty="0"/>
              <a:t>				       -</a:t>
            </a:r>
            <a:r>
              <a:rPr lang="zh-CN" altLang="en-US" dirty="0"/>
              <a:t>陶泓雨，董文佳</a:t>
            </a:r>
            <a:endParaRPr lang="en-US" altLang="zh-CN" dirty="0"/>
          </a:p>
          <a:p>
            <a:pPr lvl="1"/>
            <a:r>
              <a:rPr lang="zh-CN" altLang="en-US" dirty="0"/>
              <a:t>传输消息</a:t>
            </a:r>
            <a:r>
              <a:rPr lang="en-US" altLang="zh-CN" dirty="0"/>
              <a:t>/</a:t>
            </a:r>
            <a:r>
              <a:rPr lang="zh-CN" altLang="en-US" dirty="0"/>
              <a:t>可执行程序</a:t>
            </a:r>
            <a:endParaRPr lang="en-US" altLang="zh-CN" dirty="0"/>
          </a:p>
          <a:p>
            <a:r>
              <a:rPr lang="en-US" altLang="zh-CN" dirty="0"/>
              <a:t>7. </a:t>
            </a:r>
            <a:r>
              <a:rPr lang="zh-CN" altLang="en-US" dirty="0"/>
              <a:t>调研</a:t>
            </a:r>
            <a:r>
              <a:rPr lang="en-US" altLang="zh-CN" dirty="0" err="1"/>
              <a:t>Xenomai</a:t>
            </a:r>
            <a:r>
              <a:rPr lang="zh-CN" altLang="en-US" dirty="0"/>
              <a:t>机制以及在</a:t>
            </a:r>
            <a:r>
              <a:rPr lang="en-US" altLang="zh-CN" dirty="0"/>
              <a:t>raspberry pi</a:t>
            </a:r>
            <a:r>
              <a:rPr lang="zh-CN" altLang="en-US" dirty="0"/>
              <a:t>上的部署                      </a:t>
            </a:r>
            <a:r>
              <a:rPr lang="en-US" altLang="zh-CN" dirty="0"/>
              <a:t>	-</a:t>
            </a:r>
            <a:r>
              <a:rPr lang="zh-CN" altLang="en-US" dirty="0"/>
              <a:t>陶泓雨</a:t>
            </a:r>
            <a:endParaRPr lang="en-US" altLang="zh-CN" dirty="0"/>
          </a:p>
          <a:p>
            <a:pPr lvl="1"/>
            <a:r>
              <a:rPr lang="zh-CN" altLang="en-US" dirty="0"/>
              <a:t>中断机制，优先级等，测试延迟</a:t>
            </a:r>
            <a:r>
              <a:rPr lang="en-US" altLang="zh-CN" dirty="0"/>
              <a:t>/jitter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en-US" altLang="zh-CN" dirty="0"/>
              <a:t>8. TC-net </a:t>
            </a:r>
            <a:r>
              <a:rPr lang="zh-CN" altLang="en-US" dirty="0"/>
              <a:t>调研</a:t>
            </a:r>
            <a:r>
              <a:rPr lang="en-US" altLang="zh-CN" dirty="0"/>
              <a:t>								-</a:t>
            </a:r>
            <a:r>
              <a:rPr lang="zh-CN" altLang="en-US" dirty="0"/>
              <a:t>董文佳</a:t>
            </a:r>
            <a:endParaRPr lang="en-US" altLang="zh-CN" dirty="0"/>
          </a:p>
          <a:p>
            <a:pPr lvl="1"/>
            <a:r>
              <a:rPr lang="zh-CN" altLang="en-US" dirty="0"/>
              <a:t>阅读相关文献</a:t>
            </a:r>
          </a:p>
        </p:txBody>
      </p:sp>
    </p:spTree>
    <p:extLst>
      <p:ext uri="{BB962C8B-B14F-4D97-AF65-F5344CB8AC3E}">
        <p14:creationId xmlns:p14="http://schemas.microsoft.com/office/powerpoint/2010/main" val="3248045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ACE60-F97E-0818-EE4F-771C385F4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664"/>
            <a:ext cx="10515600" cy="707536"/>
          </a:xfrm>
        </p:spPr>
        <p:txBody>
          <a:bodyPr>
            <a:normAutofit/>
          </a:bodyPr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6E816F-C81C-2BC4-B49F-694EE48EF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199" y="757382"/>
            <a:ext cx="11757891" cy="5969954"/>
          </a:xfrm>
        </p:spPr>
        <p:txBody>
          <a:bodyPr>
            <a:normAutofit fontScale="47500" lnSpcReduction="20000"/>
          </a:bodyPr>
          <a:lstStyle/>
          <a:p>
            <a:r>
              <a:rPr lang="en-US" altLang="zh-CN" dirty="0">
                <a:effectLst/>
              </a:rPr>
              <a:t>The Limitations of Fixed-Priority Interrupt Handling in PREEMPT RT and Alternative Approaches</a:t>
            </a:r>
          </a:p>
          <a:p>
            <a:pPr lvl="1"/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by Glenn A. Elliott , James H. Anderson</a:t>
            </a:r>
          </a:p>
          <a:p>
            <a:r>
              <a:rPr lang="en-US" altLang="zh-CN" dirty="0"/>
              <a:t>The Real-Time Linux Kernel: A Survey on PREEMPT_RT</a:t>
            </a:r>
          </a:p>
          <a:p>
            <a:pPr lvl="1"/>
            <a:r>
              <a:rPr lang="en-US" altLang="zh-CN" dirty="0"/>
              <a:t>ACM Surveys 2019</a:t>
            </a:r>
          </a:p>
          <a:p>
            <a:r>
              <a:rPr lang="en-US" altLang="zh-CN" dirty="0"/>
              <a:t>Reservation-Based Interrupt Scheduling</a:t>
            </a:r>
          </a:p>
          <a:p>
            <a:pPr lvl="1"/>
            <a:r>
              <a:rPr lang="en-US" altLang="zh-CN" dirty="0"/>
              <a:t>N. </a:t>
            </a:r>
            <a:r>
              <a:rPr lang="en-US" altLang="zh-CN" dirty="0" err="1"/>
              <a:t>Manica</a:t>
            </a:r>
            <a:r>
              <a:rPr lang="en-US" altLang="zh-CN" dirty="0"/>
              <a:t>, L. </a:t>
            </a:r>
            <a:r>
              <a:rPr lang="en-US" altLang="zh-CN" dirty="0" err="1"/>
              <a:t>Abeni</a:t>
            </a:r>
            <a:r>
              <a:rPr lang="en-US" altLang="zh-CN" dirty="0"/>
              <a:t> and L. </a:t>
            </a:r>
            <a:r>
              <a:rPr lang="en-US" altLang="zh-CN" dirty="0" err="1"/>
              <a:t>Palopoli</a:t>
            </a:r>
            <a:r>
              <a:rPr lang="en-US" altLang="zh-CN" dirty="0"/>
              <a:t>, "Reservation-Based Interrupt Scheduling," 2010 16th IEEE Real-Time and Embedded Technology and Applications Symposium, 2010, pp. 46-55, </a:t>
            </a:r>
            <a:r>
              <a:rPr lang="en-US" altLang="zh-CN" dirty="0" err="1"/>
              <a:t>doi</a:t>
            </a:r>
            <a:r>
              <a:rPr lang="en-US" altLang="zh-CN" dirty="0"/>
              <a:t>: 10.1109/</a:t>
            </a:r>
            <a:r>
              <a:rPr lang="en-US" altLang="zh-CN" b="1" dirty="0"/>
              <a:t>RTAS</a:t>
            </a:r>
            <a:r>
              <a:rPr lang="en-US" altLang="zh-CN" dirty="0"/>
              <a:t>.2010.25.</a:t>
            </a:r>
          </a:p>
          <a:p>
            <a:r>
              <a:rPr lang="en-US" altLang="zh-CN" dirty="0" err="1"/>
              <a:t>TimerShield</a:t>
            </a:r>
            <a:r>
              <a:rPr lang="en-US" altLang="zh-CN" dirty="0"/>
              <a:t>: Protecting High-Priority Tasks from Low-Priority Timer Interference (Outstanding Paper)</a:t>
            </a:r>
          </a:p>
          <a:p>
            <a:pPr lvl="1"/>
            <a:r>
              <a:rPr lang="en-US" altLang="zh-CN" dirty="0"/>
              <a:t>P. Patel, M. Vanga and B. B. Brandenburg, "</a:t>
            </a:r>
            <a:r>
              <a:rPr lang="en-US" altLang="zh-CN" dirty="0" err="1"/>
              <a:t>TimerShield</a:t>
            </a:r>
            <a:r>
              <a:rPr lang="en-US" altLang="zh-CN" dirty="0"/>
              <a:t>: Protecting High-Priority Tasks from Low-Priority Timer Interference (Outstanding Paper)," 2017 IEEE Real-Time and Embedded Technology and Applications Symposium (</a:t>
            </a:r>
            <a:r>
              <a:rPr lang="en-US" altLang="zh-CN" b="1" dirty="0"/>
              <a:t>RTAS</a:t>
            </a:r>
            <a:r>
              <a:rPr lang="en-US" altLang="zh-CN" dirty="0"/>
              <a:t>), 2017, pp. 3-12, </a:t>
            </a:r>
            <a:r>
              <a:rPr lang="en-US" altLang="zh-CN" dirty="0" err="1"/>
              <a:t>doi</a:t>
            </a:r>
            <a:r>
              <a:rPr lang="en-US" altLang="zh-CN" dirty="0"/>
              <a:t>: 10.1109/RTAS.2017.40.</a:t>
            </a:r>
          </a:p>
          <a:p>
            <a:r>
              <a:rPr lang="en-US" altLang="zh-CN" dirty="0"/>
              <a:t>Process-Aware Interrupt Scheduling and Accounting</a:t>
            </a:r>
          </a:p>
          <a:p>
            <a:pPr lvl="1"/>
            <a:r>
              <a:rPr lang="en-US" altLang="zh-CN" dirty="0"/>
              <a:t>Y. Zhang and R. West, "Process-Aware Interrupt Scheduling and Accounting," 2006 27th IEEE International Real-Time Systems Symposium (</a:t>
            </a:r>
            <a:r>
              <a:rPr lang="en-US" altLang="zh-CN" b="1" dirty="0"/>
              <a:t>RTSS</a:t>
            </a:r>
            <a:r>
              <a:rPr lang="en-US" altLang="zh-CN" dirty="0"/>
              <a:t>’06)</a:t>
            </a:r>
          </a:p>
          <a:p>
            <a:r>
              <a:rPr lang="en-US" altLang="zh-CN" dirty="0"/>
              <a:t>Responsive and Enforced Interrupt Handling for Real-Time System Virtualization</a:t>
            </a:r>
          </a:p>
          <a:p>
            <a:pPr lvl="1"/>
            <a:r>
              <a:rPr lang="en-US" altLang="zh-CN" dirty="0"/>
              <a:t>H. Kim, S. Wang and R. Rajkumar, "Responsive and Enforced Interrupt Handling for Real-Time System Virtualization," 2015 IEEE 21st International Conference on Embedded and Real-Time Computing Systems and Applications, 2015, pp. 90-99, </a:t>
            </a:r>
            <a:r>
              <a:rPr lang="en-US" altLang="zh-CN" dirty="0" err="1"/>
              <a:t>doi</a:t>
            </a:r>
            <a:r>
              <a:rPr lang="en-US" altLang="zh-CN" dirty="0"/>
              <a:t>: 10.1109/</a:t>
            </a:r>
            <a:r>
              <a:rPr lang="en-US" altLang="zh-CN" b="1" dirty="0"/>
              <a:t>RTCSA</a:t>
            </a:r>
            <a:r>
              <a:rPr lang="en-US" altLang="zh-CN" dirty="0"/>
              <a:t>.2015.15.</a:t>
            </a:r>
          </a:p>
          <a:p>
            <a:r>
              <a:rPr lang="en-US" altLang="zh-CN" dirty="0"/>
              <a:t>Rt-tests </a:t>
            </a:r>
            <a:r>
              <a:rPr lang="zh-CN" altLang="en-US" dirty="0"/>
              <a:t>测试套件（</a:t>
            </a:r>
            <a:r>
              <a:rPr lang="en-US" altLang="zh-CN" dirty="0" err="1"/>
              <a:t>cyclictest</a:t>
            </a:r>
            <a:r>
              <a:rPr lang="en-US" altLang="zh-CN" dirty="0"/>
              <a:t> </a:t>
            </a:r>
            <a:r>
              <a:rPr lang="en-US" altLang="zh-CN" dirty="0" err="1"/>
              <a:t>etc</a:t>
            </a:r>
            <a:r>
              <a:rPr lang="zh-CN" altLang="en-US" dirty="0"/>
              <a:t>）：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>
                <a:hlinkClick r:id="rId2"/>
              </a:rPr>
              <a:t>https://wiki.linuxfoundation.org/realtime/documentation/howto/tools/rt-tests</a:t>
            </a:r>
            <a:endParaRPr lang="en-US" altLang="zh-CN" dirty="0"/>
          </a:p>
          <a:p>
            <a:r>
              <a:rPr lang="en-US" altLang="zh-CN" dirty="0"/>
              <a:t>Status of Linux </a:t>
            </a:r>
            <a:r>
              <a:rPr lang="en-US" altLang="zh-CN" dirty="0" err="1"/>
              <a:t>dynticks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>
                <a:hlinkClick r:id="rId3"/>
              </a:rPr>
              <a:t>https://blog.linuxplumbersconf.org/2013/ocw/system/presentations/1143/original/dynticks-lpc.pdf</a:t>
            </a:r>
            <a:endParaRPr lang="en-US" altLang="zh-CN" dirty="0"/>
          </a:p>
          <a:p>
            <a:r>
              <a:rPr lang="en-US" altLang="zh-CN" dirty="0"/>
              <a:t>Towards understanding application performance and system behavior with the full </a:t>
            </a:r>
            <a:r>
              <a:rPr lang="en-US" altLang="zh-CN" dirty="0" err="1"/>
              <a:t>dynticks</a:t>
            </a:r>
            <a:r>
              <a:rPr lang="en-US" altLang="zh-CN" dirty="0"/>
              <a:t> feature</a:t>
            </a:r>
          </a:p>
          <a:p>
            <a:pPr lvl="1"/>
            <a:r>
              <a:rPr lang="en-US" altLang="zh-CN" dirty="0"/>
              <a:t>A. </a:t>
            </a:r>
            <a:r>
              <a:rPr lang="en-US" altLang="zh-CN" dirty="0" err="1"/>
              <a:t>Aljuhni</a:t>
            </a:r>
            <a:r>
              <a:rPr lang="en-US" altLang="zh-CN" dirty="0"/>
              <a:t>, C. E. Chow, A. </a:t>
            </a:r>
            <a:r>
              <a:rPr lang="en-US" altLang="zh-CN" dirty="0" err="1"/>
              <a:t>Aljaedi</a:t>
            </a:r>
            <a:r>
              <a:rPr lang="en-US" altLang="zh-CN" dirty="0"/>
              <a:t>, S. Yusuf and F. Torres-Reyes, "Towards understanding application performance and system behavior with the full </a:t>
            </a:r>
            <a:r>
              <a:rPr lang="en-US" altLang="zh-CN" dirty="0" err="1"/>
              <a:t>dynticks</a:t>
            </a:r>
            <a:r>
              <a:rPr lang="en-US" altLang="zh-CN" dirty="0"/>
              <a:t> feature," 2018 IEEE 8th Annual Computing and Communication Workshop and Conference (</a:t>
            </a:r>
            <a:r>
              <a:rPr lang="en-US" altLang="zh-CN" b="1" dirty="0"/>
              <a:t>CCWC</a:t>
            </a:r>
            <a:r>
              <a:rPr lang="en-US" altLang="zh-CN" dirty="0"/>
              <a:t>), 2018, pp. 394-401, </a:t>
            </a:r>
            <a:r>
              <a:rPr lang="en-US" altLang="zh-CN" dirty="0" err="1"/>
              <a:t>doi</a:t>
            </a:r>
            <a:r>
              <a:rPr lang="en-US" altLang="zh-CN" dirty="0"/>
              <a:t>: 10.1109/CCWC.2018.8301733.</a:t>
            </a:r>
          </a:p>
          <a:p>
            <a:r>
              <a:rPr lang="en-US" altLang="zh-CN" dirty="0"/>
              <a:t>CPU Isolation – by SUSE Labs </a:t>
            </a:r>
          </a:p>
          <a:p>
            <a:pPr lvl="1"/>
            <a:r>
              <a:rPr lang="en-US" altLang="zh-CN" dirty="0"/>
              <a:t>Frederic </a:t>
            </a:r>
            <a:r>
              <a:rPr lang="en-US" altLang="zh-CN" dirty="0" err="1"/>
              <a:t>Weisbecker</a:t>
            </a:r>
            <a:r>
              <a:rPr lang="en-US" altLang="zh-CN" dirty="0"/>
              <a:t> - Linux Kernel Engineer at SUSE Labs. </a:t>
            </a:r>
          </a:p>
          <a:p>
            <a:pPr lvl="1"/>
            <a:r>
              <a:rPr lang="en-US" altLang="zh-CN" dirty="0">
                <a:hlinkClick r:id="rId4"/>
              </a:rPr>
              <a:t>https://www.suse.com/c/cpu-isolation-introduction-part-1/</a:t>
            </a:r>
            <a:r>
              <a:rPr lang="en-US" altLang="zh-CN" dirty="0"/>
              <a:t> </a:t>
            </a:r>
            <a:r>
              <a:rPr lang="zh-CN" altLang="en-US" dirty="0"/>
              <a:t>中文 </a:t>
            </a:r>
            <a:r>
              <a:rPr lang="en-US" altLang="zh-CN" dirty="0">
                <a:hlinkClick r:id="rId5"/>
              </a:rPr>
              <a:t>https://www.infoq.cn/theme/130/</a:t>
            </a:r>
            <a:endParaRPr lang="en-US" altLang="zh-CN" dirty="0"/>
          </a:p>
          <a:p>
            <a:r>
              <a:rPr lang="en-US" altLang="zh-CN" dirty="0"/>
              <a:t>Periodic jitter and bounded uncorrelated jitter decomposition using incoherent </a:t>
            </a:r>
            <a:r>
              <a:rPr lang="en-US" altLang="zh-CN" dirty="0" err="1"/>
              <a:t>undersampling</a:t>
            </a:r>
            <a:endParaRPr lang="en-US" altLang="zh-CN" dirty="0"/>
          </a:p>
          <a:p>
            <a:pPr lvl="1"/>
            <a:r>
              <a:rPr lang="en-US" altLang="zh-CN" dirty="0"/>
              <a:t>N. L. </a:t>
            </a:r>
            <a:r>
              <a:rPr lang="en-US" altLang="zh-CN" dirty="0" err="1"/>
              <a:t>Tzou</a:t>
            </a:r>
            <a:r>
              <a:rPr lang="en-US" altLang="zh-CN" dirty="0"/>
              <a:t>, D. Bhatta, S. Hsiao and A. Chatterjee, "Periodic jitter and bounded uncorrelated jitter decomposition using incoherent </a:t>
            </a:r>
            <a:r>
              <a:rPr lang="en-US" altLang="zh-CN" dirty="0" err="1"/>
              <a:t>undersampling</a:t>
            </a:r>
            <a:r>
              <a:rPr lang="en-US" altLang="zh-CN" dirty="0"/>
              <a:t>," 2013 Design, Automation &amp; Test in Europe Conference &amp; Exhibition (</a:t>
            </a:r>
            <a:r>
              <a:rPr lang="en-US" altLang="zh-CN" b="1" dirty="0"/>
              <a:t>DATE</a:t>
            </a:r>
            <a:r>
              <a:rPr lang="en-US" altLang="zh-CN" dirty="0"/>
              <a:t>), 2013, pp. 1667-1672, </a:t>
            </a:r>
            <a:r>
              <a:rPr lang="en-US" altLang="zh-CN" dirty="0" err="1"/>
              <a:t>doi</a:t>
            </a:r>
            <a:r>
              <a:rPr lang="en-US" altLang="zh-CN" dirty="0"/>
              <a:t>: 10.7873/DATE.2013.337.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2930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4BF999-8B82-2C4F-B71A-8CAD35DB6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249"/>
            <a:ext cx="10515600" cy="66650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One more thing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EDB825-A533-5BD2-C6CE-641250C89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69628"/>
            <a:ext cx="10566406" cy="566568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810A0B4-47DB-14CE-4505-C1E1B6D67D67}"/>
              </a:ext>
            </a:extLst>
          </p:cNvPr>
          <p:cNvSpPr/>
          <p:nvPr/>
        </p:nvSpPr>
        <p:spPr>
          <a:xfrm>
            <a:off x="838200" y="2209799"/>
            <a:ext cx="926123" cy="1934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EC94239-A782-52C4-4B46-EC2EAFA6BE63}"/>
              </a:ext>
            </a:extLst>
          </p:cNvPr>
          <p:cNvSpPr/>
          <p:nvPr/>
        </p:nvSpPr>
        <p:spPr>
          <a:xfrm>
            <a:off x="838200" y="4730261"/>
            <a:ext cx="926123" cy="1934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205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88340-2826-753A-B9FE-2526DA057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028A16-1C8B-F31A-AB80-3A87C0552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Jitter=(d-b)-(c-a)</a:t>
            </a:r>
          </a:p>
          <a:p>
            <a:r>
              <a:rPr lang="en-US" altLang="zh-CN" dirty="0" err="1"/>
              <a:t>d-b-c+a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延迟相减</a:t>
            </a:r>
            <a:r>
              <a:rPr lang="en-US" altLang="zh-CN" dirty="0"/>
              <a:t>(d-c)-(b-a)</a:t>
            </a:r>
          </a:p>
          <a:p>
            <a:r>
              <a:rPr lang="en-US" altLang="zh-CN" dirty="0" err="1"/>
              <a:t>d-c-b+a</a:t>
            </a:r>
            <a:endParaRPr lang="en-US" altLang="zh-CN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D5C5DFB-E0AE-C19A-3946-7B3EC977747A}"/>
              </a:ext>
            </a:extLst>
          </p:cNvPr>
          <p:cNvCxnSpPr>
            <a:cxnSpLocks/>
          </p:cNvCxnSpPr>
          <p:nvPr/>
        </p:nvCxnSpPr>
        <p:spPr>
          <a:xfrm>
            <a:off x="2860431" y="5081954"/>
            <a:ext cx="59494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3495106-C5AA-9134-2DA9-1C9DB50D8A80}"/>
              </a:ext>
            </a:extLst>
          </p:cNvPr>
          <p:cNvCxnSpPr/>
          <p:nvPr/>
        </p:nvCxnSpPr>
        <p:spPr>
          <a:xfrm flipV="1">
            <a:off x="3575539" y="4560278"/>
            <a:ext cx="0" cy="52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08C529C-431C-E19F-C1D0-6F861D1A3E51}"/>
              </a:ext>
            </a:extLst>
          </p:cNvPr>
          <p:cNvCxnSpPr/>
          <p:nvPr/>
        </p:nvCxnSpPr>
        <p:spPr>
          <a:xfrm flipV="1">
            <a:off x="5246078" y="4560278"/>
            <a:ext cx="0" cy="52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1DBEFCC-E425-0CB9-36CE-979B48779F11}"/>
              </a:ext>
            </a:extLst>
          </p:cNvPr>
          <p:cNvCxnSpPr/>
          <p:nvPr/>
        </p:nvCxnSpPr>
        <p:spPr>
          <a:xfrm flipV="1">
            <a:off x="6963509" y="4560278"/>
            <a:ext cx="0" cy="52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75318DB-D97B-14E8-F75C-1C179CA19E52}"/>
              </a:ext>
            </a:extLst>
          </p:cNvPr>
          <p:cNvCxnSpPr/>
          <p:nvPr/>
        </p:nvCxnSpPr>
        <p:spPr>
          <a:xfrm flipV="1">
            <a:off x="3968262" y="4278923"/>
            <a:ext cx="0" cy="803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E26198A-4B45-64A0-2861-492D96FCBAB1}"/>
              </a:ext>
            </a:extLst>
          </p:cNvPr>
          <p:cNvCxnSpPr/>
          <p:nvPr/>
        </p:nvCxnSpPr>
        <p:spPr>
          <a:xfrm flipV="1">
            <a:off x="5328139" y="4278923"/>
            <a:ext cx="0" cy="803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右大括号 13">
            <a:extLst>
              <a:ext uri="{FF2B5EF4-FFF2-40B4-BE49-F238E27FC236}">
                <a16:creationId xmlns:a16="http://schemas.microsoft.com/office/drawing/2014/main" id="{BD39BDB4-7E1D-FAC2-C25D-09066FAFD6C1}"/>
              </a:ext>
            </a:extLst>
          </p:cNvPr>
          <p:cNvSpPr/>
          <p:nvPr/>
        </p:nvSpPr>
        <p:spPr>
          <a:xfrm rot="5400000">
            <a:off x="4061155" y="4648892"/>
            <a:ext cx="715109" cy="1654735"/>
          </a:xfrm>
          <a:prstGeom prst="rightBrace">
            <a:avLst>
              <a:gd name="adj1" fmla="val 8333"/>
              <a:gd name="adj2" fmla="val 510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右大括号 14">
            <a:extLst>
              <a:ext uri="{FF2B5EF4-FFF2-40B4-BE49-F238E27FC236}">
                <a16:creationId xmlns:a16="http://schemas.microsoft.com/office/drawing/2014/main" id="{81A26AF3-8247-E77A-E071-F7E2396D06B5}"/>
              </a:ext>
            </a:extLst>
          </p:cNvPr>
          <p:cNvSpPr/>
          <p:nvPr/>
        </p:nvSpPr>
        <p:spPr>
          <a:xfrm rot="5400000">
            <a:off x="4489923" y="4560292"/>
            <a:ext cx="316522" cy="1359847"/>
          </a:xfrm>
          <a:prstGeom prst="rightBrace">
            <a:avLst>
              <a:gd name="adj1" fmla="val 8333"/>
              <a:gd name="adj2" fmla="val 51063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372DD72-B747-EB44-0A27-F3472FD7E800}"/>
              </a:ext>
            </a:extLst>
          </p:cNvPr>
          <p:cNvCxnSpPr/>
          <p:nvPr/>
        </p:nvCxnSpPr>
        <p:spPr>
          <a:xfrm flipV="1">
            <a:off x="7356231" y="4278923"/>
            <a:ext cx="0" cy="803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EC3715AA-7DF0-2D23-C8FC-2CF684A11787}"/>
              </a:ext>
            </a:extLst>
          </p:cNvPr>
          <p:cNvSpPr txBox="1"/>
          <p:nvPr/>
        </p:nvSpPr>
        <p:spPr>
          <a:xfrm>
            <a:off x="3362035" y="4987636"/>
            <a:ext cx="230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   b                  c 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3925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760</Words>
  <Application>Microsoft Office PowerPoint</Application>
  <PresentationFormat>宽屏</PresentationFormat>
  <Paragraphs>61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Arial</vt:lpstr>
      <vt:lpstr>Office 主题​​</vt:lpstr>
      <vt:lpstr>工作安排</vt:lpstr>
      <vt:lpstr>当前工作目标（7月6日）</vt:lpstr>
      <vt:lpstr>工作安排（7月6日）</vt:lpstr>
      <vt:lpstr>参考文献</vt:lpstr>
      <vt:lpstr>One more thing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工作安排</dc:title>
  <dc:creator>Lin Yuhan</dc:creator>
  <cp:lastModifiedBy>王 书墨</cp:lastModifiedBy>
  <cp:revision>9</cp:revision>
  <dcterms:created xsi:type="dcterms:W3CDTF">2022-07-06T09:26:28Z</dcterms:created>
  <dcterms:modified xsi:type="dcterms:W3CDTF">2022-07-08T10:26:44Z</dcterms:modified>
</cp:coreProperties>
</file>