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98" r:id="rId4"/>
    <p:sldId id="297" r:id="rId5"/>
    <p:sldId id="300" r:id="rId6"/>
    <p:sldId id="301" r:id="rId7"/>
    <p:sldId id="286" r:id="rId8"/>
    <p:sldId id="303" r:id="rId9"/>
    <p:sldId id="304" r:id="rId10"/>
    <p:sldId id="299" r:id="rId11"/>
    <p:sldId id="30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36" autoAdjust="0"/>
  </p:normalViewPr>
  <p:slideViewPr>
    <p:cSldViewPr snapToGrid="0">
      <p:cViewPr varScale="1">
        <p:scale>
          <a:sx n="79" d="100"/>
          <a:sy n="79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F6F22-B695-4125-9903-2509AD7AA999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4275A-2E23-4A9E-8DC9-08F66804E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92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4275A-2E23-4A9E-8DC9-08F66804E82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07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CC8FC-DC07-4727-94B1-F8282BD68E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705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CC8FC-DC07-4727-94B1-F8282BD68E6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467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CC8FC-DC07-4727-94B1-F8282BD68E6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646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4275A-2E23-4A9E-8DC9-08F66804E82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205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4275A-2E23-4A9E-8DC9-08F66804E82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9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02452-4F3F-E94E-0ABD-BC6FC65CD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6F0929-B82A-E9D0-DE49-62F953E2D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9F4B78-E1D4-1FA1-982A-47FDFB4D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705A4-3BD2-3DC7-0228-867DA8F5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C034D6-274A-0BA0-AC45-213CA9CB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74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01444-F213-6176-3A9E-A999C4ED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5656B2-C026-5AD6-25E2-C72A78A3A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3D5E5D-70E8-2AA8-5A59-38179946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DB5191-619C-7741-738C-EE6CBE14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E87380-4C05-3A9F-7937-630F7581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77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DE6755-67A8-8E6B-F9D2-05E9F7685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B70ED6-9FD4-A610-DAD1-F47D1B89D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A1D1C3-B990-CCFE-26B5-1C47BC3D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A2355-71F9-DB4E-513F-1C433E6A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36355F-6503-B283-EF7E-1019672C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92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E050B-3807-6BA0-6626-F6488FD0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4D9EF-1A85-4625-78D5-46E4825F9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D9E2B5-3E2C-5AA4-DF2B-F381391C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F398E-1A09-58D4-56D3-56591465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FBE24D-8179-AC71-9D7C-AEF5E294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24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BDF2B-AF8A-4125-E1A0-CB0CC048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1FBA32-6088-6AD7-962E-C2D238A1A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E74377-8931-8C52-BCB5-BE9943C82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EA25A4-1E9C-4CDF-D689-049727EC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6ADAB0-D117-AAD4-F3BC-6001B632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82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C80A7-2646-0F35-9A42-978BA59B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3507E-2B53-7B7B-44CB-872D2EE78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26E787-F747-4301-37E5-F7FD6AA06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3552C1-C622-CAAF-77D2-AB18F79DE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FEB431-1A35-0F01-E0E1-133404F5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FCAACB-B2DE-B7AD-7FF6-A9FBC687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99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804A3-6932-271F-CD36-3FBD959D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B72656-B63D-F7AF-D884-618C50A12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B4E8AC-1347-F655-0FD8-AE06CE263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109C4C-8528-A6CB-3A52-FC50E7B02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C4DD63-A847-DBF3-029A-08D47C5ED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C3713D-328B-7258-912B-227771E5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6CF3FF-7853-613A-DBB1-688625C4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5C629D-D5EB-56EF-64C9-A70C4D0F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1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656A3-EA2C-876E-F5E9-BF977E2F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365DA3-2C02-A858-C7C6-D8F39AE1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161EE1-2E8F-2F67-1F54-3EE3002E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D474E4-D4AE-1BDD-CFE3-6886DD46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47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10AFD8-F930-F11C-D1BB-9917C97BD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21F952-2B04-F9BF-A2AD-87D05DB8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7B1CED-6459-69AE-5670-BD82EEB2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05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6B2C3-FA2A-9166-C335-1E3D3D25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883261-E5F2-0FC9-A181-3292861BA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0E5586-2328-084D-AAD0-FD882BAA7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171FE0-47A7-EB8C-7571-4DDBAD13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60A49E-D2AE-49A2-6C97-B68B5D1A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8EF5F4-27B2-DFF8-7EA9-5CD1FBD4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16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144BA-9EB3-6EDB-9FA6-DE863C9A7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5093A2-B026-C3C4-5AAE-4D52FB56A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1C592B-E474-0580-C859-A5703FD75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7AFBEF-C4A1-8ED7-3A4B-EE9AC99D1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5663-61BE-49DE-96DD-EA7C43AC524F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215168-C7B2-4B93-4F5A-3956C05D9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3FB57C-DEC8-7814-44DE-1F2BE98D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98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FD5A30-46AD-26B1-E2DF-D911F8D97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7817A7-1B4F-1409-1340-616626AAE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57E75-56C2-39E1-9529-6A7EB007C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35663-61BE-49DE-96DD-EA7C43AC524F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F3A3A-EDE1-EC4F-C21C-93820B343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B62280-BC69-B70A-5DE3-B6DD7B1F2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8C117-D8F4-49EC-9B13-5A26ADBB6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12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54ABB-8A29-23E7-A738-E0EB0EB99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Design of an IoT-PLC: A containerized programmable logical controller for</a:t>
            </a:r>
            <a:br>
              <a:rPr lang="en-US" altLang="zh-CN" sz="3600" dirty="0"/>
            </a:br>
            <a:r>
              <a:rPr lang="en-US" altLang="zh-CN" sz="3600" dirty="0"/>
              <a:t>the industry 4.0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96777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470FE8F-B0A9-A0D1-487B-D19E1E699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7" y="366636"/>
            <a:ext cx="11781915" cy="345610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43AA7F3-5F17-4EE0-DB47-89637AD84F3C}"/>
              </a:ext>
            </a:extLst>
          </p:cNvPr>
          <p:cNvSpPr txBox="1"/>
          <p:nvPr/>
        </p:nvSpPr>
        <p:spPr>
          <a:xfrm>
            <a:off x="506525" y="18197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IoT-PLC </a:t>
            </a:r>
            <a:r>
              <a:rPr lang="zh-CN" altLang="en-US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之间的容器迁移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70E294-EE26-520F-0237-0BCFA9ACC36F}"/>
              </a:ext>
            </a:extLst>
          </p:cNvPr>
          <p:cNvSpPr txBox="1"/>
          <p:nvPr/>
        </p:nvSpPr>
        <p:spPr>
          <a:xfrm>
            <a:off x="623257" y="3919376"/>
            <a:ext cx="10732424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选择一个空闲的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IoT-PLC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作为迁移目标，云端通过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OPC-UA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发送启动迁移，通过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CoAP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验证空闲的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IoT-PLC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可用。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被迁移的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IoT-PLC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获取原始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IoT-PLC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生成存储库（无状态：数据信息设备状态等）。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原始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IoT-PLC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暂停获取状态并传输到被迁移的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IoT-PLC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。停止使用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原始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IoT-PLC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，控制操作可在被迁移的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IoT-PLC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继续。</a:t>
            </a:r>
          </a:p>
        </p:txBody>
      </p:sp>
    </p:spTree>
    <p:extLst>
      <p:ext uri="{BB962C8B-B14F-4D97-AF65-F5344CB8AC3E}">
        <p14:creationId xmlns:p14="http://schemas.microsoft.com/office/powerpoint/2010/main" val="1305724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D92E0CA7-D584-3E48-8B0F-FE146F0EF976}"/>
              </a:ext>
            </a:extLst>
          </p:cNvPr>
          <p:cNvSpPr txBox="1"/>
          <p:nvPr/>
        </p:nvSpPr>
        <p:spPr>
          <a:xfrm>
            <a:off x="448160" y="685996"/>
            <a:ext cx="10732424" cy="459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IoT-PLC</a:t>
            </a:r>
            <a:r>
              <a:rPr lang="zh-CN" altLang="en-US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优势</a:t>
            </a:r>
            <a:endParaRPr lang="en-US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容器故障会降低性能，但一旦管理器重新启动容器，系统就会迅速恢复，而无需完全重启设备。无容器设备出现故障只能重启设备。</a:t>
            </a:r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容器化和发布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订阅通信的使用有助于避免级联故障，将影响限制在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IoT-PLC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的单个功能块。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IoT-PLC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可以灵活地动态更改控制器的配置，而无需停止控制过程，只需重新加载控制器块。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基于容器的模块化结构允许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IoT-PLC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安全地隔离在其中运行的不同进程。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IoT-PLC</a:t>
            </a:r>
            <a:r>
              <a:rPr lang="zh-CN" altLang="en-US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主要缺点 </a:t>
            </a:r>
            <a:endParaRPr lang="en-US" altLang="zh-CN" sz="18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无线接口的延迟相对较高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缺少完全符合 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IEC 61131-3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的控制应用程序的运行时环境。</a:t>
            </a:r>
          </a:p>
        </p:txBody>
      </p:sp>
    </p:spTree>
    <p:extLst>
      <p:ext uri="{BB962C8B-B14F-4D97-AF65-F5344CB8AC3E}">
        <p14:creationId xmlns:p14="http://schemas.microsoft.com/office/powerpoint/2010/main" val="83410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8C0575D-6C07-7015-B524-B207ED412040}"/>
              </a:ext>
            </a:extLst>
          </p:cNvPr>
          <p:cNvSpPr txBox="1"/>
          <p:nvPr/>
        </p:nvSpPr>
        <p:spPr>
          <a:xfrm>
            <a:off x="526588" y="406198"/>
            <a:ext cx="11311974" cy="170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一个为工业 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4.0 </a:t>
            </a:r>
            <a:r>
              <a:rPr lang="zh-CN" altLang="en-US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革命量身定制的 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PLC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—— 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IoT-PLC 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  <a:latin typeface="-apple-system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从传统的基于硬件的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PLC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转变为具有数据控制、处理和可视化的虚拟功能的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PLC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，它可以充当工业自动化应用和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IT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技术之间的桥梁。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2E0CA7-D584-3E48-8B0F-FE146F0EF976}"/>
              </a:ext>
            </a:extLst>
          </p:cNvPr>
          <p:cNvSpPr txBox="1"/>
          <p:nvPr/>
        </p:nvSpPr>
        <p:spPr>
          <a:xfrm>
            <a:off x="526588" y="2724525"/>
            <a:ext cx="11467616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背景</a:t>
            </a:r>
            <a:endParaRPr lang="en-US" altLang="zh-CN" sz="18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从由经典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ICS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industrial control systems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 过渡到工业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4.0 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，需要调整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ICS 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中设备适应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ICPS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Industrial Cyber–Physical Systems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），集成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IT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information technologies 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）和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OT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operational technologies 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）领域。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PLC 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一直是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ICS 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的关键组成部分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kern="1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PLC</a:t>
            </a:r>
            <a:r>
              <a:rPr lang="zh-CN" altLang="en-US" kern="1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可编程逻辑控制器，其作用主要是指挥低级时间敏感的监管反馈控制回路，为流程提供第一个控制层）。</a:t>
            </a:r>
            <a:endParaRPr lang="en-US" altLang="zh-CN" kern="1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47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F845596-04CA-66EC-E562-0527C1648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887" y="1246707"/>
            <a:ext cx="4801016" cy="397798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51478C6-72ED-98B9-64E5-01F3A05B0489}"/>
              </a:ext>
            </a:extLst>
          </p:cNvPr>
          <p:cNvSpPr txBox="1"/>
          <p:nvPr/>
        </p:nvSpPr>
        <p:spPr>
          <a:xfrm>
            <a:off x="526588" y="406198"/>
            <a:ext cx="6114357" cy="545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工业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4.0</a:t>
            </a:r>
            <a:r>
              <a: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PLC</a:t>
            </a:r>
            <a:r>
              <a: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的要求：</a:t>
            </a:r>
            <a:endParaRPr lang="en-US" altLang="zh-CN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满足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OT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领域中典型的严格</a:t>
            </a:r>
            <a:r>
              <a:rPr lang="zh-CN" altLang="en-US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及时性约束。</a:t>
            </a:r>
            <a:endParaRPr lang="en-US" altLang="zh-CN" kern="100" dirty="0">
              <a:solidFill>
                <a:schemeClr val="accen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工业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4.0 PLC 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还必须具有</a:t>
            </a:r>
            <a:r>
              <a:rPr lang="zh-CN" altLang="en-US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互操作性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，与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IT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领域的平台集成。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kern="100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雾计算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可以同时满足以上要求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zh-CN" altLang="en-US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IoT-PLC </a:t>
            </a:r>
            <a:r>
              <a: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被设想为 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ICPS </a:t>
            </a:r>
            <a:r>
              <a: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雾层中的一个节点，可作为：</a:t>
            </a:r>
            <a:endParaRPr lang="en-US" altLang="zh-CN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现场设备的网关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第一级控制器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可以减少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IT 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层的响应时间和非确定性行为。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kern="1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因为在 </a:t>
            </a:r>
            <a:r>
              <a:rPr lang="en-US" altLang="zh-CN" kern="1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IT </a:t>
            </a:r>
            <a:r>
              <a:rPr lang="zh-CN" altLang="en-US" kern="1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领域执行的部分任务被移到更靠近传感器和执行器的位置。</a:t>
            </a:r>
            <a:endParaRPr lang="en-US" altLang="zh-CN" kern="1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382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57CC3F0-12FC-15F4-570D-14533C166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7" y="670989"/>
            <a:ext cx="4446988" cy="456602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B11BB65-D124-8221-F494-038D2A20588E}"/>
              </a:ext>
            </a:extLst>
          </p:cNvPr>
          <p:cNvSpPr txBox="1"/>
          <p:nvPr/>
        </p:nvSpPr>
        <p:spPr>
          <a:xfrm>
            <a:off x="5449454" y="888609"/>
            <a:ext cx="6096000" cy="170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OPC-UA </a:t>
            </a:r>
            <a:r>
              <a:rPr lang="zh-CN" altLang="en-US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连接</a:t>
            </a:r>
            <a:endParaRPr lang="en-US" altLang="zh-CN" sz="18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一种连接到云的标准，不同的系统和设备通过它进行通信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将必要的命令从云端发送到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IoT-PLC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将容器迁移到另一个设备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A563F9-0745-50D6-9EBB-EA614BCB893F}"/>
              </a:ext>
            </a:extLst>
          </p:cNvPr>
          <p:cNvSpPr txBox="1"/>
          <p:nvPr/>
        </p:nvSpPr>
        <p:spPr>
          <a:xfrm>
            <a:off x="5449454" y="3406831"/>
            <a:ext cx="6096000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与现场设备的接口</a:t>
            </a:r>
            <a:endParaRPr lang="en-US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双向，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IoT-PLC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模块和现场设备之间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每个接口块只能使用一种协议进行通信</a:t>
            </a:r>
            <a:endParaRPr lang="en-US" altLang="zh-CN" sz="1800" b="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通过发布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订阅通信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，可以在需要时获取数据，而无需直接依赖于现场设备或 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IoT-PLC 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的其他构建模块的传输速率</a:t>
            </a:r>
          </a:p>
          <a:p>
            <a:pPr algn="just">
              <a:lnSpc>
                <a:spcPct val="150000"/>
              </a:lnSpc>
            </a:pP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E9AF470-850C-8662-B614-4B208A2DD1C0}"/>
              </a:ext>
            </a:extLst>
          </p:cNvPr>
          <p:cNvSpPr/>
          <p:nvPr/>
        </p:nvSpPr>
        <p:spPr>
          <a:xfrm>
            <a:off x="1566153" y="1750979"/>
            <a:ext cx="2782111" cy="5350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CEF8037-9450-4DD5-7477-E09E4B6725A0}"/>
              </a:ext>
            </a:extLst>
          </p:cNvPr>
          <p:cNvSpPr/>
          <p:nvPr/>
        </p:nvSpPr>
        <p:spPr>
          <a:xfrm>
            <a:off x="1446179" y="3429000"/>
            <a:ext cx="2782111" cy="5350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84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57CC3F0-12FC-15F4-570D-14533C166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7" y="670989"/>
            <a:ext cx="4446988" cy="456602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B11BB65-D124-8221-F494-038D2A20588E}"/>
              </a:ext>
            </a:extLst>
          </p:cNvPr>
          <p:cNvSpPr txBox="1"/>
          <p:nvPr/>
        </p:nvSpPr>
        <p:spPr>
          <a:xfrm>
            <a:off x="5486399" y="426791"/>
            <a:ext cx="6096000" cy="12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CoAP</a:t>
            </a:r>
            <a:r>
              <a:rPr lang="zh-CN" altLang="en-US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endParaRPr lang="en-US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提供与其他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IoT-PLC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或雾设备的连接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低开销、减少延迟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A563F9-0745-50D6-9EBB-EA614BCB893F}"/>
              </a:ext>
            </a:extLst>
          </p:cNvPr>
          <p:cNvSpPr txBox="1"/>
          <p:nvPr/>
        </p:nvSpPr>
        <p:spPr>
          <a:xfrm>
            <a:off x="5486399" y="2030613"/>
            <a:ext cx="6096000" cy="170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数据过滤</a:t>
            </a:r>
            <a:endParaRPr lang="en-US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对接口收集信息进行预处理以供上层块使用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减少噪声、修复丢失的数据并使用过滤器屏蔽异常值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根据云端发送的需求验证数据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1CAC89-5E03-5EDE-7F36-5B5F0009D3D1}"/>
              </a:ext>
            </a:extLst>
          </p:cNvPr>
          <p:cNvSpPr txBox="1"/>
          <p:nvPr/>
        </p:nvSpPr>
        <p:spPr>
          <a:xfrm>
            <a:off x="5486399" y="4049934"/>
            <a:ext cx="6096000" cy="170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</a:t>
            </a:r>
            <a:endParaRPr lang="en-US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负责将数据发送到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OPC-UA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块以传输到云端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从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OPC-UA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块接收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IoT-PLC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将连接到的设备的描述和配置，并保存它们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B0DCFB-98B5-C7AB-7270-431CDEF1C520}"/>
              </a:ext>
            </a:extLst>
          </p:cNvPr>
          <p:cNvSpPr/>
          <p:nvPr/>
        </p:nvSpPr>
        <p:spPr>
          <a:xfrm>
            <a:off x="4231532" y="1750979"/>
            <a:ext cx="603115" cy="1986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35D151-1216-9957-B4CA-A01FC596AB8C}"/>
              </a:ext>
            </a:extLst>
          </p:cNvPr>
          <p:cNvSpPr/>
          <p:nvPr/>
        </p:nvSpPr>
        <p:spPr>
          <a:xfrm>
            <a:off x="2174815" y="2884052"/>
            <a:ext cx="1566153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6053BD2-8F23-6607-0175-424EC3B6693E}"/>
              </a:ext>
            </a:extLst>
          </p:cNvPr>
          <p:cNvSpPr/>
          <p:nvPr/>
        </p:nvSpPr>
        <p:spPr>
          <a:xfrm>
            <a:off x="2495828" y="2286000"/>
            <a:ext cx="924128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592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57CC3F0-12FC-15F4-570D-14533C166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7" y="670989"/>
            <a:ext cx="4446988" cy="456602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B11BB65-D124-8221-F494-038D2A20588E}"/>
              </a:ext>
            </a:extLst>
          </p:cNvPr>
          <p:cNvSpPr txBox="1"/>
          <p:nvPr/>
        </p:nvSpPr>
        <p:spPr>
          <a:xfrm>
            <a:off x="5486399" y="2001420"/>
            <a:ext cx="6096000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控制器</a:t>
            </a:r>
            <a:endParaRPr lang="en-US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虚拟设备，</a:t>
            </a:r>
            <a:r>
              <a:rPr lang="zh-CN" altLang="en-US" sz="1800" b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包含属性和变量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A563F9-0745-50D6-9EBB-EA614BCB893F}"/>
              </a:ext>
            </a:extLst>
          </p:cNvPr>
          <p:cNvSpPr txBox="1"/>
          <p:nvPr/>
        </p:nvSpPr>
        <p:spPr>
          <a:xfrm>
            <a:off x="5486399" y="3366923"/>
            <a:ext cx="6096000" cy="12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管理器</a:t>
            </a:r>
            <a:endParaRPr lang="en-US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从数据库中的设备和控制器的描述中获取数据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实例化控制器，形成控制回路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1CAC89-5E03-5EDE-7F36-5B5F0009D3D1}"/>
              </a:ext>
            </a:extLst>
          </p:cNvPr>
          <p:cNvSpPr txBox="1"/>
          <p:nvPr/>
        </p:nvSpPr>
        <p:spPr>
          <a:xfrm>
            <a:off x="5486399" y="5010516"/>
            <a:ext cx="6096000" cy="12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HMI</a:t>
            </a:r>
            <a:r>
              <a:rPr lang="zh-CN" altLang="en-US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Human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machine interface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HMI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需要数据时，它向数据库块发出请求，然后数据库检索信息，最终由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HMI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呈现给用户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ED9CCE-3AF3-15E7-973F-458E3DD39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8564"/>
            <a:ext cx="4130398" cy="161558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ED4A3A2-58E9-58E5-6893-664853EF01E3}"/>
              </a:ext>
            </a:extLst>
          </p:cNvPr>
          <p:cNvSpPr/>
          <p:nvPr/>
        </p:nvSpPr>
        <p:spPr>
          <a:xfrm>
            <a:off x="1595337" y="2225351"/>
            <a:ext cx="797668" cy="4280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07E8E6D-7B53-9F35-4675-BC60DD2EF4DE}"/>
              </a:ext>
            </a:extLst>
          </p:cNvPr>
          <p:cNvSpPr/>
          <p:nvPr/>
        </p:nvSpPr>
        <p:spPr>
          <a:xfrm>
            <a:off x="904673" y="1750979"/>
            <a:ext cx="616773" cy="2140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7BA4EF-19B4-4863-FDFF-084F853EE758}"/>
              </a:ext>
            </a:extLst>
          </p:cNvPr>
          <p:cNvSpPr/>
          <p:nvPr/>
        </p:nvSpPr>
        <p:spPr>
          <a:xfrm>
            <a:off x="3396361" y="2210098"/>
            <a:ext cx="797668" cy="4280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70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DDD12236-2F0B-D4F4-6D08-BD2FB67088B4}"/>
              </a:ext>
            </a:extLst>
          </p:cNvPr>
          <p:cNvSpPr/>
          <p:nvPr/>
        </p:nvSpPr>
        <p:spPr>
          <a:xfrm>
            <a:off x="2776631" y="258659"/>
            <a:ext cx="1305604" cy="5000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</a:rPr>
              <a:t>Iot</a:t>
            </a:r>
            <a:r>
              <a:rPr lang="en-US" altLang="zh-CN" sz="1100" dirty="0">
                <a:solidFill>
                  <a:schemeClr val="tx1"/>
                </a:solidFill>
              </a:rPr>
              <a:t> plc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21F42B6-4048-367C-0AF9-58F2AD8028D1}"/>
              </a:ext>
            </a:extLst>
          </p:cNvPr>
          <p:cNvSpPr/>
          <p:nvPr/>
        </p:nvSpPr>
        <p:spPr>
          <a:xfrm>
            <a:off x="4861309" y="258658"/>
            <a:ext cx="1305604" cy="500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设备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7C854B4-E737-27AC-F299-56C87D52CB5B}"/>
              </a:ext>
            </a:extLst>
          </p:cNvPr>
          <p:cNvSpPr/>
          <p:nvPr/>
        </p:nvSpPr>
        <p:spPr>
          <a:xfrm>
            <a:off x="6947163" y="258658"/>
            <a:ext cx="1305604" cy="5000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38AEB2-5D37-379F-94D3-52B45C135A64}"/>
              </a:ext>
            </a:extLst>
          </p:cNvPr>
          <p:cNvCxnSpPr>
            <a:cxnSpLocks/>
          </p:cNvCxnSpPr>
          <p:nvPr/>
        </p:nvCxnSpPr>
        <p:spPr>
          <a:xfrm>
            <a:off x="3395755" y="649183"/>
            <a:ext cx="0" cy="612315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EC6D2A7-30BD-AAE7-B713-84AB5C8D4AB4}"/>
              </a:ext>
            </a:extLst>
          </p:cNvPr>
          <p:cNvCxnSpPr>
            <a:cxnSpLocks/>
          </p:cNvCxnSpPr>
          <p:nvPr/>
        </p:nvCxnSpPr>
        <p:spPr>
          <a:xfrm>
            <a:off x="5480433" y="649182"/>
            <a:ext cx="0" cy="612315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8B8876B-B386-8CD2-1A17-EF52B1CFB96C}"/>
              </a:ext>
            </a:extLst>
          </p:cNvPr>
          <p:cNvCxnSpPr>
            <a:cxnSpLocks/>
          </p:cNvCxnSpPr>
          <p:nvPr/>
        </p:nvCxnSpPr>
        <p:spPr>
          <a:xfrm>
            <a:off x="7556760" y="649183"/>
            <a:ext cx="0" cy="601337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C521E1FD-E0DF-9FBF-D152-228FA0421486}"/>
              </a:ext>
            </a:extLst>
          </p:cNvPr>
          <p:cNvSpPr/>
          <p:nvPr/>
        </p:nvSpPr>
        <p:spPr>
          <a:xfrm>
            <a:off x="5385138" y="1312062"/>
            <a:ext cx="197681" cy="3905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602769A-7DB4-5CCD-F5C0-79B78029DD1B}"/>
              </a:ext>
            </a:extLst>
          </p:cNvPr>
          <p:cNvSpPr/>
          <p:nvPr/>
        </p:nvSpPr>
        <p:spPr>
          <a:xfrm>
            <a:off x="748289" y="258659"/>
            <a:ext cx="1305604" cy="500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云</a:t>
            </a: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5544AEB0-192B-22CD-4CB9-A1D984C246B6}"/>
              </a:ext>
            </a:extLst>
          </p:cNvPr>
          <p:cNvCxnSpPr>
            <a:cxnSpLocks/>
          </p:cNvCxnSpPr>
          <p:nvPr/>
        </p:nvCxnSpPr>
        <p:spPr>
          <a:xfrm>
            <a:off x="1367413" y="649183"/>
            <a:ext cx="0" cy="612315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C23423E4-54F4-39B9-8E5C-CEA3010C10B6}"/>
              </a:ext>
            </a:extLst>
          </p:cNvPr>
          <p:cNvSpPr/>
          <p:nvPr/>
        </p:nvSpPr>
        <p:spPr>
          <a:xfrm>
            <a:off x="3293367" y="1025422"/>
            <a:ext cx="201190" cy="286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D021787-B84F-9405-89EB-DA61AF8EC5D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1330579" y="1025422"/>
            <a:ext cx="2063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790A413-F091-61F8-0C08-6AF234D744FB}"/>
              </a:ext>
            </a:extLst>
          </p:cNvPr>
          <p:cNvCxnSpPr>
            <a:cxnSpLocks/>
          </p:cNvCxnSpPr>
          <p:nvPr/>
        </p:nvCxnSpPr>
        <p:spPr>
          <a:xfrm>
            <a:off x="3348056" y="1312063"/>
            <a:ext cx="2132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EA4D054-F188-0DCB-5467-5C97EE6DC7C2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3393962" y="1702586"/>
            <a:ext cx="2090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0B5E98D7-C64D-DCAD-0855-8C3EC683EE9C}"/>
              </a:ext>
            </a:extLst>
          </p:cNvPr>
          <p:cNvSpPr/>
          <p:nvPr/>
        </p:nvSpPr>
        <p:spPr>
          <a:xfrm>
            <a:off x="7457919" y="3846935"/>
            <a:ext cx="197681" cy="3905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2A4EA25-76F2-F7CF-6A24-C60CBFA22890}"/>
              </a:ext>
            </a:extLst>
          </p:cNvPr>
          <p:cNvCxnSpPr>
            <a:cxnSpLocks/>
          </p:cNvCxnSpPr>
          <p:nvPr/>
        </p:nvCxnSpPr>
        <p:spPr>
          <a:xfrm flipV="1">
            <a:off x="3393962" y="3846933"/>
            <a:ext cx="416279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4D84CF0-7785-4B66-0C6D-CD01F13A6E14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3385571" y="4237459"/>
            <a:ext cx="4171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62A9F77F-1CD1-2511-2CA2-3BF63AC25020}"/>
              </a:ext>
            </a:extLst>
          </p:cNvPr>
          <p:cNvSpPr txBox="1"/>
          <p:nvPr/>
        </p:nvSpPr>
        <p:spPr>
          <a:xfrm>
            <a:off x="8394481" y="1330416"/>
            <a:ext cx="3664453" cy="170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设备和配置数据不存在</a:t>
            </a:r>
            <a:endParaRPr lang="en-US" altLang="zh-CN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云端发送配置到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plc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设备发送广播消息通信其可用性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、设备返回可用状态到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plc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552C6E9-5B82-CAA3-5F2A-C54AC5F6547F}"/>
              </a:ext>
            </a:extLst>
          </p:cNvPr>
          <p:cNvSpPr txBox="1"/>
          <p:nvPr/>
        </p:nvSpPr>
        <p:spPr>
          <a:xfrm>
            <a:off x="8394481" y="3589525"/>
            <a:ext cx="3664455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设备配置数据已存在、设备不存在</a:t>
            </a:r>
            <a:endParaRPr lang="en-US" altLang="zh-CN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设备发送广播消息通信其可用性、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Plc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到本地数据库查找设备数据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7FADA1A-6D2E-C557-C0CC-59EBAC493656}"/>
              </a:ext>
            </a:extLst>
          </p:cNvPr>
          <p:cNvCxnSpPr>
            <a:cxnSpLocks/>
          </p:cNvCxnSpPr>
          <p:nvPr/>
        </p:nvCxnSpPr>
        <p:spPr>
          <a:xfrm flipH="1">
            <a:off x="3378479" y="3483549"/>
            <a:ext cx="2090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6E7068B-636A-0919-8645-3855A0E714C1}"/>
              </a:ext>
            </a:extLst>
          </p:cNvPr>
          <p:cNvSpPr txBox="1"/>
          <p:nvPr/>
        </p:nvSpPr>
        <p:spPr>
          <a:xfrm>
            <a:off x="8394481" y="171983"/>
            <a:ext cx="3664453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寻找设备阶段</a:t>
            </a:r>
            <a:endParaRPr lang="en-US" altLang="zh-CN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BEF2CDA-492C-8C30-3288-7C10F0442CC8}"/>
              </a:ext>
            </a:extLst>
          </p:cNvPr>
          <p:cNvCxnSpPr/>
          <p:nvPr/>
        </p:nvCxnSpPr>
        <p:spPr>
          <a:xfrm>
            <a:off x="0" y="3037294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2603158-E20E-9D9E-8F06-0EEE3447958B}"/>
              </a:ext>
            </a:extLst>
          </p:cNvPr>
          <p:cNvCxnSpPr/>
          <p:nvPr/>
        </p:nvCxnSpPr>
        <p:spPr>
          <a:xfrm>
            <a:off x="0" y="3123864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292D649-B98A-EFB1-AFB3-0F50016101FF}"/>
              </a:ext>
            </a:extLst>
          </p:cNvPr>
          <p:cNvCxnSpPr/>
          <p:nvPr/>
        </p:nvCxnSpPr>
        <p:spPr>
          <a:xfrm>
            <a:off x="0" y="3211413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910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DDD12236-2F0B-D4F4-6D08-BD2FB67088B4}"/>
              </a:ext>
            </a:extLst>
          </p:cNvPr>
          <p:cNvSpPr/>
          <p:nvPr/>
        </p:nvSpPr>
        <p:spPr>
          <a:xfrm>
            <a:off x="2776631" y="258659"/>
            <a:ext cx="1305604" cy="5000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</a:rPr>
              <a:t>Iot</a:t>
            </a:r>
            <a:r>
              <a:rPr lang="en-US" altLang="zh-CN" sz="1100" dirty="0">
                <a:solidFill>
                  <a:schemeClr val="tx1"/>
                </a:solidFill>
              </a:rPr>
              <a:t> plc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21F42B6-4048-367C-0AF9-58F2AD8028D1}"/>
              </a:ext>
            </a:extLst>
          </p:cNvPr>
          <p:cNvSpPr/>
          <p:nvPr/>
        </p:nvSpPr>
        <p:spPr>
          <a:xfrm>
            <a:off x="4861309" y="258658"/>
            <a:ext cx="1305604" cy="500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设备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7C854B4-E737-27AC-F299-56C87D52CB5B}"/>
              </a:ext>
            </a:extLst>
          </p:cNvPr>
          <p:cNvSpPr/>
          <p:nvPr/>
        </p:nvSpPr>
        <p:spPr>
          <a:xfrm>
            <a:off x="6947163" y="258658"/>
            <a:ext cx="1305604" cy="5000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38AEB2-5D37-379F-94D3-52B45C135A64}"/>
              </a:ext>
            </a:extLst>
          </p:cNvPr>
          <p:cNvCxnSpPr>
            <a:cxnSpLocks/>
          </p:cNvCxnSpPr>
          <p:nvPr/>
        </p:nvCxnSpPr>
        <p:spPr>
          <a:xfrm>
            <a:off x="3395755" y="649183"/>
            <a:ext cx="0" cy="612315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EC6D2A7-30BD-AAE7-B713-84AB5C8D4AB4}"/>
              </a:ext>
            </a:extLst>
          </p:cNvPr>
          <p:cNvCxnSpPr>
            <a:cxnSpLocks/>
          </p:cNvCxnSpPr>
          <p:nvPr/>
        </p:nvCxnSpPr>
        <p:spPr>
          <a:xfrm>
            <a:off x="5480433" y="649182"/>
            <a:ext cx="0" cy="612315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8B8876B-B386-8CD2-1A17-EF52B1CFB96C}"/>
              </a:ext>
            </a:extLst>
          </p:cNvPr>
          <p:cNvCxnSpPr>
            <a:cxnSpLocks/>
          </p:cNvCxnSpPr>
          <p:nvPr/>
        </p:nvCxnSpPr>
        <p:spPr>
          <a:xfrm>
            <a:off x="7556760" y="649183"/>
            <a:ext cx="0" cy="601337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C521E1FD-E0DF-9FBF-D152-228FA0421486}"/>
              </a:ext>
            </a:extLst>
          </p:cNvPr>
          <p:cNvSpPr/>
          <p:nvPr/>
        </p:nvSpPr>
        <p:spPr>
          <a:xfrm>
            <a:off x="3287841" y="2333468"/>
            <a:ext cx="197680" cy="20240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602769A-7DB4-5CCD-F5C0-79B78029DD1B}"/>
              </a:ext>
            </a:extLst>
          </p:cNvPr>
          <p:cNvSpPr/>
          <p:nvPr/>
        </p:nvSpPr>
        <p:spPr>
          <a:xfrm>
            <a:off x="748289" y="258659"/>
            <a:ext cx="1305604" cy="500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云</a:t>
            </a: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5544AEB0-192B-22CD-4CB9-A1D984C246B6}"/>
              </a:ext>
            </a:extLst>
          </p:cNvPr>
          <p:cNvCxnSpPr>
            <a:cxnSpLocks/>
          </p:cNvCxnSpPr>
          <p:nvPr/>
        </p:nvCxnSpPr>
        <p:spPr>
          <a:xfrm>
            <a:off x="1367413" y="649183"/>
            <a:ext cx="0" cy="612315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C23423E4-54F4-39B9-8E5C-CEA3010C10B6}"/>
              </a:ext>
            </a:extLst>
          </p:cNvPr>
          <p:cNvSpPr/>
          <p:nvPr/>
        </p:nvSpPr>
        <p:spPr>
          <a:xfrm>
            <a:off x="3293366" y="865768"/>
            <a:ext cx="209579" cy="659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790A413-F091-61F8-0C08-6AF234D744FB}"/>
              </a:ext>
            </a:extLst>
          </p:cNvPr>
          <p:cNvCxnSpPr>
            <a:cxnSpLocks/>
          </p:cNvCxnSpPr>
          <p:nvPr/>
        </p:nvCxnSpPr>
        <p:spPr>
          <a:xfrm>
            <a:off x="3342983" y="1525520"/>
            <a:ext cx="2132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EA4D054-F188-0DCB-5467-5C97EE6DC7C2}"/>
              </a:ext>
            </a:extLst>
          </p:cNvPr>
          <p:cNvCxnSpPr>
            <a:cxnSpLocks/>
          </p:cNvCxnSpPr>
          <p:nvPr/>
        </p:nvCxnSpPr>
        <p:spPr>
          <a:xfrm>
            <a:off x="1367413" y="2333469"/>
            <a:ext cx="1996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62A9F77F-1CD1-2511-2CA2-3BF63AC25020}"/>
              </a:ext>
            </a:extLst>
          </p:cNvPr>
          <p:cNvSpPr txBox="1"/>
          <p:nvPr/>
        </p:nvSpPr>
        <p:spPr>
          <a:xfrm>
            <a:off x="8394481" y="1145536"/>
            <a:ext cx="3664453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实例化虚拟设备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与实际设备建立连接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552C6E9-5B82-CAA3-5F2A-C54AC5F6547F}"/>
              </a:ext>
            </a:extLst>
          </p:cNvPr>
          <p:cNvSpPr txBox="1"/>
          <p:nvPr/>
        </p:nvSpPr>
        <p:spPr>
          <a:xfrm>
            <a:off x="8432550" y="3406373"/>
            <a:ext cx="3664455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从云端或本地获取控制器参数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实例化控制器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实例化控制回路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4FA42055-415D-E482-0284-C316080426D9}"/>
              </a:ext>
            </a:extLst>
          </p:cNvPr>
          <p:cNvCxnSpPr>
            <a:cxnSpLocks/>
            <a:endCxn id="64" idx="1"/>
          </p:cNvCxnSpPr>
          <p:nvPr/>
        </p:nvCxnSpPr>
        <p:spPr>
          <a:xfrm rot="10800000" flipV="1">
            <a:off x="3293367" y="1011460"/>
            <a:ext cx="209583" cy="184183"/>
          </a:xfrm>
          <a:prstGeom prst="bentConnector5">
            <a:avLst>
              <a:gd name="adj1" fmla="val 1"/>
              <a:gd name="adj2" fmla="val -19304"/>
              <a:gd name="adj3" fmla="val -282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04137E7-285F-2508-F51B-92014A80D24F}"/>
              </a:ext>
            </a:extLst>
          </p:cNvPr>
          <p:cNvCxnSpPr>
            <a:cxnSpLocks/>
          </p:cNvCxnSpPr>
          <p:nvPr/>
        </p:nvCxnSpPr>
        <p:spPr>
          <a:xfrm flipH="1">
            <a:off x="3485521" y="2528731"/>
            <a:ext cx="4071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C0D06D1A-0AE5-8222-8294-028A11C0D93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98749" y="3063060"/>
            <a:ext cx="209583" cy="184183"/>
          </a:xfrm>
          <a:prstGeom prst="bentConnector5">
            <a:avLst>
              <a:gd name="adj1" fmla="val 1"/>
              <a:gd name="adj2" fmla="val -19304"/>
              <a:gd name="adj3" fmla="val -282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E9060260-7701-B2D7-DEDF-B8531406D88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89481" y="3870123"/>
            <a:ext cx="209583" cy="184183"/>
          </a:xfrm>
          <a:prstGeom prst="bentConnector5">
            <a:avLst>
              <a:gd name="adj1" fmla="val 1"/>
              <a:gd name="adj2" fmla="val -19304"/>
              <a:gd name="adj3" fmla="val -282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883D67F-7856-C7E2-F309-2E6608D44446}"/>
              </a:ext>
            </a:extLst>
          </p:cNvPr>
          <p:cNvSpPr txBox="1"/>
          <p:nvPr/>
        </p:nvSpPr>
        <p:spPr>
          <a:xfrm>
            <a:off x="8394481" y="171983"/>
            <a:ext cx="3664453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配置阶段</a:t>
            </a:r>
            <a:endParaRPr lang="en-US" altLang="zh-CN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4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DDD12236-2F0B-D4F4-6D08-BD2FB67088B4}"/>
              </a:ext>
            </a:extLst>
          </p:cNvPr>
          <p:cNvSpPr/>
          <p:nvPr/>
        </p:nvSpPr>
        <p:spPr>
          <a:xfrm>
            <a:off x="2776631" y="258659"/>
            <a:ext cx="1305604" cy="5000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</a:rPr>
              <a:t>Iot</a:t>
            </a:r>
            <a:r>
              <a:rPr lang="en-US" altLang="zh-CN" sz="1100" dirty="0">
                <a:solidFill>
                  <a:schemeClr val="tx1"/>
                </a:solidFill>
              </a:rPr>
              <a:t> plc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21F42B6-4048-367C-0AF9-58F2AD8028D1}"/>
              </a:ext>
            </a:extLst>
          </p:cNvPr>
          <p:cNvSpPr/>
          <p:nvPr/>
        </p:nvSpPr>
        <p:spPr>
          <a:xfrm>
            <a:off x="4861309" y="258658"/>
            <a:ext cx="1305604" cy="500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设备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7C854B4-E737-27AC-F299-56C87D52CB5B}"/>
              </a:ext>
            </a:extLst>
          </p:cNvPr>
          <p:cNvSpPr/>
          <p:nvPr/>
        </p:nvSpPr>
        <p:spPr>
          <a:xfrm>
            <a:off x="6947163" y="258658"/>
            <a:ext cx="1305604" cy="5000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38AEB2-5D37-379F-94D3-52B45C135A64}"/>
              </a:ext>
            </a:extLst>
          </p:cNvPr>
          <p:cNvCxnSpPr>
            <a:cxnSpLocks/>
          </p:cNvCxnSpPr>
          <p:nvPr/>
        </p:nvCxnSpPr>
        <p:spPr>
          <a:xfrm>
            <a:off x="3395755" y="649183"/>
            <a:ext cx="0" cy="612315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EC6D2A7-30BD-AAE7-B713-84AB5C8D4AB4}"/>
              </a:ext>
            </a:extLst>
          </p:cNvPr>
          <p:cNvCxnSpPr>
            <a:cxnSpLocks/>
          </p:cNvCxnSpPr>
          <p:nvPr/>
        </p:nvCxnSpPr>
        <p:spPr>
          <a:xfrm>
            <a:off x="5480433" y="649182"/>
            <a:ext cx="0" cy="612315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8B8876B-B386-8CD2-1A17-EF52B1CFB96C}"/>
              </a:ext>
            </a:extLst>
          </p:cNvPr>
          <p:cNvCxnSpPr>
            <a:cxnSpLocks/>
          </p:cNvCxnSpPr>
          <p:nvPr/>
        </p:nvCxnSpPr>
        <p:spPr>
          <a:xfrm>
            <a:off x="7556760" y="649183"/>
            <a:ext cx="0" cy="601337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E602769A-7DB4-5CCD-F5C0-79B78029DD1B}"/>
              </a:ext>
            </a:extLst>
          </p:cNvPr>
          <p:cNvSpPr/>
          <p:nvPr/>
        </p:nvSpPr>
        <p:spPr>
          <a:xfrm>
            <a:off x="748289" y="258659"/>
            <a:ext cx="1305604" cy="500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云</a:t>
            </a: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5544AEB0-192B-22CD-4CB9-A1D984C246B6}"/>
              </a:ext>
            </a:extLst>
          </p:cNvPr>
          <p:cNvCxnSpPr>
            <a:cxnSpLocks/>
          </p:cNvCxnSpPr>
          <p:nvPr/>
        </p:nvCxnSpPr>
        <p:spPr>
          <a:xfrm>
            <a:off x="1367413" y="649183"/>
            <a:ext cx="0" cy="612315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C23423E4-54F4-39B9-8E5C-CEA3010C10B6}"/>
              </a:ext>
            </a:extLst>
          </p:cNvPr>
          <p:cNvSpPr/>
          <p:nvPr/>
        </p:nvSpPr>
        <p:spPr>
          <a:xfrm>
            <a:off x="3293367" y="1025422"/>
            <a:ext cx="197679" cy="487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790A413-F091-61F8-0C08-6AF234D744FB}"/>
              </a:ext>
            </a:extLst>
          </p:cNvPr>
          <p:cNvCxnSpPr>
            <a:cxnSpLocks/>
          </p:cNvCxnSpPr>
          <p:nvPr/>
        </p:nvCxnSpPr>
        <p:spPr>
          <a:xfrm>
            <a:off x="3392206" y="1516370"/>
            <a:ext cx="2132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EA4D054-F188-0DCB-5467-5C97EE6DC7C2}"/>
              </a:ext>
            </a:extLst>
          </p:cNvPr>
          <p:cNvCxnSpPr>
            <a:cxnSpLocks/>
          </p:cNvCxnSpPr>
          <p:nvPr/>
        </p:nvCxnSpPr>
        <p:spPr>
          <a:xfrm flipH="1">
            <a:off x="3403229" y="2055931"/>
            <a:ext cx="2090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2A4EA25-76F2-F7CF-6A24-C60CBFA22890}"/>
              </a:ext>
            </a:extLst>
          </p:cNvPr>
          <p:cNvCxnSpPr>
            <a:cxnSpLocks/>
          </p:cNvCxnSpPr>
          <p:nvPr/>
        </p:nvCxnSpPr>
        <p:spPr>
          <a:xfrm flipV="1">
            <a:off x="3389672" y="4462934"/>
            <a:ext cx="416279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62A9F77F-1CD1-2511-2CA2-3BF63AC25020}"/>
              </a:ext>
            </a:extLst>
          </p:cNvPr>
          <p:cNvSpPr txBox="1"/>
          <p:nvPr/>
        </p:nvSpPr>
        <p:spPr>
          <a:xfrm>
            <a:off x="8372010" y="1139984"/>
            <a:ext cx="3664453" cy="170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启动设备开始测量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设备返回状态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处理测量结果并发送到设备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设备返回状态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552C6E9-5B82-CAA3-5F2A-C54AC5F6547F}"/>
              </a:ext>
            </a:extLst>
          </p:cNvPr>
          <p:cNvSpPr txBox="1"/>
          <p:nvPr/>
        </p:nvSpPr>
        <p:spPr>
          <a:xfrm>
            <a:off x="8252767" y="4361262"/>
            <a:ext cx="3664455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可将数据上传至云或存于本地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7FADA1A-6D2E-C557-C0CC-59EBAC493656}"/>
              </a:ext>
            </a:extLst>
          </p:cNvPr>
          <p:cNvCxnSpPr>
            <a:cxnSpLocks/>
          </p:cNvCxnSpPr>
          <p:nvPr/>
        </p:nvCxnSpPr>
        <p:spPr>
          <a:xfrm flipH="1">
            <a:off x="1291037" y="4304490"/>
            <a:ext cx="2090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F74615AC-8B80-145D-D31F-0B33E5DD0283}"/>
              </a:ext>
            </a:extLst>
          </p:cNvPr>
          <p:cNvSpPr/>
          <p:nvPr/>
        </p:nvSpPr>
        <p:spPr>
          <a:xfrm>
            <a:off x="5378922" y="2569361"/>
            <a:ext cx="197681" cy="3905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5B64B92-C8AC-3FC7-87E9-85C0E4E07675}"/>
              </a:ext>
            </a:extLst>
          </p:cNvPr>
          <p:cNvSpPr/>
          <p:nvPr/>
        </p:nvSpPr>
        <p:spPr>
          <a:xfrm>
            <a:off x="3290108" y="2989218"/>
            <a:ext cx="217567" cy="1602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65A79A1-D7A6-E188-4B9D-06131766CB1A}"/>
              </a:ext>
            </a:extLst>
          </p:cNvPr>
          <p:cNvSpPr/>
          <p:nvPr/>
        </p:nvSpPr>
        <p:spPr>
          <a:xfrm>
            <a:off x="5388299" y="1542530"/>
            <a:ext cx="165544" cy="5134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101C8D3-9767-C20E-BE08-FAD1021A5E67}"/>
              </a:ext>
            </a:extLst>
          </p:cNvPr>
          <p:cNvSpPr/>
          <p:nvPr/>
        </p:nvSpPr>
        <p:spPr>
          <a:xfrm>
            <a:off x="3309998" y="2069468"/>
            <a:ext cx="197679" cy="487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19FF465-379D-6EF4-3B84-2DB6FD829C9E}"/>
              </a:ext>
            </a:extLst>
          </p:cNvPr>
          <p:cNvCxnSpPr>
            <a:cxnSpLocks/>
          </p:cNvCxnSpPr>
          <p:nvPr/>
        </p:nvCxnSpPr>
        <p:spPr>
          <a:xfrm>
            <a:off x="3382048" y="2556710"/>
            <a:ext cx="2132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AD476F2-31C4-B396-53DB-DE7EA0A07D43}"/>
              </a:ext>
            </a:extLst>
          </p:cNvPr>
          <p:cNvCxnSpPr>
            <a:cxnSpLocks/>
          </p:cNvCxnSpPr>
          <p:nvPr/>
        </p:nvCxnSpPr>
        <p:spPr>
          <a:xfrm flipH="1">
            <a:off x="3381054" y="2989220"/>
            <a:ext cx="2090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3F3B5F9-18CD-CC3E-F043-F264F33E8837}"/>
              </a:ext>
            </a:extLst>
          </p:cNvPr>
          <p:cNvSpPr txBox="1"/>
          <p:nvPr/>
        </p:nvSpPr>
        <p:spPr>
          <a:xfrm>
            <a:off x="8394481" y="171983"/>
            <a:ext cx="3664453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测量阶段</a:t>
            </a:r>
            <a:endParaRPr lang="en-US" altLang="zh-CN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461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782</Words>
  <Application>Microsoft Office PowerPoint</Application>
  <PresentationFormat>宽屏</PresentationFormat>
  <Paragraphs>95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-apple-system</vt:lpstr>
      <vt:lpstr>等线</vt:lpstr>
      <vt:lpstr>等线 Light</vt:lpstr>
      <vt:lpstr>宋体</vt:lpstr>
      <vt:lpstr>Arial</vt:lpstr>
      <vt:lpstr>Calibri</vt:lpstr>
      <vt:lpstr>Wingdings</vt:lpstr>
      <vt:lpstr>Office 主题​​</vt:lpstr>
      <vt:lpstr>Design of an IoT-PLC: A containerized programmable logical controller for the industry 4.0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an IoT-PLC: A containerized programmable logical controller for the industry 4.0</dc:title>
  <dc:creator>王 书墨</dc:creator>
  <cp:lastModifiedBy>王 书墨</cp:lastModifiedBy>
  <cp:revision>32</cp:revision>
  <dcterms:created xsi:type="dcterms:W3CDTF">2022-09-12T06:36:04Z</dcterms:created>
  <dcterms:modified xsi:type="dcterms:W3CDTF">2022-09-29T13:40:41Z</dcterms:modified>
</cp:coreProperties>
</file>