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0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7E56A-EF3F-4483-8EB3-B29352521DE9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99D9-F595-4BAB-B032-5B73AB52A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8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正在访问数据</a:t>
            </a:r>
            <a:r>
              <a:rPr lang="en-US" altLang="zh-CN" dirty="0"/>
              <a:t>B</a:t>
            </a:r>
            <a:r>
              <a:rPr lang="zh-CN" altLang="en-US" dirty="0"/>
              <a:t>，线程</a:t>
            </a:r>
            <a:r>
              <a:rPr lang="en-US" altLang="zh-CN" dirty="0"/>
              <a:t>0</a:t>
            </a:r>
            <a:r>
              <a:rPr lang="zh-CN" altLang="en-US" dirty="0"/>
              <a:t>想要修改数据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线程</a:t>
            </a:r>
            <a:r>
              <a:rPr lang="en-US" altLang="zh-CN" dirty="0"/>
              <a:t>0</a:t>
            </a:r>
            <a:r>
              <a:rPr lang="zh-CN" altLang="en-US" dirty="0"/>
              <a:t>拷贝元素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B’</a:t>
            </a:r>
            <a:r>
              <a:rPr lang="zh-CN" altLang="en-US" dirty="0"/>
              <a:t>，修改</a:t>
            </a:r>
            <a:r>
              <a:rPr lang="en-US" altLang="zh-CN" dirty="0"/>
              <a:t>B’</a:t>
            </a:r>
            <a:r>
              <a:rPr lang="zh-CN" altLang="en-US" dirty="0"/>
              <a:t>，发出内存屏障操作，接着，元素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指针指到</a:t>
            </a:r>
            <a:r>
              <a:rPr lang="en-US" altLang="zh-CN" dirty="0"/>
              <a:t>B’</a:t>
            </a:r>
            <a:r>
              <a:rPr lang="zh-CN" altLang="en-US" dirty="0"/>
              <a:t>。只要</a:t>
            </a:r>
            <a:r>
              <a:rPr lang="en-US" altLang="zh-CN" dirty="0"/>
              <a:t>B</a:t>
            </a:r>
            <a:r>
              <a:rPr lang="zh-CN" altLang="en-US" dirty="0"/>
              <a:t>还指向</a:t>
            </a:r>
            <a:r>
              <a:rPr lang="en-US" altLang="zh-CN" dirty="0"/>
              <a:t>C</a:t>
            </a:r>
            <a:r>
              <a:rPr lang="zh-CN" altLang="en-US" dirty="0"/>
              <a:t>，这就不会影响到线程</a:t>
            </a:r>
            <a:r>
              <a:rPr lang="en-US" altLang="zh-CN" dirty="0"/>
              <a:t>1</a:t>
            </a:r>
            <a:r>
              <a:rPr lang="zh-CN" altLang="en-US" dirty="0"/>
              <a:t>，并且在释放</a:t>
            </a:r>
            <a:r>
              <a:rPr lang="en-US" altLang="zh-CN" dirty="0"/>
              <a:t>B</a:t>
            </a:r>
            <a:r>
              <a:rPr lang="zh-CN" altLang="en-US" dirty="0"/>
              <a:t>之前，线程</a:t>
            </a:r>
            <a:r>
              <a:rPr lang="en-US" altLang="zh-CN" dirty="0"/>
              <a:t>0</a:t>
            </a:r>
            <a:r>
              <a:rPr lang="zh-CN" altLang="en-US" dirty="0"/>
              <a:t>等待直到线程</a:t>
            </a:r>
            <a:r>
              <a:rPr lang="en-US" altLang="zh-CN" dirty="0"/>
              <a:t>1</a:t>
            </a:r>
            <a:r>
              <a:rPr lang="zh-CN" altLang="en-US" dirty="0"/>
              <a:t>停止对</a:t>
            </a:r>
            <a:r>
              <a:rPr lang="en-US" altLang="zh-CN" dirty="0"/>
              <a:t>B</a:t>
            </a:r>
            <a:r>
              <a:rPr lang="zh-CN" altLang="en-US" dirty="0"/>
              <a:t>的引用，</a:t>
            </a:r>
            <a:endParaRPr lang="en-US" altLang="zh-CN" dirty="0"/>
          </a:p>
          <a:p>
            <a:r>
              <a:rPr lang="zh-CN" altLang="en-US" dirty="0"/>
              <a:t>线程</a:t>
            </a:r>
            <a:r>
              <a:rPr lang="en-US" altLang="zh-CN" dirty="0"/>
              <a:t>1</a:t>
            </a:r>
            <a:r>
              <a:rPr lang="zh-CN" altLang="en-US" dirty="0"/>
              <a:t>不再获得对</a:t>
            </a:r>
            <a:r>
              <a:rPr lang="en-US" altLang="zh-CN" dirty="0"/>
              <a:t>B</a:t>
            </a:r>
            <a:r>
              <a:rPr lang="zh-CN" altLang="en-US" dirty="0"/>
              <a:t>的引用，这样，在线程</a:t>
            </a:r>
            <a:r>
              <a:rPr lang="en-US" altLang="zh-CN" dirty="0"/>
              <a:t>0</a:t>
            </a:r>
            <a:r>
              <a:rPr lang="zh-CN" altLang="en-US" dirty="0"/>
              <a:t>删除</a:t>
            </a:r>
            <a:r>
              <a:rPr lang="en-US" altLang="zh-CN" dirty="0"/>
              <a:t>B</a:t>
            </a:r>
            <a:r>
              <a:rPr lang="zh-CN" altLang="en-US" dirty="0"/>
              <a:t>之前，它等到了一个</a:t>
            </a:r>
            <a:r>
              <a:rPr lang="en-US" altLang="zh-CN" dirty="0"/>
              <a:t>quiescent</a:t>
            </a:r>
            <a:r>
              <a:rPr lang="zh-CN" altLang="en-US" dirty="0"/>
              <a:t>时期，在这个</a:t>
            </a:r>
            <a:r>
              <a:rPr lang="en-US" altLang="zh-CN" dirty="0"/>
              <a:t>quiescent</a:t>
            </a:r>
            <a:r>
              <a:rPr lang="zh-CN" altLang="en-US" dirty="0"/>
              <a:t>期间之后，线程</a:t>
            </a:r>
            <a:r>
              <a:rPr lang="en-US" altLang="zh-CN" dirty="0"/>
              <a:t>0</a:t>
            </a:r>
            <a:r>
              <a:rPr lang="zh-CN" altLang="en-US" dirty="0"/>
              <a:t>删除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199D9-F595-4BAB-B032-5B73AB52AC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7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/>
              <a:t>RCU </a:t>
            </a:r>
            <a:r>
              <a:rPr lang="zh-CN" altLang="en-US" dirty="0"/>
              <a:t>旨在最小化读取端开销，因此仅在以更高速率使用同步逻辑进行读取操作时才使用它。如果更新操作超过</a:t>
            </a:r>
            <a:r>
              <a:rPr lang="en-US" altLang="zh-CN" dirty="0"/>
              <a:t>10%</a:t>
            </a:r>
            <a:r>
              <a:rPr lang="zh-CN" altLang="en-US" dirty="0"/>
              <a:t>，性能反而会变差，所以应该选择另一种同步方式而不是</a:t>
            </a:r>
            <a:r>
              <a:rPr lang="en-US" altLang="zh-CN" dirty="0"/>
              <a:t>RCU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199D9-F595-4BAB-B032-5B73AB52AC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7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7F69-BAC6-4EB6-9E4B-140C691C0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1ADAE-FB9A-4B6E-B2F7-2BF42612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3E1F5-94DE-4572-9651-FB0EEFC5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9F90C-3340-4F3D-9406-69066D4E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C1E63-880F-4CBA-869C-E00DF91C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8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02BCB-5D68-499D-92F4-DAC2AEA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659D8-4444-4BA5-8020-758F62D1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127BD-7ED5-441D-A51F-268CF825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D58E1-03B1-4B24-A103-6B8BEED7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47363-A1F2-48DB-94AC-0CFED3F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C958E-B9FD-47FE-897D-21F5EBECD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FD5D6-85A6-45FE-BBEC-67F0407DC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CB33-DD55-4BF2-A2C4-17D3CBB8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902AF-6A36-4033-88FF-D8CECA6F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81761-1488-4263-805C-E222AB33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5D2-8A71-4E5B-A10D-7B076F78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3D575-F27F-4351-9341-062B17E3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C828D-C546-45FC-976D-6FFDF47D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64F7F-BB4B-42A9-8817-D946CA5D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FC28A-76AD-4A15-89B6-E4AFA788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45B1-E880-4B9F-B3EE-BF706835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971F5-F9A5-456B-920D-C79CBCA4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6571D-2D0C-4DC2-8E06-356C002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C98EA-1089-47BF-A5D7-79DE4BA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6E1AC-7ED8-4D04-B05E-B220AB65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6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1506-9B29-42ED-86E2-AB7DD724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336F5-21C1-4FF2-B486-99F03656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C7318-17C0-408B-91EF-8ACB003BA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CC112-7CF0-4334-A9D9-1B06A86D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54DBE-EDA2-4DD0-AC65-39009D3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CA692-0ED4-4D4F-B098-98A2ED75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3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86486-D838-4D1B-8574-1B22CD0D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4740-D255-4802-B855-2D170E0D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A2FF1-0ADF-42F9-BAF9-EF222DC9F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B01D2-9A4D-4359-AF55-89143B09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5DBDB-ADC0-44A3-A439-5A5EED5AF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0DD3D-4BB5-45F9-B7A6-0148A04F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5D6D54-8EE6-4FCF-8298-FF1ED1D5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EED814-EF07-43AB-89B0-1405BE82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5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71798-E1A5-4A90-B919-9B81B817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89FFA-B1BA-40A3-A2C1-8FEABE2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D1BC9-3E24-4BEB-A710-28B0D13B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EDB10-7236-4074-A342-05691157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6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793A4-5E8A-4E14-BECB-6A42C1A2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E65BA-6025-4F8F-8B82-FE935D3C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39CF-0C5A-43CA-BFD6-77060204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5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A5C22-2E86-4AC8-AABE-A8682DF0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238CE-0CC7-437C-B553-618AD0262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A35F5-82AF-4675-9FCD-8D4F5290E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BC8CF-7137-4436-9141-1E85CE2A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B16E1-FF43-4F4B-92B3-BEFE1AB7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2E220-64FA-4090-AAFB-181EA4E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3F57-2164-47B8-A9BA-DA4F9784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C0523-524E-4C92-85D7-7F08CB635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022A9-CD9A-41A1-9B21-E81C2CEE5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14254-8C07-4023-B0E8-BBA238C1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72D8B-5401-4CCB-A17E-D720387E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580D1-3094-4D63-BAAC-23C66869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05900-4B6C-40A7-8030-5414BE7C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57F65-F9B4-48C2-8D06-BA987E2E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998EC-6261-4A8B-A0BE-A892BB78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4B0A-5EB6-4AFC-8E74-B040D1FCCBCE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187C8-293D-44D4-AF6B-42FA4B6E1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38B01-32E2-4586-99EE-78C945DF3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BAB9-1F25-4C06-B097-36D348520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B74C4-A787-4C26-BA7D-0C04103F5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RCU</a:t>
            </a:r>
            <a:r>
              <a:rPr lang="zh-CN" altLang="en-US" sz="4000" dirty="0"/>
              <a:t>（</a:t>
            </a:r>
            <a:r>
              <a:rPr lang="en-US" altLang="zh-CN" sz="4000" dirty="0"/>
              <a:t> Read-Copy-Update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8AA6D-9FCD-4A36-969D-0526A591A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一种数据同步机制</a:t>
            </a:r>
          </a:p>
        </p:txBody>
      </p:sp>
    </p:spTree>
    <p:extLst>
      <p:ext uri="{BB962C8B-B14F-4D97-AF65-F5344CB8AC3E}">
        <p14:creationId xmlns:p14="http://schemas.microsoft.com/office/powerpoint/2010/main" val="240690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D4D1-E10E-487D-AB75-1A27CF4F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7054"/>
            <a:ext cx="11772900" cy="65502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一些基本概念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临界部分（</a:t>
            </a:r>
            <a:r>
              <a:rPr lang="en-US" altLang="zh-CN" sz="1600" dirty="0"/>
              <a:t>Critical Section</a:t>
            </a:r>
            <a:r>
              <a:rPr lang="zh-CN" altLang="en-US" sz="1600" dirty="0"/>
              <a:t>）：用于访问共享资源、由一些锁机制对外界保护的代码区域。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读侧临界区：</a:t>
            </a:r>
            <a:r>
              <a:rPr lang="en-US" altLang="zh-CN" sz="1600" dirty="0"/>
              <a:t>RCU</a:t>
            </a:r>
            <a:r>
              <a:rPr lang="zh-CN" altLang="en-US" sz="1600" dirty="0"/>
              <a:t>读侧执行的区域。保护禁止其他</a:t>
            </a:r>
            <a:r>
              <a:rPr lang="en-US" altLang="zh-CN" sz="1600" dirty="0"/>
              <a:t>CPU</a:t>
            </a:r>
            <a:r>
              <a:rPr lang="zh-CN" altLang="en-US" sz="1600" dirty="0"/>
              <a:t>修改的代码区域，但允许多个</a:t>
            </a:r>
            <a:r>
              <a:rPr lang="en-US" altLang="zh-CN" sz="1600" dirty="0"/>
              <a:t>CPU</a:t>
            </a:r>
            <a:r>
              <a:rPr lang="zh-CN" altLang="en-US" sz="1600" dirty="0"/>
              <a:t>同时读。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写侧临界区：写侧推迟销毁并维护多个版本的数据结构，有大量的同步开销。使用某种同步机制（例如锁定）来提供有序的更新。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静默态</a:t>
            </a:r>
            <a:r>
              <a:rPr lang="en-US" altLang="zh-CN" sz="1600" dirty="0"/>
              <a:t>(quiescent state): </a:t>
            </a:r>
            <a:r>
              <a:rPr lang="zh-CN" altLang="en-US" sz="1600" dirty="0"/>
              <a:t>当一个线程没有运行在读侧临界区时，其就处在静默状态。持续相当长一段时间的静默状态称之为延长的静默态（</a:t>
            </a:r>
            <a:r>
              <a:rPr lang="en-US" altLang="zh-CN" sz="1600" dirty="0"/>
              <a:t>extended quiescent state</a:t>
            </a:r>
            <a:r>
              <a:rPr lang="zh-CN" altLang="en-US" sz="1600" dirty="0"/>
              <a:t>）。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宽限期（</a:t>
            </a:r>
            <a:r>
              <a:rPr lang="en-US" altLang="zh-CN" sz="1600" dirty="0"/>
              <a:t>Grace period): </a:t>
            </a:r>
            <a:r>
              <a:rPr lang="zh-CN" altLang="en-US" sz="1600" dirty="0"/>
              <a:t>宽限期是指所有线程都至少一次进入静默态的时间。所有的读操作完成对共享临界区的访问。</a:t>
            </a:r>
          </a:p>
        </p:txBody>
      </p:sp>
    </p:spTree>
    <p:extLst>
      <p:ext uri="{BB962C8B-B14F-4D97-AF65-F5344CB8AC3E}">
        <p14:creationId xmlns:p14="http://schemas.microsoft.com/office/powerpoint/2010/main" val="185007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D4D1-E10E-487D-AB75-1A27CF4F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7054"/>
            <a:ext cx="11772900" cy="65502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一些基本概念</a:t>
            </a:r>
            <a:endParaRPr lang="en-US" altLang="zh-CN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/>
              <a:t>RCU</a:t>
            </a:r>
            <a:r>
              <a:rPr lang="zh-CN" altLang="en-US" sz="1600" b="1" dirty="0"/>
              <a:t>更新操作</a:t>
            </a:r>
            <a:r>
              <a:rPr lang="zh-CN" altLang="en-US" sz="1600" dirty="0"/>
              <a:t>分为两个阶段：移除阶段和回收阶段。两个阶段通过宽限期隔开。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Removal</a:t>
            </a:r>
            <a:r>
              <a:rPr lang="zh-CN" altLang="en-US" sz="1600" dirty="0"/>
              <a:t>：在写端临界区部分，读取，复制，并执行更改操作；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Grace Period</a:t>
            </a:r>
            <a:r>
              <a:rPr lang="zh-CN" altLang="en-US" sz="1600" dirty="0"/>
              <a:t>：宽限期，以确保所有与执行删除的数据相关的</a:t>
            </a:r>
            <a:r>
              <a:rPr lang="en-US" altLang="zh-CN" sz="1600" dirty="0"/>
              <a:t>reader</a:t>
            </a:r>
            <a:r>
              <a:rPr lang="zh-CN" altLang="en-US" sz="1600" dirty="0"/>
              <a:t>访问完毕；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Reclamation</a:t>
            </a:r>
            <a:r>
              <a:rPr lang="zh-CN" altLang="en-US" sz="1600" dirty="0"/>
              <a:t>：回收旧数据；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3E62AB-16AD-4CAE-9B9C-EAB2DB50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26" y="2708875"/>
            <a:ext cx="701137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D4D1-E10E-487D-AB75-1A27CF4F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7054"/>
            <a:ext cx="11772900" cy="65502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典型的</a:t>
            </a:r>
            <a:r>
              <a:rPr lang="en-US" altLang="zh-CN" sz="2000" b="1" dirty="0"/>
              <a:t>RCU</a:t>
            </a:r>
            <a:r>
              <a:rPr lang="zh-CN" altLang="en-US" sz="2000" b="1" dirty="0"/>
              <a:t>更新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复制：将需要更新的数据复制到新内存地址；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更新：更新复制数据，这时候操作的新的内存地址；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替换：使用新内存地址指针替换旧数据内存地址指针，此后旧数据将无法被后续读者访问；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等待，所有访问旧数据的读者进入静默期，即访问旧数据完成；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回收：当没有任何持有旧数据结构引用的读者后，安全地回收旧数据内存。</a:t>
            </a:r>
            <a:endParaRPr lang="en-US" altLang="zh-CN" sz="16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3C22F0C-6F75-47AE-BCE5-B63B35717DAF}"/>
              </a:ext>
            </a:extLst>
          </p:cNvPr>
          <p:cNvGrpSpPr/>
          <p:nvPr/>
        </p:nvGrpSpPr>
        <p:grpSpPr>
          <a:xfrm>
            <a:off x="6396354" y="4340187"/>
            <a:ext cx="1381720" cy="484721"/>
            <a:chOff x="1403913" y="3931894"/>
            <a:chExt cx="1381720" cy="48472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C92DD83-21CA-4608-97C1-3E6782B6831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845469" y="3931894"/>
              <a:ext cx="940164" cy="279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0B7BA6-6F3B-461A-ABA5-908A0EEE583D}"/>
                </a:ext>
              </a:extLst>
            </p:cNvPr>
            <p:cNvSpPr txBox="1"/>
            <p:nvPr/>
          </p:nvSpPr>
          <p:spPr>
            <a:xfrm>
              <a:off x="1403913" y="4108838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thread0</a:t>
              </a:r>
              <a:endParaRPr lang="zh-CN" altLang="en-US" sz="14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6EC9AC-C99A-47EA-9620-702F50248DBF}"/>
              </a:ext>
            </a:extLst>
          </p:cNvPr>
          <p:cNvGrpSpPr/>
          <p:nvPr/>
        </p:nvGrpSpPr>
        <p:grpSpPr>
          <a:xfrm>
            <a:off x="7802703" y="4544652"/>
            <a:ext cx="883113" cy="627525"/>
            <a:chOff x="1411939" y="3930134"/>
            <a:chExt cx="883113" cy="627525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DEAA80B-C1BB-4BB9-96B7-F8109A9CC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432" y="3930134"/>
              <a:ext cx="0" cy="31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41D4CEA-D8BB-4BA2-B260-011ACCCC1664}"/>
                </a:ext>
              </a:extLst>
            </p:cNvPr>
            <p:cNvSpPr txBox="1"/>
            <p:nvPr/>
          </p:nvSpPr>
          <p:spPr>
            <a:xfrm>
              <a:off x="1411939" y="4249882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thread1</a:t>
              </a:r>
              <a:endParaRPr lang="zh-CN" altLang="en-US" sz="14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34B50A-6FB5-4409-91D0-96BEBF2CAE69}"/>
              </a:ext>
            </a:extLst>
          </p:cNvPr>
          <p:cNvGrpSpPr/>
          <p:nvPr/>
        </p:nvGrpSpPr>
        <p:grpSpPr>
          <a:xfrm>
            <a:off x="1418359" y="3496036"/>
            <a:ext cx="3233990" cy="462932"/>
            <a:chOff x="1418359" y="3496036"/>
            <a:chExt cx="3233990" cy="46293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3F22C55-DC2C-4D96-9717-3DF0AA1DD2D0}"/>
                </a:ext>
              </a:extLst>
            </p:cNvPr>
            <p:cNvGrpSpPr/>
            <p:nvPr/>
          </p:nvGrpSpPr>
          <p:grpSpPr>
            <a:xfrm>
              <a:off x="1418359" y="3501768"/>
              <a:ext cx="748146" cy="457200"/>
              <a:chOff x="1418359" y="3472934"/>
              <a:chExt cx="748146" cy="45720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86C858-BB46-4505-B8FC-9DFC1D4E0A92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6E6E3D8-DC4B-4E9F-8601-3F3CBD6B382B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87AEED6-BF86-476B-9B8D-8314C2D9D2DB}"/>
                </a:ext>
              </a:extLst>
            </p:cNvPr>
            <p:cNvGrpSpPr/>
            <p:nvPr/>
          </p:nvGrpSpPr>
          <p:grpSpPr>
            <a:xfrm>
              <a:off x="2675477" y="3496036"/>
              <a:ext cx="748146" cy="457200"/>
              <a:chOff x="1418359" y="3472934"/>
              <a:chExt cx="748146" cy="4572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43E303C-4C24-4A52-BF59-0DA2F66F65C5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046719C-E34C-4272-AE7E-0FFA309D07E8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EB960A-71A3-4E4E-BD7F-22BA4774198E}"/>
                </a:ext>
              </a:extLst>
            </p:cNvPr>
            <p:cNvGrpSpPr/>
            <p:nvPr/>
          </p:nvGrpSpPr>
          <p:grpSpPr>
            <a:xfrm>
              <a:off x="3904203" y="3496036"/>
              <a:ext cx="748146" cy="457200"/>
              <a:chOff x="1418359" y="3472934"/>
              <a:chExt cx="748146" cy="45720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2C5943D-D6FD-4FF4-90D7-2E8B95C75CF5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26B382-EBD8-4B97-B567-CE32629746BC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E3CB0A1-98C8-4C21-ABF4-37A25F49A466}"/>
                </a:ext>
              </a:extLst>
            </p:cNvPr>
            <p:cNvCxnSpPr>
              <a:stCxn id="12" idx="3"/>
              <a:endCxn id="19" idx="1"/>
            </p:cNvCxnSpPr>
            <p:nvPr/>
          </p:nvCxnSpPr>
          <p:spPr>
            <a:xfrm flipV="1">
              <a:off x="2166505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EED8B86-0AF7-42A1-833E-0663033D4797}"/>
                </a:ext>
              </a:extLst>
            </p:cNvPr>
            <p:cNvCxnSpPr/>
            <p:nvPr/>
          </p:nvCxnSpPr>
          <p:spPr>
            <a:xfrm flipV="1">
              <a:off x="3409427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4009FA-171D-42AE-978E-4C700AE6877E}"/>
              </a:ext>
            </a:extLst>
          </p:cNvPr>
          <p:cNvGrpSpPr/>
          <p:nvPr/>
        </p:nvGrpSpPr>
        <p:grpSpPr>
          <a:xfrm>
            <a:off x="6548005" y="3504284"/>
            <a:ext cx="3233990" cy="462932"/>
            <a:chOff x="1418359" y="3496036"/>
            <a:chExt cx="3233990" cy="4629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F458C8E-13BE-4A7F-978F-CD96FC2107AF}"/>
                </a:ext>
              </a:extLst>
            </p:cNvPr>
            <p:cNvGrpSpPr/>
            <p:nvPr/>
          </p:nvGrpSpPr>
          <p:grpSpPr>
            <a:xfrm>
              <a:off x="1418359" y="3501768"/>
              <a:ext cx="748146" cy="457200"/>
              <a:chOff x="1418359" y="3472934"/>
              <a:chExt cx="748146" cy="4572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8F1926A-3638-4933-A001-6ED02E9E95C5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0DEE573-B364-4CD7-8076-191C87617ACC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FFB3795-A3C4-48DA-8647-9F8DFFB76F29}"/>
                </a:ext>
              </a:extLst>
            </p:cNvPr>
            <p:cNvGrpSpPr/>
            <p:nvPr/>
          </p:nvGrpSpPr>
          <p:grpSpPr>
            <a:xfrm>
              <a:off x="2675477" y="3496036"/>
              <a:ext cx="748146" cy="457200"/>
              <a:chOff x="1418359" y="3472934"/>
              <a:chExt cx="748146" cy="45720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E014D92-420C-45F2-B0A9-643EF8941F75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CF4D02F-61CD-4F1A-9DF2-BB7295844703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B’</a:t>
                </a:r>
                <a:endParaRPr lang="zh-CN" altLang="en-US" dirty="0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3C9EC83-24F0-4E12-86AB-0D575D0385D1}"/>
                </a:ext>
              </a:extLst>
            </p:cNvPr>
            <p:cNvGrpSpPr/>
            <p:nvPr/>
          </p:nvGrpSpPr>
          <p:grpSpPr>
            <a:xfrm>
              <a:off x="3904203" y="3496036"/>
              <a:ext cx="748146" cy="457200"/>
              <a:chOff x="1418359" y="3472934"/>
              <a:chExt cx="748146" cy="45720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5CB643D-BBDF-4CED-AD5F-B56500DD332B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F44C10-AF21-4C21-8727-68F453668FB1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42734CE-41D3-4DC0-9D06-38E0D92A0CDD}"/>
                </a:ext>
              </a:extLst>
            </p:cNvPr>
            <p:cNvCxnSpPr>
              <a:stCxn id="47" idx="3"/>
              <a:endCxn id="45" idx="1"/>
            </p:cNvCxnSpPr>
            <p:nvPr/>
          </p:nvCxnSpPr>
          <p:spPr>
            <a:xfrm flipV="1">
              <a:off x="2166505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8293149-A714-48D1-A8BB-82098348FDE3}"/>
                </a:ext>
              </a:extLst>
            </p:cNvPr>
            <p:cNvCxnSpPr/>
            <p:nvPr/>
          </p:nvCxnSpPr>
          <p:spPr>
            <a:xfrm flipV="1">
              <a:off x="3409427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CCB0B23F-D72A-4D7F-B596-F15DD826BBA0}"/>
              </a:ext>
            </a:extLst>
          </p:cNvPr>
          <p:cNvSpPr/>
          <p:nvPr/>
        </p:nvSpPr>
        <p:spPr>
          <a:xfrm>
            <a:off x="7778074" y="4111587"/>
            <a:ext cx="748146" cy="457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3D1268-F6CE-4A3B-9A14-93FEA591D33D}"/>
              </a:ext>
            </a:extLst>
          </p:cNvPr>
          <p:cNvSpPr txBox="1"/>
          <p:nvPr/>
        </p:nvSpPr>
        <p:spPr>
          <a:xfrm>
            <a:off x="7991088" y="4147799"/>
            <a:ext cx="32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090791-D5CC-4DA9-B688-C9F6A29ADF8A}"/>
              </a:ext>
            </a:extLst>
          </p:cNvPr>
          <p:cNvCxnSpPr>
            <a:cxnSpLocks/>
            <a:stCxn id="49" idx="3"/>
            <a:endCxn id="43" idx="2"/>
          </p:cNvCxnSpPr>
          <p:nvPr/>
        </p:nvCxnSpPr>
        <p:spPr>
          <a:xfrm flipV="1">
            <a:off x="8526220" y="3961484"/>
            <a:ext cx="881702" cy="37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9E8C9B5-E1BB-4EBE-9411-72A080EA851B}"/>
              </a:ext>
            </a:extLst>
          </p:cNvPr>
          <p:cNvGrpSpPr/>
          <p:nvPr/>
        </p:nvGrpSpPr>
        <p:grpSpPr>
          <a:xfrm>
            <a:off x="2641350" y="3957215"/>
            <a:ext cx="883113" cy="627525"/>
            <a:chOff x="1411939" y="3930134"/>
            <a:chExt cx="883113" cy="627525"/>
          </a:xfrm>
        </p:grpSpPr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B4B5C82-C41D-4114-B665-75EF9D980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432" y="3930134"/>
              <a:ext cx="0" cy="31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94DB959-B3D1-4680-BED4-0A50F67A0519}"/>
                </a:ext>
              </a:extLst>
            </p:cNvPr>
            <p:cNvSpPr txBox="1"/>
            <p:nvPr/>
          </p:nvSpPr>
          <p:spPr>
            <a:xfrm>
              <a:off x="1411939" y="4249882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thread1</a:t>
              </a:r>
              <a:endParaRPr lang="zh-CN" altLang="en-US" sz="14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9BAE061-B578-4E01-A7A5-27544C7DAD23}"/>
              </a:ext>
            </a:extLst>
          </p:cNvPr>
          <p:cNvGrpSpPr/>
          <p:nvPr/>
        </p:nvGrpSpPr>
        <p:grpSpPr>
          <a:xfrm>
            <a:off x="1431815" y="3959981"/>
            <a:ext cx="883113" cy="627525"/>
            <a:chOff x="1411939" y="3930134"/>
            <a:chExt cx="883113" cy="627525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922E08A-23C3-4558-B7C2-7102CE5AA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432" y="3930134"/>
              <a:ext cx="0" cy="31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699D5E7-1858-47CC-9F1D-BF593DC9222E}"/>
                </a:ext>
              </a:extLst>
            </p:cNvPr>
            <p:cNvSpPr txBox="1"/>
            <p:nvPr/>
          </p:nvSpPr>
          <p:spPr>
            <a:xfrm>
              <a:off x="1411939" y="4249882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thread0</a:t>
              </a:r>
              <a:endParaRPr lang="zh-CN" altLang="en-US" sz="14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3CA2A8A-E2DB-4516-8DD3-41D6551757B3}"/>
              </a:ext>
            </a:extLst>
          </p:cNvPr>
          <p:cNvGrpSpPr/>
          <p:nvPr/>
        </p:nvGrpSpPr>
        <p:grpSpPr>
          <a:xfrm>
            <a:off x="3901603" y="5717700"/>
            <a:ext cx="883113" cy="627525"/>
            <a:chOff x="1411939" y="3930134"/>
            <a:chExt cx="883113" cy="627525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CFFC119-8615-4FC3-83EE-F7A6401B9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432" y="3930134"/>
              <a:ext cx="0" cy="31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7E23A2E-FADF-41FC-8DD5-B6E0C2075DC6}"/>
                </a:ext>
              </a:extLst>
            </p:cNvPr>
            <p:cNvSpPr txBox="1"/>
            <p:nvPr/>
          </p:nvSpPr>
          <p:spPr>
            <a:xfrm>
              <a:off x="1411939" y="4249882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thread1</a:t>
              </a:r>
              <a:endParaRPr lang="zh-CN" altLang="en-US" sz="14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DF17679-0630-4420-A239-72C25F405F6A}"/>
              </a:ext>
            </a:extLst>
          </p:cNvPr>
          <p:cNvGrpSpPr/>
          <p:nvPr/>
        </p:nvGrpSpPr>
        <p:grpSpPr>
          <a:xfrm>
            <a:off x="1415759" y="5160997"/>
            <a:ext cx="3233990" cy="462932"/>
            <a:chOff x="1418359" y="3496036"/>
            <a:chExt cx="3233990" cy="46293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9CDF6EFF-EC44-4A66-B083-C0169EA06C18}"/>
                </a:ext>
              </a:extLst>
            </p:cNvPr>
            <p:cNvGrpSpPr/>
            <p:nvPr/>
          </p:nvGrpSpPr>
          <p:grpSpPr>
            <a:xfrm>
              <a:off x="1418359" y="3501768"/>
              <a:ext cx="748146" cy="457200"/>
              <a:chOff x="1418359" y="3472934"/>
              <a:chExt cx="748146" cy="45720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6378622-6D35-4027-A20B-11E0CE3FC53F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BE4B1F4-DAD3-431B-B736-E46FA883391A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1FCBE0A5-873A-4EEF-83B7-2AEC8339B861}"/>
                </a:ext>
              </a:extLst>
            </p:cNvPr>
            <p:cNvGrpSpPr/>
            <p:nvPr/>
          </p:nvGrpSpPr>
          <p:grpSpPr>
            <a:xfrm>
              <a:off x="2675477" y="3496036"/>
              <a:ext cx="748146" cy="457200"/>
              <a:chOff x="1418359" y="3472934"/>
              <a:chExt cx="748146" cy="4572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90DE5F2-EA21-4439-85FE-188AD32A2B34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446B91F-8A99-46E2-B1C0-56EAA69A9A4B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B’</a:t>
                </a:r>
                <a:endParaRPr lang="zh-CN" altLang="en-US" dirty="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2417DAA-EFF4-499D-9BDB-40C3989B2A08}"/>
                </a:ext>
              </a:extLst>
            </p:cNvPr>
            <p:cNvGrpSpPr/>
            <p:nvPr/>
          </p:nvGrpSpPr>
          <p:grpSpPr>
            <a:xfrm>
              <a:off x="3904203" y="3496036"/>
              <a:ext cx="748146" cy="457200"/>
              <a:chOff x="1418359" y="3472934"/>
              <a:chExt cx="748146" cy="45720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9331437-DB20-436A-B685-85EC79A0C397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51730B4-BC72-4ACE-891F-0A63B0851DA8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EED2CCA-99E2-4113-844D-0F10E1B480B5}"/>
                </a:ext>
              </a:extLst>
            </p:cNvPr>
            <p:cNvCxnSpPr>
              <a:stCxn id="79" idx="3"/>
              <a:endCxn id="77" idx="1"/>
            </p:cNvCxnSpPr>
            <p:nvPr/>
          </p:nvCxnSpPr>
          <p:spPr>
            <a:xfrm flipV="1">
              <a:off x="2166505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829D199-1C19-4DE6-ACCE-4EBB95DC8738}"/>
                </a:ext>
              </a:extLst>
            </p:cNvPr>
            <p:cNvCxnSpPr/>
            <p:nvPr/>
          </p:nvCxnSpPr>
          <p:spPr>
            <a:xfrm flipV="1">
              <a:off x="3409427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8B0B199-606D-46B9-946D-C654DF489110}"/>
              </a:ext>
            </a:extLst>
          </p:cNvPr>
          <p:cNvSpPr/>
          <p:nvPr/>
        </p:nvSpPr>
        <p:spPr>
          <a:xfrm>
            <a:off x="2645828" y="5768300"/>
            <a:ext cx="748146" cy="457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BFA65BA-FD79-4710-AEF1-CDDE1C8EABD0}"/>
              </a:ext>
            </a:extLst>
          </p:cNvPr>
          <p:cNvSpPr txBox="1"/>
          <p:nvPr/>
        </p:nvSpPr>
        <p:spPr>
          <a:xfrm>
            <a:off x="2858842" y="5804512"/>
            <a:ext cx="32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B24F930-6B1D-46E9-9847-A587DF9D79C6}"/>
              </a:ext>
            </a:extLst>
          </p:cNvPr>
          <p:cNvCxnSpPr>
            <a:cxnSpLocks/>
            <a:stCxn id="81" idx="3"/>
            <a:endCxn id="75" idx="2"/>
          </p:cNvCxnSpPr>
          <p:nvPr/>
        </p:nvCxnSpPr>
        <p:spPr>
          <a:xfrm flipV="1">
            <a:off x="3393974" y="5618197"/>
            <a:ext cx="881702" cy="37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0BF9528-B46D-406B-B0BC-D34E22F475CD}"/>
              </a:ext>
            </a:extLst>
          </p:cNvPr>
          <p:cNvGrpSpPr/>
          <p:nvPr/>
        </p:nvGrpSpPr>
        <p:grpSpPr>
          <a:xfrm>
            <a:off x="1258853" y="5989178"/>
            <a:ext cx="1381720" cy="484721"/>
            <a:chOff x="1403913" y="3931894"/>
            <a:chExt cx="1381720" cy="484721"/>
          </a:xfrm>
        </p:grpSpPr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D6472BA-1A2A-4189-89FE-770E55134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5469" y="3931894"/>
              <a:ext cx="940164" cy="279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F043D4E-227C-4BC9-A109-5583661EDB38}"/>
                </a:ext>
              </a:extLst>
            </p:cNvPr>
            <p:cNvSpPr txBox="1"/>
            <p:nvPr/>
          </p:nvSpPr>
          <p:spPr>
            <a:xfrm>
              <a:off x="1403913" y="4108838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thread0</a:t>
              </a:r>
              <a:endParaRPr lang="zh-CN" altLang="en-US" sz="1400" dirty="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D541426-33D1-402A-9513-0683FF36A6A2}"/>
              </a:ext>
            </a:extLst>
          </p:cNvPr>
          <p:cNvGrpSpPr/>
          <p:nvPr/>
        </p:nvGrpSpPr>
        <p:grpSpPr>
          <a:xfrm>
            <a:off x="6548774" y="5414474"/>
            <a:ext cx="3233990" cy="462932"/>
            <a:chOff x="1418359" y="3496036"/>
            <a:chExt cx="3233990" cy="462932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2B22A7A-3FE2-4BE3-A235-87B3F1EF2C6B}"/>
                </a:ext>
              </a:extLst>
            </p:cNvPr>
            <p:cNvGrpSpPr/>
            <p:nvPr/>
          </p:nvGrpSpPr>
          <p:grpSpPr>
            <a:xfrm>
              <a:off x="1418359" y="3501768"/>
              <a:ext cx="748146" cy="457200"/>
              <a:chOff x="1418359" y="3472934"/>
              <a:chExt cx="748146" cy="45720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F6D388E-6C2A-444E-99F7-212892177F73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2C1F324-4517-4208-8350-1F10EDBF605E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FA8370F5-B730-4496-8939-D860E120E420}"/>
                </a:ext>
              </a:extLst>
            </p:cNvPr>
            <p:cNvGrpSpPr/>
            <p:nvPr/>
          </p:nvGrpSpPr>
          <p:grpSpPr>
            <a:xfrm>
              <a:off x="2675477" y="3496036"/>
              <a:ext cx="748146" cy="457200"/>
              <a:chOff x="1418359" y="3472934"/>
              <a:chExt cx="748146" cy="4572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6D90C63-6D31-4831-8323-807F0384DC2A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D75680-CD82-4E16-A963-52AEAA20DA73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r>
                  <a:rPr lang="zh-CN" altLang="en-US" dirty="0"/>
                  <a:t>’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AB711769-CFDC-4A43-A8B8-B47CB9736BF8}"/>
                </a:ext>
              </a:extLst>
            </p:cNvPr>
            <p:cNvGrpSpPr/>
            <p:nvPr/>
          </p:nvGrpSpPr>
          <p:grpSpPr>
            <a:xfrm>
              <a:off x="3904203" y="3496036"/>
              <a:ext cx="748146" cy="457200"/>
              <a:chOff x="1418359" y="3472934"/>
              <a:chExt cx="748146" cy="457200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94C048A-9540-41EF-BC25-6681C84D4CA3}"/>
                  </a:ext>
                </a:extLst>
              </p:cNvPr>
              <p:cNvSpPr/>
              <p:nvPr/>
            </p:nvSpPr>
            <p:spPr>
              <a:xfrm>
                <a:off x="1418359" y="3472934"/>
                <a:ext cx="748146" cy="4572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BB38CFD-7753-49EC-AAE1-C61F0F1FA0C4}"/>
                  </a:ext>
                </a:extLst>
              </p:cNvPr>
              <p:cNvSpPr txBox="1"/>
              <p:nvPr/>
            </p:nvSpPr>
            <p:spPr>
              <a:xfrm>
                <a:off x="1631373" y="3516868"/>
                <a:ext cx="322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3487DF2F-1471-4711-82FC-68B9364031A7}"/>
                </a:ext>
              </a:extLst>
            </p:cNvPr>
            <p:cNvCxnSpPr>
              <a:stCxn id="97" idx="3"/>
              <a:endCxn id="95" idx="1"/>
            </p:cNvCxnSpPr>
            <p:nvPr/>
          </p:nvCxnSpPr>
          <p:spPr>
            <a:xfrm flipV="1">
              <a:off x="2166505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9B9825E-4450-44AA-AAC1-14E2BF67D1BF}"/>
                </a:ext>
              </a:extLst>
            </p:cNvPr>
            <p:cNvCxnSpPr/>
            <p:nvPr/>
          </p:nvCxnSpPr>
          <p:spPr>
            <a:xfrm flipV="1">
              <a:off x="3409427" y="3724636"/>
              <a:ext cx="508972" cy="5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209B346-AB0C-4C31-9DD5-CD7025BD5D81}"/>
              </a:ext>
            </a:extLst>
          </p:cNvPr>
          <p:cNvGrpSpPr/>
          <p:nvPr/>
        </p:nvGrpSpPr>
        <p:grpSpPr>
          <a:xfrm>
            <a:off x="9035457" y="5899462"/>
            <a:ext cx="883113" cy="627525"/>
            <a:chOff x="1411939" y="3930134"/>
            <a:chExt cx="883113" cy="627525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663665C-EE28-4D61-B66A-470CEF4D3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432" y="3930134"/>
              <a:ext cx="0" cy="31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A70A774-2419-4CF0-B508-033727AE636F}"/>
                </a:ext>
              </a:extLst>
            </p:cNvPr>
            <p:cNvSpPr txBox="1"/>
            <p:nvPr/>
          </p:nvSpPr>
          <p:spPr>
            <a:xfrm>
              <a:off x="1411939" y="4249882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thread1</a:t>
              </a:r>
              <a:endParaRPr lang="zh-CN" altLang="en-US" sz="14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2D0C8D0-B81C-4FA7-A892-44B0C6C5D57C}"/>
              </a:ext>
            </a:extLst>
          </p:cNvPr>
          <p:cNvGrpSpPr/>
          <p:nvPr/>
        </p:nvGrpSpPr>
        <p:grpSpPr>
          <a:xfrm>
            <a:off x="7805892" y="5938687"/>
            <a:ext cx="883113" cy="627525"/>
            <a:chOff x="1411939" y="3930134"/>
            <a:chExt cx="883113" cy="627525"/>
          </a:xfrm>
        </p:grpSpPr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C7CA473F-5173-4EB4-9113-0A8A0B512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432" y="3930134"/>
              <a:ext cx="0" cy="319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BD626E4-3CB2-4A58-86A2-CAF01C61110B}"/>
                </a:ext>
              </a:extLst>
            </p:cNvPr>
            <p:cNvSpPr txBox="1"/>
            <p:nvPr/>
          </p:nvSpPr>
          <p:spPr>
            <a:xfrm>
              <a:off x="1411939" y="4249882"/>
              <a:ext cx="883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thread0</a:t>
              </a:r>
              <a:endParaRPr lang="zh-CN" altLang="en-US" sz="1400" dirty="0"/>
            </a:p>
          </p:txBody>
        </p:sp>
      </p:grp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30CB8127-D9E6-46E9-BF98-8E9616E76A20}"/>
              </a:ext>
            </a:extLst>
          </p:cNvPr>
          <p:cNvSpPr/>
          <p:nvPr/>
        </p:nvSpPr>
        <p:spPr>
          <a:xfrm>
            <a:off x="5122718" y="4147799"/>
            <a:ext cx="943202" cy="12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0790C3EA-ECC9-41A8-911E-61303876AF9E}"/>
              </a:ext>
            </a:extLst>
          </p:cNvPr>
          <p:cNvSpPr/>
          <p:nvPr/>
        </p:nvSpPr>
        <p:spPr>
          <a:xfrm>
            <a:off x="5122718" y="5574263"/>
            <a:ext cx="943202" cy="12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F6F529A2-796A-4BA2-AE6A-3E5E35D96CB1}"/>
              </a:ext>
            </a:extLst>
          </p:cNvPr>
          <p:cNvSpPr/>
          <p:nvPr/>
        </p:nvSpPr>
        <p:spPr>
          <a:xfrm>
            <a:off x="10129477" y="4184623"/>
            <a:ext cx="943202" cy="129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D4D1-E10E-487D-AB75-1A27CF4F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7054"/>
            <a:ext cx="11772900" cy="65502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好处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可并发读取，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读取不需要任何锁，不需要执行原子指令或者内存屏障、没有死锁问题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缺点，分析行为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低优先级读取操作，可能阻塞高优先级写操作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对于写操作，它比其他同步技术稍慢，需要互斥处理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适用于需要频繁的读取数据，而且相应修改数据并不多的场景</a:t>
            </a:r>
            <a:endParaRPr lang="en-US" altLang="zh-CN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/>
              <a:t>在实时补丁中的缺点</a:t>
            </a:r>
            <a:endParaRPr lang="en-US" altLang="zh-CN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实时</a:t>
            </a:r>
            <a:r>
              <a:rPr lang="en-US" altLang="zh-CN" sz="2000" b="1" dirty="0"/>
              <a:t>RCU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基于</a:t>
            </a:r>
            <a:r>
              <a:rPr lang="en-US" altLang="zh-CN" sz="1600" dirty="0"/>
              <a:t>preempt-rt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与经典</a:t>
            </a:r>
            <a:r>
              <a:rPr lang="en-US" altLang="zh-CN" sz="1600" dirty="0"/>
              <a:t>RCU</a:t>
            </a:r>
            <a:r>
              <a:rPr lang="zh-CN" altLang="en-US" sz="1600" dirty="0"/>
              <a:t>有相同的</a:t>
            </a:r>
            <a:r>
              <a:rPr lang="en-US" altLang="zh-CN" sz="1600" dirty="0"/>
              <a:t>API</a:t>
            </a:r>
            <a:r>
              <a:rPr lang="zh-CN" altLang="en-US" sz="1600" dirty="0"/>
              <a:t>，</a:t>
            </a:r>
            <a:r>
              <a:rPr lang="zh-CN" altLang="en-US" sz="1600" dirty="0">
                <a:highlight>
                  <a:srgbClr val="FFFF00"/>
                </a:highlight>
              </a:rPr>
              <a:t>区别仅在于</a:t>
            </a:r>
            <a:r>
              <a:rPr lang="en-US" altLang="zh-CN" sz="1600" dirty="0">
                <a:highlight>
                  <a:srgbClr val="FFFF00"/>
                </a:highlight>
              </a:rPr>
              <a:t>RCU</a:t>
            </a:r>
            <a:r>
              <a:rPr lang="zh-CN" altLang="en-US" sz="1600" dirty="0">
                <a:highlight>
                  <a:srgbClr val="FFFF00"/>
                </a:highlight>
              </a:rPr>
              <a:t>读侧临界部分在获取自旋锁时可被抢占和阻塞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8817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629</Words>
  <Application>Microsoft Office PowerPoint</Application>
  <PresentationFormat>宽屏</PresentationFormat>
  <Paragraphs>59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RCU（ Read-Copy-Update 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RCU</dc:title>
  <dc:creator>王 书墨</dc:creator>
  <cp:lastModifiedBy>王 书墨</cp:lastModifiedBy>
  <cp:revision>10</cp:revision>
  <dcterms:created xsi:type="dcterms:W3CDTF">2023-01-03T08:00:38Z</dcterms:created>
  <dcterms:modified xsi:type="dcterms:W3CDTF">2023-01-03T11:49:14Z</dcterms:modified>
</cp:coreProperties>
</file>