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07" r:id="rId4"/>
    <p:sldId id="308" r:id="rId5"/>
    <p:sldId id="25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6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F6F22-B695-4125-9903-2509AD7AA999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4275A-2E23-4A9E-8DC9-08F66804E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这些操作需要成本低廉，才能在实践中良好运作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5663-61BE-49DE-96DD-EA7C43AC524F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TimerShield: Protecting High-Priority Tasks</a:t>
            </a:r>
            <a:br>
              <a:rPr lang="en-US" altLang="zh-CN" sz="3600" dirty="0"/>
            </a:br>
            <a:r>
              <a:rPr lang="en-US" altLang="zh-CN" sz="3600" dirty="0"/>
              <a:t>from Low-Priority Timer Interference</a:t>
            </a:r>
            <a:br>
              <a:rPr lang="en-US" altLang="zh-CN" sz="3600" dirty="0"/>
            </a:b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277995" y="38423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zh-CN" dirty="0">
                <a:sym typeface="+mn-ea"/>
              </a:rPr>
              <a:t>RTAS 2017</a:t>
            </a:r>
          </a:p>
          <a:p>
            <a:pPr algn="r"/>
            <a:r>
              <a:rPr lang="en-US" altLang="zh-CN" dirty="0">
                <a:sym typeface="+mn-ea"/>
              </a:rPr>
              <a:t>Best Paper Award and Outstanding Paper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TimerShield</a:t>
            </a:r>
          </a:p>
        </p:txBody>
      </p:sp>
      <p:sp>
        <p:nvSpPr>
          <p:cNvPr id="10" name="矩形 9"/>
          <p:cNvSpPr/>
          <p:nvPr/>
        </p:nvSpPr>
        <p:spPr>
          <a:xfrm>
            <a:off x="3812540" y="5166360"/>
            <a:ext cx="1929765" cy="86550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屏蔽所有低优先级的定时器</a:t>
            </a:r>
            <a:endParaRPr lang="zh-CN" altLang="en-US" sz="2000">
              <a:solidFill>
                <a:schemeClr val="tx1"/>
              </a:solidFill>
              <a:ea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985" y="2670810"/>
            <a:ext cx="7419975" cy="249555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08025" y="2747010"/>
            <a:ext cx="1904365" cy="917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sym typeface="+mn-ea"/>
              </a:rPr>
              <a:t>扩展数据结构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计时器继承了任务的优先级</a:t>
            </a:r>
            <a:endParaRPr lang="zh-CN" altLang="en-US" sz="200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88360" y="1615440"/>
            <a:ext cx="2084070" cy="105537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找到并重新编程优先级≥HP的最早的定时器</a:t>
            </a:r>
            <a:endParaRPr lang="zh-CN" altLang="en-US" sz="2000">
              <a:solidFill>
                <a:schemeClr val="tx1"/>
              </a:solidFill>
              <a:ea typeface="+mn-lt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TimerShield</a:t>
            </a:r>
          </a:p>
        </p:txBody>
      </p:sp>
      <p:sp>
        <p:nvSpPr>
          <p:cNvPr id="10" name="矩形 9"/>
          <p:cNvSpPr/>
          <p:nvPr/>
        </p:nvSpPr>
        <p:spPr>
          <a:xfrm>
            <a:off x="6520815" y="1581785"/>
            <a:ext cx="2655570" cy="984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定时器处理 (中断上半部分) 被安全地推迟了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566035"/>
            <a:ext cx="7353300" cy="2724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29760" y="4528820"/>
            <a:ext cx="1728470" cy="6654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定时器移位</a:t>
            </a:r>
          </a:p>
        </p:txBody>
      </p:sp>
      <p:sp>
        <p:nvSpPr>
          <p:cNvPr id="4" name="矩形 3"/>
          <p:cNvSpPr/>
          <p:nvPr/>
        </p:nvSpPr>
        <p:spPr>
          <a:xfrm>
            <a:off x="3228340" y="1223645"/>
            <a:ext cx="2634615" cy="117030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. 处理最高优先级的过期定时器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较低优先级的仍可推迟处理</a:t>
            </a:r>
            <a:endParaRPr lang="zh-CN" altLang="en-US" sz="2000">
              <a:solidFill>
                <a:schemeClr val="tx1"/>
              </a:solidFill>
              <a:ea typeface="+mn-lt"/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52745" y="2390775"/>
            <a:ext cx="1068070" cy="61531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8025" y="2747010"/>
            <a:ext cx="1904365" cy="917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sym typeface="+mn-ea"/>
              </a:rPr>
              <a:t>扩展数据结构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计时器继承了任务的优先级</a:t>
            </a:r>
            <a:endParaRPr lang="zh-CN" altLang="en-US" sz="2000">
              <a:solidFill>
                <a:schemeClr val="tx1"/>
              </a:solidFill>
              <a:ea typeface="+mn-lt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TimerShield</a:t>
            </a:r>
            <a:endParaRPr lang="en-US" altLang="zh-CN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80" y="2595880"/>
            <a:ext cx="7896225" cy="31527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0955" y="1268095"/>
            <a:ext cx="216281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将单个红黑树修改为一个红黑树阵列，每个优先级一个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70380" y="1268095"/>
            <a:ext cx="2324100" cy="646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Linux使用一个红黑树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来存储的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所有hrtimer</a:t>
            </a:r>
          </a:p>
        </p:txBody>
      </p:sp>
      <p:cxnSp>
        <p:nvCxnSpPr>
          <p:cNvPr id="13" name="直接箭头连接符 12"/>
          <p:cNvCxnSpPr>
            <a:stCxn id="3" idx="3"/>
            <a:endCxn id="2" idx="1"/>
          </p:cNvCxnSpPr>
          <p:nvPr/>
        </p:nvCxnSpPr>
        <p:spPr>
          <a:xfrm>
            <a:off x="4094480" y="1591261"/>
            <a:ext cx="1006475" cy="137844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270240" y="1265555"/>
            <a:ext cx="247650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zh-CN" altLang="en-US"/>
              <a:t>Range Minimum Query</a:t>
            </a:r>
          </a:p>
          <a:p>
            <a:r>
              <a:rPr lang="en-US" altLang="zh-CN"/>
              <a:t>[curr_task_prio, max_sys_prio]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263765" y="1724025"/>
            <a:ext cx="1061085" cy="5080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Evaluation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225"/>
          <a:stretch>
            <a:fillRect/>
          </a:stretch>
        </p:blipFill>
        <p:spPr>
          <a:xfrm>
            <a:off x="848360" y="1706880"/>
            <a:ext cx="5135880" cy="2818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80" y="1724660"/>
            <a:ext cx="5050155" cy="2800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47570" y="5324475"/>
            <a:ext cx="8070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/>
              <a:t>TimerShield保护高优先级的任务响应时间不受低优先级的定时器中断的影响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Evaluation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" y="1903730"/>
            <a:ext cx="4853305" cy="2646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1640840"/>
            <a:ext cx="3204845" cy="3173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47570" y="5324475"/>
            <a:ext cx="7831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/>
              <a:t>由于TimerShield导致的上下文切换延迟很小，其对定时器的批量处理比hrtimers快。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7570" y="5324475"/>
            <a:ext cx="7831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/>
              <a:t>TimerShield的数据结构成本与hrtimers相当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90" y="1520825"/>
            <a:ext cx="6129020" cy="3192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865" y="4772025"/>
            <a:ext cx="2219325" cy="486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+mn-lt"/>
              </a:rPr>
              <a:t>PREEMPT_RT</a:t>
            </a:r>
          </a:p>
        </p:txBody>
      </p:sp>
      <p:sp>
        <p:nvSpPr>
          <p:cNvPr id="4" name="矩形 3"/>
          <p:cNvSpPr/>
          <p:nvPr/>
        </p:nvSpPr>
        <p:spPr>
          <a:xfrm>
            <a:off x="1257935" y="1501775"/>
            <a:ext cx="2316480" cy="889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a typeface="+mn-lt"/>
              </a:rPr>
              <a:t>hrtimers</a:t>
            </a:r>
          </a:p>
        </p:txBody>
      </p:sp>
      <p:sp>
        <p:nvSpPr>
          <p:cNvPr id="5" name="矩形 4"/>
          <p:cNvSpPr/>
          <p:nvPr/>
        </p:nvSpPr>
        <p:spPr>
          <a:xfrm>
            <a:off x="1257935" y="2895600"/>
            <a:ext cx="2316480" cy="880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默认的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高分辨率定时器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子系统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1257935" y="4281170"/>
            <a:ext cx="2316480" cy="880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不必要的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低优先级定时器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中断干扰</a:t>
            </a:r>
          </a:p>
        </p:txBody>
      </p:sp>
      <p:sp>
        <p:nvSpPr>
          <p:cNvPr id="7" name="矩形 6"/>
          <p:cNvSpPr/>
          <p:nvPr/>
        </p:nvSpPr>
        <p:spPr>
          <a:xfrm>
            <a:off x="8168005" y="1495425"/>
            <a:ext cx="2317115" cy="8890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a typeface="+mn-lt"/>
              </a:rPr>
              <a:t>TimerShield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40" y="1814195"/>
            <a:ext cx="1933575" cy="23717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168640" y="2892425"/>
            <a:ext cx="2316480" cy="880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  <a:cs typeface="+mn-lt"/>
                <a:sym typeface="+mn-ea"/>
              </a:rPr>
              <a:t>hrtimers</a:t>
            </a:r>
            <a:r>
              <a:rPr lang="zh-CN" altLang="en-US" sz="2000">
                <a:solidFill>
                  <a:schemeClr val="tx1"/>
                </a:solidFill>
                <a:ea typeface="+mn-lt"/>
                <a:cs typeface="+mn-lt"/>
                <a:sym typeface="+mn-ea"/>
              </a:rPr>
              <a:t>的替代</a:t>
            </a:r>
          </a:p>
        </p:txBody>
      </p:sp>
      <p:sp>
        <p:nvSpPr>
          <p:cNvPr id="11" name="矩形 10"/>
          <p:cNvSpPr/>
          <p:nvPr/>
        </p:nvSpPr>
        <p:spPr>
          <a:xfrm>
            <a:off x="8168640" y="4281170"/>
            <a:ext cx="2316480" cy="880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消除了低优先级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计时器中断干扰</a:t>
            </a: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>
            <a:off x="2416175" y="2390775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16175" y="3773170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26880" y="2390775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9326880" y="3776345"/>
            <a:ext cx="0" cy="5048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57935" y="1498600"/>
            <a:ext cx="2316480" cy="889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a typeface="+mn-lt"/>
              </a:rPr>
              <a:t>hrtimers</a:t>
            </a:r>
          </a:p>
        </p:txBody>
      </p:sp>
      <p:sp>
        <p:nvSpPr>
          <p:cNvPr id="9" name="矩形 8"/>
          <p:cNvSpPr/>
          <p:nvPr/>
        </p:nvSpPr>
        <p:spPr>
          <a:xfrm>
            <a:off x="1257935" y="2892425"/>
            <a:ext cx="2316480" cy="880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ea typeface="+mn-lt"/>
              </a:rPr>
              <a:t>默认的</a:t>
            </a:r>
            <a:endParaRPr lang="en-US" altLang="zh-CN" sz="2000" dirty="0">
              <a:solidFill>
                <a:schemeClr val="tx1"/>
              </a:solidFill>
              <a:ea typeface="+mn-lt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ea typeface="+mn-lt"/>
              </a:rPr>
              <a:t>高</a:t>
            </a:r>
            <a:r>
              <a:rPr lang="zh-CN" altLang="en-US" sz="2000" dirty="0">
                <a:solidFill>
                  <a:schemeClr val="tx1"/>
                </a:solidFill>
                <a:ea typeface="+mn-lt"/>
              </a:rPr>
              <a:t>精度</a:t>
            </a:r>
            <a:r>
              <a:rPr lang="en-US" altLang="zh-CN" sz="2000" dirty="0" err="1">
                <a:solidFill>
                  <a:schemeClr val="tx1"/>
                </a:solidFill>
                <a:ea typeface="+mn-lt"/>
              </a:rPr>
              <a:t>定时器</a:t>
            </a:r>
            <a:endParaRPr lang="en-US" altLang="zh-CN" sz="2000" dirty="0">
              <a:solidFill>
                <a:schemeClr val="tx1"/>
              </a:solidFill>
              <a:ea typeface="+mn-lt"/>
            </a:endParaRP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  <a:ea typeface="+mn-lt"/>
              </a:rPr>
              <a:t>子系统</a:t>
            </a:r>
            <a:endParaRPr lang="en-US" altLang="zh-CN" sz="2000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7935" y="4277995"/>
            <a:ext cx="2316480" cy="880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不必要的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低优先级定时器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中断干扰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HRTimers</a:t>
            </a:r>
            <a:r>
              <a:rPr lang="en-US" altLang="zh-CN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——</a:t>
            </a:r>
            <a:r>
              <a:rPr lang="zh-CN" altLang="en-US"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高精度计时器</a:t>
            </a:r>
            <a:endParaRPr lang="zh-CN" altLang="en-US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06365" y="1226820"/>
            <a:ext cx="470725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kern="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core</a:t>
            </a:r>
            <a:r>
              <a:rPr lang="zh-CN" altLang="en-US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本地计时器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800" kern="100" dirty="0">
                <a:effectLst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可编程为在需要的时间中断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9000" y="1896110"/>
            <a:ext cx="3455035" cy="2802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06365" y="2667635"/>
            <a:ext cx="609600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等线" panose="02010600030101010101" charset="-122"/>
                <a:ea typeface="等线" panose="02010600030101010101" charset="-122"/>
              </a:rPr>
              <a:t>在实时系统中：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charset="-122"/>
                <a:ea typeface="等线" panose="02010600030101010101" charset="-122"/>
              </a:rPr>
              <a:t>作业发布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可以使用计时器定期唤醒任务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执行预算</a:t>
            </a: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调度器使用计时器来防止预算超支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自悬挂</a:t>
            </a: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可以使用 clock_nanosle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ep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悬挂任务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定时器中断干扰</a:t>
            </a:r>
            <a:endParaRPr lang="zh-CN" altLang="en-US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1480" y="4513580"/>
            <a:ext cx="1927225" cy="10788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计时器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编程</a:t>
            </a:r>
            <a:r>
              <a:rPr lang="zh-CN" altLang="en-US" sz="2000">
                <a:solidFill>
                  <a:schemeClr val="tx1"/>
                </a:solidFill>
                <a:ea typeface="+mn-lt"/>
              </a:rPr>
              <a:t>以在</a:t>
            </a:r>
            <a:r>
              <a:rPr lang="en-US" altLang="zh-CN" sz="2000">
                <a:solidFill>
                  <a:schemeClr val="tx1"/>
                </a:solidFill>
                <a:ea typeface="+mn-lt"/>
              </a:rPr>
              <a:t>指定时间</a:t>
            </a:r>
            <a:r>
              <a:rPr lang="zh-CN" altLang="en-US" sz="2000">
                <a:solidFill>
                  <a:schemeClr val="tx1"/>
                </a:solidFill>
                <a:ea typeface="+mn-lt"/>
              </a:rPr>
              <a:t>唤醒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722755"/>
            <a:ext cx="78867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定时器中断干扰</a:t>
            </a:r>
            <a:endParaRPr lang="zh-CN" altLang="en-US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2562860"/>
            <a:ext cx="7324725" cy="25717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75075" y="1932940"/>
            <a:ext cx="192722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>
                <a:solidFill>
                  <a:schemeClr val="tx1"/>
                </a:solidFill>
                <a:ea typeface="+mn-lt"/>
              </a:rPr>
              <a:t>高优先级任务释放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定时器中断干扰</a:t>
            </a:r>
            <a:endParaRPr lang="zh-CN" altLang="en-US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3440" y="1743075"/>
            <a:ext cx="192722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HP</a:t>
            </a:r>
            <a:r>
              <a:rPr lang="zh-CN" sz="2000">
                <a:solidFill>
                  <a:schemeClr val="tx1"/>
                </a:solidFill>
                <a:ea typeface="+mn-lt"/>
              </a:rPr>
              <a:t>任务被抢占（</a:t>
            </a:r>
            <a:r>
              <a:rPr lang="en-US" altLang="zh-CN" sz="2000">
                <a:solidFill>
                  <a:schemeClr val="tx1"/>
                </a:solidFill>
                <a:ea typeface="+mn-lt"/>
              </a:rPr>
              <a:t>LP</a:t>
            </a:r>
            <a:r>
              <a:rPr lang="zh-CN" altLang="en-US" sz="2000">
                <a:solidFill>
                  <a:schemeClr val="tx1"/>
                </a:solidFill>
                <a:ea typeface="+mn-lt"/>
              </a:rPr>
              <a:t>任务唤醒</a:t>
            </a:r>
            <a:r>
              <a:rPr lang="zh-CN" sz="2000">
                <a:solidFill>
                  <a:schemeClr val="tx1"/>
                </a:solidFill>
                <a:ea typeface="+mn-lt"/>
              </a:rPr>
              <a:t>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25395" y="2379980"/>
            <a:ext cx="7409180" cy="2787650"/>
            <a:chOff x="2578" y="4047"/>
            <a:chExt cx="11668" cy="43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303" t="243" r="-1456" b="28234"/>
            <a:stretch>
              <a:fillRect/>
            </a:stretch>
          </p:blipFill>
          <p:spPr>
            <a:xfrm>
              <a:off x="2578" y="4047"/>
              <a:ext cx="11668" cy="324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rcRect l="1469" r="3287"/>
            <a:stretch>
              <a:fillRect/>
            </a:stretch>
          </p:blipFill>
          <p:spPr>
            <a:xfrm>
              <a:off x="10019" y="5917"/>
              <a:ext cx="4086" cy="252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4959985" y="4437380"/>
            <a:ext cx="192722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ea typeface="+mn-lt"/>
              </a:rPr>
              <a:t>计时器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  <a:ea typeface="+mn-lt"/>
              </a:rPr>
              <a:t>触发中断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定时器中断干扰</a:t>
            </a:r>
            <a:endParaRPr lang="zh-CN" altLang="en-US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3875" y="1993265"/>
            <a:ext cx="192722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HP</a:t>
            </a:r>
            <a:r>
              <a:rPr lang="zh-CN" sz="2000">
                <a:solidFill>
                  <a:schemeClr val="tx1"/>
                </a:solidFill>
                <a:ea typeface="+mn-lt"/>
              </a:rPr>
              <a:t>任务被抢占（</a:t>
            </a:r>
            <a:r>
              <a:rPr lang="en-US" altLang="zh-CN" sz="2000">
                <a:solidFill>
                  <a:schemeClr val="tx1"/>
                </a:solidFill>
                <a:ea typeface="+mn-lt"/>
              </a:rPr>
              <a:t>LP</a:t>
            </a:r>
            <a:r>
              <a:rPr lang="zh-CN" altLang="en-US" sz="2000">
                <a:solidFill>
                  <a:schemeClr val="tx1"/>
                </a:solidFill>
                <a:ea typeface="+mn-lt"/>
              </a:rPr>
              <a:t>任务唤醒</a:t>
            </a:r>
            <a:r>
              <a:rPr lang="zh-CN" sz="2000">
                <a:solidFill>
                  <a:schemeClr val="tx1"/>
                </a:solidFill>
                <a:ea typeface="+mn-lt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6697345" y="1993265"/>
            <a:ext cx="192722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ea typeface="+mn-lt"/>
              </a:rPr>
              <a:t>HP任务恢复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35" y="2623185"/>
            <a:ext cx="71818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定时器中断干扰</a:t>
            </a:r>
            <a:endParaRPr lang="zh-CN" altLang="en-US" sz="2400" b="1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3875" y="1993265"/>
            <a:ext cx="192722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HP</a:t>
            </a:r>
            <a:r>
              <a:rPr lang="zh-CN" sz="2000">
                <a:solidFill>
                  <a:schemeClr val="tx1"/>
                </a:solidFill>
                <a:ea typeface="+mn-lt"/>
              </a:rPr>
              <a:t>任务被抢占（</a:t>
            </a:r>
            <a:r>
              <a:rPr lang="en-US" altLang="zh-CN" sz="2000">
                <a:solidFill>
                  <a:schemeClr val="tx1"/>
                </a:solidFill>
                <a:ea typeface="+mn-lt"/>
              </a:rPr>
              <a:t>LP</a:t>
            </a:r>
            <a:r>
              <a:rPr lang="zh-CN" altLang="en-US" sz="2000">
                <a:solidFill>
                  <a:schemeClr val="tx1"/>
                </a:solidFill>
                <a:ea typeface="+mn-lt"/>
              </a:rPr>
              <a:t>任务唤醒</a:t>
            </a:r>
            <a:r>
              <a:rPr lang="zh-CN" sz="2000">
                <a:solidFill>
                  <a:schemeClr val="tx1"/>
                </a:solidFill>
                <a:ea typeface="+mn-lt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6697345" y="1993265"/>
            <a:ext cx="192722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ea typeface="+mn-lt"/>
              </a:rPr>
              <a:t>HP任务恢复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35" y="2623185"/>
            <a:ext cx="7181850" cy="2686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44620" y="5049520"/>
            <a:ext cx="2316480" cy="880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不必要的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低优先级定时器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中断干扰</a:t>
            </a:r>
          </a:p>
        </p:txBody>
      </p:sp>
      <p:cxnSp>
        <p:nvCxnSpPr>
          <p:cNvPr id="12" name="直接箭头连接符 11"/>
          <p:cNvCxnSpPr>
            <a:stCxn id="3" idx="0"/>
          </p:cNvCxnSpPr>
          <p:nvPr/>
        </p:nvCxnSpPr>
        <p:spPr>
          <a:xfrm flipV="1">
            <a:off x="5102860" y="3398520"/>
            <a:ext cx="708025" cy="1651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88" y="406198"/>
            <a:ext cx="113119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发生干扰的原因</a:t>
            </a:r>
          </a:p>
        </p:txBody>
      </p:sp>
      <p:sp>
        <p:nvSpPr>
          <p:cNvPr id="10" name="矩形 9"/>
          <p:cNvSpPr/>
          <p:nvPr/>
        </p:nvSpPr>
        <p:spPr>
          <a:xfrm>
            <a:off x="1538605" y="1450340"/>
            <a:ext cx="2926080" cy="125857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olidFill>
                  <a:schemeClr val="tx1"/>
                </a:solidFill>
                <a:ea typeface="+mn-lt"/>
              </a:rPr>
              <a:t>使用时间排序的红黑树将许多软件定时器复用到一个硬件定时器上</a:t>
            </a:r>
          </a:p>
        </p:txBody>
      </p:sp>
      <p:sp>
        <p:nvSpPr>
          <p:cNvPr id="8" name="矩形 7"/>
          <p:cNvSpPr/>
          <p:nvPr/>
        </p:nvSpPr>
        <p:spPr>
          <a:xfrm>
            <a:off x="1537970" y="3175000"/>
            <a:ext cx="292671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ea typeface="+mn-lt"/>
              </a:rPr>
              <a:t>最早到期的定时器被编入硬件中</a:t>
            </a:r>
          </a:p>
        </p:txBody>
      </p:sp>
      <p:sp>
        <p:nvSpPr>
          <p:cNvPr id="3" name="矩形 2"/>
          <p:cNvSpPr/>
          <p:nvPr/>
        </p:nvSpPr>
        <p:spPr>
          <a:xfrm>
            <a:off x="6262370" y="4163695"/>
            <a:ext cx="3125470" cy="922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ea typeface="+mn-lt"/>
              </a:rPr>
              <a:t>hrtimers没有考虑到创建定时器的进程的优先级。</a:t>
            </a:r>
          </a:p>
        </p:txBody>
      </p:sp>
      <p:cxnSp>
        <p:nvCxnSpPr>
          <p:cNvPr id="12" name="直接箭头连接符 11"/>
          <p:cNvCxnSpPr>
            <a:stCxn id="7" idx="3"/>
            <a:endCxn id="3" idx="1"/>
          </p:cNvCxnSpPr>
          <p:nvPr/>
        </p:nvCxnSpPr>
        <p:spPr>
          <a:xfrm>
            <a:off x="4465320" y="4624705"/>
            <a:ext cx="17970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32765"/>
            <a:ext cx="4004945" cy="21374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38605" y="4309745"/>
            <a:ext cx="2926715" cy="62992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sym typeface="+mn-ea"/>
              </a:rPr>
              <a:t>可能会中断一个更高优先级的任务</a:t>
            </a:r>
            <a:endParaRPr lang="zh-CN" altLang="en-US" sz="2000">
              <a:solidFill>
                <a:schemeClr val="tx1"/>
              </a:solidFill>
              <a:ea typeface="+mn-lt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002280" y="2670175"/>
            <a:ext cx="0" cy="50482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002280" y="3804920"/>
            <a:ext cx="0" cy="50482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465320" y="2152015"/>
            <a:ext cx="1756410" cy="21590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51050" y="5576570"/>
            <a:ext cx="77527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系统中的任何进程都会创建计时器，并在较高优先级的任务中导致抢占。</a:t>
            </a:r>
          </a:p>
          <a:p>
            <a:r>
              <a:rPr lang="zh-CN" altLang="en-US" b="1"/>
              <a:t>不断的抢占会导致最坏情况下的响应时间增加，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392009c-425a-4619-abd9-22a3d19269bd"/>
  <p:tag name="COMMONDATA" val="eyJoZGlkIjoiNTE5ODc5NWI4NDk3YTY2N2NmMGUzNzBmODAwMzZlMW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85,&quot;width&quot;:516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378</Words>
  <Application>Microsoft Office PowerPoint</Application>
  <PresentationFormat>宽屏</PresentationFormat>
  <Paragraphs>80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Wingdings</vt:lpstr>
      <vt:lpstr>Office 主题​​</vt:lpstr>
      <vt:lpstr>1_Office 主题​​</vt:lpstr>
      <vt:lpstr>TimerShield: Protecting High-Priority Tasks from Low-Priority Timer Interference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an IoT-PLC: A containerized programmable logical controller for the industry 4.0</dc:title>
  <dc:creator>王 书墨</dc:creator>
  <cp:lastModifiedBy>王 书墨</cp:lastModifiedBy>
  <cp:revision>87</cp:revision>
  <dcterms:created xsi:type="dcterms:W3CDTF">2022-09-12T06:36:00Z</dcterms:created>
  <dcterms:modified xsi:type="dcterms:W3CDTF">2022-12-13T01:01:08Z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4635C779A0144118AD21EF107D3C54F3</vt:lpwstr>
  </property>
  <property fmtid="{D5CDD505-2E9C-101B-9397-08002B2CF9AE}" pid="3" name="KSOProductBuildVer">
    <vt:lpwstr>2052-11.1.0.12763</vt:lpwstr>
  </property>
</Properties>
</file>