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6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132"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19F6F-2D5A-4AE5-BDA3-D95FDFB224B0}" type="datetimeFigureOut">
              <a:rPr lang="zh-CN" altLang="en-US" smtClean="0"/>
              <a:t>2024/4/4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9DEFA6-1EDA-4529-9E6F-3B30F1C1046B}" type="slidenum">
              <a:rPr lang="zh-CN" altLang="en-US" smtClean="0"/>
              <a:t>‹#›</a:t>
            </a:fld>
            <a:endParaRPr lang="zh-CN" altLang="en-US"/>
          </a:p>
        </p:txBody>
      </p:sp>
    </p:spTree>
    <p:extLst>
      <p:ext uri="{BB962C8B-B14F-4D97-AF65-F5344CB8AC3E}">
        <p14:creationId xmlns:p14="http://schemas.microsoft.com/office/powerpoint/2010/main" val="3094600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Hello, my name is Wang Shumo, I am 26 years old, in the second year of my PhD, from Northeastern University in China. I know there are many Northeastern Universities, mine is located in Shenyang, China. I came to the University of Turin as a CSC(China Scholarship Council)</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joint PhD student, where I will start two years of research life with Prof Enrico</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bini</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 like computer games like overcooked and anime like Doraemon. This is my first time in Turin, so if you have any good places to eat or visit, please feel free to send me an email and I'll take my time to enjoy the city.</a:t>
            </a:r>
          </a:p>
          <a:p>
            <a:endParaRPr lang="zh-CN" altLang="en-US" dirty="0"/>
          </a:p>
        </p:txBody>
      </p:sp>
      <p:sp>
        <p:nvSpPr>
          <p:cNvPr id="4" name="灯片编号占位符 3"/>
          <p:cNvSpPr>
            <a:spLocks noGrp="1"/>
          </p:cNvSpPr>
          <p:nvPr>
            <p:ph type="sldNum" sz="quarter" idx="5"/>
          </p:nvPr>
        </p:nvSpPr>
        <p:spPr/>
        <p:txBody>
          <a:bodyPr/>
          <a:lstStyle/>
          <a:p>
            <a:fld id="{409DEFA6-1EDA-4529-9E6F-3B30F1C1046B}" type="slidenum">
              <a:rPr lang="zh-CN" altLang="en-US" smtClean="0"/>
              <a:t>2</a:t>
            </a:fld>
            <a:endParaRPr lang="zh-CN" altLang="en-US"/>
          </a:p>
        </p:txBody>
      </p:sp>
    </p:spTree>
    <p:extLst>
      <p:ext uri="{BB962C8B-B14F-4D97-AF65-F5344CB8AC3E}">
        <p14:creationId xmlns:p14="http://schemas.microsoft.com/office/powerpoint/2010/main" val="76145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Right now my research is about TSN(Time-Sensitive Networking) based end-to-end time analysis, mainly including maximum reaction time and maximum data age. Prior to that my research was on global EDF scheduling policies for dynamic cache partitioning to reduce the impact of shared cache contention. And the tool rt-bubbles to reduce the impact of periodic jitter on PLC systems.</a:t>
            </a:r>
          </a:p>
          <a:p>
            <a:endParaRPr lang="zh-CN" altLang="en-US" dirty="0"/>
          </a:p>
        </p:txBody>
      </p:sp>
      <p:sp>
        <p:nvSpPr>
          <p:cNvPr id="4" name="灯片编号占位符 3"/>
          <p:cNvSpPr>
            <a:spLocks noGrp="1"/>
          </p:cNvSpPr>
          <p:nvPr>
            <p:ph type="sldNum" sz="quarter" idx="5"/>
          </p:nvPr>
        </p:nvSpPr>
        <p:spPr/>
        <p:txBody>
          <a:bodyPr/>
          <a:lstStyle/>
          <a:p>
            <a:fld id="{409DEFA6-1EDA-4529-9E6F-3B30F1C1046B}" type="slidenum">
              <a:rPr lang="zh-CN" altLang="en-US" smtClean="0"/>
              <a:t>3</a:t>
            </a:fld>
            <a:endParaRPr lang="zh-CN" altLang="en-US"/>
          </a:p>
        </p:txBody>
      </p:sp>
    </p:spTree>
    <p:extLst>
      <p:ext uri="{BB962C8B-B14F-4D97-AF65-F5344CB8AC3E}">
        <p14:creationId xmlns:p14="http://schemas.microsoft.com/office/powerpoint/2010/main" val="175727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20712-4EEC-CB2A-607A-3F99404794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FF8119-9818-11C7-0B7F-771665089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BAB2059-D866-1BEA-3475-F22F0CD3A7A0}"/>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5804F705-9E3E-33AE-866F-C906AF0A8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2BBD5D-2C9A-223C-7D68-3666C7209510}"/>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421641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E015C-44AF-E528-F4BB-DEC677277C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A5D9C8-9289-1D01-973D-18E26BB6FD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43CA7-A69C-4C6F-6E1D-320E8EC15A7A}"/>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D8668814-1C95-B595-89E8-F9500A63C8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EF4025-200A-ED51-9965-48AA7B5A2CEA}"/>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239862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51210C-0389-1F84-96FC-23377CCBF3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65950D-3605-0132-FE66-E511BBC994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02292F-4A5B-2A3E-5591-564981622955}"/>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31290438-D4D6-40AD-AE5A-A79E0D4410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10B807-3D64-35F5-62C8-F6F5C6E98CDD}"/>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45200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96483-FEB3-B472-65B1-A05BFAD1F2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371718-7C6C-582D-C991-8FB2D52216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0FA2CB-D0A8-8F73-321F-38A4213E5C3C}"/>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D5E98C00-8686-E416-C5A6-03AE0D5E85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E4E60E-336A-8529-2E32-BAA171C201BA}"/>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411404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74A99-ADD8-B5D2-133C-215510EBA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A9741B-80FA-ABDD-481B-96FD92879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6D35A0-4B95-A009-F0EC-53A1FE3526AF}"/>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C4DA09F0-E141-0ADE-3A25-7B6D5F4F72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BCF405-6FFC-0E8C-8D90-EB8B4FDD40E8}"/>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7222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E2822-D7A4-D6BF-C7DA-563194CD89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5362AD-A877-3451-A3E5-464B31D3F8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89FE6D9-D886-4F66-8960-5776CA3653B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FA9EB2-86CC-E76E-B849-0CD832C2070F}"/>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6" name="页脚占位符 5">
            <a:extLst>
              <a:ext uri="{FF2B5EF4-FFF2-40B4-BE49-F238E27FC236}">
                <a16:creationId xmlns:a16="http://schemas.microsoft.com/office/drawing/2014/main" id="{EB51A002-510F-8CC4-0E5A-6D8E4D3A0F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5B590-3CC1-AD19-2B4D-0F71D0340551}"/>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119543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9EDC4-B3EC-4CC3-3189-80C3E073060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1AF119-1254-5716-3A83-61CE4B6E6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6F0700-1D44-21C1-515E-AE86003A3A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B508F8-5E69-CFB0-346A-BB634B5B2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D6D87E-C857-5363-C910-48FD9A5DB5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C197B02-B306-9D7B-379D-E51443484BA6}"/>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8" name="页脚占位符 7">
            <a:extLst>
              <a:ext uri="{FF2B5EF4-FFF2-40B4-BE49-F238E27FC236}">
                <a16:creationId xmlns:a16="http://schemas.microsoft.com/office/drawing/2014/main" id="{5348A49F-9AE7-825D-C0D3-93FADA6AA2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788235-BC97-DC8F-AEB6-90BD34015191}"/>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16882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65D7B-EAA7-247B-4E98-D729C6482B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F8AD6B-D0DA-BE0F-27E5-EEF8FD15182D}"/>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4" name="页脚占位符 3">
            <a:extLst>
              <a:ext uri="{FF2B5EF4-FFF2-40B4-BE49-F238E27FC236}">
                <a16:creationId xmlns:a16="http://schemas.microsoft.com/office/drawing/2014/main" id="{0E6A8B72-B209-F66A-B307-DEA1788C56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7272C3-8534-A71E-0881-F6459C11C6BB}"/>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367733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B52D84-A95E-21CF-A7B9-3732F78A517C}"/>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3" name="页脚占位符 2">
            <a:extLst>
              <a:ext uri="{FF2B5EF4-FFF2-40B4-BE49-F238E27FC236}">
                <a16:creationId xmlns:a16="http://schemas.microsoft.com/office/drawing/2014/main" id="{F7300E3C-D559-16EE-3160-9953037C1E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01EEE4-F4E4-18E0-7CDC-2E0DB7EF8239}"/>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660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345B7-798C-D5CC-6349-AABA46F8BD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BFDF01-C0B3-ED7A-81D7-7D9E66E6D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B1049D-FEB7-D676-56CC-9A60C1E73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B3622F4-E398-4605-8DAB-AD5269E5B939}"/>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6" name="页脚占位符 5">
            <a:extLst>
              <a:ext uri="{FF2B5EF4-FFF2-40B4-BE49-F238E27FC236}">
                <a16:creationId xmlns:a16="http://schemas.microsoft.com/office/drawing/2014/main" id="{F7FE8D87-64D1-4463-C1EB-0FDB1491AB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1F6981-2B3A-D305-5465-3A7B0410913B}"/>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26129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F74F9-6853-892E-89FE-C408DABCDD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DC7E80-E25D-CDD0-9714-69852E31F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831BBF-FFCD-EB8E-E9E5-2AF808A7E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002521-4F5A-AC41-9EC2-4A35F7123454}"/>
              </a:ext>
            </a:extLst>
          </p:cNvPr>
          <p:cNvSpPr>
            <a:spLocks noGrp="1"/>
          </p:cNvSpPr>
          <p:nvPr>
            <p:ph type="dt" sz="half" idx="10"/>
          </p:nvPr>
        </p:nvSpPr>
        <p:spPr/>
        <p:txBody>
          <a:bodyPr/>
          <a:lstStyle/>
          <a:p>
            <a:fld id="{11F935BE-9B41-4279-9711-6F2910FFE719}" type="datetimeFigureOut">
              <a:rPr lang="zh-CN" altLang="en-US" smtClean="0"/>
              <a:t>2024/4/4</a:t>
            </a:fld>
            <a:endParaRPr lang="zh-CN" altLang="en-US"/>
          </a:p>
        </p:txBody>
      </p:sp>
      <p:sp>
        <p:nvSpPr>
          <p:cNvPr id="6" name="页脚占位符 5">
            <a:extLst>
              <a:ext uri="{FF2B5EF4-FFF2-40B4-BE49-F238E27FC236}">
                <a16:creationId xmlns:a16="http://schemas.microsoft.com/office/drawing/2014/main" id="{91863BD4-5609-F21D-155B-67729F6A02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5EAF8A-A76E-F583-92DD-6216BEB79F3B}"/>
              </a:ext>
            </a:extLst>
          </p:cNvPr>
          <p:cNvSpPr>
            <a:spLocks noGrp="1"/>
          </p:cNvSpPr>
          <p:nvPr>
            <p:ph type="sldNum" sz="quarter" idx="12"/>
          </p:nvPr>
        </p:nvSpPr>
        <p:spPr/>
        <p:txBody>
          <a:body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24564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45BD96-4CEE-253E-CCE6-82E769B8B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38A8AF-E9AE-41BA-3767-D89BF8AF3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99A149-DE65-A1AC-14C5-A179B66F7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935BE-9B41-4279-9711-6F2910FFE719}" type="datetimeFigureOut">
              <a:rPr lang="zh-CN" altLang="en-US" smtClean="0"/>
              <a:t>2024/4/4</a:t>
            </a:fld>
            <a:endParaRPr lang="zh-CN" altLang="en-US"/>
          </a:p>
        </p:txBody>
      </p:sp>
      <p:sp>
        <p:nvSpPr>
          <p:cNvPr id="5" name="页脚占位符 4">
            <a:extLst>
              <a:ext uri="{FF2B5EF4-FFF2-40B4-BE49-F238E27FC236}">
                <a16:creationId xmlns:a16="http://schemas.microsoft.com/office/drawing/2014/main" id="{7B4694E5-4F40-9ADB-F062-44D3035B7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DC5D08-F434-83A6-DB7A-64E930F6D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95656-D53E-455E-B0DD-B97A73A390BF}" type="slidenum">
              <a:rPr lang="zh-CN" altLang="en-US" smtClean="0"/>
              <a:t>‹#›</a:t>
            </a:fld>
            <a:endParaRPr lang="zh-CN" altLang="en-US"/>
          </a:p>
        </p:txBody>
      </p:sp>
    </p:spTree>
    <p:extLst>
      <p:ext uri="{BB962C8B-B14F-4D97-AF65-F5344CB8AC3E}">
        <p14:creationId xmlns:p14="http://schemas.microsoft.com/office/powerpoint/2010/main" val="245565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903012-1C19-C226-DCD8-62BE95DCA8CF}"/>
              </a:ext>
            </a:extLst>
          </p:cNvPr>
          <p:cNvSpPr txBox="1"/>
          <p:nvPr/>
        </p:nvSpPr>
        <p:spPr>
          <a:xfrm>
            <a:off x="7323993" y="4986157"/>
            <a:ext cx="1761746" cy="696947"/>
          </a:xfrm>
          <a:prstGeom prst="rect">
            <a:avLst/>
          </a:prstGeom>
        </p:spPr>
        <p:txBody>
          <a:bodyPr vert="horz" wrap="square" lIns="91440" tIns="45720" rIns="91440" bIns="45720" rtlCol="0">
            <a:normAutofit fontScale="85000" lnSpcReduction="10000"/>
          </a:bodyPr>
          <a:lstStyle/>
          <a:p>
            <a:pPr algn="l"/>
            <a:r>
              <a:rPr kumimoji="1" lang="en-US" altLang="zh-CN" sz="2800" dirty="0">
                <a:latin typeface="楷体" panose="02010609060101010101" pitchFamily="49" charset="-122"/>
                <a:ea typeface="楷体" panose="02010609060101010101" pitchFamily="49" charset="-122"/>
                <a:cs typeface="Times New Roman" panose="02020603050405020304" pitchFamily="18" charset="0"/>
              </a:rPr>
              <a:t>Shumo Wang</a:t>
            </a:r>
            <a:endParaRPr kumimoji="1" lang="zh-CN" altLang="en-US" sz="28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5266CF97-ACF0-1738-D511-70B1A0391E6F}"/>
              </a:ext>
            </a:extLst>
          </p:cNvPr>
          <p:cNvGrpSpPr/>
          <p:nvPr/>
        </p:nvGrpSpPr>
        <p:grpSpPr>
          <a:xfrm>
            <a:off x="0" y="1825931"/>
            <a:ext cx="12192000" cy="4092338"/>
            <a:chOff x="0" y="1722236"/>
            <a:chExt cx="12192000" cy="4092338"/>
          </a:xfrm>
        </p:grpSpPr>
        <p:sp>
          <p:nvSpPr>
            <p:cNvPr id="6" name="矩形 5">
              <a:extLst>
                <a:ext uri="{FF2B5EF4-FFF2-40B4-BE49-F238E27FC236}">
                  <a16:creationId xmlns:a16="http://schemas.microsoft.com/office/drawing/2014/main" id="{76EC4C10-4C32-C5B8-3415-B52FCDED5E60}"/>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B27E0332-52CC-3742-8BFA-188DCD9D8E56}"/>
                </a:ext>
              </a:extLst>
            </p:cNvPr>
            <p:cNvSpPr txBox="1"/>
            <p:nvPr/>
          </p:nvSpPr>
          <p:spPr>
            <a:xfrm>
              <a:off x="120869" y="2211172"/>
              <a:ext cx="11950261" cy="1200329"/>
            </a:xfrm>
            <a:prstGeom prst="rect">
              <a:avLst/>
            </a:prstGeom>
            <a:noFill/>
          </p:spPr>
          <p:txBody>
            <a:bodyPr wrap="square">
              <a:spAutoFit/>
            </a:bodyPr>
            <a:lstStyle/>
            <a:p>
              <a:pPr algn="ctr"/>
              <a:r>
                <a:rPr lang="en-US" altLang="zh-CN" sz="72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ABOUT ME</a:t>
              </a:r>
              <a:endParaRPr lang="zh-CN" altLang="en-US" sz="72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788BC2EC-C9FC-72B5-8B30-E2CECB03BA3C}"/>
                </a:ext>
              </a:extLst>
            </p:cNvPr>
            <p:cNvGrpSpPr/>
            <p:nvPr/>
          </p:nvGrpSpPr>
          <p:grpSpPr>
            <a:xfrm>
              <a:off x="1776738" y="3742140"/>
              <a:ext cx="8229148" cy="369332"/>
              <a:chOff x="2344583" y="3629693"/>
              <a:chExt cx="8229148" cy="369332"/>
            </a:xfrm>
          </p:grpSpPr>
          <p:sp>
            <p:nvSpPr>
              <p:cNvPr id="11" name="任意多边形">
                <a:extLst>
                  <a:ext uri="{FF2B5EF4-FFF2-40B4-BE49-F238E27FC236}">
                    <a16:creationId xmlns:a16="http://schemas.microsoft.com/office/drawing/2014/main" id="{44FFFD53-C936-9007-1B6A-3E43BDBE38BB}"/>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12" name="任意多边形">
                <a:extLst>
                  <a:ext uri="{FF2B5EF4-FFF2-40B4-BE49-F238E27FC236}">
                    <a16:creationId xmlns:a16="http://schemas.microsoft.com/office/drawing/2014/main" id="{B0637DF8-56DC-683C-C15C-D5943ECA9598}"/>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3" name="文本框 12">
                <a:extLst>
                  <a:ext uri="{FF2B5EF4-FFF2-40B4-BE49-F238E27FC236}">
                    <a16:creationId xmlns:a16="http://schemas.microsoft.com/office/drawing/2014/main" id="{5B7EE6BD-6700-9FA7-1901-8E4300F6EF8D}"/>
                  </a:ext>
                </a:extLst>
              </p:cNvPr>
              <p:cNvSpPr txBox="1"/>
              <p:nvPr/>
            </p:nvSpPr>
            <p:spPr>
              <a:xfrm>
                <a:off x="4742835" y="3629693"/>
                <a:ext cx="3432644" cy="369332"/>
              </a:xfrm>
              <a:prstGeom prst="rect">
                <a:avLst/>
              </a:prstGeom>
              <a:noFill/>
            </p:spPr>
            <p:txBody>
              <a:bodyPr wrap="square" rtlCol="0">
                <a:spAutoFit/>
              </a:bodyPr>
              <a:lstStyle/>
              <a:p>
                <a:pPr algn="ctr"/>
                <a:r>
                  <a:rPr lang="en-US" altLang="zh-CN" dirty="0">
                    <a:solidFill>
                      <a:srgbClr val="99CCFF"/>
                    </a:solidFill>
                    <a:latin typeface="Times New Roman" panose="02020603050405020304" pitchFamily="18" charset="0"/>
                    <a:cs typeface="Times New Roman" panose="02020603050405020304" pitchFamily="18" charset="0"/>
                  </a:rPr>
                  <a:t>wangshumo0102@gmail.com</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9" name="等腰三角形 8">
              <a:extLst>
                <a:ext uri="{FF2B5EF4-FFF2-40B4-BE49-F238E27FC236}">
                  <a16:creationId xmlns:a16="http://schemas.microsoft.com/office/drawing/2014/main" id="{6327FE7D-F070-4DC8-E7BF-545EB81E8A3A}"/>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CFA9BBDD-73BB-9B45-758D-C37F2E290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14" name="组合 13">
            <a:extLst>
              <a:ext uri="{FF2B5EF4-FFF2-40B4-BE49-F238E27FC236}">
                <a16:creationId xmlns:a16="http://schemas.microsoft.com/office/drawing/2014/main" id="{E7F84E89-ACEC-178E-4B91-65498AE5A8EB}"/>
              </a:ext>
            </a:extLst>
          </p:cNvPr>
          <p:cNvGrpSpPr/>
          <p:nvPr/>
        </p:nvGrpSpPr>
        <p:grpSpPr>
          <a:xfrm>
            <a:off x="346867" y="255358"/>
            <a:ext cx="3290844" cy="1080000"/>
            <a:chOff x="346867" y="255358"/>
            <a:chExt cx="3290844" cy="1080000"/>
          </a:xfrm>
        </p:grpSpPr>
        <p:pic>
          <p:nvPicPr>
            <p:cNvPr id="15" name="图片 14">
              <a:extLst>
                <a:ext uri="{FF2B5EF4-FFF2-40B4-BE49-F238E27FC236}">
                  <a16:creationId xmlns:a16="http://schemas.microsoft.com/office/drawing/2014/main" id="{0C940108-5DF6-618D-BE85-2E2268FC8D3B}"/>
                </a:ext>
              </a:extLst>
            </p:cNvPr>
            <p:cNvPicPr>
              <a:picLocks noChangeAspect="1"/>
            </p:cNvPicPr>
            <p:nvPr/>
          </p:nvPicPr>
          <p:blipFill rotWithShape="1">
            <a:blip r:embed="rId3"/>
            <a:srcRect l="23238" t="2731" r="19163" b="67229"/>
            <a:stretch/>
          </p:blipFill>
          <p:spPr>
            <a:xfrm>
              <a:off x="346867" y="255358"/>
              <a:ext cx="1110414" cy="1080000"/>
            </a:xfrm>
            <a:prstGeom prst="rect">
              <a:avLst/>
            </a:prstGeom>
          </p:spPr>
        </p:pic>
        <p:pic>
          <p:nvPicPr>
            <p:cNvPr id="16" name="图片 15">
              <a:extLst>
                <a:ext uri="{FF2B5EF4-FFF2-40B4-BE49-F238E27FC236}">
                  <a16:creationId xmlns:a16="http://schemas.microsoft.com/office/drawing/2014/main" id="{7C538CF9-1B54-A53F-58D4-02248EF45997}"/>
                </a:ext>
              </a:extLst>
            </p:cNvPr>
            <p:cNvPicPr>
              <a:picLocks noChangeAspect="1"/>
            </p:cNvPicPr>
            <p:nvPr/>
          </p:nvPicPr>
          <p:blipFill rotWithShape="1">
            <a:blip r:embed="rId4">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382534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MH_Other_6">
            <a:extLst>
              <a:ext uri="{FF2B5EF4-FFF2-40B4-BE49-F238E27FC236}">
                <a16:creationId xmlns:a16="http://schemas.microsoft.com/office/drawing/2014/main" id="{F51A0B1C-F5A8-1900-B582-99EF03F93074}"/>
              </a:ext>
            </a:extLst>
          </p:cNvPr>
          <p:cNvSpPr/>
          <p:nvPr>
            <p:custDataLst>
              <p:tags r:id="rId1"/>
            </p:custDataLst>
          </p:nvPr>
        </p:nvSpPr>
        <p:spPr>
          <a:xfrm>
            <a:off x="6191220" y="3452923"/>
            <a:ext cx="1670782" cy="1742051"/>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solid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63" name="MH_Other_6">
            <a:extLst>
              <a:ext uri="{FF2B5EF4-FFF2-40B4-BE49-F238E27FC236}">
                <a16:creationId xmlns:a16="http://schemas.microsoft.com/office/drawing/2014/main" id="{DD0B5E55-A9E7-85FC-7B89-C32F6E3A182C}"/>
              </a:ext>
            </a:extLst>
          </p:cNvPr>
          <p:cNvSpPr/>
          <p:nvPr>
            <p:custDataLst>
              <p:tags r:id="rId2"/>
            </p:custDataLst>
          </p:nvPr>
        </p:nvSpPr>
        <p:spPr>
          <a:xfrm>
            <a:off x="4322226" y="3452923"/>
            <a:ext cx="1670782" cy="1742051"/>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solid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59" name="MH_Other_6">
            <a:extLst>
              <a:ext uri="{FF2B5EF4-FFF2-40B4-BE49-F238E27FC236}">
                <a16:creationId xmlns:a16="http://schemas.microsoft.com/office/drawing/2014/main" id="{011D1648-6970-18ED-49CD-8DE1FF2F3D89}"/>
              </a:ext>
            </a:extLst>
          </p:cNvPr>
          <p:cNvSpPr/>
          <p:nvPr>
            <p:custDataLst>
              <p:tags r:id="rId3"/>
            </p:custDataLst>
          </p:nvPr>
        </p:nvSpPr>
        <p:spPr>
          <a:xfrm>
            <a:off x="7229833" y="1729548"/>
            <a:ext cx="1670782" cy="1742051"/>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solid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29" name="MH_Other_6">
            <a:extLst>
              <a:ext uri="{FF2B5EF4-FFF2-40B4-BE49-F238E27FC236}">
                <a16:creationId xmlns:a16="http://schemas.microsoft.com/office/drawing/2014/main" id="{7A5870D7-7C0C-6633-B651-63E3FF3535D0}"/>
              </a:ext>
            </a:extLst>
          </p:cNvPr>
          <p:cNvSpPr/>
          <p:nvPr>
            <p:custDataLst>
              <p:tags r:id="rId4"/>
            </p:custDataLst>
          </p:nvPr>
        </p:nvSpPr>
        <p:spPr>
          <a:xfrm>
            <a:off x="3411415" y="1686949"/>
            <a:ext cx="1670782" cy="1742051"/>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bg1"/>
          </a:solidFill>
          <a:ln w="57150">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30" name="MH_Title_1">
            <a:extLst>
              <a:ext uri="{FF2B5EF4-FFF2-40B4-BE49-F238E27FC236}">
                <a16:creationId xmlns:a16="http://schemas.microsoft.com/office/drawing/2014/main" id="{5C68891F-0635-6E69-7A86-03BC6B469D38}"/>
              </a:ext>
            </a:extLst>
          </p:cNvPr>
          <p:cNvSpPr/>
          <p:nvPr>
            <p:custDataLst>
              <p:tags r:id="rId5"/>
            </p:custDataLst>
          </p:nvPr>
        </p:nvSpPr>
        <p:spPr>
          <a:xfrm>
            <a:off x="5320624" y="1686949"/>
            <a:ext cx="1670782" cy="1742051"/>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2132965">
              <a:lnSpc>
                <a:spcPct val="90000"/>
              </a:lnSpc>
              <a:spcAft>
                <a:spcPct val="35000"/>
              </a:spcAft>
              <a:defRPr/>
            </a:pPr>
            <a:r>
              <a:rPr lang="en-US" altLang="zh-CN" sz="2665" b="1" spc="400" dirty="0">
                <a:solidFill>
                  <a:srgbClr val="FFFFFF"/>
                </a:solidFill>
                <a:latin typeface="微软雅黑" panose="020B0503020204020204" pitchFamily="34" charset="-122"/>
                <a:ea typeface="微软雅黑" panose="020B0503020204020204" pitchFamily="34" charset="-122"/>
              </a:rPr>
              <a:t>Shumo</a:t>
            </a:r>
          </a:p>
          <a:p>
            <a:pPr algn="ctr" defTabSz="2132965">
              <a:lnSpc>
                <a:spcPct val="90000"/>
              </a:lnSpc>
              <a:spcAft>
                <a:spcPct val="35000"/>
              </a:spcAft>
              <a:defRPr/>
            </a:pPr>
            <a:r>
              <a:rPr lang="en-US" altLang="zh-CN" sz="2665" b="1" spc="400" dirty="0">
                <a:solidFill>
                  <a:srgbClr val="FFFFFF"/>
                </a:solidFill>
                <a:latin typeface="微软雅黑" panose="020B0503020204020204" pitchFamily="34" charset="-122"/>
                <a:ea typeface="微软雅黑" panose="020B0503020204020204" pitchFamily="34" charset="-122"/>
              </a:rPr>
              <a:t>wang</a:t>
            </a:r>
          </a:p>
        </p:txBody>
      </p:sp>
      <p:sp>
        <p:nvSpPr>
          <p:cNvPr id="31" name="MH_SubTitle_4">
            <a:extLst>
              <a:ext uri="{FF2B5EF4-FFF2-40B4-BE49-F238E27FC236}">
                <a16:creationId xmlns:a16="http://schemas.microsoft.com/office/drawing/2014/main" id="{99B1563B-60D3-7070-587A-3160624B3932}"/>
              </a:ext>
            </a:extLst>
          </p:cNvPr>
          <p:cNvSpPr/>
          <p:nvPr>
            <p:custDataLst>
              <p:tags r:id="rId6"/>
            </p:custDataLst>
          </p:nvPr>
        </p:nvSpPr>
        <p:spPr>
          <a:xfrm>
            <a:off x="8987955" y="1863873"/>
            <a:ext cx="3029181" cy="1388201"/>
          </a:xfrm>
          <a:prstGeom prst="rect">
            <a:avLst/>
          </a:prstGeom>
        </p:spPr>
        <p:txBody>
          <a:bodyPr anchor="ctr"/>
          <a:lstStyle/>
          <a:p>
            <a:pPr lvl="0">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computer games:</a:t>
            </a:r>
          </a:p>
          <a:p>
            <a:pPr lvl="0">
              <a:lnSpc>
                <a:spcPct val="130000"/>
              </a:lnSpc>
              <a:spcBef>
                <a:spcPct val="0"/>
              </a:spcBef>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overcooked </a:t>
            </a:r>
          </a:p>
          <a:p>
            <a:pPr>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anime:</a:t>
            </a:r>
          </a:p>
          <a:p>
            <a:pPr lvl="0">
              <a:lnSpc>
                <a:spcPct val="130000"/>
              </a:lnSpc>
              <a:spcBef>
                <a:spcPct val="0"/>
              </a:spcBef>
            </a:pPr>
            <a:r>
              <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Doraemon</a:t>
            </a:r>
          </a:p>
        </p:txBody>
      </p:sp>
      <p:sp>
        <p:nvSpPr>
          <p:cNvPr id="32" name="MH_SubTitle_4">
            <a:extLst>
              <a:ext uri="{FF2B5EF4-FFF2-40B4-BE49-F238E27FC236}">
                <a16:creationId xmlns:a16="http://schemas.microsoft.com/office/drawing/2014/main" id="{029BE87C-61AB-9658-7AA8-34F63026942A}"/>
              </a:ext>
            </a:extLst>
          </p:cNvPr>
          <p:cNvSpPr/>
          <p:nvPr>
            <p:custDataLst>
              <p:tags r:id="rId7"/>
            </p:custDataLst>
          </p:nvPr>
        </p:nvSpPr>
        <p:spPr>
          <a:xfrm>
            <a:off x="8025006" y="3471599"/>
            <a:ext cx="3029181" cy="1388201"/>
          </a:xfrm>
          <a:prstGeom prst="rect">
            <a:avLst/>
          </a:prstGeom>
        </p:spPr>
        <p:txBody>
          <a:bodyPr anchor="ctr"/>
          <a:lstStyle/>
          <a:p>
            <a:pPr lvl="0">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to be continued…</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MH_SubTitle_4">
            <a:extLst>
              <a:ext uri="{FF2B5EF4-FFF2-40B4-BE49-F238E27FC236}">
                <a16:creationId xmlns:a16="http://schemas.microsoft.com/office/drawing/2014/main" id="{FB3332B9-B650-9A64-0162-274DB5E528A5}"/>
              </a:ext>
            </a:extLst>
          </p:cNvPr>
          <p:cNvSpPr/>
          <p:nvPr>
            <p:custDataLst>
              <p:tags r:id="rId8"/>
            </p:custDataLst>
          </p:nvPr>
        </p:nvSpPr>
        <p:spPr>
          <a:xfrm>
            <a:off x="764932" y="3471599"/>
            <a:ext cx="3394290" cy="1388201"/>
          </a:xfrm>
          <a:prstGeom prst="rect">
            <a:avLst/>
          </a:prstGeom>
        </p:spPr>
        <p:txBody>
          <a:bodyPr anchor="ctr"/>
          <a:lstStyle/>
          <a:p>
            <a:pPr lvl="0" algn="r">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Northeastern University </a:t>
            </a:r>
          </a:p>
          <a:p>
            <a:pPr lvl="0" algn="r">
              <a:lnSpc>
                <a:spcPct val="130000"/>
              </a:lnSpc>
              <a:spcBef>
                <a:spcPct val="0"/>
              </a:spcBef>
            </a:pPr>
            <a:r>
              <a:rPr lang="en-US"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CSC(China Scholarship Council)  joint PhD student</a:t>
            </a:r>
          </a:p>
          <a:p>
            <a:pPr lvl="0" algn="r">
              <a:lnSpc>
                <a:spcPct val="130000"/>
              </a:lnSpc>
              <a:spcBef>
                <a:spcPct val="0"/>
              </a:spcBef>
            </a:pP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MH_SubTitle_4">
            <a:extLst>
              <a:ext uri="{FF2B5EF4-FFF2-40B4-BE49-F238E27FC236}">
                <a16:creationId xmlns:a16="http://schemas.microsoft.com/office/drawing/2014/main" id="{E8F53036-1E2F-319B-8A4D-78225AA936DB}"/>
              </a:ext>
            </a:extLst>
          </p:cNvPr>
          <p:cNvSpPr/>
          <p:nvPr>
            <p:custDataLst>
              <p:tags r:id="rId9"/>
            </p:custDataLst>
          </p:nvPr>
        </p:nvSpPr>
        <p:spPr>
          <a:xfrm>
            <a:off x="174864" y="1969666"/>
            <a:ext cx="3029181" cy="1388201"/>
          </a:xfrm>
          <a:prstGeom prst="rect">
            <a:avLst/>
          </a:prstGeom>
        </p:spPr>
        <p:txBody>
          <a:bodyPr anchor="ctr"/>
          <a:lstStyle/>
          <a:p>
            <a:pPr lvl="0" algn="r">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26</a:t>
            </a:r>
          </a:p>
          <a:p>
            <a:pPr lvl="0" algn="r">
              <a:lnSpc>
                <a:spcPct val="130000"/>
              </a:lnSpc>
              <a:spcBef>
                <a:spcPct val="0"/>
              </a:spcBef>
            </a:pPr>
            <a:r>
              <a:rPr lang="en-US" altLang="zh-CN" sz="1865" b="1" dirty="0">
                <a:solidFill>
                  <a:srgbClr val="0067B4"/>
                </a:solidFill>
                <a:latin typeface="微软雅黑" panose="020B0503020204020204" pitchFamily="34" charset="-122"/>
                <a:ea typeface="微软雅黑" panose="020B0503020204020204" pitchFamily="34" charset="-122"/>
              </a:rPr>
              <a:t>China</a:t>
            </a:r>
          </a:p>
          <a:p>
            <a:pPr algn="r">
              <a:lnSpc>
                <a:spcPct val="130000"/>
              </a:lnSpc>
              <a:spcBef>
                <a:spcPct val="0"/>
              </a:spcBef>
            </a:pPr>
            <a:r>
              <a:rPr lang="en-US"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second year of PhD</a:t>
            </a:r>
          </a:p>
          <a:p>
            <a:pPr lvl="0" algn="r">
              <a:lnSpc>
                <a:spcPct val="130000"/>
              </a:lnSpc>
              <a:spcBef>
                <a:spcPct val="0"/>
              </a:spcBef>
            </a:pPr>
            <a:endParaRPr lang="en-GB" altLang="zh-CN" sz="1865" b="1" dirty="0">
              <a:solidFill>
                <a:srgbClr val="0067B4"/>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ADD07672-8182-9981-42D3-559517E28234}"/>
              </a:ext>
            </a:extLst>
          </p:cNvPr>
          <p:cNvSpPr/>
          <p:nvPr/>
        </p:nvSpPr>
        <p:spPr>
          <a:xfrm>
            <a:off x="0" y="0"/>
            <a:ext cx="12192000" cy="792000"/>
          </a:xfrm>
          <a:prstGeom prst="rect">
            <a:avLst/>
          </a:prstGeom>
          <a:solidFill>
            <a:srgbClr val="2B4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45" name="TextBox 10">
            <a:extLst>
              <a:ext uri="{FF2B5EF4-FFF2-40B4-BE49-F238E27FC236}">
                <a16:creationId xmlns:a16="http://schemas.microsoft.com/office/drawing/2014/main" id="{10C817CF-AE51-79ED-06DF-6D137816447C}"/>
              </a:ext>
            </a:extLst>
          </p:cNvPr>
          <p:cNvSpPr txBox="1"/>
          <p:nvPr/>
        </p:nvSpPr>
        <p:spPr>
          <a:xfrm>
            <a:off x="1178221" y="83237"/>
            <a:ext cx="9835557" cy="527825"/>
          </a:xfrm>
          <a:prstGeom prst="rect">
            <a:avLst/>
          </a:prstGeom>
          <a:noFill/>
        </p:spPr>
        <p:txBody>
          <a:bodyPr wrap="square" lIns="0" tIns="48000" rIns="0" bIns="48000"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About me</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5" name="KSO_Shape">
            <a:extLst>
              <a:ext uri="{FF2B5EF4-FFF2-40B4-BE49-F238E27FC236}">
                <a16:creationId xmlns:a16="http://schemas.microsoft.com/office/drawing/2014/main" id="{D742C7A8-6315-AB50-57B8-83CF524FD447}"/>
              </a:ext>
            </a:extLst>
          </p:cNvPr>
          <p:cNvSpPr>
            <a:spLocks noChangeAspect="1"/>
          </p:cNvSpPr>
          <p:nvPr/>
        </p:nvSpPr>
        <p:spPr bwMode="auto">
          <a:xfrm>
            <a:off x="3984782" y="2226297"/>
            <a:ext cx="524048" cy="66335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a:defRPr/>
            </a:pPr>
            <a:endParaRPr lang="zh-CN" altLang="en-US" sz="3200" dirty="0">
              <a:solidFill>
                <a:srgbClr val="1D6295"/>
              </a:solidFill>
              <a:ea typeface="宋体" panose="02010600030101010101" pitchFamily="2" charset="-122"/>
            </a:endParaRPr>
          </a:p>
        </p:txBody>
      </p:sp>
      <p:sp>
        <p:nvSpPr>
          <p:cNvPr id="56" name="KSO_Shape">
            <a:extLst>
              <a:ext uri="{FF2B5EF4-FFF2-40B4-BE49-F238E27FC236}">
                <a16:creationId xmlns:a16="http://schemas.microsoft.com/office/drawing/2014/main" id="{36F32695-FBAD-19F6-9785-6828022B5805}"/>
              </a:ext>
            </a:extLst>
          </p:cNvPr>
          <p:cNvSpPr/>
          <p:nvPr/>
        </p:nvSpPr>
        <p:spPr bwMode="auto">
          <a:xfrm>
            <a:off x="6687417" y="4108534"/>
            <a:ext cx="768460" cy="430829"/>
          </a:xfrm>
          <a:custGeom>
            <a:avLst/>
            <a:gdLst>
              <a:gd name="T0" fmla="*/ 1660776 w 2546350"/>
              <a:gd name="T1" fmla="*/ 783048 h 1409701"/>
              <a:gd name="T2" fmla="*/ 1769836 w 2546350"/>
              <a:gd name="T3" fmla="*/ 861918 h 1409701"/>
              <a:gd name="T4" fmla="*/ 921682 w 2546350"/>
              <a:gd name="T5" fmla="*/ 1409701 h 1409701"/>
              <a:gd name="T6" fmla="*/ 729797 w 2546350"/>
              <a:gd name="T7" fmla="*/ 859878 h 1409701"/>
              <a:gd name="T8" fmla="*/ 850647 w 2546350"/>
              <a:gd name="T9" fmla="*/ 778742 h 1409701"/>
              <a:gd name="T10" fmla="*/ 591880 w 2546350"/>
              <a:gd name="T11" fmla="*/ 727368 h 1409701"/>
              <a:gd name="T12" fmla="*/ 778102 w 2546350"/>
              <a:gd name="T13" fmla="*/ 739045 h 1409701"/>
              <a:gd name="T14" fmla="*/ 684667 w 2546350"/>
              <a:gd name="T15" fmla="*/ 817014 h 1409701"/>
              <a:gd name="T16" fmla="*/ 0 w 2546350"/>
              <a:gd name="T17" fmla="*/ 1339155 h 1409701"/>
              <a:gd name="T18" fmla="*/ 77074 w 2546350"/>
              <a:gd name="T19" fmla="*/ 740308 h 1409701"/>
              <a:gd name="T20" fmla="*/ 449520 w 2546350"/>
              <a:gd name="T21" fmla="*/ 727368 h 1409701"/>
              <a:gd name="T22" fmla="*/ 2425273 w 2546350"/>
              <a:gd name="T23" fmla="*/ 707077 h 1409701"/>
              <a:gd name="T24" fmla="*/ 2545217 w 2546350"/>
              <a:gd name="T25" fmla="*/ 788440 h 1409701"/>
              <a:gd name="T26" fmla="*/ 2353389 w 2546350"/>
              <a:gd name="T27" fmla="*/ 1338263 h 1409701"/>
              <a:gd name="T28" fmla="*/ 1748292 w 2546350"/>
              <a:gd name="T29" fmla="*/ 761030 h 1409701"/>
              <a:gd name="T30" fmla="*/ 1751639 w 2546350"/>
              <a:gd name="T31" fmla="*/ 672628 h 1409701"/>
              <a:gd name="T32" fmla="*/ 1318533 w 2546350"/>
              <a:gd name="T33" fmla="*/ 82101 h 1409701"/>
              <a:gd name="T34" fmla="*/ 1428751 w 2546350"/>
              <a:gd name="T35" fmla="*/ 162185 h 1409701"/>
              <a:gd name="T36" fmla="*/ 1493838 w 2546350"/>
              <a:gd name="T37" fmla="*/ 298986 h 1409701"/>
              <a:gd name="T38" fmla="*/ 1524257 w 2546350"/>
              <a:gd name="T39" fmla="*/ 372145 h 1409701"/>
              <a:gd name="T40" fmla="*/ 1505392 w 2546350"/>
              <a:gd name="T41" fmla="*/ 463325 h 1409701"/>
              <a:gd name="T42" fmla="*/ 1460047 w 2546350"/>
              <a:gd name="T43" fmla="*/ 561245 h 1409701"/>
              <a:gd name="T44" fmla="*/ 1364570 w 2546350"/>
              <a:gd name="T45" fmla="*/ 665831 h 1409701"/>
              <a:gd name="T46" fmla="*/ 1235529 w 2546350"/>
              <a:gd name="T47" fmla="*/ 699861 h 1409701"/>
              <a:gd name="T48" fmla="*/ 1111250 w 2546350"/>
              <a:gd name="T49" fmla="*/ 650631 h 1409701"/>
              <a:gd name="T50" fmla="*/ 1024391 w 2546350"/>
              <a:gd name="T51" fmla="*/ 535155 h 1409701"/>
              <a:gd name="T52" fmla="*/ 983737 w 2546350"/>
              <a:gd name="T53" fmla="*/ 456120 h 1409701"/>
              <a:gd name="T54" fmla="*/ 981706 w 2546350"/>
              <a:gd name="T55" fmla="*/ 350306 h 1409701"/>
              <a:gd name="T56" fmla="*/ 1016227 w 2546350"/>
              <a:gd name="T57" fmla="*/ 255428 h 1409701"/>
              <a:gd name="T58" fmla="*/ 1096056 w 2546350"/>
              <a:gd name="T59" fmla="*/ 132465 h 1409701"/>
              <a:gd name="T60" fmla="*/ 1216252 w 2546350"/>
              <a:gd name="T61" fmla="*/ 72346 h 1409701"/>
              <a:gd name="T62" fmla="*/ 607408 w 2546350"/>
              <a:gd name="T63" fmla="*/ 33571 h 1409701"/>
              <a:gd name="T64" fmla="*/ 712589 w 2546350"/>
              <a:gd name="T65" fmla="*/ 123183 h 1409701"/>
              <a:gd name="T66" fmla="*/ 769261 w 2546350"/>
              <a:gd name="T67" fmla="*/ 265656 h 1409701"/>
              <a:gd name="T68" fmla="*/ 798064 w 2546350"/>
              <a:gd name="T69" fmla="*/ 332602 h 1409701"/>
              <a:gd name="T70" fmla="*/ 773361 w 2546350"/>
              <a:gd name="T71" fmla="*/ 407758 h 1409701"/>
              <a:gd name="T72" fmla="*/ 720523 w 2546350"/>
              <a:gd name="T73" fmla="*/ 523831 h 1409701"/>
              <a:gd name="T74" fmla="*/ 618969 w 2546350"/>
              <a:gd name="T75" fmla="*/ 619796 h 1409701"/>
              <a:gd name="T76" fmla="*/ 487264 w 2546350"/>
              <a:gd name="T77" fmla="*/ 642029 h 1409701"/>
              <a:gd name="T78" fmla="*/ 367575 w 2546350"/>
              <a:gd name="T79" fmla="*/ 581909 h 1409701"/>
              <a:gd name="T80" fmla="*/ 287555 w 2546350"/>
              <a:gd name="T81" fmla="*/ 458947 h 1409701"/>
              <a:gd name="T82" fmla="*/ 251422 w 2546350"/>
              <a:gd name="T83" fmla="*/ 393595 h 1409701"/>
              <a:gd name="T84" fmla="*/ 256812 w 2546350"/>
              <a:gd name="T85" fmla="*/ 287371 h 1409701"/>
              <a:gd name="T86" fmla="*/ 290275 w 2546350"/>
              <a:gd name="T87" fmla="*/ 192832 h 1409701"/>
              <a:gd name="T88" fmla="*/ 372335 w 2546350"/>
              <a:gd name="T89" fmla="*/ 72365 h 1409701"/>
              <a:gd name="T90" fmla="*/ 493838 w 2546350"/>
              <a:gd name="T91" fmla="*/ 15875 h 1409701"/>
              <a:gd name="T92" fmla="*/ 2131399 w 2546350"/>
              <a:gd name="T93" fmla="*/ 28121 h 1409701"/>
              <a:gd name="T94" fmla="*/ 2230687 w 2546350"/>
              <a:gd name="T95" fmla="*/ 126773 h 1409701"/>
              <a:gd name="T96" fmla="*/ 2278638 w 2546350"/>
              <a:gd name="T97" fmla="*/ 268548 h 1409701"/>
              <a:gd name="T98" fmla="*/ 2303010 w 2546350"/>
              <a:gd name="T99" fmla="*/ 342808 h 1409701"/>
              <a:gd name="T100" fmla="*/ 2271717 w 2546350"/>
              <a:gd name="T101" fmla="*/ 401411 h 1409701"/>
              <a:gd name="T102" fmla="*/ 2206659 w 2546350"/>
              <a:gd name="T103" fmla="*/ 537936 h 1409701"/>
              <a:gd name="T104" fmla="*/ 2096263 w 2546350"/>
              <a:gd name="T105" fmla="*/ 618218 h 1409701"/>
              <a:gd name="T106" fmla="*/ 1962972 w 2546350"/>
              <a:gd name="T107" fmla="*/ 620259 h 1409701"/>
              <a:gd name="T108" fmla="*/ 1850763 w 2546350"/>
              <a:gd name="T109" fmla="*/ 543152 h 1409701"/>
              <a:gd name="T110" fmla="*/ 1783438 w 2546350"/>
              <a:gd name="T111" fmla="*/ 408895 h 1409701"/>
              <a:gd name="T112" fmla="*/ 1749644 w 2546350"/>
              <a:gd name="T113" fmla="*/ 354290 h 1409701"/>
              <a:gd name="T114" fmla="*/ 1770632 w 2546350"/>
              <a:gd name="T115" fmla="*/ 268288 h 1409701"/>
              <a:gd name="T116" fmla="*/ 1811774 w 2546350"/>
              <a:gd name="T117" fmla="*/ 145370 h 1409701"/>
              <a:gd name="T118" fmla="*/ 1905168 w 2546350"/>
              <a:gd name="T119" fmla="*/ 38100 h 1409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6350" h="1409701">
                <a:moveTo>
                  <a:pt x="1205490" y="715963"/>
                </a:moveTo>
                <a:lnTo>
                  <a:pt x="1293463" y="715963"/>
                </a:lnTo>
                <a:lnTo>
                  <a:pt x="1320445" y="783954"/>
                </a:lnTo>
                <a:lnTo>
                  <a:pt x="1271470" y="813191"/>
                </a:lnTo>
                <a:lnTo>
                  <a:pt x="1310469" y="955292"/>
                </a:lnTo>
                <a:lnTo>
                  <a:pt x="1402297" y="721402"/>
                </a:lnTo>
                <a:lnTo>
                  <a:pt x="1433360" y="726162"/>
                </a:lnTo>
                <a:lnTo>
                  <a:pt x="1463969" y="731601"/>
                </a:lnTo>
                <a:lnTo>
                  <a:pt x="1494805" y="737494"/>
                </a:lnTo>
                <a:lnTo>
                  <a:pt x="1509997" y="740667"/>
                </a:lnTo>
                <a:lnTo>
                  <a:pt x="1525188" y="743840"/>
                </a:lnTo>
                <a:lnTo>
                  <a:pt x="1539699" y="747239"/>
                </a:lnTo>
                <a:lnTo>
                  <a:pt x="1554664" y="750639"/>
                </a:lnTo>
                <a:lnTo>
                  <a:pt x="1568948" y="754491"/>
                </a:lnTo>
                <a:lnTo>
                  <a:pt x="1583006" y="757891"/>
                </a:lnTo>
                <a:lnTo>
                  <a:pt x="1597063" y="761971"/>
                </a:lnTo>
                <a:lnTo>
                  <a:pt x="1610441" y="765823"/>
                </a:lnTo>
                <a:lnTo>
                  <a:pt x="1623818" y="770129"/>
                </a:lnTo>
                <a:lnTo>
                  <a:pt x="1636289" y="774209"/>
                </a:lnTo>
                <a:lnTo>
                  <a:pt x="1648759" y="778515"/>
                </a:lnTo>
                <a:lnTo>
                  <a:pt x="1660776" y="783048"/>
                </a:lnTo>
                <a:lnTo>
                  <a:pt x="1672113" y="787581"/>
                </a:lnTo>
                <a:lnTo>
                  <a:pt x="1683223" y="792113"/>
                </a:lnTo>
                <a:lnTo>
                  <a:pt x="1693653" y="796873"/>
                </a:lnTo>
                <a:lnTo>
                  <a:pt x="1703629" y="801632"/>
                </a:lnTo>
                <a:lnTo>
                  <a:pt x="1712699" y="806618"/>
                </a:lnTo>
                <a:lnTo>
                  <a:pt x="1721542" y="811604"/>
                </a:lnTo>
                <a:lnTo>
                  <a:pt x="1729704" y="817043"/>
                </a:lnTo>
                <a:lnTo>
                  <a:pt x="1736960" y="822256"/>
                </a:lnTo>
                <a:lnTo>
                  <a:pt x="1743762" y="827695"/>
                </a:lnTo>
                <a:lnTo>
                  <a:pt x="1749657" y="833135"/>
                </a:lnTo>
                <a:lnTo>
                  <a:pt x="1752378" y="835854"/>
                </a:lnTo>
                <a:lnTo>
                  <a:pt x="1754872" y="838801"/>
                </a:lnTo>
                <a:lnTo>
                  <a:pt x="1757139" y="841520"/>
                </a:lnTo>
                <a:lnTo>
                  <a:pt x="1759180" y="844240"/>
                </a:lnTo>
                <a:lnTo>
                  <a:pt x="1761221" y="847186"/>
                </a:lnTo>
                <a:lnTo>
                  <a:pt x="1762808" y="850133"/>
                </a:lnTo>
                <a:lnTo>
                  <a:pt x="1764168" y="853079"/>
                </a:lnTo>
                <a:lnTo>
                  <a:pt x="1765528" y="855799"/>
                </a:lnTo>
                <a:lnTo>
                  <a:pt x="1767569" y="857838"/>
                </a:lnTo>
                <a:lnTo>
                  <a:pt x="1768703" y="859878"/>
                </a:lnTo>
                <a:lnTo>
                  <a:pt x="1769836" y="861918"/>
                </a:lnTo>
                <a:lnTo>
                  <a:pt x="1770063" y="863278"/>
                </a:lnTo>
                <a:lnTo>
                  <a:pt x="1770063" y="864184"/>
                </a:lnTo>
                <a:lnTo>
                  <a:pt x="1770063" y="1395196"/>
                </a:lnTo>
                <a:lnTo>
                  <a:pt x="1770063" y="1396556"/>
                </a:lnTo>
                <a:lnTo>
                  <a:pt x="1769610" y="1398143"/>
                </a:lnTo>
                <a:lnTo>
                  <a:pt x="1768930" y="1399502"/>
                </a:lnTo>
                <a:lnTo>
                  <a:pt x="1768023" y="1400862"/>
                </a:lnTo>
                <a:lnTo>
                  <a:pt x="1767116" y="1402222"/>
                </a:lnTo>
                <a:lnTo>
                  <a:pt x="1765755" y="1403355"/>
                </a:lnTo>
                <a:lnTo>
                  <a:pt x="1764168" y="1404488"/>
                </a:lnTo>
                <a:lnTo>
                  <a:pt x="1762581" y="1405395"/>
                </a:lnTo>
                <a:lnTo>
                  <a:pt x="1760767" y="1406528"/>
                </a:lnTo>
                <a:lnTo>
                  <a:pt x="1758726" y="1407208"/>
                </a:lnTo>
                <a:lnTo>
                  <a:pt x="1754192" y="1408795"/>
                </a:lnTo>
                <a:lnTo>
                  <a:pt x="1749430" y="1409475"/>
                </a:lnTo>
                <a:lnTo>
                  <a:pt x="1746936" y="1409701"/>
                </a:lnTo>
                <a:lnTo>
                  <a:pt x="1743989" y="1409701"/>
                </a:lnTo>
                <a:lnTo>
                  <a:pt x="1604307" y="1409701"/>
                </a:lnTo>
                <a:lnTo>
                  <a:pt x="1590791" y="1027113"/>
                </a:lnTo>
                <a:lnTo>
                  <a:pt x="1577077" y="1409701"/>
                </a:lnTo>
                <a:lnTo>
                  <a:pt x="921682" y="1409701"/>
                </a:lnTo>
                <a:lnTo>
                  <a:pt x="908166" y="1027113"/>
                </a:lnTo>
                <a:lnTo>
                  <a:pt x="894451" y="1409701"/>
                </a:lnTo>
                <a:lnTo>
                  <a:pt x="754511" y="1409701"/>
                </a:lnTo>
                <a:lnTo>
                  <a:pt x="752017" y="1409701"/>
                </a:lnTo>
                <a:lnTo>
                  <a:pt x="749523" y="1409475"/>
                </a:lnTo>
                <a:lnTo>
                  <a:pt x="744535" y="1408795"/>
                </a:lnTo>
                <a:lnTo>
                  <a:pt x="740227" y="1407208"/>
                </a:lnTo>
                <a:lnTo>
                  <a:pt x="738186" y="1406528"/>
                </a:lnTo>
                <a:lnTo>
                  <a:pt x="736145" y="1405395"/>
                </a:lnTo>
                <a:lnTo>
                  <a:pt x="734785" y="1404488"/>
                </a:lnTo>
                <a:lnTo>
                  <a:pt x="733198" y="1403355"/>
                </a:lnTo>
                <a:lnTo>
                  <a:pt x="731837" y="1402222"/>
                </a:lnTo>
                <a:lnTo>
                  <a:pt x="730704" y="1400862"/>
                </a:lnTo>
                <a:lnTo>
                  <a:pt x="729797" y="1399502"/>
                </a:lnTo>
                <a:lnTo>
                  <a:pt x="729117" y="1398143"/>
                </a:lnTo>
                <a:lnTo>
                  <a:pt x="728890" y="1396556"/>
                </a:lnTo>
                <a:lnTo>
                  <a:pt x="728663" y="1395196"/>
                </a:lnTo>
                <a:lnTo>
                  <a:pt x="728663" y="864184"/>
                </a:lnTo>
                <a:lnTo>
                  <a:pt x="728663" y="863278"/>
                </a:lnTo>
                <a:lnTo>
                  <a:pt x="728890" y="861918"/>
                </a:lnTo>
                <a:lnTo>
                  <a:pt x="729797" y="859878"/>
                </a:lnTo>
                <a:lnTo>
                  <a:pt x="731384" y="857838"/>
                </a:lnTo>
                <a:lnTo>
                  <a:pt x="733198" y="855799"/>
                </a:lnTo>
                <a:lnTo>
                  <a:pt x="734332" y="853079"/>
                </a:lnTo>
                <a:lnTo>
                  <a:pt x="735919" y="850133"/>
                </a:lnTo>
                <a:lnTo>
                  <a:pt x="737733" y="847186"/>
                </a:lnTo>
                <a:lnTo>
                  <a:pt x="739546" y="844240"/>
                </a:lnTo>
                <a:lnTo>
                  <a:pt x="741814" y="841520"/>
                </a:lnTo>
                <a:lnTo>
                  <a:pt x="744081" y="838801"/>
                </a:lnTo>
                <a:lnTo>
                  <a:pt x="746575" y="835854"/>
                </a:lnTo>
                <a:lnTo>
                  <a:pt x="749296" y="833135"/>
                </a:lnTo>
                <a:lnTo>
                  <a:pt x="755191" y="827695"/>
                </a:lnTo>
                <a:lnTo>
                  <a:pt x="761993" y="822256"/>
                </a:lnTo>
                <a:lnTo>
                  <a:pt x="769249" y="817043"/>
                </a:lnTo>
                <a:lnTo>
                  <a:pt x="777638" y="811604"/>
                </a:lnTo>
                <a:lnTo>
                  <a:pt x="786254" y="806618"/>
                </a:lnTo>
                <a:lnTo>
                  <a:pt x="795777" y="801632"/>
                </a:lnTo>
                <a:lnTo>
                  <a:pt x="805527" y="796873"/>
                </a:lnTo>
                <a:lnTo>
                  <a:pt x="816183" y="792113"/>
                </a:lnTo>
                <a:lnTo>
                  <a:pt x="827293" y="787581"/>
                </a:lnTo>
                <a:lnTo>
                  <a:pt x="838630" y="783048"/>
                </a:lnTo>
                <a:lnTo>
                  <a:pt x="850647" y="778742"/>
                </a:lnTo>
                <a:lnTo>
                  <a:pt x="863345" y="774209"/>
                </a:lnTo>
                <a:lnTo>
                  <a:pt x="876268" y="770129"/>
                </a:lnTo>
                <a:lnTo>
                  <a:pt x="889419" y="766050"/>
                </a:lnTo>
                <a:lnTo>
                  <a:pt x="903023" y="761971"/>
                </a:lnTo>
                <a:lnTo>
                  <a:pt x="917081" y="758344"/>
                </a:lnTo>
                <a:lnTo>
                  <a:pt x="931139" y="754491"/>
                </a:lnTo>
                <a:lnTo>
                  <a:pt x="945650" y="750865"/>
                </a:lnTo>
                <a:lnTo>
                  <a:pt x="960388" y="747466"/>
                </a:lnTo>
                <a:lnTo>
                  <a:pt x="975352" y="743840"/>
                </a:lnTo>
                <a:lnTo>
                  <a:pt x="990544" y="740893"/>
                </a:lnTo>
                <a:lnTo>
                  <a:pt x="1005735" y="737494"/>
                </a:lnTo>
                <a:lnTo>
                  <a:pt x="1036344" y="731828"/>
                </a:lnTo>
                <a:lnTo>
                  <a:pt x="1067407" y="726388"/>
                </a:lnTo>
                <a:lnTo>
                  <a:pt x="1098470" y="721629"/>
                </a:lnTo>
                <a:lnTo>
                  <a:pt x="1188484" y="955292"/>
                </a:lnTo>
                <a:lnTo>
                  <a:pt x="1227483" y="813191"/>
                </a:lnTo>
                <a:lnTo>
                  <a:pt x="1178281" y="783954"/>
                </a:lnTo>
                <a:lnTo>
                  <a:pt x="1205490" y="715963"/>
                </a:lnTo>
                <a:close/>
                <a:moveTo>
                  <a:pt x="476723" y="658812"/>
                </a:moveTo>
                <a:lnTo>
                  <a:pt x="564677" y="658812"/>
                </a:lnTo>
                <a:lnTo>
                  <a:pt x="591880" y="727368"/>
                </a:lnTo>
                <a:lnTo>
                  <a:pt x="542915" y="756425"/>
                </a:lnTo>
                <a:lnTo>
                  <a:pt x="581452" y="898986"/>
                </a:lnTo>
                <a:lnTo>
                  <a:pt x="673487" y="664487"/>
                </a:lnTo>
                <a:lnTo>
                  <a:pt x="704317" y="669481"/>
                </a:lnTo>
                <a:lnTo>
                  <a:pt x="735373" y="674703"/>
                </a:lnTo>
                <a:lnTo>
                  <a:pt x="766202" y="680605"/>
                </a:lnTo>
                <a:lnTo>
                  <a:pt x="781163" y="683783"/>
                </a:lnTo>
                <a:lnTo>
                  <a:pt x="796125" y="686961"/>
                </a:lnTo>
                <a:lnTo>
                  <a:pt x="811086" y="690366"/>
                </a:lnTo>
                <a:lnTo>
                  <a:pt x="825594" y="693998"/>
                </a:lnTo>
                <a:lnTo>
                  <a:pt x="840329" y="697630"/>
                </a:lnTo>
                <a:lnTo>
                  <a:pt x="854383" y="701263"/>
                </a:lnTo>
                <a:lnTo>
                  <a:pt x="868211" y="705122"/>
                </a:lnTo>
                <a:lnTo>
                  <a:pt x="870360" y="705778"/>
                </a:lnTo>
                <a:lnTo>
                  <a:pt x="856570" y="709807"/>
                </a:lnTo>
                <a:lnTo>
                  <a:pt x="842283" y="714340"/>
                </a:lnTo>
                <a:lnTo>
                  <a:pt x="828449" y="719099"/>
                </a:lnTo>
                <a:lnTo>
                  <a:pt x="815069" y="723859"/>
                </a:lnTo>
                <a:lnTo>
                  <a:pt x="802369" y="728846"/>
                </a:lnTo>
                <a:lnTo>
                  <a:pt x="789895" y="734059"/>
                </a:lnTo>
                <a:lnTo>
                  <a:pt x="778102" y="739045"/>
                </a:lnTo>
                <a:lnTo>
                  <a:pt x="766763" y="744258"/>
                </a:lnTo>
                <a:lnTo>
                  <a:pt x="755877" y="749924"/>
                </a:lnTo>
                <a:lnTo>
                  <a:pt x="746126" y="755364"/>
                </a:lnTo>
                <a:lnTo>
                  <a:pt x="736374" y="761030"/>
                </a:lnTo>
                <a:lnTo>
                  <a:pt x="727983" y="766697"/>
                </a:lnTo>
                <a:lnTo>
                  <a:pt x="719819" y="772590"/>
                </a:lnTo>
                <a:lnTo>
                  <a:pt x="712788" y="778709"/>
                </a:lnTo>
                <a:lnTo>
                  <a:pt x="709386" y="781656"/>
                </a:lnTo>
                <a:lnTo>
                  <a:pt x="706211" y="784602"/>
                </a:lnTo>
                <a:lnTo>
                  <a:pt x="703490" y="788002"/>
                </a:lnTo>
                <a:lnTo>
                  <a:pt x="700542" y="790948"/>
                </a:lnTo>
                <a:lnTo>
                  <a:pt x="698047" y="794122"/>
                </a:lnTo>
                <a:lnTo>
                  <a:pt x="696006" y="797295"/>
                </a:lnTo>
                <a:lnTo>
                  <a:pt x="693738" y="800695"/>
                </a:lnTo>
                <a:lnTo>
                  <a:pt x="692151" y="803868"/>
                </a:lnTo>
                <a:lnTo>
                  <a:pt x="690563" y="807041"/>
                </a:lnTo>
                <a:lnTo>
                  <a:pt x="689202" y="810441"/>
                </a:lnTo>
                <a:lnTo>
                  <a:pt x="686935" y="812481"/>
                </a:lnTo>
                <a:lnTo>
                  <a:pt x="685574" y="814747"/>
                </a:lnTo>
                <a:lnTo>
                  <a:pt x="684893" y="815654"/>
                </a:lnTo>
                <a:lnTo>
                  <a:pt x="684667" y="817014"/>
                </a:lnTo>
                <a:lnTo>
                  <a:pt x="684440" y="818147"/>
                </a:lnTo>
                <a:lnTo>
                  <a:pt x="684213" y="819507"/>
                </a:lnTo>
                <a:lnTo>
                  <a:pt x="684213" y="1354137"/>
                </a:lnTo>
                <a:lnTo>
                  <a:pt x="193036" y="1354137"/>
                </a:lnTo>
                <a:lnTo>
                  <a:pt x="179272" y="971549"/>
                </a:lnTo>
                <a:lnTo>
                  <a:pt x="165708" y="1354137"/>
                </a:lnTo>
                <a:lnTo>
                  <a:pt x="26069" y="1354137"/>
                </a:lnTo>
                <a:lnTo>
                  <a:pt x="23576" y="1353910"/>
                </a:lnTo>
                <a:lnTo>
                  <a:pt x="20855" y="1353683"/>
                </a:lnTo>
                <a:lnTo>
                  <a:pt x="16095" y="1352775"/>
                </a:lnTo>
                <a:lnTo>
                  <a:pt x="11561" y="1351640"/>
                </a:lnTo>
                <a:lnTo>
                  <a:pt x="9748" y="1350505"/>
                </a:lnTo>
                <a:lnTo>
                  <a:pt x="7707" y="1349824"/>
                </a:lnTo>
                <a:lnTo>
                  <a:pt x="6121" y="1348689"/>
                </a:lnTo>
                <a:lnTo>
                  <a:pt x="4761" y="1347554"/>
                </a:lnTo>
                <a:lnTo>
                  <a:pt x="3174" y="1346419"/>
                </a:lnTo>
                <a:lnTo>
                  <a:pt x="2040" y="1345057"/>
                </a:lnTo>
                <a:lnTo>
                  <a:pt x="1360" y="1343695"/>
                </a:lnTo>
                <a:lnTo>
                  <a:pt x="680" y="1342333"/>
                </a:lnTo>
                <a:lnTo>
                  <a:pt x="453" y="1340744"/>
                </a:lnTo>
                <a:lnTo>
                  <a:pt x="0" y="1339155"/>
                </a:lnTo>
                <a:lnTo>
                  <a:pt x="0" y="807729"/>
                </a:lnTo>
                <a:lnTo>
                  <a:pt x="0" y="806367"/>
                </a:lnTo>
                <a:lnTo>
                  <a:pt x="453" y="805459"/>
                </a:lnTo>
                <a:lnTo>
                  <a:pt x="1360" y="803189"/>
                </a:lnTo>
                <a:lnTo>
                  <a:pt x="2720" y="801146"/>
                </a:lnTo>
                <a:lnTo>
                  <a:pt x="4761" y="799330"/>
                </a:lnTo>
                <a:lnTo>
                  <a:pt x="5894" y="796379"/>
                </a:lnTo>
                <a:lnTo>
                  <a:pt x="7481" y="793201"/>
                </a:lnTo>
                <a:lnTo>
                  <a:pt x="9294" y="790477"/>
                </a:lnTo>
                <a:lnTo>
                  <a:pt x="10881" y="787753"/>
                </a:lnTo>
                <a:lnTo>
                  <a:pt x="13148" y="784801"/>
                </a:lnTo>
                <a:lnTo>
                  <a:pt x="15415" y="781850"/>
                </a:lnTo>
                <a:lnTo>
                  <a:pt x="17908" y="779126"/>
                </a:lnTo>
                <a:lnTo>
                  <a:pt x="20629" y="776402"/>
                </a:lnTo>
                <a:lnTo>
                  <a:pt x="26523" y="770727"/>
                </a:lnTo>
                <a:lnTo>
                  <a:pt x="33323" y="765506"/>
                </a:lnTo>
                <a:lnTo>
                  <a:pt x="40804" y="760285"/>
                </a:lnTo>
                <a:lnTo>
                  <a:pt x="48738" y="755063"/>
                </a:lnTo>
                <a:lnTo>
                  <a:pt x="57579" y="750069"/>
                </a:lnTo>
                <a:lnTo>
                  <a:pt x="66873" y="745075"/>
                </a:lnTo>
                <a:lnTo>
                  <a:pt x="77074" y="740308"/>
                </a:lnTo>
                <a:lnTo>
                  <a:pt x="87728" y="735541"/>
                </a:lnTo>
                <a:lnTo>
                  <a:pt x="98382" y="730547"/>
                </a:lnTo>
                <a:lnTo>
                  <a:pt x="110170" y="726006"/>
                </a:lnTo>
                <a:lnTo>
                  <a:pt x="122184" y="721693"/>
                </a:lnTo>
                <a:lnTo>
                  <a:pt x="134652" y="717380"/>
                </a:lnTo>
                <a:lnTo>
                  <a:pt x="147573" y="713294"/>
                </a:lnTo>
                <a:lnTo>
                  <a:pt x="160721" y="709208"/>
                </a:lnTo>
                <a:lnTo>
                  <a:pt x="174322" y="705122"/>
                </a:lnTo>
                <a:lnTo>
                  <a:pt x="188377" y="701263"/>
                </a:lnTo>
                <a:lnTo>
                  <a:pt x="202658" y="697630"/>
                </a:lnTo>
                <a:lnTo>
                  <a:pt x="216940" y="693998"/>
                </a:lnTo>
                <a:lnTo>
                  <a:pt x="231901" y="690366"/>
                </a:lnTo>
                <a:lnTo>
                  <a:pt x="246862" y="687188"/>
                </a:lnTo>
                <a:lnTo>
                  <a:pt x="261824" y="683783"/>
                </a:lnTo>
                <a:lnTo>
                  <a:pt x="277012" y="680832"/>
                </a:lnTo>
                <a:lnTo>
                  <a:pt x="307841" y="674703"/>
                </a:lnTo>
                <a:lnTo>
                  <a:pt x="338897" y="669481"/>
                </a:lnTo>
                <a:lnTo>
                  <a:pt x="369953" y="664714"/>
                </a:lnTo>
                <a:lnTo>
                  <a:pt x="459948" y="898986"/>
                </a:lnTo>
                <a:lnTo>
                  <a:pt x="498485" y="756425"/>
                </a:lnTo>
                <a:lnTo>
                  <a:pt x="449520" y="727368"/>
                </a:lnTo>
                <a:lnTo>
                  <a:pt x="476723" y="658812"/>
                </a:lnTo>
                <a:close/>
                <a:moveTo>
                  <a:pt x="1981777" y="644525"/>
                </a:moveTo>
                <a:lnTo>
                  <a:pt x="2069750" y="644525"/>
                </a:lnTo>
                <a:lnTo>
                  <a:pt x="2096959" y="712516"/>
                </a:lnTo>
                <a:lnTo>
                  <a:pt x="2047757" y="741753"/>
                </a:lnTo>
                <a:lnTo>
                  <a:pt x="2086529" y="883854"/>
                </a:lnTo>
                <a:lnTo>
                  <a:pt x="2178357" y="649964"/>
                </a:lnTo>
                <a:lnTo>
                  <a:pt x="2209420" y="654724"/>
                </a:lnTo>
                <a:lnTo>
                  <a:pt x="2240256" y="660390"/>
                </a:lnTo>
                <a:lnTo>
                  <a:pt x="2271092" y="666056"/>
                </a:lnTo>
                <a:lnTo>
                  <a:pt x="2286284" y="669229"/>
                </a:lnTo>
                <a:lnTo>
                  <a:pt x="2301248" y="672402"/>
                </a:lnTo>
                <a:lnTo>
                  <a:pt x="2316213" y="675801"/>
                </a:lnTo>
                <a:lnTo>
                  <a:pt x="2330724" y="679201"/>
                </a:lnTo>
                <a:lnTo>
                  <a:pt x="2345235" y="683053"/>
                </a:lnTo>
                <a:lnTo>
                  <a:pt x="2359293" y="686680"/>
                </a:lnTo>
                <a:lnTo>
                  <a:pt x="2373124" y="690533"/>
                </a:lnTo>
                <a:lnTo>
                  <a:pt x="2386501" y="694385"/>
                </a:lnTo>
                <a:lnTo>
                  <a:pt x="2399879" y="698691"/>
                </a:lnTo>
                <a:lnTo>
                  <a:pt x="2412576" y="702771"/>
                </a:lnTo>
                <a:lnTo>
                  <a:pt x="2425273" y="707077"/>
                </a:lnTo>
                <a:lnTo>
                  <a:pt x="2437063" y="711610"/>
                </a:lnTo>
                <a:lnTo>
                  <a:pt x="2448400" y="716143"/>
                </a:lnTo>
                <a:lnTo>
                  <a:pt x="2459510" y="720675"/>
                </a:lnTo>
                <a:lnTo>
                  <a:pt x="2469940" y="725435"/>
                </a:lnTo>
                <a:lnTo>
                  <a:pt x="2479916" y="730194"/>
                </a:lnTo>
                <a:lnTo>
                  <a:pt x="2489213" y="735180"/>
                </a:lnTo>
                <a:lnTo>
                  <a:pt x="2497829" y="740393"/>
                </a:lnTo>
                <a:lnTo>
                  <a:pt x="2505991" y="745605"/>
                </a:lnTo>
                <a:lnTo>
                  <a:pt x="2513247" y="750818"/>
                </a:lnTo>
                <a:lnTo>
                  <a:pt x="2520049" y="756257"/>
                </a:lnTo>
                <a:lnTo>
                  <a:pt x="2525944" y="761697"/>
                </a:lnTo>
                <a:lnTo>
                  <a:pt x="2528665" y="764416"/>
                </a:lnTo>
                <a:lnTo>
                  <a:pt x="2531159" y="767363"/>
                </a:lnTo>
                <a:lnTo>
                  <a:pt x="2533426" y="770082"/>
                </a:lnTo>
                <a:lnTo>
                  <a:pt x="2535467" y="772802"/>
                </a:lnTo>
                <a:lnTo>
                  <a:pt x="2537508" y="775975"/>
                </a:lnTo>
                <a:lnTo>
                  <a:pt x="2538868" y="778695"/>
                </a:lnTo>
                <a:lnTo>
                  <a:pt x="2540455" y="781641"/>
                </a:lnTo>
                <a:lnTo>
                  <a:pt x="2541815" y="784361"/>
                </a:lnTo>
                <a:lnTo>
                  <a:pt x="2543856" y="786400"/>
                </a:lnTo>
                <a:lnTo>
                  <a:pt x="2545217" y="788440"/>
                </a:lnTo>
                <a:lnTo>
                  <a:pt x="2546123" y="790480"/>
                </a:lnTo>
                <a:lnTo>
                  <a:pt x="2546350" y="791840"/>
                </a:lnTo>
                <a:lnTo>
                  <a:pt x="2546350" y="792746"/>
                </a:lnTo>
                <a:lnTo>
                  <a:pt x="2546350" y="1323758"/>
                </a:lnTo>
                <a:lnTo>
                  <a:pt x="2546350" y="1325118"/>
                </a:lnTo>
                <a:lnTo>
                  <a:pt x="2545670" y="1326705"/>
                </a:lnTo>
                <a:lnTo>
                  <a:pt x="2545217" y="1328064"/>
                </a:lnTo>
                <a:lnTo>
                  <a:pt x="2544310" y="1329424"/>
                </a:lnTo>
                <a:lnTo>
                  <a:pt x="2543176" y="1330784"/>
                </a:lnTo>
                <a:lnTo>
                  <a:pt x="2542042" y="1332144"/>
                </a:lnTo>
                <a:lnTo>
                  <a:pt x="2540455" y="1333050"/>
                </a:lnTo>
                <a:lnTo>
                  <a:pt x="2538641" y="1333957"/>
                </a:lnTo>
                <a:lnTo>
                  <a:pt x="2537054" y="1335090"/>
                </a:lnTo>
                <a:lnTo>
                  <a:pt x="2535013" y="1335770"/>
                </a:lnTo>
                <a:lnTo>
                  <a:pt x="2530479" y="1337357"/>
                </a:lnTo>
                <a:lnTo>
                  <a:pt x="2525490" y="1338037"/>
                </a:lnTo>
                <a:lnTo>
                  <a:pt x="2522996" y="1338263"/>
                </a:lnTo>
                <a:lnTo>
                  <a:pt x="2520276" y="1338263"/>
                </a:lnTo>
                <a:lnTo>
                  <a:pt x="2380604" y="1338263"/>
                </a:lnTo>
                <a:lnTo>
                  <a:pt x="2367197" y="957263"/>
                </a:lnTo>
                <a:lnTo>
                  <a:pt x="2353389" y="1338263"/>
                </a:lnTo>
                <a:lnTo>
                  <a:pt x="1800226" y="1338263"/>
                </a:lnTo>
                <a:lnTo>
                  <a:pt x="1800226" y="819507"/>
                </a:lnTo>
                <a:lnTo>
                  <a:pt x="1799999" y="818147"/>
                </a:lnTo>
                <a:lnTo>
                  <a:pt x="1799773" y="817014"/>
                </a:lnTo>
                <a:lnTo>
                  <a:pt x="1799546" y="815654"/>
                </a:lnTo>
                <a:lnTo>
                  <a:pt x="1798865" y="814747"/>
                </a:lnTo>
                <a:lnTo>
                  <a:pt x="1797278" y="812481"/>
                </a:lnTo>
                <a:lnTo>
                  <a:pt x="1795237" y="810441"/>
                </a:lnTo>
                <a:lnTo>
                  <a:pt x="1794103" y="807041"/>
                </a:lnTo>
                <a:lnTo>
                  <a:pt x="1792515" y="803868"/>
                </a:lnTo>
                <a:lnTo>
                  <a:pt x="1790474" y="800695"/>
                </a:lnTo>
                <a:lnTo>
                  <a:pt x="1788433" y="797295"/>
                </a:lnTo>
                <a:lnTo>
                  <a:pt x="1786165" y="794122"/>
                </a:lnTo>
                <a:lnTo>
                  <a:pt x="1783898" y="790948"/>
                </a:lnTo>
                <a:lnTo>
                  <a:pt x="1781176" y="788002"/>
                </a:lnTo>
                <a:lnTo>
                  <a:pt x="1778455" y="784602"/>
                </a:lnTo>
                <a:lnTo>
                  <a:pt x="1775053" y="781656"/>
                </a:lnTo>
                <a:lnTo>
                  <a:pt x="1771878" y="778709"/>
                </a:lnTo>
                <a:lnTo>
                  <a:pt x="1764621" y="772590"/>
                </a:lnTo>
                <a:lnTo>
                  <a:pt x="1756910" y="766697"/>
                </a:lnTo>
                <a:lnTo>
                  <a:pt x="1748292" y="761030"/>
                </a:lnTo>
                <a:lnTo>
                  <a:pt x="1738994" y="755364"/>
                </a:lnTo>
                <a:lnTo>
                  <a:pt x="1728789" y="749924"/>
                </a:lnTo>
                <a:lnTo>
                  <a:pt x="1718357" y="744258"/>
                </a:lnTo>
                <a:lnTo>
                  <a:pt x="1707244" y="739045"/>
                </a:lnTo>
                <a:lnTo>
                  <a:pt x="1695224" y="733832"/>
                </a:lnTo>
                <a:lnTo>
                  <a:pt x="1682978" y="728619"/>
                </a:lnTo>
                <a:lnTo>
                  <a:pt x="1670278" y="723859"/>
                </a:lnTo>
                <a:lnTo>
                  <a:pt x="1656898" y="719099"/>
                </a:lnTo>
                <a:lnTo>
                  <a:pt x="1643290" y="714340"/>
                </a:lnTo>
                <a:lnTo>
                  <a:pt x="1629230" y="709807"/>
                </a:lnTo>
                <a:lnTo>
                  <a:pt x="1624147" y="708322"/>
                </a:lnTo>
                <a:lnTo>
                  <a:pt x="1626934" y="707304"/>
                </a:lnTo>
                <a:lnTo>
                  <a:pt x="1639632" y="702998"/>
                </a:lnTo>
                <a:lnTo>
                  <a:pt x="1652556" y="698691"/>
                </a:lnTo>
                <a:lnTo>
                  <a:pt x="1665480" y="694612"/>
                </a:lnTo>
                <a:lnTo>
                  <a:pt x="1679084" y="690533"/>
                </a:lnTo>
                <a:lnTo>
                  <a:pt x="1693368" y="686906"/>
                </a:lnTo>
                <a:lnTo>
                  <a:pt x="1707426" y="683053"/>
                </a:lnTo>
                <a:lnTo>
                  <a:pt x="1722164" y="679427"/>
                </a:lnTo>
                <a:lnTo>
                  <a:pt x="1736675" y="676028"/>
                </a:lnTo>
                <a:lnTo>
                  <a:pt x="1751639" y="672628"/>
                </a:lnTo>
                <a:lnTo>
                  <a:pt x="1766831" y="669455"/>
                </a:lnTo>
                <a:lnTo>
                  <a:pt x="1781795" y="666056"/>
                </a:lnTo>
                <a:lnTo>
                  <a:pt x="1812631" y="660390"/>
                </a:lnTo>
                <a:lnTo>
                  <a:pt x="1843694" y="654950"/>
                </a:lnTo>
                <a:lnTo>
                  <a:pt x="1874757" y="650191"/>
                </a:lnTo>
                <a:lnTo>
                  <a:pt x="1964772" y="883854"/>
                </a:lnTo>
                <a:lnTo>
                  <a:pt x="2003543" y="741753"/>
                </a:lnTo>
                <a:lnTo>
                  <a:pt x="1954342" y="712516"/>
                </a:lnTo>
                <a:lnTo>
                  <a:pt x="1981777" y="644525"/>
                </a:lnTo>
                <a:close/>
                <a:moveTo>
                  <a:pt x="1248456" y="69850"/>
                </a:moveTo>
                <a:lnTo>
                  <a:pt x="1255033" y="70077"/>
                </a:lnTo>
                <a:lnTo>
                  <a:pt x="1261609" y="70304"/>
                </a:lnTo>
                <a:lnTo>
                  <a:pt x="1268186" y="70984"/>
                </a:lnTo>
                <a:lnTo>
                  <a:pt x="1274536" y="71665"/>
                </a:lnTo>
                <a:lnTo>
                  <a:pt x="1281113" y="72346"/>
                </a:lnTo>
                <a:lnTo>
                  <a:pt x="1287463" y="73707"/>
                </a:lnTo>
                <a:lnTo>
                  <a:pt x="1293813" y="74841"/>
                </a:lnTo>
                <a:lnTo>
                  <a:pt x="1299936" y="76429"/>
                </a:lnTo>
                <a:lnTo>
                  <a:pt x="1306059" y="78017"/>
                </a:lnTo>
                <a:lnTo>
                  <a:pt x="1312409" y="80059"/>
                </a:lnTo>
                <a:lnTo>
                  <a:pt x="1318533" y="82101"/>
                </a:lnTo>
                <a:lnTo>
                  <a:pt x="1324429" y="84369"/>
                </a:lnTo>
                <a:lnTo>
                  <a:pt x="1330325" y="86638"/>
                </a:lnTo>
                <a:lnTo>
                  <a:pt x="1335995" y="89134"/>
                </a:lnTo>
                <a:lnTo>
                  <a:pt x="1342118" y="91856"/>
                </a:lnTo>
                <a:lnTo>
                  <a:pt x="1347788" y="94579"/>
                </a:lnTo>
                <a:lnTo>
                  <a:pt x="1353458" y="97982"/>
                </a:lnTo>
                <a:lnTo>
                  <a:pt x="1359127" y="100931"/>
                </a:lnTo>
                <a:lnTo>
                  <a:pt x="1364570" y="104561"/>
                </a:lnTo>
                <a:lnTo>
                  <a:pt x="1370240" y="107964"/>
                </a:lnTo>
                <a:lnTo>
                  <a:pt x="1375456" y="111820"/>
                </a:lnTo>
                <a:lnTo>
                  <a:pt x="1380672" y="115677"/>
                </a:lnTo>
                <a:lnTo>
                  <a:pt x="1386115" y="119534"/>
                </a:lnTo>
                <a:lnTo>
                  <a:pt x="1391104" y="123844"/>
                </a:lnTo>
                <a:lnTo>
                  <a:pt x="1396093" y="128155"/>
                </a:lnTo>
                <a:lnTo>
                  <a:pt x="1400856" y="132465"/>
                </a:lnTo>
                <a:lnTo>
                  <a:pt x="1406072" y="137230"/>
                </a:lnTo>
                <a:lnTo>
                  <a:pt x="1410834" y="141767"/>
                </a:lnTo>
                <a:lnTo>
                  <a:pt x="1415370" y="146985"/>
                </a:lnTo>
                <a:lnTo>
                  <a:pt x="1419906" y="151976"/>
                </a:lnTo>
                <a:lnTo>
                  <a:pt x="1424442" y="156967"/>
                </a:lnTo>
                <a:lnTo>
                  <a:pt x="1428751" y="162185"/>
                </a:lnTo>
                <a:lnTo>
                  <a:pt x="1433060" y="167630"/>
                </a:lnTo>
                <a:lnTo>
                  <a:pt x="1437369" y="173075"/>
                </a:lnTo>
                <a:lnTo>
                  <a:pt x="1441224" y="178973"/>
                </a:lnTo>
                <a:lnTo>
                  <a:pt x="1445079" y="184645"/>
                </a:lnTo>
                <a:lnTo>
                  <a:pt x="1449161" y="190543"/>
                </a:lnTo>
                <a:lnTo>
                  <a:pt x="1452790" y="196669"/>
                </a:lnTo>
                <a:lnTo>
                  <a:pt x="1456419" y="202567"/>
                </a:lnTo>
                <a:lnTo>
                  <a:pt x="1460047" y="208920"/>
                </a:lnTo>
                <a:lnTo>
                  <a:pt x="1463222" y="215272"/>
                </a:lnTo>
                <a:lnTo>
                  <a:pt x="1466624" y="221624"/>
                </a:lnTo>
                <a:lnTo>
                  <a:pt x="1469572" y="228203"/>
                </a:lnTo>
                <a:lnTo>
                  <a:pt x="1472520" y="235010"/>
                </a:lnTo>
                <a:lnTo>
                  <a:pt x="1475695" y="241589"/>
                </a:lnTo>
                <a:lnTo>
                  <a:pt x="1478417" y="248395"/>
                </a:lnTo>
                <a:lnTo>
                  <a:pt x="1480911" y="255428"/>
                </a:lnTo>
                <a:lnTo>
                  <a:pt x="1483406" y="262460"/>
                </a:lnTo>
                <a:lnTo>
                  <a:pt x="1485674" y="269493"/>
                </a:lnTo>
                <a:lnTo>
                  <a:pt x="1487942" y="276753"/>
                </a:lnTo>
                <a:lnTo>
                  <a:pt x="1489983" y="284013"/>
                </a:lnTo>
                <a:lnTo>
                  <a:pt x="1492024" y="291273"/>
                </a:lnTo>
                <a:lnTo>
                  <a:pt x="1493838" y="298986"/>
                </a:lnTo>
                <a:lnTo>
                  <a:pt x="1495426" y="306473"/>
                </a:lnTo>
                <a:lnTo>
                  <a:pt x="1496786" y="313959"/>
                </a:lnTo>
                <a:lnTo>
                  <a:pt x="1498374" y="321673"/>
                </a:lnTo>
                <a:lnTo>
                  <a:pt x="1499281" y="329386"/>
                </a:lnTo>
                <a:lnTo>
                  <a:pt x="1500415" y="337100"/>
                </a:lnTo>
                <a:lnTo>
                  <a:pt x="1500809" y="340447"/>
                </a:lnTo>
                <a:lnTo>
                  <a:pt x="1501799" y="339950"/>
                </a:lnTo>
                <a:lnTo>
                  <a:pt x="1502922" y="339725"/>
                </a:lnTo>
                <a:lnTo>
                  <a:pt x="1504045" y="339725"/>
                </a:lnTo>
                <a:lnTo>
                  <a:pt x="1505392" y="339725"/>
                </a:lnTo>
                <a:lnTo>
                  <a:pt x="1506291" y="339950"/>
                </a:lnTo>
                <a:lnTo>
                  <a:pt x="1508761" y="341076"/>
                </a:lnTo>
                <a:lnTo>
                  <a:pt x="1510782" y="342427"/>
                </a:lnTo>
                <a:lnTo>
                  <a:pt x="1513028" y="344678"/>
                </a:lnTo>
                <a:lnTo>
                  <a:pt x="1515049" y="347380"/>
                </a:lnTo>
                <a:lnTo>
                  <a:pt x="1516846" y="350306"/>
                </a:lnTo>
                <a:lnTo>
                  <a:pt x="1518642" y="353909"/>
                </a:lnTo>
                <a:lnTo>
                  <a:pt x="1520214" y="357736"/>
                </a:lnTo>
                <a:lnTo>
                  <a:pt x="1521786" y="362239"/>
                </a:lnTo>
                <a:lnTo>
                  <a:pt x="1523134" y="367192"/>
                </a:lnTo>
                <a:lnTo>
                  <a:pt x="1524257" y="372145"/>
                </a:lnTo>
                <a:lnTo>
                  <a:pt x="1525380" y="377548"/>
                </a:lnTo>
                <a:lnTo>
                  <a:pt x="1526053" y="383176"/>
                </a:lnTo>
                <a:lnTo>
                  <a:pt x="1526503" y="389030"/>
                </a:lnTo>
                <a:lnTo>
                  <a:pt x="1526727" y="395334"/>
                </a:lnTo>
                <a:lnTo>
                  <a:pt x="1527176" y="401637"/>
                </a:lnTo>
                <a:lnTo>
                  <a:pt x="1526727" y="407941"/>
                </a:lnTo>
                <a:lnTo>
                  <a:pt x="1526503" y="414245"/>
                </a:lnTo>
                <a:lnTo>
                  <a:pt x="1526053" y="419873"/>
                </a:lnTo>
                <a:lnTo>
                  <a:pt x="1525380" y="425727"/>
                </a:lnTo>
                <a:lnTo>
                  <a:pt x="1524257" y="430905"/>
                </a:lnTo>
                <a:lnTo>
                  <a:pt x="1523134" y="436308"/>
                </a:lnTo>
                <a:lnTo>
                  <a:pt x="1521786" y="441036"/>
                </a:lnTo>
                <a:lnTo>
                  <a:pt x="1520214" y="445314"/>
                </a:lnTo>
                <a:lnTo>
                  <a:pt x="1518642" y="449366"/>
                </a:lnTo>
                <a:lnTo>
                  <a:pt x="1516846" y="452743"/>
                </a:lnTo>
                <a:lnTo>
                  <a:pt x="1515049" y="456120"/>
                </a:lnTo>
                <a:lnTo>
                  <a:pt x="1513028" y="458597"/>
                </a:lnTo>
                <a:lnTo>
                  <a:pt x="1510782" y="460623"/>
                </a:lnTo>
                <a:lnTo>
                  <a:pt x="1508761" y="462199"/>
                </a:lnTo>
                <a:lnTo>
                  <a:pt x="1506291" y="463100"/>
                </a:lnTo>
                <a:lnTo>
                  <a:pt x="1505392" y="463325"/>
                </a:lnTo>
                <a:lnTo>
                  <a:pt x="1504045" y="463550"/>
                </a:lnTo>
                <a:lnTo>
                  <a:pt x="1502922" y="463325"/>
                </a:lnTo>
                <a:lnTo>
                  <a:pt x="1501799" y="463100"/>
                </a:lnTo>
                <a:lnTo>
                  <a:pt x="1499553" y="462199"/>
                </a:lnTo>
                <a:lnTo>
                  <a:pt x="1497308" y="460623"/>
                </a:lnTo>
                <a:lnTo>
                  <a:pt x="1496170" y="459597"/>
                </a:lnTo>
                <a:lnTo>
                  <a:pt x="1495426" y="463692"/>
                </a:lnTo>
                <a:lnTo>
                  <a:pt x="1493838" y="471405"/>
                </a:lnTo>
                <a:lnTo>
                  <a:pt x="1492024" y="478892"/>
                </a:lnTo>
                <a:lnTo>
                  <a:pt x="1489983" y="486152"/>
                </a:lnTo>
                <a:lnTo>
                  <a:pt x="1487942" y="493638"/>
                </a:lnTo>
                <a:lnTo>
                  <a:pt x="1485674" y="500671"/>
                </a:lnTo>
                <a:lnTo>
                  <a:pt x="1483406" y="507704"/>
                </a:lnTo>
                <a:lnTo>
                  <a:pt x="1480911" y="514737"/>
                </a:lnTo>
                <a:lnTo>
                  <a:pt x="1478417" y="521770"/>
                </a:lnTo>
                <a:lnTo>
                  <a:pt x="1475695" y="528576"/>
                </a:lnTo>
                <a:lnTo>
                  <a:pt x="1472520" y="535155"/>
                </a:lnTo>
                <a:lnTo>
                  <a:pt x="1469572" y="541961"/>
                </a:lnTo>
                <a:lnTo>
                  <a:pt x="1466624" y="548540"/>
                </a:lnTo>
                <a:lnTo>
                  <a:pt x="1463222" y="554893"/>
                </a:lnTo>
                <a:lnTo>
                  <a:pt x="1460047" y="561245"/>
                </a:lnTo>
                <a:lnTo>
                  <a:pt x="1456419" y="567597"/>
                </a:lnTo>
                <a:lnTo>
                  <a:pt x="1452790" y="573496"/>
                </a:lnTo>
                <a:lnTo>
                  <a:pt x="1449161" y="579621"/>
                </a:lnTo>
                <a:lnTo>
                  <a:pt x="1445079" y="585520"/>
                </a:lnTo>
                <a:lnTo>
                  <a:pt x="1441224" y="591192"/>
                </a:lnTo>
                <a:lnTo>
                  <a:pt x="1437369" y="597090"/>
                </a:lnTo>
                <a:lnTo>
                  <a:pt x="1433060" y="602535"/>
                </a:lnTo>
                <a:lnTo>
                  <a:pt x="1428751" y="607980"/>
                </a:lnTo>
                <a:lnTo>
                  <a:pt x="1424442" y="613198"/>
                </a:lnTo>
                <a:lnTo>
                  <a:pt x="1419906" y="618189"/>
                </a:lnTo>
                <a:lnTo>
                  <a:pt x="1415370" y="623407"/>
                </a:lnTo>
                <a:lnTo>
                  <a:pt x="1410834" y="628171"/>
                </a:lnTo>
                <a:lnTo>
                  <a:pt x="1406072" y="632935"/>
                </a:lnTo>
                <a:lnTo>
                  <a:pt x="1400856" y="637699"/>
                </a:lnTo>
                <a:lnTo>
                  <a:pt x="1396093" y="642010"/>
                </a:lnTo>
                <a:lnTo>
                  <a:pt x="1391104" y="646320"/>
                </a:lnTo>
                <a:lnTo>
                  <a:pt x="1386115" y="650631"/>
                </a:lnTo>
                <a:lnTo>
                  <a:pt x="1380672" y="654714"/>
                </a:lnTo>
                <a:lnTo>
                  <a:pt x="1375456" y="658344"/>
                </a:lnTo>
                <a:lnTo>
                  <a:pt x="1370240" y="662201"/>
                </a:lnTo>
                <a:lnTo>
                  <a:pt x="1364570" y="665831"/>
                </a:lnTo>
                <a:lnTo>
                  <a:pt x="1359127" y="669007"/>
                </a:lnTo>
                <a:lnTo>
                  <a:pt x="1353458" y="672410"/>
                </a:lnTo>
                <a:lnTo>
                  <a:pt x="1347788" y="675359"/>
                </a:lnTo>
                <a:lnTo>
                  <a:pt x="1342118" y="678309"/>
                </a:lnTo>
                <a:lnTo>
                  <a:pt x="1335995" y="681031"/>
                </a:lnTo>
                <a:lnTo>
                  <a:pt x="1330325" y="683753"/>
                </a:lnTo>
                <a:lnTo>
                  <a:pt x="1324429" y="686022"/>
                </a:lnTo>
                <a:lnTo>
                  <a:pt x="1318533" y="688291"/>
                </a:lnTo>
                <a:lnTo>
                  <a:pt x="1312409" y="690333"/>
                </a:lnTo>
                <a:lnTo>
                  <a:pt x="1306059" y="692148"/>
                </a:lnTo>
                <a:lnTo>
                  <a:pt x="1299936" y="693736"/>
                </a:lnTo>
                <a:lnTo>
                  <a:pt x="1293813" y="695324"/>
                </a:lnTo>
                <a:lnTo>
                  <a:pt x="1287463" y="696458"/>
                </a:lnTo>
                <a:lnTo>
                  <a:pt x="1281113" y="697592"/>
                </a:lnTo>
                <a:lnTo>
                  <a:pt x="1274536" y="698500"/>
                </a:lnTo>
                <a:lnTo>
                  <a:pt x="1268186" y="699407"/>
                </a:lnTo>
                <a:lnTo>
                  <a:pt x="1261609" y="699861"/>
                </a:lnTo>
                <a:lnTo>
                  <a:pt x="1255033" y="700088"/>
                </a:lnTo>
                <a:lnTo>
                  <a:pt x="1248456" y="700088"/>
                </a:lnTo>
                <a:lnTo>
                  <a:pt x="1241879" y="700088"/>
                </a:lnTo>
                <a:lnTo>
                  <a:pt x="1235529" y="699861"/>
                </a:lnTo>
                <a:lnTo>
                  <a:pt x="1228952" y="699407"/>
                </a:lnTo>
                <a:lnTo>
                  <a:pt x="1222602" y="698500"/>
                </a:lnTo>
                <a:lnTo>
                  <a:pt x="1216252" y="697592"/>
                </a:lnTo>
                <a:lnTo>
                  <a:pt x="1209675" y="696458"/>
                </a:lnTo>
                <a:lnTo>
                  <a:pt x="1203325" y="695324"/>
                </a:lnTo>
                <a:lnTo>
                  <a:pt x="1197429" y="693736"/>
                </a:lnTo>
                <a:lnTo>
                  <a:pt x="1191079" y="692148"/>
                </a:lnTo>
                <a:lnTo>
                  <a:pt x="1184956" y="690333"/>
                </a:lnTo>
                <a:lnTo>
                  <a:pt x="1178832" y="688291"/>
                </a:lnTo>
                <a:lnTo>
                  <a:pt x="1172936" y="686022"/>
                </a:lnTo>
                <a:lnTo>
                  <a:pt x="1166813" y="683753"/>
                </a:lnTo>
                <a:lnTo>
                  <a:pt x="1160916" y="681031"/>
                </a:lnTo>
                <a:lnTo>
                  <a:pt x="1155247" y="678309"/>
                </a:lnTo>
                <a:lnTo>
                  <a:pt x="1149350" y="675359"/>
                </a:lnTo>
                <a:lnTo>
                  <a:pt x="1143907" y="672410"/>
                </a:lnTo>
                <a:lnTo>
                  <a:pt x="1138011" y="669007"/>
                </a:lnTo>
                <a:lnTo>
                  <a:pt x="1132568" y="665831"/>
                </a:lnTo>
                <a:lnTo>
                  <a:pt x="1127125" y="662201"/>
                </a:lnTo>
                <a:lnTo>
                  <a:pt x="1121682" y="658344"/>
                </a:lnTo>
                <a:lnTo>
                  <a:pt x="1116240" y="654714"/>
                </a:lnTo>
                <a:lnTo>
                  <a:pt x="1111250" y="650631"/>
                </a:lnTo>
                <a:lnTo>
                  <a:pt x="1106034" y="646320"/>
                </a:lnTo>
                <a:lnTo>
                  <a:pt x="1101272" y="642010"/>
                </a:lnTo>
                <a:lnTo>
                  <a:pt x="1096056" y="637699"/>
                </a:lnTo>
                <a:lnTo>
                  <a:pt x="1091293" y="632935"/>
                </a:lnTo>
                <a:lnTo>
                  <a:pt x="1086531" y="628171"/>
                </a:lnTo>
                <a:lnTo>
                  <a:pt x="1081768" y="623407"/>
                </a:lnTo>
                <a:lnTo>
                  <a:pt x="1077232" y="618189"/>
                </a:lnTo>
                <a:lnTo>
                  <a:pt x="1072697" y="613198"/>
                </a:lnTo>
                <a:lnTo>
                  <a:pt x="1068388" y="607980"/>
                </a:lnTo>
                <a:lnTo>
                  <a:pt x="1064079" y="602535"/>
                </a:lnTo>
                <a:lnTo>
                  <a:pt x="1059997" y="597090"/>
                </a:lnTo>
                <a:lnTo>
                  <a:pt x="1055688" y="591192"/>
                </a:lnTo>
                <a:lnTo>
                  <a:pt x="1052059" y="585520"/>
                </a:lnTo>
                <a:lnTo>
                  <a:pt x="1048204" y="579621"/>
                </a:lnTo>
                <a:lnTo>
                  <a:pt x="1044348" y="573496"/>
                </a:lnTo>
                <a:lnTo>
                  <a:pt x="1040947" y="567597"/>
                </a:lnTo>
                <a:lnTo>
                  <a:pt x="1037318" y="561245"/>
                </a:lnTo>
                <a:lnTo>
                  <a:pt x="1033916" y="554893"/>
                </a:lnTo>
                <a:lnTo>
                  <a:pt x="1030514" y="548540"/>
                </a:lnTo>
                <a:lnTo>
                  <a:pt x="1027566" y="541961"/>
                </a:lnTo>
                <a:lnTo>
                  <a:pt x="1024391" y="535155"/>
                </a:lnTo>
                <a:lnTo>
                  <a:pt x="1021670" y="528576"/>
                </a:lnTo>
                <a:lnTo>
                  <a:pt x="1018948" y="521770"/>
                </a:lnTo>
                <a:lnTo>
                  <a:pt x="1016227" y="514737"/>
                </a:lnTo>
                <a:lnTo>
                  <a:pt x="1013959" y="507704"/>
                </a:lnTo>
                <a:lnTo>
                  <a:pt x="1011238" y="500671"/>
                </a:lnTo>
                <a:lnTo>
                  <a:pt x="1008970" y="493638"/>
                </a:lnTo>
                <a:lnTo>
                  <a:pt x="1007155" y="486152"/>
                </a:lnTo>
                <a:lnTo>
                  <a:pt x="1005341" y="478892"/>
                </a:lnTo>
                <a:lnTo>
                  <a:pt x="1003527" y="471405"/>
                </a:lnTo>
                <a:lnTo>
                  <a:pt x="1001713" y="463692"/>
                </a:lnTo>
                <a:lnTo>
                  <a:pt x="1001178" y="460749"/>
                </a:lnTo>
                <a:lnTo>
                  <a:pt x="999308" y="462199"/>
                </a:lnTo>
                <a:lnTo>
                  <a:pt x="997052" y="463100"/>
                </a:lnTo>
                <a:lnTo>
                  <a:pt x="995698" y="463325"/>
                </a:lnTo>
                <a:lnTo>
                  <a:pt x="994569" y="463550"/>
                </a:lnTo>
                <a:lnTo>
                  <a:pt x="993215" y="463325"/>
                </a:lnTo>
                <a:lnTo>
                  <a:pt x="992312" y="463100"/>
                </a:lnTo>
                <a:lnTo>
                  <a:pt x="990056" y="462199"/>
                </a:lnTo>
                <a:lnTo>
                  <a:pt x="987799" y="460623"/>
                </a:lnTo>
                <a:lnTo>
                  <a:pt x="985768" y="458597"/>
                </a:lnTo>
                <a:lnTo>
                  <a:pt x="983737" y="456120"/>
                </a:lnTo>
                <a:lnTo>
                  <a:pt x="981706" y="452743"/>
                </a:lnTo>
                <a:lnTo>
                  <a:pt x="979900" y="449366"/>
                </a:lnTo>
                <a:lnTo>
                  <a:pt x="978095" y="445314"/>
                </a:lnTo>
                <a:lnTo>
                  <a:pt x="976741" y="441036"/>
                </a:lnTo>
                <a:lnTo>
                  <a:pt x="975387" y="436308"/>
                </a:lnTo>
                <a:lnTo>
                  <a:pt x="974484" y="430905"/>
                </a:lnTo>
                <a:lnTo>
                  <a:pt x="973356" y="425727"/>
                </a:lnTo>
                <a:lnTo>
                  <a:pt x="972679" y="419873"/>
                </a:lnTo>
                <a:lnTo>
                  <a:pt x="971776" y="414245"/>
                </a:lnTo>
                <a:lnTo>
                  <a:pt x="971550" y="407941"/>
                </a:lnTo>
                <a:lnTo>
                  <a:pt x="971550" y="401637"/>
                </a:lnTo>
                <a:lnTo>
                  <a:pt x="971550" y="395334"/>
                </a:lnTo>
                <a:lnTo>
                  <a:pt x="971776" y="389030"/>
                </a:lnTo>
                <a:lnTo>
                  <a:pt x="972679" y="383176"/>
                </a:lnTo>
                <a:lnTo>
                  <a:pt x="973356" y="377548"/>
                </a:lnTo>
                <a:lnTo>
                  <a:pt x="974484" y="372145"/>
                </a:lnTo>
                <a:lnTo>
                  <a:pt x="975387" y="367192"/>
                </a:lnTo>
                <a:lnTo>
                  <a:pt x="976741" y="362239"/>
                </a:lnTo>
                <a:lnTo>
                  <a:pt x="978095" y="357736"/>
                </a:lnTo>
                <a:lnTo>
                  <a:pt x="979900" y="353909"/>
                </a:lnTo>
                <a:lnTo>
                  <a:pt x="981706" y="350306"/>
                </a:lnTo>
                <a:lnTo>
                  <a:pt x="983737" y="347380"/>
                </a:lnTo>
                <a:lnTo>
                  <a:pt x="985768" y="344678"/>
                </a:lnTo>
                <a:lnTo>
                  <a:pt x="987799" y="342427"/>
                </a:lnTo>
                <a:lnTo>
                  <a:pt x="990056" y="341076"/>
                </a:lnTo>
                <a:lnTo>
                  <a:pt x="992312" y="339950"/>
                </a:lnTo>
                <a:lnTo>
                  <a:pt x="993215" y="339725"/>
                </a:lnTo>
                <a:lnTo>
                  <a:pt x="994569" y="339725"/>
                </a:lnTo>
                <a:lnTo>
                  <a:pt x="995698" y="339725"/>
                </a:lnTo>
                <a:lnTo>
                  <a:pt x="996322" y="339829"/>
                </a:lnTo>
                <a:lnTo>
                  <a:pt x="996723" y="337100"/>
                </a:lnTo>
                <a:lnTo>
                  <a:pt x="997630" y="329386"/>
                </a:lnTo>
                <a:lnTo>
                  <a:pt x="998991" y="321673"/>
                </a:lnTo>
                <a:lnTo>
                  <a:pt x="1000352" y="313959"/>
                </a:lnTo>
                <a:lnTo>
                  <a:pt x="1001713" y="306473"/>
                </a:lnTo>
                <a:lnTo>
                  <a:pt x="1003527" y="298986"/>
                </a:lnTo>
                <a:lnTo>
                  <a:pt x="1005341" y="291273"/>
                </a:lnTo>
                <a:lnTo>
                  <a:pt x="1007155" y="284013"/>
                </a:lnTo>
                <a:lnTo>
                  <a:pt x="1008970" y="276753"/>
                </a:lnTo>
                <a:lnTo>
                  <a:pt x="1011238" y="269493"/>
                </a:lnTo>
                <a:lnTo>
                  <a:pt x="1013959" y="262460"/>
                </a:lnTo>
                <a:lnTo>
                  <a:pt x="1016227" y="255428"/>
                </a:lnTo>
                <a:lnTo>
                  <a:pt x="1018948" y="248395"/>
                </a:lnTo>
                <a:lnTo>
                  <a:pt x="1021670" y="241589"/>
                </a:lnTo>
                <a:lnTo>
                  <a:pt x="1024391" y="235010"/>
                </a:lnTo>
                <a:lnTo>
                  <a:pt x="1027566" y="228203"/>
                </a:lnTo>
                <a:lnTo>
                  <a:pt x="1030514" y="221624"/>
                </a:lnTo>
                <a:lnTo>
                  <a:pt x="1033916" y="215272"/>
                </a:lnTo>
                <a:lnTo>
                  <a:pt x="1037318" y="208920"/>
                </a:lnTo>
                <a:lnTo>
                  <a:pt x="1040947" y="202567"/>
                </a:lnTo>
                <a:lnTo>
                  <a:pt x="1044348" y="196669"/>
                </a:lnTo>
                <a:lnTo>
                  <a:pt x="1048204" y="190543"/>
                </a:lnTo>
                <a:lnTo>
                  <a:pt x="1052059" y="184645"/>
                </a:lnTo>
                <a:lnTo>
                  <a:pt x="1055688" y="178973"/>
                </a:lnTo>
                <a:lnTo>
                  <a:pt x="1059997" y="173075"/>
                </a:lnTo>
                <a:lnTo>
                  <a:pt x="1064079" y="167630"/>
                </a:lnTo>
                <a:lnTo>
                  <a:pt x="1068388" y="162185"/>
                </a:lnTo>
                <a:lnTo>
                  <a:pt x="1072697" y="156967"/>
                </a:lnTo>
                <a:lnTo>
                  <a:pt x="1077232" y="151976"/>
                </a:lnTo>
                <a:lnTo>
                  <a:pt x="1081768" y="146985"/>
                </a:lnTo>
                <a:lnTo>
                  <a:pt x="1086531" y="141767"/>
                </a:lnTo>
                <a:lnTo>
                  <a:pt x="1091293" y="137230"/>
                </a:lnTo>
                <a:lnTo>
                  <a:pt x="1096056" y="132465"/>
                </a:lnTo>
                <a:lnTo>
                  <a:pt x="1101272" y="128155"/>
                </a:lnTo>
                <a:lnTo>
                  <a:pt x="1106034" y="123844"/>
                </a:lnTo>
                <a:lnTo>
                  <a:pt x="1111250" y="119534"/>
                </a:lnTo>
                <a:lnTo>
                  <a:pt x="1116240" y="115677"/>
                </a:lnTo>
                <a:lnTo>
                  <a:pt x="1121682" y="111820"/>
                </a:lnTo>
                <a:lnTo>
                  <a:pt x="1127125" y="107964"/>
                </a:lnTo>
                <a:lnTo>
                  <a:pt x="1132568" y="104561"/>
                </a:lnTo>
                <a:lnTo>
                  <a:pt x="1138011" y="100931"/>
                </a:lnTo>
                <a:lnTo>
                  <a:pt x="1143907" y="97982"/>
                </a:lnTo>
                <a:lnTo>
                  <a:pt x="1149350" y="94579"/>
                </a:lnTo>
                <a:lnTo>
                  <a:pt x="1155247" y="91856"/>
                </a:lnTo>
                <a:lnTo>
                  <a:pt x="1160916" y="89134"/>
                </a:lnTo>
                <a:lnTo>
                  <a:pt x="1166813" y="86638"/>
                </a:lnTo>
                <a:lnTo>
                  <a:pt x="1172936" y="84369"/>
                </a:lnTo>
                <a:lnTo>
                  <a:pt x="1178832" y="82101"/>
                </a:lnTo>
                <a:lnTo>
                  <a:pt x="1184956" y="80059"/>
                </a:lnTo>
                <a:lnTo>
                  <a:pt x="1191079" y="78017"/>
                </a:lnTo>
                <a:lnTo>
                  <a:pt x="1197429" y="76429"/>
                </a:lnTo>
                <a:lnTo>
                  <a:pt x="1203325" y="74841"/>
                </a:lnTo>
                <a:lnTo>
                  <a:pt x="1209675" y="73707"/>
                </a:lnTo>
                <a:lnTo>
                  <a:pt x="1216252" y="72346"/>
                </a:lnTo>
                <a:lnTo>
                  <a:pt x="1222602" y="71665"/>
                </a:lnTo>
                <a:lnTo>
                  <a:pt x="1228952" y="70984"/>
                </a:lnTo>
                <a:lnTo>
                  <a:pt x="1235529" y="70304"/>
                </a:lnTo>
                <a:lnTo>
                  <a:pt x="1241879" y="70077"/>
                </a:lnTo>
                <a:lnTo>
                  <a:pt x="1248456" y="69850"/>
                </a:lnTo>
                <a:close/>
                <a:moveTo>
                  <a:pt x="513333" y="14287"/>
                </a:moveTo>
                <a:lnTo>
                  <a:pt x="519907" y="14287"/>
                </a:lnTo>
                <a:lnTo>
                  <a:pt x="526481" y="14287"/>
                </a:lnTo>
                <a:lnTo>
                  <a:pt x="533055" y="14514"/>
                </a:lnTo>
                <a:lnTo>
                  <a:pt x="539629" y="14968"/>
                </a:lnTo>
                <a:lnTo>
                  <a:pt x="545976" y="15875"/>
                </a:lnTo>
                <a:lnTo>
                  <a:pt x="552550" y="16783"/>
                </a:lnTo>
                <a:lnTo>
                  <a:pt x="558670" y="17917"/>
                </a:lnTo>
                <a:lnTo>
                  <a:pt x="565017" y="19051"/>
                </a:lnTo>
                <a:lnTo>
                  <a:pt x="571365" y="20639"/>
                </a:lnTo>
                <a:lnTo>
                  <a:pt x="577485" y="22454"/>
                </a:lnTo>
                <a:lnTo>
                  <a:pt x="583379" y="24042"/>
                </a:lnTo>
                <a:lnTo>
                  <a:pt x="589499" y="26084"/>
                </a:lnTo>
                <a:lnTo>
                  <a:pt x="595620" y="28353"/>
                </a:lnTo>
                <a:lnTo>
                  <a:pt x="601740" y="30621"/>
                </a:lnTo>
                <a:lnTo>
                  <a:pt x="607408" y="33571"/>
                </a:lnTo>
                <a:lnTo>
                  <a:pt x="613301" y="36066"/>
                </a:lnTo>
                <a:lnTo>
                  <a:pt x="618969" y="39016"/>
                </a:lnTo>
                <a:lnTo>
                  <a:pt x="624862" y="41965"/>
                </a:lnTo>
                <a:lnTo>
                  <a:pt x="630303" y="45368"/>
                </a:lnTo>
                <a:lnTo>
                  <a:pt x="635970" y="48544"/>
                </a:lnTo>
                <a:lnTo>
                  <a:pt x="641184" y="52174"/>
                </a:lnTo>
                <a:lnTo>
                  <a:pt x="646851" y="56031"/>
                </a:lnTo>
                <a:lnTo>
                  <a:pt x="652065" y="59887"/>
                </a:lnTo>
                <a:lnTo>
                  <a:pt x="657052" y="63744"/>
                </a:lnTo>
                <a:lnTo>
                  <a:pt x="662492" y="68055"/>
                </a:lnTo>
                <a:lnTo>
                  <a:pt x="667479" y="72365"/>
                </a:lnTo>
                <a:lnTo>
                  <a:pt x="672239" y="76902"/>
                </a:lnTo>
                <a:lnTo>
                  <a:pt x="677227" y="81440"/>
                </a:lnTo>
                <a:lnTo>
                  <a:pt x="681760" y="86204"/>
                </a:lnTo>
                <a:lnTo>
                  <a:pt x="686521" y="90968"/>
                </a:lnTo>
                <a:lnTo>
                  <a:pt x="691281" y="96186"/>
                </a:lnTo>
                <a:lnTo>
                  <a:pt x="695815" y="101177"/>
                </a:lnTo>
                <a:lnTo>
                  <a:pt x="699895" y="106395"/>
                </a:lnTo>
                <a:lnTo>
                  <a:pt x="704202" y="112067"/>
                </a:lnTo>
                <a:lnTo>
                  <a:pt x="708509" y="117512"/>
                </a:lnTo>
                <a:lnTo>
                  <a:pt x="712589" y="123183"/>
                </a:lnTo>
                <a:lnTo>
                  <a:pt x="716443" y="128855"/>
                </a:lnTo>
                <a:lnTo>
                  <a:pt x="720523" y="134754"/>
                </a:lnTo>
                <a:lnTo>
                  <a:pt x="723924" y="140652"/>
                </a:lnTo>
                <a:lnTo>
                  <a:pt x="727777" y="146778"/>
                </a:lnTo>
                <a:lnTo>
                  <a:pt x="730951" y="153130"/>
                </a:lnTo>
                <a:lnTo>
                  <a:pt x="734578" y="159482"/>
                </a:lnTo>
                <a:lnTo>
                  <a:pt x="737751" y="166061"/>
                </a:lnTo>
                <a:lnTo>
                  <a:pt x="740925" y="172640"/>
                </a:lnTo>
                <a:lnTo>
                  <a:pt x="743872" y="179220"/>
                </a:lnTo>
                <a:lnTo>
                  <a:pt x="746592" y="186026"/>
                </a:lnTo>
                <a:lnTo>
                  <a:pt x="749539" y="192832"/>
                </a:lnTo>
                <a:lnTo>
                  <a:pt x="752259" y="199638"/>
                </a:lnTo>
                <a:lnTo>
                  <a:pt x="754753" y="206671"/>
                </a:lnTo>
                <a:lnTo>
                  <a:pt x="757020" y="213704"/>
                </a:lnTo>
                <a:lnTo>
                  <a:pt x="759287" y="220963"/>
                </a:lnTo>
                <a:lnTo>
                  <a:pt x="761327" y="228450"/>
                </a:lnTo>
                <a:lnTo>
                  <a:pt x="763367" y="235710"/>
                </a:lnTo>
                <a:lnTo>
                  <a:pt x="765180" y="242969"/>
                </a:lnTo>
                <a:lnTo>
                  <a:pt x="766540" y="250683"/>
                </a:lnTo>
                <a:lnTo>
                  <a:pt x="768127" y="258170"/>
                </a:lnTo>
                <a:lnTo>
                  <a:pt x="769261" y="265656"/>
                </a:lnTo>
                <a:lnTo>
                  <a:pt x="770621" y="273597"/>
                </a:lnTo>
                <a:lnTo>
                  <a:pt x="771528" y="281310"/>
                </a:lnTo>
                <a:lnTo>
                  <a:pt x="771841" y="283505"/>
                </a:lnTo>
                <a:lnTo>
                  <a:pt x="773361" y="282802"/>
                </a:lnTo>
                <a:lnTo>
                  <a:pt x="774259" y="282574"/>
                </a:lnTo>
                <a:lnTo>
                  <a:pt x="775606" y="282574"/>
                </a:lnTo>
                <a:lnTo>
                  <a:pt x="776729" y="282574"/>
                </a:lnTo>
                <a:lnTo>
                  <a:pt x="777852" y="282802"/>
                </a:lnTo>
                <a:lnTo>
                  <a:pt x="780098" y="283945"/>
                </a:lnTo>
                <a:lnTo>
                  <a:pt x="782344" y="285315"/>
                </a:lnTo>
                <a:lnTo>
                  <a:pt x="784589" y="287371"/>
                </a:lnTo>
                <a:lnTo>
                  <a:pt x="786611" y="289884"/>
                </a:lnTo>
                <a:lnTo>
                  <a:pt x="788407" y="293311"/>
                </a:lnTo>
                <a:lnTo>
                  <a:pt x="789979" y="296737"/>
                </a:lnTo>
                <a:lnTo>
                  <a:pt x="791776" y="300849"/>
                </a:lnTo>
                <a:lnTo>
                  <a:pt x="793348" y="305189"/>
                </a:lnTo>
                <a:lnTo>
                  <a:pt x="794471" y="309987"/>
                </a:lnTo>
                <a:lnTo>
                  <a:pt x="795818" y="315469"/>
                </a:lnTo>
                <a:lnTo>
                  <a:pt x="796492" y="320723"/>
                </a:lnTo>
                <a:lnTo>
                  <a:pt x="797390" y="326663"/>
                </a:lnTo>
                <a:lnTo>
                  <a:pt x="798064" y="332602"/>
                </a:lnTo>
                <a:lnTo>
                  <a:pt x="798289" y="338770"/>
                </a:lnTo>
                <a:lnTo>
                  <a:pt x="798513" y="345166"/>
                </a:lnTo>
                <a:lnTo>
                  <a:pt x="798289" y="351563"/>
                </a:lnTo>
                <a:lnTo>
                  <a:pt x="798064" y="357730"/>
                </a:lnTo>
                <a:lnTo>
                  <a:pt x="797390" y="363898"/>
                </a:lnTo>
                <a:lnTo>
                  <a:pt x="796492" y="369609"/>
                </a:lnTo>
                <a:lnTo>
                  <a:pt x="795818" y="375092"/>
                </a:lnTo>
                <a:lnTo>
                  <a:pt x="794471" y="380117"/>
                </a:lnTo>
                <a:lnTo>
                  <a:pt x="793348" y="385143"/>
                </a:lnTo>
                <a:lnTo>
                  <a:pt x="791776" y="389712"/>
                </a:lnTo>
                <a:lnTo>
                  <a:pt x="789979" y="393595"/>
                </a:lnTo>
                <a:lnTo>
                  <a:pt x="788407" y="397250"/>
                </a:lnTo>
                <a:lnTo>
                  <a:pt x="786611" y="400220"/>
                </a:lnTo>
                <a:lnTo>
                  <a:pt x="784589" y="403190"/>
                </a:lnTo>
                <a:lnTo>
                  <a:pt x="782344" y="405017"/>
                </a:lnTo>
                <a:lnTo>
                  <a:pt x="780098" y="406616"/>
                </a:lnTo>
                <a:lnTo>
                  <a:pt x="777852" y="407758"/>
                </a:lnTo>
                <a:lnTo>
                  <a:pt x="776729" y="407987"/>
                </a:lnTo>
                <a:lnTo>
                  <a:pt x="775606" y="407987"/>
                </a:lnTo>
                <a:lnTo>
                  <a:pt x="774259" y="407987"/>
                </a:lnTo>
                <a:lnTo>
                  <a:pt x="773361" y="407758"/>
                </a:lnTo>
                <a:lnTo>
                  <a:pt x="770890" y="406616"/>
                </a:lnTo>
                <a:lnTo>
                  <a:pt x="768869" y="405017"/>
                </a:lnTo>
                <a:lnTo>
                  <a:pt x="767445" y="403859"/>
                </a:lnTo>
                <a:lnTo>
                  <a:pt x="766540" y="408129"/>
                </a:lnTo>
                <a:lnTo>
                  <a:pt x="765180" y="415616"/>
                </a:lnTo>
                <a:lnTo>
                  <a:pt x="763367" y="423102"/>
                </a:lnTo>
                <a:lnTo>
                  <a:pt x="761327" y="430362"/>
                </a:lnTo>
                <a:lnTo>
                  <a:pt x="759287" y="437622"/>
                </a:lnTo>
                <a:lnTo>
                  <a:pt x="757020" y="444655"/>
                </a:lnTo>
                <a:lnTo>
                  <a:pt x="754753" y="452141"/>
                </a:lnTo>
                <a:lnTo>
                  <a:pt x="752259" y="458947"/>
                </a:lnTo>
                <a:lnTo>
                  <a:pt x="749539" y="465980"/>
                </a:lnTo>
                <a:lnTo>
                  <a:pt x="746592" y="472786"/>
                </a:lnTo>
                <a:lnTo>
                  <a:pt x="743872" y="479592"/>
                </a:lnTo>
                <a:lnTo>
                  <a:pt x="740925" y="486171"/>
                </a:lnTo>
                <a:lnTo>
                  <a:pt x="737751" y="492751"/>
                </a:lnTo>
                <a:lnTo>
                  <a:pt x="734578" y="499330"/>
                </a:lnTo>
                <a:lnTo>
                  <a:pt x="730951" y="505682"/>
                </a:lnTo>
                <a:lnTo>
                  <a:pt x="727777" y="511581"/>
                </a:lnTo>
                <a:lnTo>
                  <a:pt x="723924" y="517933"/>
                </a:lnTo>
                <a:lnTo>
                  <a:pt x="720523" y="523831"/>
                </a:lnTo>
                <a:lnTo>
                  <a:pt x="716443" y="529730"/>
                </a:lnTo>
                <a:lnTo>
                  <a:pt x="712589" y="535629"/>
                </a:lnTo>
                <a:lnTo>
                  <a:pt x="708509" y="541300"/>
                </a:lnTo>
                <a:lnTo>
                  <a:pt x="704202" y="546745"/>
                </a:lnTo>
                <a:lnTo>
                  <a:pt x="699895" y="551963"/>
                </a:lnTo>
                <a:lnTo>
                  <a:pt x="695815" y="557408"/>
                </a:lnTo>
                <a:lnTo>
                  <a:pt x="691281" y="562626"/>
                </a:lnTo>
                <a:lnTo>
                  <a:pt x="686521" y="567617"/>
                </a:lnTo>
                <a:lnTo>
                  <a:pt x="681760" y="572608"/>
                </a:lnTo>
                <a:lnTo>
                  <a:pt x="677227" y="577372"/>
                </a:lnTo>
                <a:lnTo>
                  <a:pt x="672239" y="581909"/>
                </a:lnTo>
                <a:lnTo>
                  <a:pt x="667479" y="586447"/>
                </a:lnTo>
                <a:lnTo>
                  <a:pt x="662492" y="590757"/>
                </a:lnTo>
                <a:lnTo>
                  <a:pt x="657052" y="594841"/>
                </a:lnTo>
                <a:lnTo>
                  <a:pt x="652065" y="598698"/>
                </a:lnTo>
                <a:lnTo>
                  <a:pt x="646851" y="602781"/>
                </a:lnTo>
                <a:lnTo>
                  <a:pt x="641184" y="606411"/>
                </a:lnTo>
                <a:lnTo>
                  <a:pt x="635970" y="609814"/>
                </a:lnTo>
                <a:lnTo>
                  <a:pt x="630303" y="613444"/>
                </a:lnTo>
                <a:lnTo>
                  <a:pt x="624862" y="616620"/>
                </a:lnTo>
                <a:lnTo>
                  <a:pt x="618969" y="619796"/>
                </a:lnTo>
                <a:lnTo>
                  <a:pt x="613301" y="622519"/>
                </a:lnTo>
                <a:lnTo>
                  <a:pt x="607408" y="625241"/>
                </a:lnTo>
                <a:lnTo>
                  <a:pt x="601740" y="627737"/>
                </a:lnTo>
                <a:lnTo>
                  <a:pt x="595620" y="630232"/>
                </a:lnTo>
                <a:lnTo>
                  <a:pt x="589499" y="632501"/>
                </a:lnTo>
                <a:lnTo>
                  <a:pt x="583379" y="634543"/>
                </a:lnTo>
                <a:lnTo>
                  <a:pt x="577485" y="636358"/>
                </a:lnTo>
                <a:lnTo>
                  <a:pt x="571365" y="638173"/>
                </a:lnTo>
                <a:lnTo>
                  <a:pt x="565017" y="639307"/>
                </a:lnTo>
                <a:lnTo>
                  <a:pt x="558670" y="640895"/>
                </a:lnTo>
                <a:lnTo>
                  <a:pt x="552550" y="642029"/>
                </a:lnTo>
                <a:lnTo>
                  <a:pt x="545976" y="642710"/>
                </a:lnTo>
                <a:lnTo>
                  <a:pt x="539629" y="643391"/>
                </a:lnTo>
                <a:lnTo>
                  <a:pt x="533055" y="644071"/>
                </a:lnTo>
                <a:lnTo>
                  <a:pt x="526481" y="644525"/>
                </a:lnTo>
                <a:lnTo>
                  <a:pt x="519907" y="644525"/>
                </a:lnTo>
                <a:lnTo>
                  <a:pt x="513333" y="644525"/>
                </a:lnTo>
                <a:lnTo>
                  <a:pt x="506759" y="644071"/>
                </a:lnTo>
                <a:lnTo>
                  <a:pt x="500186" y="643391"/>
                </a:lnTo>
                <a:lnTo>
                  <a:pt x="493838" y="642710"/>
                </a:lnTo>
                <a:lnTo>
                  <a:pt x="487264" y="642029"/>
                </a:lnTo>
                <a:lnTo>
                  <a:pt x="481144" y="640895"/>
                </a:lnTo>
                <a:lnTo>
                  <a:pt x="474797" y="639307"/>
                </a:lnTo>
                <a:lnTo>
                  <a:pt x="468450" y="638173"/>
                </a:lnTo>
                <a:lnTo>
                  <a:pt x="462329" y="636358"/>
                </a:lnTo>
                <a:lnTo>
                  <a:pt x="456435" y="634543"/>
                </a:lnTo>
                <a:lnTo>
                  <a:pt x="450315" y="632501"/>
                </a:lnTo>
                <a:lnTo>
                  <a:pt x="444194" y="630232"/>
                </a:lnTo>
                <a:lnTo>
                  <a:pt x="438301" y="627737"/>
                </a:lnTo>
                <a:lnTo>
                  <a:pt x="432407" y="625241"/>
                </a:lnTo>
                <a:lnTo>
                  <a:pt x="426513" y="622519"/>
                </a:lnTo>
                <a:lnTo>
                  <a:pt x="420846" y="619796"/>
                </a:lnTo>
                <a:lnTo>
                  <a:pt x="414952" y="616620"/>
                </a:lnTo>
                <a:lnTo>
                  <a:pt x="409512" y="613444"/>
                </a:lnTo>
                <a:lnTo>
                  <a:pt x="403844" y="609814"/>
                </a:lnTo>
                <a:lnTo>
                  <a:pt x="398631" y="606411"/>
                </a:lnTo>
                <a:lnTo>
                  <a:pt x="392963" y="602781"/>
                </a:lnTo>
                <a:lnTo>
                  <a:pt x="387750" y="598698"/>
                </a:lnTo>
                <a:lnTo>
                  <a:pt x="382763" y="594841"/>
                </a:lnTo>
                <a:lnTo>
                  <a:pt x="377322" y="590757"/>
                </a:lnTo>
                <a:lnTo>
                  <a:pt x="372335" y="586447"/>
                </a:lnTo>
                <a:lnTo>
                  <a:pt x="367575" y="581909"/>
                </a:lnTo>
                <a:lnTo>
                  <a:pt x="362588" y="577372"/>
                </a:lnTo>
                <a:lnTo>
                  <a:pt x="358054" y="572608"/>
                </a:lnTo>
                <a:lnTo>
                  <a:pt x="353294" y="567617"/>
                </a:lnTo>
                <a:lnTo>
                  <a:pt x="348760" y="562626"/>
                </a:lnTo>
                <a:lnTo>
                  <a:pt x="344000" y="557408"/>
                </a:lnTo>
                <a:lnTo>
                  <a:pt x="339919" y="551963"/>
                </a:lnTo>
                <a:lnTo>
                  <a:pt x="335612" y="546745"/>
                </a:lnTo>
                <a:lnTo>
                  <a:pt x="331305" y="541300"/>
                </a:lnTo>
                <a:lnTo>
                  <a:pt x="327225" y="535629"/>
                </a:lnTo>
                <a:lnTo>
                  <a:pt x="323371" y="529730"/>
                </a:lnTo>
                <a:lnTo>
                  <a:pt x="319291" y="523831"/>
                </a:lnTo>
                <a:lnTo>
                  <a:pt x="315891" y="517933"/>
                </a:lnTo>
                <a:lnTo>
                  <a:pt x="312037" y="511581"/>
                </a:lnTo>
                <a:lnTo>
                  <a:pt x="308863" y="505682"/>
                </a:lnTo>
                <a:lnTo>
                  <a:pt x="305236" y="499330"/>
                </a:lnTo>
                <a:lnTo>
                  <a:pt x="302063" y="492751"/>
                </a:lnTo>
                <a:lnTo>
                  <a:pt x="298889" y="486171"/>
                </a:lnTo>
                <a:lnTo>
                  <a:pt x="295942" y="479592"/>
                </a:lnTo>
                <a:lnTo>
                  <a:pt x="293222" y="472786"/>
                </a:lnTo>
                <a:lnTo>
                  <a:pt x="290275" y="465980"/>
                </a:lnTo>
                <a:lnTo>
                  <a:pt x="287555" y="458947"/>
                </a:lnTo>
                <a:lnTo>
                  <a:pt x="285061" y="452141"/>
                </a:lnTo>
                <a:lnTo>
                  <a:pt x="282795" y="444655"/>
                </a:lnTo>
                <a:lnTo>
                  <a:pt x="280528" y="437622"/>
                </a:lnTo>
                <a:lnTo>
                  <a:pt x="278488" y="430362"/>
                </a:lnTo>
                <a:lnTo>
                  <a:pt x="276447" y="423102"/>
                </a:lnTo>
                <a:lnTo>
                  <a:pt x="274861" y="415616"/>
                </a:lnTo>
                <a:lnTo>
                  <a:pt x="273274" y="408129"/>
                </a:lnTo>
                <a:lnTo>
                  <a:pt x="272602" y="404960"/>
                </a:lnTo>
                <a:lnTo>
                  <a:pt x="272532" y="405017"/>
                </a:lnTo>
                <a:lnTo>
                  <a:pt x="270286" y="406616"/>
                </a:lnTo>
                <a:lnTo>
                  <a:pt x="268041" y="407758"/>
                </a:lnTo>
                <a:lnTo>
                  <a:pt x="267142" y="407987"/>
                </a:lnTo>
                <a:lnTo>
                  <a:pt x="265795" y="407987"/>
                </a:lnTo>
                <a:lnTo>
                  <a:pt x="264672" y="407987"/>
                </a:lnTo>
                <a:lnTo>
                  <a:pt x="263549" y="407758"/>
                </a:lnTo>
                <a:lnTo>
                  <a:pt x="261303" y="406616"/>
                </a:lnTo>
                <a:lnTo>
                  <a:pt x="259058" y="405017"/>
                </a:lnTo>
                <a:lnTo>
                  <a:pt x="256812" y="403190"/>
                </a:lnTo>
                <a:lnTo>
                  <a:pt x="254791" y="400220"/>
                </a:lnTo>
                <a:lnTo>
                  <a:pt x="252994" y="397250"/>
                </a:lnTo>
                <a:lnTo>
                  <a:pt x="251422" y="393595"/>
                </a:lnTo>
                <a:lnTo>
                  <a:pt x="249625" y="389712"/>
                </a:lnTo>
                <a:lnTo>
                  <a:pt x="248053" y="385143"/>
                </a:lnTo>
                <a:lnTo>
                  <a:pt x="246930" y="380117"/>
                </a:lnTo>
                <a:lnTo>
                  <a:pt x="245583" y="375092"/>
                </a:lnTo>
                <a:lnTo>
                  <a:pt x="244909" y="369609"/>
                </a:lnTo>
                <a:lnTo>
                  <a:pt x="243786" y="363898"/>
                </a:lnTo>
                <a:lnTo>
                  <a:pt x="243337" y="357730"/>
                </a:lnTo>
                <a:lnTo>
                  <a:pt x="243113" y="351563"/>
                </a:lnTo>
                <a:lnTo>
                  <a:pt x="242888" y="345166"/>
                </a:lnTo>
                <a:lnTo>
                  <a:pt x="243113" y="338770"/>
                </a:lnTo>
                <a:lnTo>
                  <a:pt x="243337" y="332602"/>
                </a:lnTo>
                <a:lnTo>
                  <a:pt x="243786" y="326663"/>
                </a:lnTo>
                <a:lnTo>
                  <a:pt x="244909" y="320723"/>
                </a:lnTo>
                <a:lnTo>
                  <a:pt x="245583" y="315469"/>
                </a:lnTo>
                <a:lnTo>
                  <a:pt x="246930" y="309987"/>
                </a:lnTo>
                <a:lnTo>
                  <a:pt x="248053" y="305189"/>
                </a:lnTo>
                <a:lnTo>
                  <a:pt x="249625" y="300849"/>
                </a:lnTo>
                <a:lnTo>
                  <a:pt x="251422" y="296737"/>
                </a:lnTo>
                <a:lnTo>
                  <a:pt x="252994" y="293311"/>
                </a:lnTo>
                <a:lnTo>
                  <a:pt x="254791" y="289884"/>
                </a:lnTo>
                <a:lnTo>
                  <a:pt x="256812" y="287371"/>
                </a:lnTo>
                <a:lnTo>
                  <a:pt x="259058" y="285315"/>
                </a:lnTo>
                <a:lnTo>
                  <a:pt x="261303" y="283945"/>
                </a:lnTo>
                <a:lnTo>
                  <a:pt x="263549" y="282802"/>
                </a:lnTo>
                <a:lnTo>
                  <a:pt x="264672" y="282574"/>
                </a:lnTo>
                <a:lnTo>
                  <a:pt x="265795" y="282574"/>
                </a:lnTo>
                <a:lnTo>
                  <a:pt x="267142" y="282574"/>
                </a:lnTo>
                <a:lnTo>
                  <a:pt x="268041" y="282802"/>
                </a:lnTo>
                <a:lnTo>
                  <a:pt x="268071" y="282818"/>
                </a:lnTo>
                <a:lnTo>
                  <a:pt x="268287" y="281310"/>
                </a:lnTo>
                <a:lnTo>
                  <a:pt x="269193" y="273597"/>
                </a:lnTo>
                <a:lnTo>
                  <a:pt x="270554" y="265656"/>
                </a:lnTo>
                <a:lnTo>
                  <a:pt x="271687" y="258170"/>
                </a:lnTo>
                <a:lnTo>
                  <a:pt x="273274" y="250683"/>
                </a:lnTo>
                <a:lnTo>
                  <a:pt x="274861" y="242969"/>
                </a:lnTo>
                <a:lnTo>
                  <a:pt x="276447" y="235710"/>
                </a:lnTo>
                <a:lnTo>
                  <a:pt x="278488" y="228450"/>
                </a:lnTo>
                <a:lnTo>
                  <a:pt x="280528" y="220963"/>
                </a:lnTo>
                <a:lnTo>
                  <a:pt x="282795" y="213704"/>
                </a:lnTo>
                <a:lnTo>
                  <a:pt x="285061" y="206671"/>
                </a:lnTo>
                <a:lnTo>
                  <a:pt x="287555" y="199638"/>
                </a:lnTo>
                <a:lnTo>
                  <a:pt x="290275" y="192832"/>
                </a:lnTo>
                <a:lnTo>
                  <a:pt x="293222" y="186026"/>
                </a:lnTo>
                <a:lnTo>
                  <a:pt x="295942" y="179220"/>
                </a:lnTo>
                <a:lnTo>
                  <a:pt x="298889" y="172640"/>
                </a:lnTo>
                <a:lnTo>
                  <a:pt x="302063" y="166061"/>
                </a:lnTo>
                <a:lnTo>
                  <a:pt x="305236" y="159482"/>
                </a:lnTo>
                <a:lnTo>
                  <a:pt x="308863" y="153130"/>
                </a:lnTo>
                <a:lnTo>
                  <a:pt x="312037" y="146778"/>
                </a:lnTo>
                <a:lnTo>
                  <a:pt x="315891" y="140652"/>
                </a:lnTo>
                <a:lnTo>
                  <a:pt x="319291" y="134754"/>
                </a:lnTo>
                <a:lnTo>
                  <a:pt x="323371" y="128855"/>
                </a:lnTo>
                <a:lnTo>
                  <a:pt x="327225" y="123183"/>
                </a:lnTo>
                <a:lnTo>
                  <a:pt x="331305" y="117512"/>
                </a:lnTo>
                <a:lnTo>
                  <a:pt x="335612" y="112067"/>
                </a:lnTo>
                <a:lnTo>
                  <a:pt x="339919" y="106395"/>
                </a:lnTo>
                <a:lnTo>
                  <a:pt x="344000" y="101177"/>
                </a:lnTo>
                <a:lnTo>
                  <a:pt x="348760" y="96186"/>
                </a:lnTo>
                <a:lnTo>
                  <a:pt x="353294" y="90968"/>
                </a:lnTo>
                <a:lnTo>
                  <a:pt x="358054" y="86204"/>
                </a:lnTo>
                <a:lnTo>
                  <a:pt x="362588" y="81440"/>
                </a:lnTo>
                <a:lnTo>
                  <a:pt x="367575" y="76902"/>
                </a:lnTo>
                <a:lnTo>
                  <a:pt x="372335" y="72365"/>
                </a:lnTo>
                <a:lnTo>
                  <a:pt x="377322" y="68055"/>
                </a:lnTo>
                <a:lnTo>
                  <a:pt x="382763" y="63744"/>
                </a:lnTo>
                <a:lnTo>
                  <a:pt x="387750" y="59887"/>
                </a:lnTo>
                <a:lnTo>
                  <a:pt x="392963" y="56031"/>
                </a:lnTo>
                <a:lnTo>
                  <a:pt x="398631" y="52174"/>
                </a:lnTo>
                <a:lnTo>
                  <a:pt x="403844" y="48544"/>
                </a:lnTo>
                <a:lnTo>
                  <a:pt x="409512" y="45368"/>
                </a:lnTo>
                <a:lnTo>
                  <a:pt x="414952" y="41965"/>
                </a:lnTo>
                <a:lnTo>
                  <a:pt x="420846" y="39016"/>
                </a:lnTo>
                <a:lnTo>
                  <a:pt x="426513" y="36066"/>
                </a:lnTo>
                <a:lnTo>
                  <a:pt x="432407" y="33571"/>
                </a:lnTo>
                <a:lnTo>
                  <a:pt x="438301" y="30621"/>
                </a:lnTo>
                <a:lnTo>
                  <a:pt x="444194" y="28353"/>
                </a:lnTo>
                <a:lnTo>
                  <a:pt x="450315" y="26084"/>
                </a:lnTo>
                <a:lnTo>
                  <a:pt x="456435" y="24042"/>
                </a:lnTo>
                <a:lnTo>
                  <a:pt x="462329" y="22454"/>
                </a:lnTo>
                <a:lnTo>
                  <a:pt x="468450" y="20639"/>
                </a:lnTo>
                <a:lnTo>
                  <a:pt x="474797" y="19051"/>
                </a:lnTo>
                <a:lnTo>
                  <a:pt x="481144" y="17917"/>
                </a:lnTo>
                <a:lnTo>
                  <a:pt x="487264" y="16783"/>
                </a:lnTo>
                <a:lnTo>
                  <a:pt x="493838" y="15875"/>
                </a:lnTo>
                <a:lnTo>
                  <a:pt x="500186" y="14968"/>
                </a:lnTo>
                <a:lnTo>
                  <a:pt x="506759" y="14514"/>
                </a:lnTo>
                <a:lnTo>
                  <a:pt x="513333" y="14287"/>
                </a:lnTo>
                <a:close/>
                <a:moveTo>
                  <a:pt x="2026444" y="0"/>
                </a:moveTo>
                <a:lnTo>
                  <a:pt x="2033018" y="227"/>
                </a:lnTo>
                <a:lnTo>
                  <a:pt x="2039592" y="454"/>
                </a:lnTo>
                <a:lnTo>
                  <a:pt x="2046166" y="1134"/>
                </a:lnTo>
                <a:lnTo>
                  <a:pt x="2052740" y="1814"/>
                </a:lnTo>
                <a:lnTo>
                  <a:pt x="2059087" y="2948"/>
                </a:lnTo>
                <a:lnTo>
                  <a:pt x="2065434" y="3855"/>
                </a:lnTo>
                <a:lnTo>
                  <a:pt x="2071555" y="5216"/>
                </a:lnTo>
                <a:lnTo>
                  <a:pt x="2077902" y="6577"/>
                </a:lnTo>
                <a:lnTo>
                  <a:pt x="2084022" y="8164"/>
                </a:lnTo>
                <a:lnTo>
                  <a:pt x="2090369" y="10205"/>
                </a:lnTo>
                <a:lnTo>
                  <a:pt x="2096263" y="12246"/>
                </a:lnTo>
                <a:lnTo>
                  <a:pt x="2102384" y="14514"/>
                </a:lnTo>
                <a:lnTo>
                  <a:pt x="2108278" y="16782"/>
                </a:lnTo>
                <a:lnTo>
                  <a:pt x="2114171" y="19277"/>
                </a:lnTo>
                <a:lnTo>
                  <a:pt x="2120065" y="21998"/>
                </a:lnTo>
                <a:lnTo>
                  <a:pt x="2125506" y="24946"/>
                </a:lnTo>
                <a:lnTo>
                  <a:pt x="2131399" y="28121"/>
                </a:lnTo>
                <a:lnTo>
                  <a:pt x="2137067" y="31296"/>
                </a:lnTo>
                <a:lnTo>
                  <a:pt x="2142507" y="34698"/>
                </a:lnTo>
                <a:lnTo>
                  <a:pt x="2147947" y="38100"/>
                </a:lnTo>
                <a:lnTo>
                  <a:pt x="2153388" y="41955"/>
                </a:lnTo>
                <a:lnTo>
                  <a:pt x="2158602" y="45811"/>
                </a:lnTo>
                <a:lnTo>
                  <a:pt x="2164042" y="49893"/>
                </a:lnTo>
                <a:lnTo>
                  <a:pt x="2169029" y="53975"/>
                </a:lnTo>
                <a:lnTo>
                  <a:pt x="2174016" y="58284"/>
                </a:lnTo>
                <a:lnTo>
                  <a:pt x="2179003" y="62593"/>
                </a:lnTo>
                <a:lnTo>
                  <a:pt x="2183764" y="67355"/>
                </a:lnTo>
                <a:lnTo>
                  <a:pt x="2188751" y="71891"/>
                </a:lnTo>
                <a:lnTo>
                  <a:pt x="2193284" y="77107"/>
                </a:lnTo>
                <a:lnTo>
                  <a:pt x="2197818" y="82096"/>
                </a:lnTo>
                <a:lnTo>
                  <a:pt x="2202352" y="87086"/>
                </a:lnTo>
                <a:lnTo>
                  <a:pt x="2206659" y="92529"/>
                </a:lnTo>
                <a:lnTo>
                  <a:pt x="2210966" y="97745"/>
                </a:lnTo>
                <a:lnTo>
                  <a:pt x="2215046" y="103188"/>
                </a:lnTo>
                <a:lnTo>
                  <a:pt x="2219127" y="109084"/>
                </a:lnTo>
                <a:lnTo>
                  <a:pt x="2223207" y="114980"/>
                </a:lnTo>
                <a:lnTo>
                  <a:pt x="2227061" y="120650"/>
                </a:lnTo>
                <a:lnTo>
                  <a:pt x="2230687" y="126773"/>
                </a:lnTo>
                <a:lnTo>
                  <a:pt x="2234314" y="132896"/>
                </a:lnTo>
                <a:lnTo>
                  <a:pt x="2237941" y="139020"/>
                </a:lnTo>
                <a:lnTo>
                  <a:pt x="2241115" y="145370"/>
                </a:lnTo>
                <a:lnTo>
                  <a:pt x="2244515" y="151720"/>
                </a:lnTo>
                <a:lnTo>
                  <a:pt x="2247462" y="158297"/>
                </a:lnTo>
                <a:lnTo>
                  <a:pt x="2250409" y="165100"/>
                </a:lnTo>
                <a:lnTo>
                  <a:pt x="2253583" y="171677"/>
                </a:lnTo>
                <a:lnTo>
                  <a:pt x="2256303" y="178480"/>
                </a:lnTo>
                <a:lnTo>
                  <a:pt x="2258796" y="185511"/>
                </a:lnTo>
                <a:lnTo>
                  <a:pt x="2261290" y="192541"/>
                </a:lnTo>
                <a:lnTo>
                  <a:pt x="2263557" y="199798"/>
                </a:lnTo>
                <a:lnTo>
                  <a:pt x="2265824" y="206829"/>
                </a:lnTo>
                <a:lnTo>
                  <a:pt x="2267864" y="214086"/>
                </a:lnTo>
                <a:lnTo>
                  <a:pt x="2269904" y="221343"/>
                </a:lnTo>
                <a:lnTo>
                  <a:pt x="2271717" y="229054"/>
                </a:lnTo>
                <a:lnTo>
                  <a:pt x="2273078" y="236538"/>
                </a:lnTo>
                <a:lnTo>
                  <a:pt x="2274664" y="244022"/>
                </a:lnTo>
                <a:lnTo>
                  <a:pt x="2276251" y="251732"/>
                </a:lnTo>
                <a:lnTo>
                  <a:pt x="2277158" y="259443"/>
                </a:lnTo>
                <a:lnTo>
                  <a:pt x="2278518" y="267154"/>
                </a:lnTo>
                <a:lnTo>
                  <a:pt x="2278638" y="268548"/>
                </a:lnTo>
                <a:lnTo>
                  <a:pt x="2279424" y="268288"/>
                </a:lnTo>
                <a:lnTo>
                  <a:pt x="2280331" y="268288"/>
                </a:lnTo>
                <a:lnTo>
                  <a:pt x="2281692" y="268288"/>
                </a:lnTo>
                <a:lnTo>
                  <a:pt x="2282826" y="268738"/>
                </a:lnTo>
                <a:lnTo>
                  <a:pt x="2285093" y="269639"/>
                </a:lnTo>
                <a:lnTo>
                  <a:pt x="2287361" y="271215"/>
                </a:lnTo>
                <a:lnTo>
                  <a:pt x="2289402" y="273466"/>
                </a:lnTo>
                <a:lnTo>
                  <a:pt x="2291443" y="275943"/>
                </a:lnTo>
                <a:lnTo>
                  <a:pt x="2293485" y="278869"/>
                </a:lnTo>
                <a:lnTo>
                  <a:pt x="2295299" y="282472"/>
                </a:lnTo>
                <a:lnTo>
                  <a:pt x="2296660" y="286524"/>
                </a:lnTo>
                <a:lnTo>
                  <a:pt x="2298247" y="291027"/>
                </a:lnTo>
                <a:lnTo>
                  <a:pt x="2299608" y="295755"/>
                </a:lnTo>
                <a:lnTo>
                  <a:pt x="2300742" y="300708"/>
                </a:lnTo>
                <a:lnTo>
                  <a:pt x="2301876" y="306111"/>
                </a:lnTo>
                <a:lnTo>
                  <a:pt x="2302556" y="311964"/>
                </a:lnTo>
                <a:lnTo>
                  <a:pt x="2303010" y="317818"/>
                </a:lnTo>
                <a:lnTo>
                  <a:pt x="2303236" y="323897"/>
                </a:lnTo>
                <a:lnTo>
                  <a:pt x="2303463" y="330200"/>
                </a:lnTo>
                <a:lnTo>
                  <a:pt x="2303236" y="336504"/>
                </a:lnTo>
                <a:lnTo>
                  <a:pt x="2303010" y="342808"/>
                </a:lnTo>
                <a:lnTo>
                  <a:pt x="2302556" y="348662"/>
                </a:lnTo>
                <a:lnTo>
                  <a:pt x="2301876" y="354290"/>
                </a:lnTo>
                <a:lnTo>
                  <a:pt x="2300742" y="359918"/>
                </a:lnTo>
                <a:lnTo>
                  <a:pt x="2299608" y="364871"/>
                </a:lnTo>
                <a:lnTo>
                  <a:pt x="2298247" y="369599"/>
                </a:lnTo>
                <a:lnTo>
                  <a:pt x="2296660" y="373877"/>
                </a:lnTo>
                <a:lnTo>
                  <a:pt x="2295299" y="377929"/>
                </a:lnTo>
                <a:lnTo>
                  <a:pt x="2293485" y="381306"/>
                </a:lnTo>
                <a:lnTo>
                  <a:pt x="2291443" y="384683"/>
                </a:lnTo>
                <a:lnTo>
                  <a:pt x="2289402" y="387160"/>
                </a:lnTo>
                <a:lnTo>
                  <a:pt x="2287361" y="389411"/>
                </a:lnTo>
                <a:lnTo>
                  <a:pt x="2285093" y="390987"/>
                </a:lnTo>
                <a:lnTo>
                  <a:pt x="2282826" y="391663"/>
                </a:lnTo>
                <a:lnTo>
                  <a:pt x="2281692" y="391888"/>
                </a:lnTo>
                <a:lnTo>
                  <a:pt x="2280331" y="392113"/>
                </a:lnTo>
                <a:lnTo>
                  <a:pt x="2279424" y="391888"/>
                </a:lnTo>
                <a:lnTo>
                  <a:pt x="2278063" y="391663"/>
                </a:lnTo>
                <a:lnTo>
                  <a:pt x="2275795" y="390987"/>
                </a:lnTo>
                <a:lnTo>
                  <a:pt x="2273928" y="389690"/>
                </a:lnTo>
                <a:lnTo>
                  <a:pt x="2273078" y="393700"/>
                </a:lnTo>
                <a:lnTo>
                  <a:pt x="2271717" y="401411"/>
                </a:lnTo>
                <a:lnTo>
                  <a:pt x="2269904" y="408895"/>
                </a:lnTo>
                <a:lnTo>
                  <a:pt x="2267864" y="416152"/>
                </a:lnTo>
                <a:lnTo>
                  <a:pt x="2265824" y="423636"/>
                </a:lnTo>
                <a:lnTo>
                  <a:pt x="2263557" y="430666"/>
                </a:lnTo>
                <a:lnTo>
                  <a:pt x="2261290" y="437697"/>
                </a:lnTo>
                <a:lnTo>
                  <a:pt x="2258796" y="444727"/>
                </a:lnTo>
                <a:lnTo>
                  <a:pt x="2256303" y="451757"/>
                </a:lnTo>
                <a:lnTo>
                  <a:pt x="2253583" y="458561"/>
                </a:lnTo>
                <a:lnTo>
                  <a:pt x="2250409" y="465138"/>
                </a:lnTo>
                <a:lnTo>
                  <a:pt x="2247462" y="471941"/>
                </a:lnTo>
                <a:lnTo>
                  <a:pt x="2244515" y="478518"/>
                </a:lnTo>
                <a:lnTo>
                  <a:pt x="2241115" y="484868"/>
                </a:lnTo>
                <a:lnTo>
                  <a:pt x="2237941" y="491218"/>
                </a:lnTo>
                <a:lnTo>
                  <a:pt x="2234314" y="497568"/>
                </a:lnTo>
                <a:lnTo>
                  <a:pt x="2230687" y="503691"/>
                </a:lnTo>
                <a:lnTo>
                  <a:pt x="2227061" y="509588"/>
                </a:lnTo>
                <a:lnTo>
                  <a:pt x="2223207" y="515484"/>
                </a:lnTo>
                <a:lnTo>
                  <a:pt x="2219127" y="521154"/>
                </a:lnTo>
                <a:lnTo>
                  <a:pt x="2215046" y="527050"/>
                </a:lnTo>
                <a:lnTo>
                  <a:pt x="2210966" y="532720"/>
                </a:lnTo>
                <a:lnTo>
                  <a:pt x="2206659" y="537936"/>
                </a:lnTo>
                <a:lnTo>
                  <a:pt x="2202352" y="543152"/>
                </a:lnTo>
                <a:lnTo>
                  <a:pt x="2197818" y="548368"/>
                </a:lnTo>
                <a:lnTo>
                  <a:pt x="2193284" y="553357"/>
                </a:lnTo>
                <a:lnTo>
                  <a:pt x="2188751" y="558347"/>
                </a:lnTo>
                <a:lnTo>
                  <a:pt x="2183764" y="562882"/>
                </a:lnTo>
                <a:lnTo>
                  <a:pt x="2179003" y="567645"/>
                </a:lnTo>
                <a:lnTo>
                  <a:pt x="2174016" y="571954"/>
                </a:lnTo>
                <a:lnTo>
                  <a:pt x="2169029" y="576263"/>
                </a:lnTo>
                <a:lnTo>
                  <a:pt x="2164042" y="580572"/>
                </a:lnTo>
                <a:lnTo>
                  <a:pt x="2158602" y="584654"/>
                </a:lnTo>
                <a:lnTo>
                  <a:pt x="2153388" y="588283"/>
                </a:lnTo>
                <a:lnTo>
                  <a:pt x="2147947" y="592138"/>
                </a:lnTo>
                <a:lnTo>
                  <a:pt x="2142507" y="595766"/>
                </a:lnTo>
                <a:lnTo>
                  <a:pt x="2137067" y="598941"/>
                </a:lnTo>
                <a:lnTo>
                  <a:pt x="2131399" y="602343"/>
                </a:lnTo>
                <a:lnTo>
                  <a:pt x="2125506" y="605291"/>
                </a:lnTo>
                <a:lnTo>
                  <a:pt x="2120065" y="608240"/>
                </a:lnTo>
                <a:lnTo>
                  <a:pt x="2114171" y="611188"/>
                </a:lnTo>
                <a:lnTo>
                  <a:pt x="2108278" y="613683"/>
                </a:lnTo>
                <a:lnTo>
                  <a:pt x="2102384" y="615950"/>
                </a:lnTo>
                <a:lnTo>
                  <a:pt x="2096263" y="618218"/>
                </a:lnTo>
                <a:lnTo>
                  <a:pt x="2090369" y="620259"/>
                </a:lnTo>
                <a:lnTo>
                  <a:pt x="2084022" y="622300"/>
                </a:lnTo>
                <a:lnTo>
                  <a:pt x="2077902" y="623661"/>
                </a:lnTo>
                <a:lnTo>
                  <a:pt x="2071555" y="625249"/>
                </a:lnTo>
                <a:lnTo>
                  <a:pt x="2065434" y="626609"/>
                </a:lnTo>
                <a:lnTo>
                  <a:pt x="2059087" y="627743"/>
                </a:lnTo>
                <a:lnTo>
                  <a:pt x="2052740" y="628424"/>
                </a:lnTo>
                <a:lnTo>
                  <a:pt x="2046166" y="629331"/>
                </a:lnTo>
                <a:lnTo>
                  <a:pt x="2039592" y="629784"/>
                </a:lnTo>
                <a:lnTo>
                  <a:pt x="2033018" y="630011"/>
                </a:lnTo>
                <a:lnTo>
                  <a:pt x="2026444" y="630238"/>
                </a:lnTo>
                <a:lnTo>
                  <a:pt x="2019870" y="630011"/>
                </a:lnTo>
                <a:lnTo>
                  <a:pt x="2013297" y="629784"/>
                </a:lnTo>
                <a:lnTo>
                  <a:pt x="2006949" y="629331"/>
                </a:lnTo>
                <a:lnTo>
                  <a:pt x="2000602" y="628424"/>
                </a:lnTo>
                <a:lnTo>
                  <a:pt x="1994255" y="627743"/>
                </a:lnTo>
                <a:lnTo>
                  <a:pt x="1987681" y="626609"/>
                </a:lnTo>
                <a:lnTo>
                  <a:pt x="1981334" y="625249"/>
                </a:lnTo>
                <a:lnTo>
                  <a:pt x="1975213" y="623661"/>
                </a:lnTo>
                <a:lnTo>
                  <a:pt x="1968866" y="622300"/>
                </a:lnTo>
                <a:lnTo>
                  <a:pt x="1962972" y="620259"/>
                </a:lnTo>
                <a:lnTo>
                  <a:pt x="1956852" y="618218"/>
                </a:lnTo>
                <a:lnTo>
                  <a:pt x="1950731" y="615950"/>
                </a:lnTo>
                <a:lnTo>
                  <a:pt x="1944838" y="613683"/>
                </a:lnTo>
                <a:lnTo>
                  <a:pt x="1938944" y="611188"/>
                </a:lnTo>
                <a:lnTo>
                  <a:pt x="1933050" y="608240"/>
                </a:lnTo>
                <a:lnTo>
                  <a:pt x="1927383" y="605291"/>
                </a:lnTo>
                <a:lnTo>
                  <a:pt x="1921716" y="602343"/>
                </a:lnTo>
                <a:lnTo>
                  <a:pt x="1916049" y="598941"/>
                </a:lnTo>
                <a:lnTo>
                  <a:pt x="1910381" y="595766"/>
                </a:lnTo>
                <a:lnTo>
                  <a:pt x="1905168" y="592138"/>
                </a:lnTo>
                <a:lnTo>
                  <a:pt x="1899954" y="588283"/>
                </a:lnTo>
                <a:lnTo>
                  <a:pt x="1894514" y="584654"/>
                </a:lnTo>
                <a:lnTo>
                  <a:pt x="1889300" y="580572"/>
                </a:lnTo>
                <a:lnTo>
                  <a:pt x="1884313" y="576263"/>
                </a:lnTo>
                <a:lnTo>
                  <a:pt x="1879099" y="571954"/>
                </a:lnTo>
                <a:lnTo>
                  <a:pt x="1874112" y="567645"/>
                </a:lnTo>
                <a:lnTo>
                  <a:pt x="1869352" y="562882"/>
                </a:lnTo>
                <a:lnTo>
                  <a:pt x="1864591" y="558347"/>
                </a:lnTo>
                <a:lnTo>
                  <a:pt x="1859831" y="553357"/>
                </a:lnTo>
                <a:lnTo>
                  <a:pt x="1855297" y="548368"/>
                </a:lnTo>
                <a:lnTo>
                  <a:pt x="1850763" y="543152"/>
                </a:lnTo>
                <a:lnTo>
                  <a:pt x="1846456" y="537936"/>
                </a:lnTo>
                <a:lnTo>
                  <a:pt x="1842149" y="532720"/>
                </a:lnTo>
                <a:lnTo>
                  <a:pt x="1838069" y="527050"/>
                </a:lnTo>
                <a:lnTo>
                  <a:pt x="1833989" y="521154"/>
                </a:lnTo>
                <a:lnTo>
                  <a:pt x="1829908" y="515484"/>
                </a:lnTo>
                <a:lnTo>
                  <a:pt x="1826281" y="509588"/>
                </a:lnTo>
                <a:lnTo>
                  <a:pt x="1822428" y="503691"/>
                </a:lnTo>
                <a:lnTo>
                  <a:pt x="1818801" y="497568"/>
                </a:lnTo>
                <a:lnTo>
                  <a:pt x="1815400" y="491218"/>
                </a:lnTo>
                <a:lnTo>
                  <a:pt x="1811774" y="484868"/>
                </a:lnTo>
                <a:lnTo>
                  <a:pt x="1808827" y="478518"/>
                </a:lnTo>
                <a:lnTo>
                  <a:pt x="1805426" y="471941"/>
                </a:lnTo>
                <a:lnTo>
                  <a:pt x="1802479" y="465138"/>
                </a:lnTo>
                <a:lnTo>
                  <a:pt x="1799759" y="458561"/>
                </a:lnTo>
                <a:lnTo>
                  <a:pt x="1797039" y="451757"/>
                </a:lnTo>
                <a:lnTo>
                  <a:pt x="1794545" y="444727"/>
                </a:lnTo>
                <a:lnTo>
                  <a:pt x="1791825" y="437697"/>
                </a:lnTo>
                <a:lnTo>
                  <a:pt x="1789332" y="430666"/>
                </a:lnTo>
                <a:lnTo>
                  <a:pt x="1787292" y="423636"/>
                </a:lnTo>
                <a:lnTo>
                  <a:pt x="1785025" y="416152"/>
                </a:lnTo>
                <a:lnTo>
                  <a:pt x="1783438" y="408895"/>
                </a:lnTo>
                <a:lnTo>
                  <a:pt x="1781624" y="401411"/>
                </a:lnTo>
                <a:lnTo>
                  <a:pt x="1779811" y="393700"/>
                </a:lnTo>
                <a:lnTo>
                  <a:pt x="1778682" y="388377"/>
                </a:lnTo>
                <a:lnTo>
                  <a:pt x="1777853" y="389411"/>
                </a:lnTo>
                <a:lnTo>
                  <a:pt x="1775596" y="390987"/>
                </a:lnTo>
                <a:lnTo>
                  <a:pt x="1773114" y="391663"/>
                </a:lnTo>
                <a:lnTo>
                  <a:pt x="1771986" y="391888"/>
                </a:lnTo>
                <a:lnTo>
                  <a:pt x="1770632" y="392113"/>
                </a:lnTo>
                <a:lnTo>
                  <a:pt x="1769729" y="391888"/>
                </a:lnTo>
                <a:lnTo>
                  <a:pt x="1768375" y="391663"/>
                </a:lnTo>
                <a:lnTo>
                  <a:pt x="1766118" y="390987"/>
                </a:lnTo>
                <a:lnTo>
                  <a:pt x="1763861" y="389411"/>
                </a:lnTo>
                <a:lnTo>
                  <a:pt x="1761830" y="387160"/>
                </a:lnTo>
                <a:lnTo>
                  <a:pt x="1760025" y="384683"/>
                </a:lnTo>
                <a:lnTo>
                  <a:pt x="1757994" y="381306"/>
                </a:lnTo>
                <a:lnTo>
                  <a:pt x="1756188" y="377929"/>
                </a:lnTo>
                <a:lnTo>
                  <a:pt x="1754609" y="373877"/>
                </a:lnTo>
                <a:lnTo>
                  <a:pt x="1753029" y="369599"/>
                </a:lnTo>
                <a:lnTo>
                  <a:pt x="1751675" y="364871"/>
                </a:lnTo>
                <a:lnTo>
                  <a:pt x="1750546" y="359918"/>
                </a:lnTo>
                <a:lnTo>
                  <a:pt x="1749644" y="354290"/>
                </a:lnTo>
                <a:lnTo>
                  <a:pt x="1748967" y="348662"/>
                </a:lnTo>
                <a:lnTo>
                  <a:pt x="1748290" y="342808"/>
                </a:lnTo>
                <a:lnTo>
                  <a:pt x="1747838" y="336504"/>
                </a:lnTo>
                <a:lnTo>
                  <a:pt x="1747838" y="330200"/>
                </a:lnTo>
                <a:lnTo>
                  <a:pt x="1747838" y="323897"/>
                </a:lnTo>
                <a:lnTo>
                  <a:pt x="1748290" y="317818"/>
                </a:lnTo>
                <a:lnTo>
                  <a:pt x="1748967" y="311964"/>
                </a:lnTo>
                <a:lnTo>
                  <a:pt x="1749644" y="306111"/>
                </a:lnTo>
                <a:lnTo>
                  <a:pt x="1750546" y="300708"/>
                </a:lnTo>
                <a:lnTo>
                  <a:pt x="1751675" y="295755"/>
                </a:lnTo>
                <a:lnTo>
                  <a:pt x="1753029" y="291027"/>
                </a:lnTo>
                <a:lnTo>
                  <a:pt x="1754609" y="286524"/>
                </a:lnTo>
                <a:lnTo>
                  <a:pt x="1756188" y="282472"/>
                </a:lnTo>
                <a:lnTo>
                  <a:pt x="1757994" y="278869"/>
                </a:lnTo>
                <a:lnTo>
                  <a:pt x="1760025" y="275943"/>
                </a:lnTo>
                <a:lnTo>
                  <a:pt x="1761830" y="273466"/>
                </a:lnTo>
                <a:lnTo>
                  <a:pt x="1763861" y="271215"/>
                </a:lnTo>
                <a:lnTo>
                  <a:pt x="1766118" y="269639"/>
                </a:lnTo>
                <a:lnTo>
                  <a:pt x="1768375" y="268738"/>
                </a:lnTo>
                <a:lnTo>
                  <a:pt x="1769729" y="268288"/>
                </a:lnTo>
                <a:lnTo>
                  <a:pt x="1770632" y="268288"/>
                </a:lnTo>
                <a:lnTo>
                  <a:pt x="1771986" y="268288"/>
                </a:lnTo>
                <a:lnTo>
                  <a:pt x="1773114" y="268738"/>
                </a:lnTo>
                <a:lnTo>
                  <a:pt x="1774524" y="269250"/>
                </a:lnTo>
                <a:lnTo>
                  <a:pt x="1774824" y="267154"/>
                </a:lnTo>
                <a:lnTo>
                  <a:pt x="1775731" y="259443"/>
                </a:lnTo>
                <a:lnTo>
                  <a:pt x="1777091" y="251732"/>
                </a:lnTo>
                <a:lnTo>
                  <a:pt x="1778224" y="244022"/>
                </a:lnTo>
                <a:lnTo>
                  <a:pt x="1779811" y="236538"/>
                </a:lnTo>
                <a:lnTo>
                  <a:pt x="1781624" y="229054"/>
                </a:lnTo>
                <a:lnTo>
                  <a:pt x="1783438" y="221343"/>
                </a:lnTo>
                <a:lnTo>
                  <a:pt x="1785025" y="214086"/>
                </a:lnTo>
                <a:lnTo>
                  <a:pt x="1787292" y="206829"/>
                </a:lnTo>
                <a:lnTo>
                  <a:pt x="1789332" y="199798"/>
                </a:lnTo>
                <a:lnTo>
                  <a:pt x="1791825" y="192541"/>
                </a:lnTo>
                <a:lnTo>
                  <a:pt x="1794545" y="185511"/>
                </a:lnTo>
                <a:lnTo>
                  <a:pt x="1797039" y="178480"/>
                </a:lnTo>
                <a:lnTo>
                  <a:pt x="1799759" y="171677"/>
                </a:lnTo>
                <a:lnTo>
                  <a:pt x="1802479" y="165100"/>
                </a:lnTo>
                <a:lnTo>
                  <a:pt x="1805426" y="158297"/>
                </a:lnTo>
                <a:lnTo>
                  <a:pt x="1808827" y="151720"/>
                </a:lnTo>
                <a:lnTo>
                  <a:pt x="1811774" y="145370"/>
                </a:lnTo>
                <a:lnTo>
                  <a:pt x="1815400" y="139020"/>
                </a:lnTo>
                <a:lnTo>
                  <a:pt x="1818801" y="132896"/>
                </a:lnTo>
                <a:lnTo>
                  <a:pt x="1822428" y="126773"/>
                </a:lnTo>
                <a:lnTo>
                  <a:pt x="1826281" y="120650"/>
                </a:lnTo>
                <a:lnTo>
                  <a:pt x="1829908" y="114980"/>
                </a:lnTo>
                <a:lnTo>
                  <a:pt x="1833989" y="109084"/>
                </a:lnTo>
                <a:lnTo>
                  <a:pt x="1838069" y="103188"/>
                </a:lnTo>
                <a:lnTo>
                  <a:pt x="1842149" y="97745"/>
                </a:lnTo>
                <a:lnTo>
                  <a:pt x="1846456" y="92529"/>
                </a:lnTo>
                <a:lnTo>
                  <a:pt x="1850763" y="87086"/>
                </a:lnTo>
                <a:lnTo>
                  <a:pt x="1855297" y="82096"/>
                </a:lnTo>
                <a:lnTo>
                  <a:pt x="1859831" y="77107"/>
                </a:lnTo>
                <a:lnTo>
                  <a:pt x="1864591" y="71891"/>
                </a:lnTo>
                <a:lnTo>
                  <a:pt x="1869352" y="67355"/>
                </a:lnTo>
                <a:lnTo>
                  <a:pt x="1874112" y="62593"/>
                </a:lnTo>
                <a:lnTo>
                  <a:pt x="1879099" y="58284"/>
                </a:lnTo>
                <a:lnTo>
                  <a:pt x="1884313" y="53975"/>
                </a:lnTo>
                <a:lnTo>
                  <a:pt x="1889300" y="49893"/>
                </a:lnTo>
                <a:lnTo>
                  <a:pt x="1894514" y="45811"/>
                </a:lnTo>
                <a:lnTo>
                  <a:pt x="1899954" y="41955"/>
                </a:lnTo>
                <a:lnTo>
                  <a:pt x="1905168" y="38100"/>
                </a:lnTo>
                <a:lnTo>
                  <a:pt x="1910381" y="34698"/>
                </a:lnTo>
                <a:lnTo>
                  <a:pt x="1916049" y="31296"/>
                </a:lnTo>
                <a:lnTo>
                  <a:pt x="1921716" y="28121"/>
                </a:lnTo>
                <a:lnTo>
                  <a:pt x="1927383" y="24946"/>
                </a:lnTo>
                <a:lnTo>
                  <a:pt x="1933050" y="21998"/>
                </a:lnTo>
                <a:lnTo>
                  <a:pt x="1938944" y="19277"/>
                </a:lnTo>
                <a:lnTo>
                  <a:pt x="1944838" y="16782"/>
                </a:lnTo>
                <a:lnTo>
                  <a:pt x="1950731" y="14514"/>
                </a:lnTo>
                <a:lnTo>
                  <a:pt x="1956852" y="12246"/>
                </a:lnTo>
                <a:lnTo>
                  <a:pt x="1962972" y="10205"/>
                </a:lnTo>
                <a:lnTo>
                  <a:pt x="1968866" y="8164"/>
                </a:lnTo>
                <a:lnTo>
                  <a:pt x="1975213" y="6577"/>
                </a:lnTo>
                <a:lnTo>
                  <a:pt x="1981334" y="5216"/>
                </a:lnTo>
                <a:lnTo>
                  <a:pt x="1987681" y="3855"/>
                </a:lnTo>
                <a:lnTo>
                  <a:pt x="1994255" y="2948"/>
                </a:lnTo>
                <a:lnTo>
                  <a:pt x="2000602" y="1814"/>
                </a:lnTo>
                <a:lnTo>
                  <a:pt x="2006949" y="1134"/>
                </a:lnTo>
                <a:lnTo>
                  <a:pt x="2013297" y="454"/>
                </a:lnTo>
                <a:lnTo>
                  <a:pt x="2019870" y="227"/>
                </a:lnTo>
                <a:lnTo>
                  <a:pt x="2026444" y="0"/>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
        <p:nvSpPr>
          <p:cNvPr id="57" name="KSO_Shape">
            <a:extLst>
              <a:ext uri="{FF2B5EF4-FFF2-40B4-BE49-F238E27FC236}">
                <a16:creationId xmlns:a16="http://schemas.microsoft.com/office/drawing/2014/main" id="{54BA24C9-39E9-51B5-0BC5-65D2AA7BF999}"/>
              </a:ext>
            </a:extLst>
          </p:cNvPr>
          <p:cNvSpPr/>
          <p:nvPr/>
        </p:nvSpPr>
        <p:spPr>
          <a:xfrm>
            <a:off x="7851841" y="2349888"/>
            <a:ext cx="548219" cy="469218"/>
          </a:xfrm>
          <a:custGeom>
            <a:avLst/>
            <a:gdLst/>
            <a:ahLst/>
            <a:cxnLst/>
            <a:rect l="l" t="t" r="r" b="b"/>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srgbClr val="1D6295"/>
              </a:solidFill>
            </a:endParaRPr>
          </a:p>
        </p:txBody>
      </p:sp>
      <p:sp>
        <p:nvSpPr>
          <p:cNvPr id="58" name="KSO_Shape">
            <a:extLst>
              <a:ext uri="{FF2B5EF4-FFF2-40B4-BE49-F238E27FC236}">
                <a16:creationId xmlns:a16="http://schemas.microsoft.com/office/drawing/2014/main" id="{F7F2F3CC-9406-FD04-07C2-45852807F35B}"/>
              </a:ext>
            </a:extLst>
          </p:cNvPr>
          <p:cNvSpPr/>
          <p:nvPr/>
        </p:nvSpPr>
        <p:spPr bwMode="auto">
          <a:xfrm>
            <a:off x="4865848" y="4000589"/>
            <a:ext cx="573517" cy="646720"/>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a:defRPr/>
            </a:pPr>
            <a:endParaRPr lang="zh-CN" altLang="en-US" sz="3200">
              <a:solidFill>
                <a:srgbClr val="1D6295"/>
              </a:solidFill>
              <a:ea typeface="宋体" panose="02010600030101010101" pitchFamily="2" charset="-122"/>
            </a:endParaRPr>
          </a:p>
        </p:txBody>
      </p:sp>
    </p:spTree>
    <p:extLst>
      <p:ext uri="{BB962C8B-B14F-4D97-AF65-F5344CB8AC3E}">
        <p14:creationId xmlns:p14="http://schemas.microsoft.com/office/powerpoint/2010/main" val="418377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750" fill="hold"/>
                                        <p:tgtEl>
                                          <p:spTgt spid="29"/>
                                        </p:tgtEl>
                                        <p:attrNameLst>
                                          <p:attrName>ppt_w</p:attrName>
                                        </p:attrNameLst>
                                      </p:cBhvr>
                                      <p:tavLst>
                                        <p:tav tm="0">
                                          <p:val>
                                            <p:fltVal val="0"/>
                                          </p:val>
                                        </p:tav>
                                        <p:tav tm="100000">
                                          <p:val>
                                            <p:strVal val="#ppt_w"/>
                                          </p:val>
                                        </p:tav>
                                      </p:tavLst>
                                    </p:anim>
                                    <p:anim calcmode="lin" valueType="num">
                                      <p:cBhvr>
                                        <p:cTn id="15" dur="750" fill="hold"/>
                                        <p:tgtEl>
                                          <p:spTgt spid="29"/>
                                        </p:tgtEl>
                                        <p:attrNameLst>
                                          <p:attrName>ppt_h</p:attrName>
                                        </p:attrNameLst>
                                      </p:cBhvr>
                                      <p:tavLst>
                                        <p:tav tm="0">
                                          <p:val>
                                            <p:fltVal val="0"/>
                                          </p:val>
                                        </p:tav>
                                        <p:tav tm="100000">
                                          <p:val>
                                            <p:strVal val="#ppt_h"/>
                                          </p:val>
                                        </p:tav>
                                      </p:tavLst>
                                    </p:anim>
                                    <p:animEffect transition="in" filter="fade">
                                      <p:cBhvr>
                                        <p:cTn id="16" dur="750"/>
                                        <p:tgtEl>
                                          <p:spTgt spid="29"/>
                                        </p:tgtEl>
                                      </p:cBhvr>
                                    </p:animEffect>
                                  </p:childTnLst>
                                </p:cTn>
                              </p:par>
                              <p:par>
                                <p:cTn id="17" presetID="42" presetClass="path" presetSubtype="0" accel="50000" decel="50000" fill="hold" grpId="1" nodeType="withEffect">
                                  <p:stCondLst>
                                    <p:cond delay="0"/>
                                  </p:stCondLst>
                                  <p:childTnLst>
                                    <p:animMotion origin="layout" path="M -2.08333E-7 2.22222E-6 L 0.14831 0.00625 " pathEditMode="relative" rAng="0" ptsTypes="AA">
                                      <p:cBhvr>
                                        <p:cTn id="18" dur="750" spd="-100000" fill="hold"/>
                                        <p:tgtEl>
                                          <p:spTgt spid="29"/>
                                        </p:tgtEl>
                                        <p:attrNameLst>
                                          <p:attrName>ppt_x</p:attrName>
                                          <p:attrName>ppt_y</p:attrName>
                                        </p:attrNameLst>
                                      </p:cBhvr>
                                      <p:rCtr x="7409" y="301"/>
                                    </p:animMotion>
                                  </p:childTnLst>
                                </p:cTn>
                              </p:par>
                            </p:childTnLst>
                          </p:cTn>
                        </p:par>
                        <p:par>
                          <p:cTn id="19" fill="hold">
                            <p:stCondLst>
                              <p:cond delay="1750"/>
                            </p:stCondLst>
                            <p:childTnLst>
                              <p:par>
                                <p:cTn id="20" presetID="22" presetClass="entr" presetSubtype="2"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childTnLst>
                          </p:cTn>
                        </p:par>
                        <p:par>
                          <p:cTn id="23" fill="hold">
                            <p:stCondLst>
                              <p:cond delay="2250"/>
                            </p:stCondLst>
                            <p:childTnLst>
                              <p:par>
                                <p:cTn id="24" presetID="22" presetClass="entr" presetSubtype="2"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right)">
                                      <p:cBhvr>
                                        <p:cTn id="26" dur="500"/>
                                        <p:tgtEl>
                                          <p:spTgt spid="33"/>
                                        </p:tgtEl>
                                      </p:cBhvr>
                                    </p:animEffect>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par>
                          <p:cTn id="31" fill="hold">
                            <p:stCondLst>
                              <p:cond delay="3250"/>
                            </p:stCondLst>
                            <p:childTnLst>
                              <p:par>
                                <p:cTn id="32" presetID="22" presetClass="entr" presetSubtype="8"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3750"/>
                            </p:stCondLst>
                            <p:childTnLst>
                              <p:par>
                                <p:cTn id="36" presetID="53" presetClass="entr" presetSubtype="16"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500" fill="hold"/>
                                        <p:tgtEl>
                                          <p:spTgt spid="45"/>
                                        </p:tgtEl>
                                        <p:attrNameLst>
                                          <p:attrName>ppt_w</p:attrName>
                                        </p:attrNameLst>
                                      </p:cBhvr>
                                      <p:tavLst>
                                        <p:tav tm="0">
                                          <p:val>
                                            <p:fltVal val="0"/>
                                          </p:val>
                                        </p:tav>
                                        <p:tav tm="100000">
                                          <p:val>
                                            <p:strVal val="#ppt_w"/>
                                          </p:val>
                                        </p:tav>
                                      </p:tavLst>
                                    </p:anim>
                                    <p:anim calcmode="lin" valueType="num">
                                      <p:cBhvr>
                                        <p:cTn id="39" dur="500" fill="hold"/>
                                        <p:tgtEl>
                                          <p:spTgt spid="45"/>
                                        </p:tgtEl>
                                        <p:attrNameLst>
                                          <p:attrName>ppt_h</p:attrName>
                                        </p:attrNameLst>
                                      </p:cBhvr>
                                      <p:tavLst>
                                        <p:tav tm="0">
                                          <p:val>
                                            <p:fltVal val="0"/>
                                          </p:val>
                                        </p:tav>
                                        <p:tav tm="100000">
                                          <p:val>
                                            <p:strVal val="#ppt_h"/>
                                          </p:val>
                                        </p:tav>
                                      </p:tavLst>
                                    </p:anim>
                                    <p:animEffect transition="in" filter="fade">
                                      <p:cBhvr>
                                        <p:cTn id="40" dur="500"/>
                                        <p:tgtEl>
                                          <p:spTgt spid="45"/>
                                        </p:tgtEl>
                                      </p:cBhvr>
                                    </p:animEffect>
                                  </p:childTnLst>
                                </p:cTn>
                              </p:par>
                            </p:childTnLst>
                          </p:cTn>
                        </p:par>
                        <p:par>
                          <p:cTn id="41" fill="hold">
                            <p:stCondLst>
                              <p:cond delay="4250"/>
                            </p:stCondLst>
                            <p:childTnLst>
                              <p:par>
                                <p:cTn id="42" presetID="53" presetClass="entr" presetSubtype="16"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750" fill="hold"/>
                                        <p:tgtEl>
                                          <p:spTgt spid="59"/>
                                        </p:tgtEl>
                                        <p:attrNameLst>
                                          <p:attrName>ppt_w</p:attrName>
                                        </p:attrNameLst>
                                      </p:cBhvr>
                                      <p:tavLst>
                                        <p:tav tm="0">
                                          <p:val>
                                            <p:fltVal val="0"/>
                                          </p:val>
                                        </p:tav>
                                        <p:tav tm="100000">
                                          <p:val>
                                            <p:strVal val="#ppt_w"/>
                                          </p:val>
                                        </p:tav>
                                      </p:tavLst>
                                    </p:anim>
                                    <p:anim calcmode="lin" valueType="num">
                                      <p:cBhvr>
                                        <p:cTn id="45" dur="750" fill="hold"/>
                                        <p:tgtEl>
                                          <p:spTgt spid="59"/>
                                        </p:tgtEl>
                                        <p:attrNameLst>
                                          <p:attrName>ppt_h</p:attrName>
                                        </p:attrNameLst>
                                      </p:cBhvr>
                                      <p:tavLst>
                                        <p:tav tm="0">
                                          <p:val>
                                            <p:fltVal val="0"/>
                                          </p:val>
                                        </p:tav>
                                        <p:tav tm="100000">
                                          <p:val>
                                            <p:strVal val="#ppt_h"/>
                                          </p:val>
                                        </p:tav>
                                      </p:tavLst>
                                    </p:anim>
                                    <p:animEffect transition="in" filter="fade">
                                      <p:cBhvr>
                                        <p:cTn id="46" dur="750"/>
                                        <p:tgtEl>
                                          <p:spTgt spid="59"/>
                                        </p:tgtEl>
                                      </p:cBhvr>
                                    </p:animEffect>
                                  </p:childTnLst>
                                </p:cTn>
                              </p:par>
                              <p:par>
                                <p:cTn id="47" presetID="42" presetClass="path" presetSubtype="0" accel="50000" decel="50000" fill="hold" grpId="1" nodeType="withEffect">
                                  <p:stCondLst>
                                    <p:cond delay="0"/>
                                  </p:stCondLst>
                                  <p:childTnLst>
                                    <p:animMotion origin="layout" path="M -2.08333E-7 2.22222E-6 L 0.14831 0.00625 " pathEditMode="relative" rAng="0" ptsTypes="AA">
                                      <p:cBhvr>
                                        <p:cTn id="48" dur="750" spd="-100000" fill="hold"/>
                                        <p:tgtEl>
                                          <p:spTgt spid="59"/>
                                        </p:tgtEl>
                                        <p:attrNameLst>
                                          <p:attrName>ppt_x</p:attrName>
                                          <p:attrName>ppt_y</p:attrName>
                                        </p:attrNameLst>
                                      </p:cBhvr>
                                      <p:rCtr x="7409" y="301"/>
                                    </p:animMotion>
                                  </p:childTnLst>
                                </p:cTn>
                              </p:par>
                            </p:childTnLst>
                          </p:cTn>
                        </p:par>
                        <p:par>
                          <p:cTn id="49" fill="hold">
                            <p:stCondLst>
                              <p:cond delay="5000"/>
                            </p:stCondLst>
                            <p:childTnLst>
                              <p:par>
                                <p:cTn id="50" presetID="53" presetClass="entr" presetSubtype="16" fill="hold" grpId="0"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750" fill="hold"/>
                                        <p:tgtEl>
                                          <p:spTgt spid="61"/>
                                        </p:tgtEl>
                                        <p:attrNameLst>
                                          <p:attrName>ppt_w</p:attrName>
                                        </p:attrNameLst>
                                      </p:cBhvr>
                                      <p:tavLst>
                                        <p:tav tm="0">
                                          <p:val>
                                            <p:fltVal val="0"/>
                                          </p:val>
                                        </p:tav>
                                        <p:tav tm="100000">
                                          <p:val>
                                            <p:strVal val="#ppt_w"/>
                                          </p:val>
                                        </p:tav>
                                      </p:tavLst>
                                    </p:anim>
                                    <p:anim calcmode="lin" valueType="num">
                                      <p:cBhvr>
                                        <p:cTn id="53" dur="750" fill="hold"/>
                                        <p:tgtEl>
                                          <p:spTgt spid="61"/>
                                        </p:tgtEl>
                                        <p:attrNameLst>
                                          <p:attrName>ppt_h</p:attrName>
                                        </p:attrNameLst>
                                      </p:cBhvr>
                                      <p:tavLst>
                                        <p:tav tm="0">
                                          <p:val>
                                            <p:fltVal val="0"/>
                                          </p:val>
                                        </p:tav>
                                        <p:tav tm="100000">
                                          <p:val>
                                            <p:strVal val="#ppt_h"/>
                                          </p:val>
                                        </p:tav>
                                      </p:tavLst>
                                    </p:anim>
                                    <p:animEffect transition="in" filter="fade">
                                      <p:cBhvr>
                                        <p:cTn id="54" dur="750"/>
                                        <p:tgtEl>
                                          <p:spTgt spid="61"/>
                                        </p:tgtEl>
                                      </p:cBhvr>
                                    </p:animEffect>
                                  </p:childTnLst>
                                </p:cTn>
                              </p:par>
                              <p:par>
                                <p:cTn id="55" presetID="42" presetClass="path" presetSubtype="0" accel="50000" decel="50000" fill="hold" grpId="1" nodeType="withEffect">
                                  <p:stCondLst>
                                    <p:cond delay="0"/>
                                  </p:stCondLst>
                                  <p:childTnLst>
                                    <p:animMotion origin="layout" path="M -2.08333E-7 2.22222E-6 L 0.14831 0.00625 " pathEditMode="relative" rAng="0" ptsTypes="AA">
                                      <p:cBhvr>
                                        <p:cTn id="56" dur="750" spd="-100000" fill="hold"/>
                                        <p:tgtEl>
                                          <p:spTgt spid="61"/>
                                        </p:tgtEl>
                                        <p:attrNameLst>
                                          <p:attrName>ppt_x</p:attrName>
                                          <p:attrName>ppt_y</p:attrName>
                                        </p:attrNameLst>
                                      </p:cBhvr>
                                      <p:rCtr x="7409" y="301"/>
                                    </p:animMotion>
                                  </p:childTnLst>
                                </p:cTn>
                              </p:par>
                            </p:childTnLst>
                          </p:cTn>
                        </p:par>
                        <p:par>
                          <p:cTn id="57" fill="hold">
                            <p:stCondLst>
                              <p:cond delay="5750"/>
                            </p:stCondLst>
                            <p:childTnLst>
                              <p:par>
                                <p:cTn id="58" presetID="53" presetClass="entr" presetSubtype="16" fill="hold" grpId="0" nodeType="afterEffect">
                                  <p:stCondLst>
                                    <p:cond delay="0"/>
                                  </p:stCondLst>
                                  <p:childTnLst>
                                    <p:set>
                                      <p:cBhvr>
                                        <p:cTn id="59" dur="1" fill="hold">
                                          <p:stCondLst>
                                            <p:cond delay="0"/>
                                          </p:stCondLst>
                                        </p:cTn>
                                        <p:tgtEl>
                                          <p:spTgt spid="63"/>
                                        </p:tgtEl>
                                        <p:attrNameLst>
                                          <p:attrName>style.visibility</p:attrName>
                                        </p:attrNameLst>
                                      </p:cBhvr>
                                      <p:to>
                                        <p:strVal val="visible"/>
                                      </p:to>
                                    </p:set>
                                    <p:anim calcmode="lin" valueType="num">
                                      <p:cBhvr>
                                        <p:cTn id="60" dur="750" fill="hold"/>
                                        <p:tgtEl>
                                          <p:spTgt spid="63"/>
                                        </p:tgtEl>
                                        <p:attrNameLst>
                                          <p:attrName>ppt_w</p:attrName>
                                        </p:attrNameLst>
                                      </p:cBhvr>
                                      <p:tavLst>
                                        <p:tav tm="0">
                                          <p:val>
                                            <p:fltVal val="0"/>
                                          </p:val>
                                        </p:tav>
                                        <p:tav tm="100000">
                                          <p:val>
                                            <p:strVal val="#ppt_w"/>
                                          </p:val>
                                        </p:tav>
                                      </p:tavLst>
                                    </p:anim>
                                    <p:anim calcmode="lin" valueType="num">
                                      <p:cBhvr>
                                        <p:cTn id="61" dur="750" fill="hold"/>
                                        <p:tgtEl>
                                          <p:spTgt spid="63"/>
                                        </p:tgtEl>
                                        <p:attrNameLst>
                                          <p:attrName>ppt_h</p:attrName>
                                        </p:attrNameLst>
                                      </p:cBhvr>
                                      <p:tavLst>
                                        <p:tav tm="0">
                                          <p:val>
                                            <p:fltVal val="0"/>
                                          </p:val>
                                        </p:tav>
                                        <p:tav tm="100000">
                                          <p:val>
                                            <p:strVal val="#ppt_h"/>
                                          </p:val>
                                        </p:tav>
                                      </p:tavLst>
                                    </p:anim>
                                    <p:animEffect transition="in" filter="fade">
                                      <p:cBhvr>
                                        <p:cTn id="62" dur="750"/>
                                        <p:tgtEl>
                                          <p:spTgt spid="63"/>
                                        </p:tgtEl>
                                      </p:cBhvr>
                                    </p:animEffect>
                                  </p:childTnLst>
                                </p:cTn>
                              </p:par>
                              <p:par>
                                <p:cTn id="63" presetID="42" presetClass="path" presetSubtype="0" accel="50000" decel="50000" fill="hold" grpId="1" nodeType="withEffect">
                                  <p:stCondLst>
                                    <p:cond delay="0"/>
                                  </p:stCondLst>
                                  <p:childTnLst>
                                    <p:animMotion origin="layout" path="M -2.08333E-7 2.22222E-6 L 0.14831 0.00625 " pathEditMode="relative" rAng="0" ptsTypes="AA">
                                      <p:cBhvr>
                                        <p:cTn id="64" dur="750" spd="-100000" fill="hold"/>
                                        <p:tgtEl>
                                          <p:spTgt spid="63"/>
                                        </p:tgtEl>
                                        <p:attrNameLst>
                                          <p:attrName>ppt_x</p:attrName>
                                          <p:attrName>ppt_y</p:attrName>
                                        </p:attrNameLst>
                                      </p:cBhvr>
                                      <p:rCtr x="7409"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3" grpId="1" animBg="1"/>
      <p:bldP spid="59" grpId="0" animBg="1"/>
      <p:bldP spid="59" grpId="1" animBg="1"/>
      <p:bldP spid="29" grpId="0" animBg="1"/>
      <p:bldP spid="29" grpId="1" animBg="1"/>
      <p:bldP spid="30" grpId="0" animBg="1"/>
      <p:bldP spid="31" grpId="0"/>
      <p:bldP spid="32" grpId="0"/>
      <p:bldP spid="33" grpId="0"/>
      <p:bldP spid="3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DD07672-8182-9981-42D3-559517E28234}"/>
              </a:ext>
            </a:extLst>
          </p:cNvPr>
          <p:cNvSpPr/>
          <p:nvPr/>
        </p:nvSpPr>
        <p:spPr>
          <a:xfrm>
            <a:off x="0" y="0"/>
            <a:ext cx="12192000" cy="792000"/>
          </a:xfrm>
          <a:prstGeom prst="rect">
            <a:avLst/>
          </a:prstGeom>
          <a:solidFill>
            <a:srgbClr val="2B4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45" name="TextBox 10">
            <a:extLst>
              <a:ext uri="{FF2B5EF4-FFF2-40B4-BE49-F238E27FC236}">
                <a16:creationId xmlns:a16="http://schemas.microsoft.com/office/drawing/2014/main" id="{10C817CF-AE51-79ED-06DF-6D137816447C}"/>
              </a:ext>
            </a:extLst>
          </p:cNvPr>
          <p:cNvSpPr txBox="1"/>
          <p:nvPr/>
        </p:nvSpPr>
        <p:spPr>
          <a:xfrm>
            <a:off x="1178221" y="83237"/>
            <a:ext cx="9835557" cy="527825"/>
          </a:xfrm>
          <a:prstGeom prst="rect">
            <a:avLst/>
          </a:prstGeom>
          <a:noFill/>
        </p:spPr>
        <p:txBody>
          <a:bodyPr wrap="square" lIns="0" tIns="48000" rIns="0" bIns="48000"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Research</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7CFF896A-EAFB-F561-EA80-FFDE46C1F1D6}"/>
              </a:ext>
            </a:extLst>
          </p:cNvPr>
          <p:cNvGrpSpPr/>
          <p:nvPr/>
        </p:nvGrpSpPr>
        <p:grpSpPr>
          <a:xfrm>
            <a:off x="1339492" y="1226131"/>
            <a:ext cx="8801566" cy="1368000"/>
            <a:chOff x="1339492" y="1216903"/>
            <a:chExt cx="8801566" cy="1368000"/>
          </a:xfrm>
        </p:grpSpPr>
        <p:sp>
          <p:nvSpPr>
            <p:cNvPr id="37" name="圆角矩形 44">
              <a:extLst>
                <a:ext uri="{FF2B5EF4-FFF2-40B4-BE49-F238E27FC236}">
                  <a16:creationId xmlns:a16="http://schemas.microsoft.com/office/drawing/2014/main" id="{5FF24B48-B747-8338-4690-DFA2D6A4E818}"/>
                </a:ext>
              </a:extLst>
            </p:cNvPr>
            <p:cNvSpPr/>
            <p:nvPr/>
          </p:nvSpPr>
          <p:spPr>
            <a:xfrm>
              <a:off x="1501058" y="1216903"/>
              <a:ext cx="8640000" cy="1368000"/>
            </a:xfrm>
            <a:prstGeom prst="roundRect">
              <a:avLst>
                <a:gd name="adj" fmla="val 7037"/>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流程图: 离页连接符 37">
              <a:extLst>
                <a:ext uri="{FF2B5EF4-FFF2-40B4-BE49-F238E27FC236}">
                  <a16:creationId xmlns:a16="http://schemas.microsoft.com/office/drawing/2014/main" id="{21D14662-66EC-051A-0466-09EC00241939}"/>
                </a:ext>
              </a:extLst>
            </p:cNvPr>
            <p:cNvSpPr/>
            <p:nvPr/>
          </p:nvSpPr>
          <p:spPr>
            <a:xfrm rot="16200000">
              <a:off x="1291871" y="1522904"/>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3FF8E626-7477-174D-4585-BD13F736ED7B}"/>
                </a:ext>
              </a:extLst>
            </p:cNvPr>
            <p:cNvSpPr/>
            <p:nvPr/>
          </p:nvSpPr>
          <p:spPr>
            <a:xfrm>
              <a:off x="2202092" y="1577737"/>
              <a:ext cx="7786251" cy="646331"/>
            </a:xfrm>
            <a:prstGeom prst="rect">
              <a:avLst/>
            </a:prstGeom>
          </p:spPr>
          <p:txBody>
            <a:bodyPr wrap="square">
              <a:spAutoFit/>
            </a:bodyPr>
            <a:lstStyle/>
            <a:p>
              <a:pPr marL="0" marR="0" algn="just">
                <a:spcBef>
                  <a:spcPts val="0"/>
                </a:spcBef>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TSN(Time-Sensitive Networking) based end-to-end time analysis</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p>
            <a:p>
              <a:pPr marL="0" marR="0" algn="just">
                <a:spcBef>
                  <a:spcPts val="0"/>
                </a:spcBef>
                <a:spcAft>
                  <a:spcPts val="0"/>
                </a:spcAft>
              </a:pP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mainly including maximum reaction time and maximum data age</a:t>
              </a:r>
            </a:p>
          </p:txBody>
        </p:sp>
        <p:sp>
          <p:nvSpPr>
            <p:cNvPr id="41" name="文本框 40">
              <a:extLst>
                <a:ext uri="{FF2B5EF4-FFF2-40B4-BE49-F238E27FC236}">
                  <a16:creationId xmlns:a16="http://schemas.microsoft.com/office/drawing/2014/main" id="{7D936774-2044-B6F7-DD1F-C5DB2FC59245}"/>
                </a:ext>
              </a:extLst>
            </p:cNvPr>
            <p:cNvSpPr txBox="1"/>
            <p:nvPr/>
          </p:nvSpPr>
          <p:spPr>
            <a:xfrm>
              <a:off x="1394458" y="17008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a:extLst>
              <a:ext uri="{FF2B5EF4-FFF2-40B4-BE49-F238E27FC236}">
                <a16:creationId xmlns:a16="http://schemas.microsoft.com/office/drawing/2014/main" id="{732B52F5-4EF5-3F8F-6D99-D0E7CCE000AF}"/>
              </a:ext>
            </a:extLst>
          </p:cNvPr>
          <p:cNvGrpSpPr/>
          <p:nvPr/>
        </p:nvGrpSpPr>
        <p:grpSpPr>
          <a:xfrm>
            <a:off x="2050942" y="3004718"/>
            <a:ext cx="8801566" cy="1368000"/>
            <a:chOff x="2050942" y="3052737"/>
            <a:chExt cx="8801566" cy="1368000"/>
          </a:xfrm>
        </p:grpSpPr>
        <p:sp>
          <p:nvSpPr>
            <p:cNvPr id="43" name="圆角矩形 50">
              <a:extLst>
                <a:ext uri="{FF2B5EF4-FFF2-40B4-BE49-F238E27FC236}">
                  <a16:creationId xmlns:a16="http://schemas.microsoft.com/office/drawing/2014/main" id="{FFC10D52-79C5-0F4A-C8BF-1DD6548DBE00}"/>
                </a:ext>
              </a:extLst>
            </p:cNvPr>
            <p:cNvSpPr/>
            <p:nvPr/>
          </p:nvSpPr>
          <p:spPr>
            <a:xfrm>
              <a:off x="2212508" y="3052737"/>
              <a:ext cx="8640000" cy="1368000"/>
            </a:xfrm>
            <a:prstGeom prst="roundRect">
              <a:avLst>
                <a:gd name="adj" fmla="val 7037"/>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流程图: 离页连接符 45">
              <a:extLst>
                <a:ext uri="{FF2B5EF4-FFF2-40B4-BE49-F238E27FC236}">
                  <a16:creationId xmlns:a16="http://schemas.microsoft.com/office/drawing/2014/main" id="{B9A4993F-6840-7ACB-FC1D-BF5C146CEDC5}"/>
                </a:ext>
              </a:extLst>
            </p:cNvPr>
            <p:cNvSpPr/>
            <p:nvPr/>
          </p:nvSpPr>
          <p:spPr>
            <a:xfrm rot="16200000">
              <a:off x="2003321" y="3358736"/>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5CFB4DB3-CA30-C9A1-A2A2-30EBD3CAC42A}"/>
                </a:ext>
              </a:extLst>
            </p:cNvPr>
            <p:cNvSpPr txBox="1"/>
            <p:nvPr/>
          </p:nvSpPr>
          <p:spPr>
            <a:xfrm>
              <a:off x="2105908" y="35591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a:extLst>
              <a:ext uri="{FF2B5EF4-FFF2-40B4-BE49-F238E27FC236}">
                <a16:creationId xmlns:a16="http://schemas.microsoft.com/office/drawing/2014/main" id="{620E4C35-070F-58C8-8052-7EAC15267C08}"/>
              </a:ext>
            </a:extLst>
          </p:cNvPr>
          <p:cNvGrpSpPr/>
          <p:nvPr/>
        </p:nvGrpSpPr>
        <p:grpSpPr>
          <a:xfrm>
            <a:off x="1339492" y="4631098"/>
            <a:ext cx="8801566" cy="1368000"/>
            <a:chOff x="1339492" y="4888571"/>
            <a:chExt cx="8801566" cy="1368000"/>
          </a:xfrm>
        </p:grpSpPr>
        <p:sp>
          <p:nvSpPr>
            <p:cNvPr id="51" name="圆角矩形 56">
              <a:extLst>
                <a:ext uri="{FF2B5EF4-FFF2-40B4-BE49-F238E27FC236}">
                  <a16:creationId xmlns:a16="http://schemas.microsoft.com/office/drawing/2014/main" id="{A6B20529-9C41-809F-97A8-605979253116}"/>
                </a:ext>
              </a:extLst>
            </p:cNvPr>
            <p:cNvSpPr/>
            <p:nvPr/>
          </p:nvSpPr>
          <p:spPr>
            <a:xfrm>
              <a:off x="1501058" y="4888571"/>
              <a:ext cx="8640000" cy="1368000"/>
            </a:xfrm>
            <a:prstGeom prst="roundRect">
              <a:avLst>
                <a:gd name="adj" fmla="val 7037"/>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流程图: 离页连接符 51">
              <a:extLst>
                <a:ext uri="{FF2B5EF4-FFF2-40B4-BE49-F238E27FC236}">
                  <a16:creationId xmlns:a16="http://schemas.microsoft.com/office/drawing/2014/main" id="{289F1251-816F-6336-CCA5-E8F3DCC86A23}"/>
                </a:ext>
              </a:extLst>
            </p:cNvPr>
            <p:cNvSpPr/>
            <p:nvPr/>
          </p:nvSpPr>
          <p:spPr>
            <a:xfrm rot="16200000">
              <a:off x="1291871" y="5194570"/>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1DA1BBDE-86EC-BD51-030E-CB4FEED2DE45}"/>
                </a:ext>
              </a:extLst>
            </p:cNvPr>
            <p:cNvSpPr txBox="1"/>
            <p:nvPr/>
          </p:nvSpPr>
          <p:spPr>
            <a:xfrm>
              <a:off x="1394458" y="5372515"/>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62" name="矩形 61">
            <a:extLst>
              <a:ext uri="{FF2B5EF4-FFF2-40B4-BE49-F238E27FC236}">
                <a16:creationId xmlns:a16="http://schemas.microsoft.com/office/drawing/2014/main" id="{AF70F96F-1F6F-8F5A-6585-05DEA4AB387F}"/>
              </a:ext>
            </a:extLst>
          </p:cNvPr>
          <p:cNvSpPr/>
          <p:nvPr/>
        </p:nvSpPr>
        <p:spPr>
          <a:xfrm>
            <a:off x="2968508" y="3227051"/>
            <a:ext cx="7786251" cy="923330"/>
          </a:xfrm>
          <a:prstGeom prst="rect">
            <a:avLst/>
          </a:prstGeom>
        </p:spPr>
        <p:txBody>
          <a:bodyPr wrap="square">
            <a:spAutoFit/>
          </a:bodyPr>
          <a:lstStyle/>
          <a:p>
            <a:pPr algn="just"/>
            <a:r>
              <a:rPr lang="en-US" altLang="zh-CN"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Global EDF scheduling policies for dynamic cache partitioning</a:t>
            </a: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reduce the impact of shared cache contention</a:t>
            </a:r>
          </a:p>
          <a:p>
            <a:pPr algn="just"/>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——Master</a:t>
            </a:r>
          </a:p>
        </p:txBody>
      </p:sp>
      <p:sp>
        <p:nvSpPr>
          <p:cNvPr id="64" name="矩形 63">
            <a:extLst>
              <a:ext uri="{FF2B5EF4-FFF2-40B4-BE49-F238E27FC236}">
                <a16:creationId xmlns:a16="http://schemas.microsoft.com/office/drawing/2014/main" id="{CE24CDD0-5E62-4300-4FDE-646BB1498A9E}"/>
              </a:ext>
            </a:extLst>
          </p:cNvPr>
          <p:cNvSpPr/>
          <p:nvPr/>
        </p:nvSpPr>
        <p:spPr>
          <a:xfrm>
            <a:off x="2257058" y="4889476"/>
            <a:ext cx="7786251" cy="923330"/>
          </a:xfrm>
          <a:prstGeom prst="rect">
            <a:avLst/>
          </a:prstGeom>
        </p:spPr>
        <p:txBody>
          <a:bodyPr wrap="square">
            <a:spAutoFit/>
          </a:bodyPr>
          <a:lstStyle/>
          <a:p>
            <a:pPr marL="0" marR="0" algn="just">
              <a:spcBef>
                <a:spcPts val="0"/>
              </a:spcBef>
              <a:spcAft>
                <a:spcPts val="0"/>
              </a:spcAft>
            </a:pPr>
            <a:r>
              <a:rPr lang="en-US" altLang="zh-CN" sz="1800" kern="100" dirty="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lang="en-US" altLang="zh-CN"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he tool rt-bubbles </a:t>
            </a:r>
            <a:r>
              <a:rPr lang="zh-CN" altLang="en-US"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marR="0" algn="just">
              <a:spcBef>
                <a:spcPts val="0"/>
              </a:spcBef>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to reduce the impact of periodic jitter on PLC systems</a:t>
            </a:r>
          </a:p>
          <a:p>
            <a:pPr marR="0" algn="just">
              <a:spcBef>
                <a:spcPts val="0"/>
              </a:spcBef>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——2024 RTSS workshop</a:t>
            </a:r>
          </a:p>
        </p:txBody>
      </p:sp>
    </p:spTree>
    <p:extLst>
      <p:ext uri="{BB962C8B-B14F-4D97-AF65-F5344CB8AC3E}">
        <p14:creationId xmlns:p14="http://schemas.microsoft.com/office/powerpoint/2010/main" val="11560872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 presetClass="entr" presetSubtype="4" fill="hold" nodeType="afterEffect" p14:presetBounceEnd="40000">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14:bounceEnd="40000">
                                          <p:cBhvr additive="base">
                                            <p:cTn id="13" dur="750" fill="hold"/>
                                            <p:tgtEl>
                                              <p:spTgt spid="36"/>
                                            </p:tgtEl>
                                            <p:attrNameLst>
                                              <p:attrName>ppt_x</p:attrName>
                                            </p:attrNameLst>
                                          </p:cBhvr>
                                          <p:tavLst>
                                            <p:tav tm="0">
                                              <p:val>
                                                <p:strVal val="#ppt_x"/>
                                              </p:val>
                                            </p:tav>
                                            <p:tav tm="100000">
                                              <p:val>
                                                <p:strVal val="#ppt_x"/>
                                              </p:val>
                                            </p:tav>
                                          </p:tavLst>
                                        </p:anim>
                                        <p:anim calcmode="lin" valueType="num" p14:bounceEnd="40000">
                                          <p:cBhvr additive="base">
                                            <p:cTn id="14" dur="750" fill="hold"/>
                                            <p:tgtEl>
                                              <p:spTgt spid="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14:presetBounceEnd="40000">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14:bounceEnd="40000">
                                          <p:cBhvr additive="base">
                                            <p:cTn id="17" dur="750" fill="hold"/>
                                            <p:tgtEl>
                                              <p:spTgt spid="42"/>
                                            </p:tgtEl>
                                            <p:attrNameLst>
                                              <p:attrName>ppt_x</p:attrName>
                                            </p:attrNameLst>
                                          </p:cBhvr>
                                          <p:tavLst>
                                            <p:tav tm="0">
                                              <p:val>
                                                <p:strVal val="#ppt_x"/>
                                              </p:val>
                                            </p:tav>
                                            <p:tav tm="100000">
                                              <p:val>
                                                <p:strVal val="#ppt_x"/>
                                              </p:val>
                                            </p:tav>
                                          </p:tavLst>
                                        </p:anim>
                                        <p:anim calcmode="lin" valueType="num" p14:bounceEnd="40000">
                                          <p:cBhvr additive="base">
                                            <p:cTn id="18" dur="750" fill="hold"/>
                                            <p:tgtEl>
                                              <p:spTgt spid="4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14:presetBounceEnd="40000">
                                      <p:stCondLst>
                                        <p:cond delay="500"/>
                                      </p:stCondLst>
                                      <p:childTnLst>
                                        <p:set>
                                          <p:cBhvr>
                                            <p:cTn id="20" dur="1" fill="hold">
                                              <p:stCondLst>
                                                <p:cond delay="0"/>
                                              </p:stCondLst>
                                            </p:cTn>
                                            <p:tgtEl>
                                              <p:spTgt spid="50"/>
                                            </p:tgtEl>
                                            <p:attrNameLst>
                                              <p:attrName>style.visibility</p:attrName>
                                            </p:attrNameLst>
                                          </p:cBhvr>
                                          <p:to>
                                            <p:strVal val="visible"/>
                                          </p:to>
                                        </p:set>
                                        <p:anim calcmode="lin" valueType="num" p14:bounceEnd="40000">
                                          <p:cBhvr additive="base">
                                            <p:cTn id="21" dur="750" fill="hold"/>
                                            <p:tgtEl>
                                              <p:spTgt spid="50"/>
                                            </p:tgtEl>
                                            <p:attrNameLst>
                                              <p:attrName>ppt_x</p:attrName>
                                            </p:attrNameLst>
                                          </p:cBhvr>
                                          <p:tavLst>
                                            <p:tav tm="0">
                                              <p:val>
                                                <p:strVal val="#ppt_x"/>
                                              </p:val>
                                            </p:tav>
                                            <p:tav tm="100000">
                                              <p:val>
                                                <p:strVal val="#ppt_x"/>
                                              </p:val>
                                            </p:tav>
                                          </p:tavLst>
                                        </p:anim>
                                        <p:anim calcmode="lin" valueType="num" p14:bounceEnd="40000">
                                          <p:cBhvr additive="base">
                                            <p:cTn id="2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750" fill="hold"/>
                                            <p:tgtEl>
                                              <p:spTgt spid="36"/>
                                            </p:tgtEl>
                                            <p:attrNameLst>
                                              <p:attrName>ppt_x</p:attrName>
                                            </p:attrNameLst>
                                          </p:cBhvr>
                                          <p:tavLst>
                                            <p:tav tm="0">
                                              <p:val>
                                                <p:strVal val="#ppt_x"/>
                                              </p:val>
                                            </p:tav>
                                            <p:tav tm="100000">
                                              <p:val>
                                                <p:strVal val="#ppt_x"/>
                                              </p:val>
                                            </p:tav>
                                          </p:tavLst>
                                        </p:anim>
                                        <p:anim calcmode="lin" valueType="num">
                                          <p:cBhvr additive="base">
                                            <p:cTn id="14" dur="750" fill="hold"/>
                                            <p:tgtEl>
                                              <p:spTgt spid="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750" fill="hold"/>
                                            <p:tgtEl>
                                              <p:spTgt spid="42"/>
                                            </p:tgtEl>
                                            <p:attrNameLst>
                                              <p:attrName>ppt_x</p:attrName>
                                            </p:attrNameLst>
                                          </p:cBhvr>
                                          <p:tavLst>
                                            <p:tav tm="0">
                                              <p:val>
                                                <p:strVal val="#ppt_x"/>
                                              </p:val>
                                            </p:tav>
                                            <p:tav tm="100000">
                                              <p:val>
                                                <p:strVal val="#ppt_x"/>
                                              </p:val>
                                            </p:tav>
                                          </p:tavLst>
                                        </p:anim>
                                        <p:anim calcmode="lin" valueType="num">
                                          <p:cBhvr additive="base">
                                            <p:cTn id="18" dur="750" fill="hold"/>
                                            <p:tgtEl>
                                              <p:spTgt spid="4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5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750" fill="hold"/>
                                            <p:tgtEl>
                                              <p:spTgt spid="50"/>
                                            </p:tgtEl>
                                            <p:attrNameLst>
                                              <p:attrName>ppt_x</p:attrName>
                                            </p:attrNameLst>
                                          </p:cBhvr>
                                          <p:tavLst>
                                            <p:tav tm="0">
                                              <p:val>
                                                <p:strVal val="#ppt_x"/>
                                              </p:val>
                                            </p:tav>
                                            <p:tav tm="100000">
                                              <p:val>
                                                <p:strVal val="#ppt_x"/>
                                              </p:val>
                                            </p:tav>
                                          </p:tavLst>
                                        </p:anim>
                                        <p:anim calcmode="lin" valueType="num">
                                          <p:cBhvr additive="base">
                                            <p:cTn id="2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903012-1C19-C226-DCD8-62BE95DCA8CF}"/>
              </a:ext>
            </a:extLst>
          </p:cNvPr>
          <p:cNvSpPr txBox="1"/>
          <p:nvPr/>
        </p:nvSpPr>
        <p:spPr>
          <a:xfrm>
            <a:off x="7323993" y="4986157"/>
            <a:ext cx="1761746" cy="696947"/>
          </a:xfrm>
          <a:prstGeom prst="rect">
            <a:avLst/>
          </a:prstGeom>
        </p:spPr>
        <p:txBody>
          <a:bodyPr vert="horz" wrap="square" lIns="91440" tIns="45720" rIns="91440" bIns="45720" rtlCol="0">
            <a:normAutofit fontScale="85000" lnSpcReduction="10000"/>
          </a:bodyPr>
          <a:lstStyle/>
          <a:p>
            <a:pPr algn="l"/>
            <a:r>
              <a:rPr kumimoji="1" lang="en-US" altLang="zh-CN" sz="2800" dirty="0">
                <a:latin typeface="楷体" panose="02010609060101010101" pitchFamily="49" charset="-122"/>
                <a:ea typeface="楷体" panose="02010609060101010101" pitchFamily="49" charset="-122"/>
                <a:cs typeface="Times New Roman" panose="02020603050405020304" pitchFamily="18" charset="0"/>
              </a:rPr>
              <a:t>Shumo Wang</a:t>
            </a:r>
            <a:endParaRPr kumimoji="1" lang="zh-CN" altLang="en-US" sz="28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5" name="组合 4">
            <a:extLst>
              <a:ext uri="{FF2B5EF4-FFF2-40B4-BE49-F238E27FC236}">
                <a16:creationId xmlns:a16="http://schemas.microsoft.com/office/drawing/2014/main" id="{5266CF97-ACF0-1738-D511-70B1A0391E6F}"/>
              </a:ext>
            </a:extLst>
          </p:cNvPr>
          <p:cNvGrpSpPr/>
          <p:nvPr/>
        </p:nvGrpSpPr>
        <p:grpSpPr>
          <a:xfrm>
            <a:off x="0" y="1825931"/>
            <a:ext cx="12192000" cy="4092338"/>
            <a:chOff x="0" y="1722236"/>
            <a:chExt cx="12192000" cy="4092338"/>
          </a:xfrm>
        </p:grpSpPr>
        <p:sp>
          <p:nvSpPr>
            <p:cNvPr id="6" name="矩形 5">
              <a:extLst>
                <a:ext uri="{FF2B5EF4-FFF2-40B4-BE49-F238E27FC236}">
                  <a16:creationId xmlns:a16="http://schemas.microsoft.com/office/drawing/2014/main" id="{76EC4C10-4C32-C5B8-3415-B52FCDED5E60}"/>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B27E0332-52CC-3742-8BFA-188DCD9D8E56}"/>
                </a:ext>
              </a:extLst>
            </p:cNvPr>
            <p:cNvSpPr txBox="1"/>
            <p:nvPr/>
          </p:nvSpPr>
          <p:spPr>
            <a:xfrm>
              <a:off x="120869" y="2211172"/>
              <a:ext cx="11950261" cy="1200329"/>
            </a:xfrm>
            <a:prstGeom prst="rect">
              <a:avLst/>
            </a:prstGeom>
            <a:noFill/>
          </p:spPr>
          <p:txBody>
            <a:bodyPr wrap="square">
              <a:spAutoFit/>
            </a:bodyPr>
            <a:lstStyle/>
            <a:p>
              <a:pPr algn="ctr"/>
              <a:r>
                <a:rPr lang="en-US" altLang="zh-CN" sz="72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72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8" name="组合 7">
              <a:extLst>
                <a:ext uri="{FF2B5EF4-FFF2-40B4-BE49-F238E27FC236}">
                  <a16:creationId xmlns:a16="http://schemas.microsoft.com/office/drawing/2014/main" id="{788BC2EC-C9FC-72B5-8B30-E2CECB03BA3C}"/>
                </a:ext>
              </a:extLst>
            </p:cNvPr>
            <p:cNvGrpSpPr/>
            <p:nvPr/>
          </p:nvGrpSpPr>
          <p:grpSpPr>
            <a:xfrm>
              <a:off x="1776738" y="3742140"/>
              <a:ext cx="8229148" cy="369332"/>
              <a:chOff x="2344583" y="3629693"/>
              <a:chExt cx="8229148" cy="369332"/>
            </a:xfrm>
          </p:grpSpPr>
          <p:sp>
            <p:nvSpPr>
              <p:cNvPr id="11" name="任意多边形">
                <a:extLst>
                  <a:ext uri="{FF2B5EF4-FFF2-40B4-BE49-F238E27FC236}">
                    <a16:creationId xmlns:a16="http://schemas.microsoft.com/office/drawing/2014/main" id="{44FFFD53-C936-9007-1B6A-3E43BDBE38BB}"/>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12" name="任意多边形">
                <a:extLst>
                  <a:ext uri="{FF2B5EF4-FFF2-40B4-BE49-F238E27FC236}">
                    <a16:creationId xmlns:a16="http://schemas.microsoft.com/office/drawing/2014/main" id="{B0637DF8-56DC-683C-C15C-D5943ECA9598}"/>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3" name="文本框 12">
                <a:extLst>
                  <a:ext uri="{FF2B5EF4-FFF2-40B4-BE49-F238E27FC236}">
                    <a16:creationId xmlns:a16="http://schemas.microsoft.com/office/drawing/2014/main" id="{5B7EE6BD-6700-9FA7-1901-8E4300F6EF8D}"/>
                  </a:ext>
                </a:extLst>
              </p:cNvPr>
              <p:cNvSpPr txBox="1"/>
              <p:nvPr/>
            </p:nvSpPr>
            <p:spPr>
              <a:xfrm>
                <a:off x="4742835" y="3629693"/>
                <a:ext cx="3432644" cy="369332"/>
              </a:xfrm>
              <a:prstGeom prst="rect">
                <a:avLst/>
              </a:prstGeom>
              <a:noFill/>
            </p:spPr>
            <p:txBody>
              <a:bodyPr wrap="square" rtlCol="0">
                <a:spAutoFit/>
              </a:bodyPr>
              <a:lstStyle/>
              <a:p>
                <a:pPr algn="ctr"/>
                <a:r>
                  <a:rPr lang="en-US" altLang="zh-CN" dirty="0">
                    <a:solidFill>
                      <a:srgbClr val="99CCFF"/>
                    </a:solidFill>
                    <a:latin typeface="Times New Roman" panose="02020603050405020304" pitchFamily="18" charset="0"/>
                    <a:cs typeface="Times New Roman" panose="02020603050405020304" pitchFamily="18" charset="0"/>
                  </a:rPr>
                  <a:t>wangshumo0102@gmail.com</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9" name="等腰三角形 8">
              <a:extLst>
                <a:ext uri="{FF2B5EF4-FFF2-40B4-BE49-F238E27FC236}">
                  <a16:creationId xmlns:a16="http://schemas.microsoft.com/office/drawing/2014/main" id="{6327FE7D-F070-4DC8-E7BF-545EB81E8A3A}"/>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a:extLst>
                <a:ext uri="{FF2B5EF4-FFF2-40B4-BE49-F238E27FC236}">
                  <a16:creationId xmlns:a16="http://schemas.microsoft.com/office/drawing/2014/main" id="{CFA9BBDD-73BB-9B45-758D-C37F2E290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14" name="组合 13">
            <a:extLst>
              <a:ext uri="{FF2B5EF4-FFF2-40B4-BE49-F238E27FC236}">
                <a16:creationId xmlns:a16="http://schemas.microsoft.com/office/drawing/2014/main" id="{E7F84E89-ACEC-178E-4B91-65498AE5A8EB}"/>
              </a:ext>
            </a:extLst>
          </p:cNvPr>
          <p:cNvGrpSpPr/>
          <p:nvPr/>
        </p:nvGrpSpPr>
        <p:grpSpPr>
          <a:xfrm>
            <a:off x="346867" y="255358"/>
            <a:ext cx="3290844" cy="1080000"/>
            <a:chOff x="346867" y="255358"/>
            <a:chExt cx="3290844" cy="1080000"/>
          </a:xfrm>
        </p:grpSpPr>
        <p:pic>
          <p:nvPicPr>
            <p:cNvPr id="15" name="图片 14">
              <a:extLst>
                <a:ext uri="{FF2B5EF4-FFF2-40B4-BE49-F238E27FC236}">
                  <a16:creationId xmlns:a16="http://schemas.microsoft.com/office/drawing/2014/main" id="{0C940108-5DF6-618D-BE85-2E2268FC8D3B}"/>
                </a:ext>
              </a:extLst>
            </p:cNvPr>
            <p:cNvPicPr>
              <a:picLocks noChangeAspect="1"/>
            </p:cNvPicPr>
            <p:nvPr/>
          </p:nvPicPr>
          <p:blipFill rotWithShape="1">
            <a:blip r:embed="rId3"/>
            <a:srcRect l="23238" t="2731" r="19163" b="67229"/>
            <a:stretch/>
          </p:blipFill>
          <p:spPr>
            <a:xfrm>
              <a:off x="346867" y="255358"/>
              <a:ext cx="1110414" cy="1080000"/>
            </a:xfrm>
            <a:prstGeom prst="rect">
              <a:avLst/>
            </a:prstGeom>
          </p:spPr>
        </p:pic>
        <p:pic>
          <p:nvPicPr>
            <p:cNvPr id="16" name="图片 15">
              <a:extLst>
                <a:ext uri="{FF2B5EF4-FFF2-40B4-BE49-F238E27FC236}">
                  <a16:creationId xmlns:a16="http://schemas.microsoft.com/office/drawing/2014/main" id="{7C538CF9-1B54-A53F-58D4-02248EF45997}"/>
                </a:ext>
              </a:extLst>
            </p:cNvPr>
            <p:cNvPicPr>
              <a:picLocks noChangeAspect="1"/>
            </p:cNvPicPr>
            <p:nvPr/>
          </p:nvPicPr>
          <p:blipFill rotWithShape="1">
            <a:blip r:embed="rId4">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9792512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3.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314</Words>
  <Application>Microsoft Office PowerPoint</Application>
  <PresentationFormat>宽屏</PresentationFormat>
  <Paragraphs>39</Paragraphs>
  <Slides>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等线</vt:lpstr>
      <vt:lpstr>等线 Light</vt:lpstr>
      <vt:lpstr>华文新魏</vt:lpstr>
      <vt:lpstr>楷体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6</cp:revision>
  <dcterms:created xsi:type="dcterms:W3CDTF">2024-04-04T19:58:36Z</dcterms:created>
  <dcterms:modified xsi:type="dcterms:W3CDTF">2024-04-04T20:31:51Z</dcterms:modified>
</cp:coreProperties>
</file>