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7" r:id="rId6"/>
    <p:sldId id="266" r:id="rId7"/>
    <p:sldId id="262"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576" y="2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95FFD-9B78-CCC9-AA78-73074901FD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5FBC7A-779A-210C-2D8A-F93B308E3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8DE045-686E-6E60-D732-9637FFA3A0A8}"/>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9ED44D9A-4775-32A5-A51D-E228CF5059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A11A5A-1AA0-08B5-C8B8-51D7D1C90CA5}"/>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113296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FE26E-FFE9-EE48-81DB-6623CA7A85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99A8F4-A15B-1864-570B-9C53CE1DA1A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B1D44A-2758-FEBA-DDB6-4BB4FF5F07C1}"/>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F154DD3F-33B4-2551-865E-EF1B375A68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26AE92-F3B5-21E8-2302-59A0B7F22727}"/>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64388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0698DA-4B0B-A514-5867-F8E8CB04081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2F958C-6D22-32A9-9F62-A8FD3D4B72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AB5047-F052-894F-3FB2-905E25E7CBE9}"/>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21987688-C609-D828-EA35-1C9F3811EE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BDF728-4570-D753-36AD-6658FC58571D}"/>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108137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EBC0D-1B88-607E-C7C4-2EACCD207F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7B4188-7DE6-1CAF-5A43-177C40324A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BA012D-CA9B-7428-9CAA-3638722AB9E7}"/>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E9F44021-10A5-055C-15AD-14BA87D310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584ED8-8563-3409-0E9D-D7DD1D4F7EB4}"/>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99197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536B6-A158-9E03-649B-68CF26A2AB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03240D-2D56-ECF8-B447-3DD14A9A9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277EC6-BEA0-262E-DDE9-2E1755317F36}"/>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DF3A587D-3B7D-226D-C5E9-3B6C62AA63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89B29B-C5A4-C860-C234-0CE348BCCF76}"/>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58749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FECBF-C234-D9AB-CB59-9DEA677912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153575-3876-C7F1-E486-740AAD62E7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E6925A-2F32-C9BF-7328-169DB98463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AC4A85-6DD0-A57A-F878-8A0B18D7E4A2}"/>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93CC4FC1-5C31-B182-F86F-3045D11997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CD7CD-6091-CF3E-2D5C-B5794DE5798A}"/>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71931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4B835-2793-0A9C-1645-97FB53A09F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B49C1B-D4A1-4F32-34D0-0E87A4AD6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B06966-9630-CB20-F84D-4DC0A25FFF8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EFB63C-45D3-5CAF-DD78-2713BDBF6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40F69A7-89DA-7371-2929-A86EA71F62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AA28C5-62D1-92A6-BA76-A587E511A9C0}"/>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8" name="页脚占位符 7">
            <a:extLst>
              <a:ext uri="{FF2B5EF4-FFF2-40B4-BE49-F238E27FC236}">
                <a16:creationId xmlns:a16="http://schemas.microsoft.com/office/drawing/2014/main" id="{805973BB-8942-6678-E473-07B84461C7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AF7BFC-BFF3-1EBF-9BA6-8A6FBBB65F2C}"/>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307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39C49-444D-F633-6C51-4052E6EA52C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AB7732-D725-6FED-6266-2198AA05B4B6}"/>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4" name="页脚占位符 3">
            <a:extLst>
              <a:ext uri="{FF2B5EF4-FFF2-40B4-BE49-F238E27FC236}">
                <a16:creationId xmlns:a16="http://schemas.microsoft.com/office/drawing/2014/main" id="{13921B6A-0B38-A13D-E1C9-ED13E63248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3FBF4A-6923-96F3-4CCC-426EAAB5F085}"/>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84344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DBF4B0-B4CF-7031-B05A-375125398CC0}"/>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3" name="页脚占位符 2">
            <a:extLst>
              <a:ext uri="{FF2B5EF4-FFF2-40B4-BE49-F238E27FC236}">
                <a16:creationId xmlns:a16="http://schemas.microsoft.com/office/drawing/2014/main" id="{9BF1C19B-ADDB-CC16-B9DA-2E3C0B5664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19AD77-C9A3-0FA4-D45C-186F002BD7AF}"/>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03279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0B875-2309-BDB1-DA9D-35537AA644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E13892-F0C8-0EC5-9CE1-4FCD7805F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0C9EFF-9C72-1CAF-AF85-09A3D5D10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69CBAE-63A2-15DC-D96A-09FC154ACF42}"/>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FCC53D46-0886-1BEA-6337-5334196F48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C2CF55-3BC5-E170-6EF3-3EE27595186B}"/>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425784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F4F0D-3C59-2760-A146-6138A34B2D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D8962C-7900-0BC0-1F8B-3919AEFDE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5867B0-94C7-9AD7-DA91-F7F47CF89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C0BA10-2EE2-052E-AD1B-05BFD5D1A9DB}"/>
              </a:ext>
            </a:extLst>
          </p:cNvPr>
          <p:cNvSpPr>
            <a:spLocks noGrp="1"/>
          </p:cNvSpPr>
          <p:nvPr>
            <p:ph type="dt" sz="half" idx="10"/>
          </p:nvPr>
        </p:nvSpPr>
        <p:spPr/>
        <p:txBody>
          <a:bodyPr/>
          <a:lstStyle/>
          <a:p>
            <a:fld id="{51FD5836-1B78-4E70-983F-F8F353C30F27}"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AA3F60E2-D3B9-8987-93F0-4853E88B73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E4ABD0-0B5A-5E74-4B39-594833D639BA}"/>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73234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19F1BD-AFB5-61DA-7E47-828688908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5FFBF3-0F68-DE9A-171D-06956400D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80AD44-21C1-EC3D-F394-13517E0D8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D5836-1B78-4E70-983F-F8F353C30F2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136DC39D-6AF0-5BC2-75AC-C6865F962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F69D94-CA5B-9C6A-1095-06A6F069A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418288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627E4-3D66-D01B-F68A-5EF8F5966777}"/>
              </a:ext>
            </a:extLst>
          </p:cNvPr>
          <p:cNvSpPr>
            <a:spLocks noGrp="1"/>
          </p:cNvSpPr>
          <p:nvPr>
            <p:ph type="ctrTitle"/>
          </p:nvPr>
        </p:nvSpPr>
        <p:spPr/>
        <p:txBody>
          <a:bodyPr/>
          <a:lstStyle/>
          <a:p>
            <a:r>
              <a:rPr lang="en-US" altLang="zh-CN" dirty="0"/>
              <a:t>TSN Background</a:t>
            </a:r>
            <a:endParaRPr lang="zh-CN" altLang="en-US" dirty="0"/>
          </a:p>
        </p:txBody>
      </p:sp>
      <p:sp>
        <p:nvSpPr>
          <p:cNvPr id="3" name="副标题 2">
            <a:extLst>
              <a:ext uri="{FF2B5EF4-FFF2-40B4-BE49-F238E27FC236}">
                <a16:creationId xmlns:a16="http://schemas.microsoft.com/office/drawing/2014/main" id="{9941ACF3-54B9-CF6D-4AFC-71BD6B50B5C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3777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1AC8-C346-C066-8312-EC4669007BC2}"/>
              </a:ext>
            </a:extLst>
          </p:cNvPr>
          <p:cNvSpPr>
            <a:spLocks noGrp="1"/>
          </p:cNvSpPr>
          <p:nvPr>
            <p:ph type="title"/>
          </p:nvPr>
        </p:nvSpPr>
        <p:spPr>
          <a:xfrm>
            <a:off x="0" y="198072"/>
            <a:ext cx="10515600" cy="575652"/>
          </a:xfrm>
        </p:spPr>
        <p:txBody>
          <a:bodyPr>
            <a:normAutofit fontScale="90000"/>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48E70D3F-7BCE-F295-1DBC-CFC2BC54F02B}"/>
              </a:ext>
            </a:extLst>
          </p:cNvPr>
          <p:cNvSpPr>
            <a:spLocks noGrp="1"/>
          </p:cNvSpPr>
          <p:nvPr>
            <p:ph idx="1"/>
          </p:nvPr>
        </p:nvSpPr>
        <p:spPr>
          <a:xfrm>
            <a:off x="0" y="1104656"/>
            <a:ext cx="12192000" cy="5753344"/>
          </a:xfrm>
        </p:spPr>
        <p:txBody>
          <a:bodyPr>
            <a:normAutofit/>
          </a:bodyPr>
          <a:lstStyle/>
          <a:p>
            <a:r>
              <a:rPr lang="en-US" altLang="zh-CN" sz="2000" b="1" dirty="0"/>
              <a:t>Time Sensitive Networking (TSN) </a:t>
            </a:r>
            <a:r>
              <a:rPr lang="en-US" altLang="zh-CN" sz="2000" dirty="0"/>
              <a:t>is a set of data link layer protocol specifications developed by the IEEE 802.1 task group to build a more reliable, low-latency, and low-jitter Ethernet.</a:t>
            </a:r>
          </a:p>
          <a:p>
            <a:endParaRPr lang="en-US" altLang="zh-CN" sz="2000" dirty="0"/>
          </a:p>
          <a:p>
            <a:r>
              <a:rPr lang="en-US" altLang="zh-CN" sz="2000" dirty="0"/>
              <a:t>TSN's data scheduling is the basis for ensuring time sensitivity. Its core idea is to perform flow control in different application scenarios </a:t>
            </a:r>
            <a:r>
              <a:rPr lang="en-US" altLang="zh-CN" sz="2000" b="1" dirty="0"/>
              <a:t>based on different shapers</a:t>
            </a:r>
            <a:r>
              <a:rPr lang="en-US" altLang="zh-CN" sz="2000" dirty="0"/>
              <a:t>.</a:t>
            </a:r>
          </a:p>
          <a:p>
            <a:endParaRPr lang="en-US" altLang="zh-CN" sz="2000" dirty="0"/>
          </a:p>
          <a:p>
            <a:r>
              <a:rPr lang="en-US" altLang="zh-CN" sz="2000" dirty="0"/>
              <a:t>According to the IEEE 802.1Q standard, traffic categories are divided into three categories: </a:t>
            </a:r>
            <a:r>
              <a:rPr lang="en-US" altLang="zh-CN" sz="2000" b="1" dirty="0"/>
              <a:t>scheduled traffic ST, reserved traffic RT, and best-effort BE traffic</a:t>
            </a:r>
            <a:r>
              <a:rPr lang="en-US" altLang="zh-CN" sz="2000" dirty="0"/>
              <a:t>.</a:t>
            </a:r>
          </a:p>
          <a:p>
            <a:r>
              <a:rPr lang="en-US" altLang="zh-CN" sz="2000" b="1" dirty="0"/>
              <a:t>ST</a:t>
            </a:r>
            <a:r>
              <a:rPr lang="en-US" altLang="zh-CN" sz="2000" dirty="0"/>
              <a:t>: industrial automation and control traffic requiring limited latency and zero congestion loss.</a:t>
            </a:r>
          </a:p>
          <a:p>
            <a:r>
              <a:rPr lang="en-US" altLang="zh-CN" sz="2000" b="1" dirty="0"/>
              <a:t>BE</a:t>
            </a:r>
            <a:r>
              <a:rPr lang="en-US" altLang="zh-CN" sz="2000" dirty="0"/>
              <a:t>: consists of generic Ethernet traffic with no specific Quality of Service (QoS) requirements.</a:t>
            </a:r>
          </a:p>
          <a:p>
            <a:r>
              <a:rPr lang="en-US" altLang="zh-CN" sz="2000" b="1" dirty="0"/>
              <a:t>RT</a:t>
            </a:r>
            <a:r>
              <a:rPr lang="en-US" altLang="zh-CN" sz="2000" dirty="0"/>
              <a:t>: frames allocated in different time slots with specified bandwidth reservations. (class A and B)</a:t>
            </a:r>
          </a:p>
        </p:txBody>
      </p:sp>
    </p:spTree>
    <p:extLst>
      <p:ext uri="{BB962C8B-B14F-4D97-AF65-F5344CB8AC3E}">
        <p14:creationId xmlns:p14="http://schemas.microsoft.com/office/powerpoint/2010/main" val="377148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err="1"/>
              <a:t>Qav</a:t>
            </a:r>
            <a:endParaRPr lang="en-US" altLang="zh-CN" b="1" dirty="0"/>
          </a:p>
          <a:p>
            <a:r>
              <a:rPr lang="en-US" altLang="zh-CN" sz="2000" b="1" dirty="0"/>
              <a:t>Credit-Based Shaper CBS</a:t>
            </a:r>
          </a:p>
          <a:p>
            <a:r>
              <a:rPr lang="en-US" altLang="zh-CN" sz="2000" dirty="0"/>
              <a:t>The goal is to ensure that </a:t>
            </a:r>
            <a:r>
              <a:rPr lang="en-US" altLang="zh-CN" sz="2000" b="1" dirty="0"/>
              <a:t>the maximum bandwidth required for audio/video transmission</a:t>
            </a:r>
            <a:r>
              <a:rPr lang="en-US" altLang="zh-CN" sz="2000" dirty="0"/>
              <a:t> is provided over time series without causing significant disruption to concurrently transmitted best-effort data traffic</a:t>
            </a:r>
          </a:p>
          <a:p>
            <a:r>
              <a:rPr lang="en-US" altLang="zh-CN" sz="2000" dirty="0"/>
              <a:t>Assign a "credit value" to different queues to schedule data transmission</a:t>
            </a:r>
          </a:p>
          <a:p>
            <a:pPr lvl="1"/>
            <a:r>
              <a:rPr lang="en-US" altLang="zh-CN" sz="1600" dirty="0"/>
              <a:t>The "credit values" of different transmission queues will change as the data is transmitted.</a:t>
            </a:r>
          </a:p>
          <a:p>
            <a:pPr lvl="1"/>
            <a:r>
              <a:rPr lang="en-US" altLang="zh-CN" sz="1600" dirty="0"/>
              <a:t>As long as the send credit value is in the positive range (≥0), the bandwidth-reserved data frames can be transmitted with higher priority (marked blue). </a:t>
            </a:r>
          </a:p>
          <a:p>
            <a:pPr lvl="1"/>
            <a:r>
              <a:rPr lang="en-US" altLang="zh-CN" sz="1600" dirty="0"/>
              <a:t>Each time a transfer is prioritized, the send credit decreases until it eventually reaches negative value. When transmit credits are in the negative range, data frames that reserve bandwidth may no longer be transmitted. </a:t>
            </a:r>
          </a:p>
          <a:p>
            <a:pPr lvl="1"/>
            <a:r>
              <a:rPr lang="en-US" altLang="zh-CN" sz="1600" dirty="0"/>
              <a:t>Therefore, best effort frames in the transmission queue can be processed at this time. </a:t>
            </a:r>
          </a:p>
          <a:p>
            <a:pPr lvl="1"/>
            <a:r>
              <a:rPr lang="en-US" altLang="zh-CN" sz="1600" dirty="0"/>
              <a:t>If the transmission of a data frame with reserved bandwidth is therefore delayed, the send credit of the corresponding data flow is increased. </a:t>
            </a:r>
          </a:p>
          <a:p>
            <a:endParaRPr lang="en-US" altLang="zh-CN" sz="2000" dirty="0"/>
          </a:p>
          <a:p>
            <a:endParaRPr lang="en-US" altLang="zh-CN" sz="2000" dirty="0"/>
          </a:p>
        </p:txBody>
      </p:sp>
      <p:pic>
        <p:nvPicPr>
          <p:cNvPr id="4" name="图片 3">
            <a:extLst>
              <a:ext uri="{FF2B5EF4-FFF2-40B4-BE49-F238E27FC236}">
                <a16:creationId xmlns:a16="http://schemas.microsoft.com/office/drawing/2014/main" id="{E0FE78A7-401E-D432-2EFC-25FF24824980}"/>
              </a:ext>
            </a:extLst>
          </p:cNvPr>
          <p:cNvPicPr>
            <a:picLocks noChangeAspect="1"/>
          </p:cNvPicPr>
          <p:nvPr/>
        </p:nvPicPr>
        <p:blipFill>
          <a:blip r:embed="rId2"/>
          <a:stretch>
            <a:fillRect/>
          </a:stretch>
        </p:blipFill>
        <p:spPr>
          <a:xfrm>
            <a:off x="2376418" y="4000850"/>
            <a:ext cx="7439164" cy="2726199"/>
          </a:xfrm>
          <a:prstGeom prst="rect">
            <a:avLst/>
          </a:prstGeom>
        </p:spPr>
      </p:pic>
    </p:spTree>
    <p:extLst>
      <p:ext uri="{BB962C8B-B14F-4D97-AF65-F5344CB8AC3E}">
        <p14:creationId xmlns:p14="http://schemas.microsoft.com/office/powerpoint/2010/main" val="222758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err="1"/>
              <a:t>Qbv</a:t>
            </a:r>
            <a:endParaRPr lang="en-US" altLang="zh-CN" b="1" dirty="0"/>
          </a:p>
          <a:p>
            <a:r>
              <a:rPr lang="en-US" altLang="zh-CN" sz="2000" b="1" dirty="0"/>
              <a:t>Non-preemptive TAS (Time Awareness Shaper)</a:t>
            </a:r>
          </a:p>
          <a:p>
            <a:r>
              <a:rPr lang="en-US" altLang="zh-CN" sz="2000" dirty="0"/>
              <a:t>TAS introduces a Time Division Multiple Access (TDMA)-based principle that enables the assignment of transmission slots to different traffic classes.</a:t>
            </a:r>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en-US" altLang="zh-CN" sz="2000" dirty="0"/>
              <a:t>Periodically control the opening/closing of doors through the </a:t>
            </a:r>
            <a:r>
              <a:rPr lang="en-US" altLang="zh-CN" sz="2000" b="1" dirty="0"/>
              <a:t>Gate Control List (GCL). </a:t>
            </a:r>
            <a:r>
              <a:rPr lang="en-US" altLang="zh-CN" sz="2000" dirty="0"/>
              <a:t>Gate control lists determine which traffic queues are allowed to transmit at specific points in the cycle.</a:t>
            </a:r>
          </a:p>
          <a:p>
            <a:r>
              <a:rPr lang="en-US" altLang="zh-CN" sz="2000" dirty="0"/>
              <a:t>Network packets are queued by their arrival time (that is, FIFO queuing) and transmitted in a non-preemptive manner</a:t>
            </a:r>
          </a:p>
          <a:p>
            <a:r>
              <a:rPr lang="en-US" altLang="zh-CN" sz="2000" dirty="0"/>
              <a:t>Data streams (</a:t>
            </a:r>
            <a:r>
              <a:rPr lang="en-US" altLang="zh-CN" sz="2000" b="1" dirty="0"/>
              <a:t>ST</a:t>
            </a:r>
            <a:r>
              <a:rPr lang="en-US" altLang="zh-CN" sz="2000" dirty="0"/>
              <a:t>) that require real-time transmission are usually scheduled for transmission first and need to be determined in advance during time scheduling configuration. </a:t>
            </a:r>
          </a:p>
          <a:p>
            <a:r>
              <a:rPr lang="en-US" altLang="zh-CN" sz="2000" dirty="0"/>
              <a:t>Whether it is periodic data or aperiodic reserved data, reserved channels are required(</a:t>
            </a:r>
            <a:r>
              <a:rPr lang="en-US" altLang="zh-CN" sz="2000" b="1" dirty="0"/>
              <a:t>AVB/RT</a:t>
            </a:r>
            <a:r>
              <a:rPr lang="en-US" altLang="zh-CN" sz="2000" dirty="0"/>
              <a:t>). There are also some other data in the TSN network. </a:t>
            </a:r>
          </a:p>
          <a:p>
            <a:r>
              <a:rPr lang="en-US" altLang="zh-CN" sz="2000" dirty="0"/>
              <a:t>These data are also aperiodic, but there are not enough reserved channels. Then at this time The data transmission is the "Best-effort" data scheduling(</a:t>
            </a:r>
            <a:r>
              <a:rPr lang="en-US" altLang="zh-CN" sz="2000" b="1" dirty="0"/>
              <a:t>BE</a:t>
            </a:r>
            <a:r>
              <a:rPr lang="en-US" altLang="zh-CN" sz="2000" dirty="0"/>
              <a:t>).</a:t>
            </a:r>
          </a:p>
          <a:p>
            <a:endParaRPr lang="en-US" altLang="zh-CN" sz="2000" dirty="0"/>
          </a:p>
          <a:p>
            <a:endParaRPr lang="en-US" altLang="zh-CN" sz="2000" dirty="0"/>
          </a:p>
          <a:p>
            <a:endParaRPr lang="en-US" altLang="zh-CN" sz="2000" dirty="0"/>
          </a:p>
        </p:txBody>
      </p:sp>
      <p:pic>
        <p:nvPicPr>
          <p:cNvPr id="4" name="图片 3">
            <a:extLst>
              <a:ext uri="{FF2B5EF4-FFF2-40B4-BE49-F238E27FC236}">
                <a16:creationId xmlns:a16="http://schemas.microsoft.com/office/drawing/2014/main" id="{F883339E-FF89-00FC-9552-C54E97453686}"/>
              </a:ext>
            </a:extLst>
          </p:cNvPr>
          <p:cNvPicPr>
            <a:picLocks noChangeAspect="1"/>
          </p:cNvPicPr>
          <p:nvPr/>
        </p:nvPicPr>
        <p:blipFill>
          <a:blip r:embed="rId2"/>
          <a:stretch>
            <a:fillRect/>
          </a:stretch>
        </p:blipFill>
        <p:spPr>
          <a:xfrm>
            <a:off x="2469310" y="1569011"/>
            <a:ext cx="6398466" cy="1925464"/>
          </a:xfrm>
          <a:prstGeom prst="rect">
            <a:avLst/>
          </a:prstGeom>
        </p:spPr>
      </p:pic>
      <p:pic>
        <p:nvPicPr>
          <p:cNvPr id="7" name="图片 6">
            <a:extLst>
              <a:ext uri="{FF2B5EF4-FFF2-40B4-BE49-F238E27FC236}">
                <a16:creationId xmlns:a16="http://schemas.microsoft.com/office/drawing/2014/main" id="{1B813994-CE05-F409-370A-B40E68F25B6C}"/>
              </a:ext>
            </a:extLst>
          </p:cNvPr>
          <p:cNvPicPr>
            <a:picLocks noChangeAspect="1"/>
          </p:cNvPicPr>
          <p:nvPr/>
        </p:nvPicPr>
        <p:blipFill>
          <a:blip r:embed="rId3"/>
          <a:stretch>
            <a:fillRect/>
          </a:stretch>
        </p:blipFill>
        <p:spPr>
          <a:xfrm>
            <a:off x="2135935" y="1569011"/>
            <a:ext cx="8827340" cy="3944781"/>
          </a:xfrm>
          <a:prstGeom prst="rect">
            <a:avLst/>
          </a:prstGeom>
        </p:spPr>
      </p:pic>
    </p:spTree>
    <p:extLst>
      <p:ext uri="{BB962C8B-B14F-4D97-AF65-F5344CB8AC3E}">
        <p14:creationId xmlns:p14="http://schemas.microsoft.com/office/powerpoint/2010/main" val="388236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err="1"/>
              <a:t>Qbv</a:t>
            </a:r>
            <a:endParaRPr lang="en-US" altLang="zh-CN" b="1" dirty="0"/>
          </a:p>
          <a:p>
            <a:r>
              <a:rPr lang="en-US" altLang="zh-CN" sz="2000" dirty="0"/>
              <a:t>Set a specified time period before the end of each cycle, called the </a:t>
            </a:r>
            <a:r>
              <a:rPr lang="en-US" altLang="zh-CN" sz="2000" b="1" dirty="0"/>
              <a:t>guard band</a:t>
            </a:r>
            <a:r>
              <a:rPr lang="en-US" altLang="zh-CN" sz="2000" dirty="0"/>
              <a:t>. </a:t>
            </a:r>
          </a:p>
          <a:p>
            <a:r>
              <a:rPr lang="en-US" altLang="zh-CN" sz="2000" dirty="0"/>
              <a:t>This operation ensures that no frames are being transmitted during cycle switching. </a:t>
            </a:r>
          </a:p>
          <a:p>
            <a:r>
              <a:rPr lang="en-US" altLang="zh-CN" sz="2000" dirty="0"/>
              <a:t>It is stipulated that within the guard band, no new frames are allowed to start transmission, </a:t>
            </a:r>
          </a:p>
          <a:p>
            <a:r>
              <a:rPr lang="en-US" altLang="zh-CN" sz="2000" dirty="0"/>
              <a:t>but frames that have already started to be transmitted before the guard band can continue to complete the transmission within the guard band. </a:t>
            </a:r>
          </a:p>
          <a:p>
            <a:r>
              <a:rPr lang="en-US" altLang="zh-CN" sz="2000" dirty="0"/>
              <a:t>If the port cannot confirm the transmission time of the next frame, the guard band should be long enough to cover the transmission time of the longest frame on the current link.</a:t>
            </a:r>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80AEBAE1-978F-EA14-DE08-5D4544D60E2C}"/>
              </a:ext>
            </a:extLst>
          </p:cNvPr>
          <p:cNvPicPr>
            <a:picLocks noChangeAspect="1"/>
          </p:cNvPicPr>
          <p:nvPr/>
        </p:nvPicPr>
        <p:blipFill>
          <a:blip r:embed="rId2"/>
          <a:stretch>
            <a:fillRect/>
          </a:stretch>
        </p:blipFill>
        <p:spPr>
          <a:xfrm>
            <a:off x="4475102" y="3336573"/>
            <a:ext cx="2942857" cy="3390476"/>
          </a:xfrm>
          <a:prstGeom prst="rect">
            <a:avLst/>
          </a:prstGeom>
        </p:spPr>
      </p:pic>
    </p:spTree>
    <p:extLst>
      <p:ext uri="{BB962C8B-B14F-4D97-AF65-F5344CB8AC3E}">
        <p14:creationId xmlns:p14="http://schemas.microsoft.com/office/powerpoint/2010/main" val="423856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err="1"/>
              <a:t>Qbu</a:t>
            </a:r>
            <a:endParaRPr lang="en-US" altLang="zh-CN" b="1" dirty="0"/>
          </a:p>
          <a:p>
            <a:r>
              <a:rPr lang="en-US" altLang="zh-CN" sz="2000" b="1" dirty="0"/>
              <a:t>Preemptive TAS</a:t>
            </a:r>
          </a:p>
          <a:p>
            <a:r>
              <a:rPr lang="en-US" altLang="zh-CN" sz="2000" dirty="0"/>
              <a:t>Frames smaller than 123 bytes cannot be preempted</a:t>
            </a:r>
          </a:p>
          <a:p>
            <a:r>
              <a:rPr lang="en-US" altLang="zh-CN" sz="2000" dirty="0"/>
              <a:t>In frame preemption, frames that are sensitive to delay requirements are called high-speed frames (</a:t>
            </a:r>
            <a:r>
              <a:rPr lang="en-US" altLang="zh-CN" sz="2000" b="1" dirty="0"/>
              <a:t>express</a:t>
            </a:r>
            <a:r>
              <a:rPr lang="en-US" altLang="zh-CN" sz="2000" dirty="0"/>
              <a:t>), </a:t>
            </a:r>
          </a:p>
          <a:p>
            <a:r>
              <a:rPr lang="en-US" altLang="zh-CN" sz="2000" dirty="0"/>
              <a:t>the remaining frames are called low-speed frames or preemptable frames (</a:t>
            </a:r>
            <a:r>
              <a:rPr lang="en-US" altLang="zh-CN" sz="2000" b="1" dirty="0"/>
              <a:t>preemptable</a:t>
            </a:r>
            <a:r>
              <a:rPr lang="en-US" altLang="zh-CN" sz="2000" dirty="0"/>
              <a:t>). </a:t>
            </a:r>
          </a:p>
          <a:p>
            <a:r>
              <a:rPr lang="en-US" altLang="zh-CN" sz="2000" dirty="0"/>
              <a:t>The principle of frame preemption can be compared to the preemptive CPU scheduling in computer operating systems. </a:t>
            </a:r>
          </a:p>
          <a:p>
            <a:r>
              <a:rPr lang="en-US" altLang="zh-CN" sz="2000" dirty="0"/>
              <a:t>Express traffic can preempt preemptible traffic, but it cannot itself be preempted. Preemption support can be combined with CBS and gate mechanisms. </a:t>
            </a:r>
          </a:p>
          <a:p>
            <a:pPr lvl="1"/>
            <a:r>
              <a:rPr lang="en-US" altLang="zh-CN" sz="1600" dirty="0"/>
              <a:t>For example, the ST queue can be set to express, while other queues are preemptible.</a:t>
            </a:r>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4AAD01C5-B28E-8B75-754B-68A6D410D08F}"/>
              </a:ext>
            </a:extLst>
          </p:cNvPr>
          <p:cNvPicPr>
            <a:picLocks noChangeAspect="1"/>
          </p:cNvPicPr>
          <p:nvPr/>
        </p:nvPicPr>
        <p:blipFill>
          <a:blip r:embed="rId2"/>
          <a:stretch>
            <a:fillRect/>
          </a:stretch>
        </p:blipFill>
        <p:spPr>
          <a:xfrm>
            <a:off x="2920683" y="4390088"/>
            <a:ext cx="6487086" cy="2243600"/>
          </a:xfrm>
          <a:prstGeom prst="rect">
            <a:avLst/>
          </a:prstGeom>
        </p:spPr>
      </p:pic>
    </p:spTree>
    <p:extLst>
      <p:ext uri="{BB962C8B-B14F-4D97-AF65-F5344CB8AC3E}">
        <p14:creationId xmlns:p14="http://schemas.microsoft.com/office/powerpoint/2010/main" val="40213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a:t>QCH</a:t>
            </a:r>
          </a:p>
          <a:p>
            <a:r>
              <a:rPr lang="en-US" altLang="zh-CN" sz="2000" dirty="0"/>
              <a:t>The network is divided into consecutive equal-length time slots, </a:t>
            </a:r>
            <a:r>
              <a:rPr lang="en-US" altLang="zh-CN" sz="2000" dirty="0" err="1"/>
              <a:t>i</a:t>
            </a:r>
            <a:r>
              <a:rPr lang="en-US" altLang="zh-CN" sz="2000" dirty="0"/>
              <a:t>, i+1..., </a:t>
            </a:r>
            <a:r>
              <a:rPr lang="en-US" altLang="zh-CN" sz="2000" dirty="0" err="1"/>
              <a:t>i+N</a:t>
            </a:r>
            <a:r>
              <a:rPr lang="en-US" altLang="zh-CN" sz="2000" dirty="0"/>
              <a:t>, and the traffic is controlled by alternating two ping-pong queues.</a:t>
            </a:r>
          </a:p>
          <a:p>
            <a:r>
              <a:rPr lang="en-US" altLang="zh-CN" sz="2000" dirty="0"/>
              <a:t>In time slot </a:t>
            </a:r>
            <a:r>
              <a:rPr lang="en-US" altLang="zh-CN" sz="2000" dirty="0" err="1"/>
              <a:t>i</a:t>
            </a:r>
            <a:r>
              <a:rPr lang="en-US" altLang="zh-CN" sz="2000" dirty="0"/>
              <a:t>, queue Q0 can receive tasks but cannot transmit, and Q1 can transmit tasks but tasks cannot be queued. (The queue control at time slot i+1 is opposite to that at time slot </a:t>
            </a:r>
            <a:r>
              <a:rPr lang="en-US" altLang="zh-CN" sz="2000" dirty="0" err="1"/>
              <a:t>i</a:t>
            </a:r>
            <a:r>
              <a:rPr lang="en-US" altLang="zh-CN" sz="2000" dirty="0"/>
              <a:t>.)</a:t>
            </a:r>
          </a:p>
          <a:p>
            <a:r>
              <a:rPr lang="en-US" altLang="zh-CN" sz="2000" dirty="0"/>
              <a:t>So the maximum delay is (h+1)l, and the minimum delay is (h-1)l.</a:t>
            </a:r>
          </a:p>
          <a:p>
            <a:pPr lvl="1"/>
            <a:r>
              <a:rPr lang="en-US" altLang="zh-CN" sz="1600" dirty="0"/>
              <a:t>h is the number of hops passed by the data frame, and l is the time slot length.</a:t>
            </a:r>
          </a:p>
          <a:p>
            <a:r>
              <a:rPr lang="en-US" altLang="zh-CN" sz="2000" dirty="0"/>
              <a:t>WCRT=(h+1)l, Depends on slot length and hop count</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D41C27F3-7B89-1AB8-1BDA-61380204D059}"/>
              </a:ext>
            </a:extLst>
          </p:cNvPr>
          <p:cNvPicPr>
            <a:picLocks noChangeAspect="1"/>
          </p:cNvPicPr>
          <p:nvPr/>
        </p:nvPicPr>
        <p:blipFill>
          <a:blip r:embed="rId2"/>
          <a:stretch>
            <a:fillRect/>
          </a:stretch>
        </p:blipFill>
        <p:spPr>
          <a:xfrm>
            <a:off x="3559268" y="2988804"/>
            <a:ext cx="4313808" cy="2884457"/>
          </a:xfrm>
          <a:prstGeom prst="rect">
            <a:avLst/>
          </a:prstGeom>
        </p:spPr>
      </p:pic>
    </p:spTree>
    <p:extLst>
      <p:ext uri="{BB962C8B-B14F-4D97-AF65-F5344CB8AC3E}">
        <p14:creationId xmlns:p14="http://schemas.microsoft.com/office/powerpoint/2010/main" val="159448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dirty="0" err="1"/>
              <a:t>Qcr</a:t>
            </a:r>
            <a:endParaRPr lang="en-US" altLang="zh-CN" dirty="0"/>
          </a:p>
          <a:p>
            <a:r>
              <a:rPr lang="en-US" altLang="zh-CN"/>
              <a:t>ATS </a:t>
            </a:r>
            <a:r>
              <a:rPr lang="en-US" altLang="zh-CN" b="0" i="0">
                <a:solidFill>
                  <a:srgbClr val="4D5156"/>
                </a:solidFill>
                <a:effectLst/>
                <a:highlight>
                  <a:srgbClr val="FFFFFF"/>
                </a:highlight>
                <a:latin typeface="arial" panose="020B0604020202020204" pitchFamily="34" charset="0"/>
              </a:rPr>
              <a:t>Asynchronous Traffic Shaper</a:t>
            </a:r>
            <a:endParaRPr lang="en-US" altLang="zh-CN" dirty="0"/>
          </a:p>
          <a:p>
            <a:r>
              <a:rPr lang="en-US" altLang="zh-CN" sz="2000" dirty="0"/>
              <a:t>Data flows are shaped and queues are allocated to data frames based on token bucket. </a:t>
            </a:r>
          </a:p>
          <a:p>
            <a:r>
              <a:rPr lang="en-US" altLang="zh-CN" sz="2000" dirty="0"/>
              <a:t>Data frames reaching the head of the queue are output together with other non-shaped data flows after evaluating their eligibility time and priority selection.</a:t>
            </a:r>
          </a:p>
          <a:p>
            <a:endParaRPr lang="en-US" altLang="zh-CN" sz="2000" dirty="0"/>
          </a:p>
          <a:p>
            <a:r>
              <a:rPr lang="en-US" altLang="zh-CN" sz="2000" dirty="0"/>
              <a:t>For shaping queues, it is necessary to adhere to the rules of queue allocation. Data frames in the following situations should not be assigned to the same shaping queue : </a:t>
            </a:r>
          </a:p>
          <a:p>
            <a:r>
              <a:rPr lang="en-US" altLang="zh-CN" sz="2000" dirty="0"/>
              <a:t>P1: Frames from different transmitters. </a:t>
            </a:r>
          </a:p>
          <a:p>
            <a:r>
              <a:rPr lang="en-US" altLang="zh-CN" sz="2000" dirty="0"/>
              <a:t>P2: Frames from the same transmitter but with different priorities. </a:t>
            </a:r>
          </a:p>
          <a:p>
            <a:r>
              <a:rPr lang="en-US" altLang="zh-CN" sz="2000" dirty="0"/>
              <a:t>P3: Frames from the same transmitter with the same priority, but have different priorities in the same receiver.</a:t>
            </a:r>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2" name="图片 1">
            <a:extLst>
              <a:ext uri="{FF2B5EF4-FFF2-40B4-BE49-F238E27FC236}">
                <a16:creationId xmlns:a16="http://schemas.microsoft.com/office/drawing/2014/main" id="{73711842-A126-277B-7D4A-4C3B911B947C}"/>
              </a:ext>
            </a:extLst>
          </p:cNvPr>
          <p:cNvPicPr>
            <a:picLocks noChangeAspect="1"/>
          </p:cNvPicPr>
          <p:nvPr/>
        </p:nvPicPr>
        <p:blipFill>
          <a:blip r:embed="rId2"/>
          <a:stretch>
            <a:fillRect/>
          </a:stretch>
        </p:blipFill>
        <p:spPr>
          <a:xfrm>
            <a:off x="3448106" y="4216351"/>
            <a:ext cx="5063242" cy="2510698"/>
          </a:xfrm>
          <a:prstGeom prst="rect">
            <a:avLst/>
          </a:prstGeom>
        </p:spPr>
      </p:pic>
    </p:spTree>
    <p:extLst>
      <p:ext uri="{BB962C8B-B14F-4D97-AF65-F5344CB8AC3E}">
        <p14:creationId xmlns:p14="http://schemas.microsoft.com/office/powerpoint/2010/main" val="2381789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954</Words>
  <Application>Microsoft Office PowerPoint</Application>
  <PresentationFormat>宽屏</PresentationFormat>
  <Paragraphs>73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Arial</vt:lpstr>
      <vt:lpstr>Office 主题​​</vt:lpstr>
      <vt:lpstr>TSN Background</vt:lpstr>
      <vt:lpstr>Background</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 Background</dc:title>
  <dc:creator>wangshumo</dc:creator>
  <cp:lastModifiedBy>wangshumo</cp:lastModifiedBy>
  <cp:revision>7</cp:revision>
  <dcterms:created xsi:type="dcterms:W3CDTF">2024-05-01T11:52:10Z</dcterms:created>
  <dcterms:modified xsi:type="dcterms:W3CDTF">2024-05-02T10:30:50Z</dcterms:modified>
</cp:coreProperties>
</file>