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285" r:id="rId3"/>
    <p:sldId id="289" r:id="rId4"/>
    <p:sldId id="290" r:id="rId5"/>
    <p:sldId id="297" r:id="rId6"/>
    <p:sldId id="298" r:id="rId7"/>
    <p:sldId id="291" r:id="rId8"/>
    <p:sldId id="292" r:id="rId9"/>
    <p:sldId id="299" r:id="rId10"/>
    <p:sldId id="294" r:id="rId11"/>
    <p:sldId id="295" r:id="rId12"/>
    <p:sldId id="300" r:id="rId13"/>
    <p:sldId id="296" r:id="rId14"/>
    <p:sldId id="279" r:id="rId15"/>
    <p:sldId id="280" r:id="rId16"/>
    <p:sldId id="28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0" autoAdjust="0"/>
  </p:normalViewPr>
  <p:slideViewPr>
    <p:cSldViewPr snapToGrid="0">
      <p:cViewPr varScale="1">
        <p:scale>
          <a:sx n="90" d="100"/>
          <a:sy n="90"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the upper limit in two parts.</a:t>
            </a:r>
          </a:p>
          <a:p>
            <a:r>
              <a:rPr lang="en-US" altLang="zh-CN" dirty="0"/>
              <a:t>The upper limit we can obtain from the first part is T. </a:t>
            </a:r>
          </a:p>
          <a:p>
            <a:r>
              <a:rPr lang="en-US" altLang="zh-CN" dirty="0"/>
              <a:t>Event c0 captures external event z with a cycle of T, so it will be captured no later than one cycle T after the external event starts triggering at t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second part, we will calculate the upper bound for every two adjacent events.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Firstly, we will use the symbol s to represent the state of the event, which is a scheduling task or network task.</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10</a:t>
            </a:fld>
            <a:endParaRPr lang="zh-CN" altLang="en-US"/>
          </a:p>
        </p:txBody>
      </p:sp>
    </p:spTree>
    <p:extLst>
      <p:ext uri="{BB962C8B-B14F-4D97-AF65-F5344CB8AC3E}">
        <p14:creationId xmlns:p14="http://schemas.microsoft.com/office/powerpoint/2010/main" val="243331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 1, both adjacent events are scheduling tasks. We refer to reference 1 for the upper time limit of the fixed size buffer event triggering chain. Obtain the upper bound D. Obtain the time required for the system to process a certain workload through the resource curve.</a:t>
            </a:r>
          </a:p>
          <a:p>
            <a:r>
              <a:rPr lang="en-US" altLang="zh-CN" dirty="0"/>
              <a:t>Case 2, the second task is a network task. we can obtain the delay of data frames under ATS shaping. It has an impact on high priority H, low priority L, same priority j, and data frame length li. Then we can obtain the upper bound D.</a:t>
            </a:r>
          </a:p>
          <a:p>
            <a:r>
              <a:rPr lang="en-US" altLang="zh-CN" dirty="0"/>
              <a:t>Case 3, the first task is a scheduling task, and the other is a network task. On the basis of case 1, it is necessary to consider the delay of network transmission. We can obtain an upper bound of D.</a:t>
            </a:r>
          </a:p>
          <a:p>
            <a:r>
              <a:rPr lang="en-US" altLang="zh-CN" dirty="0"/>
              <a:t>Finally, we can obtain the maximum reaction time as follows.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11</a:t>
            </a:fld>
            <a:endParaRPr lang="zh-CN" altLang="en-US"/>
          </a:p>
        </p:txBody>
      </p:sp>
    </p:spTree>
    <p:extLst>
      <p:ext uri="{BB962C8B-B14F-4D97-AF65-F5344CB8AC3E}">
        <p14:creationId xmlns:p14="http://schemas.microsoft.com/office/powerpoint/2010/main" val="132843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data age of the task 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incentivized action resulting from event z occurs after the final result of the task chain is produced, at the release time of the next data processing task following the last task in the chain.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According to the task model, the time of the incentivized action is the release time of the next task after the last task in the task chain, which is also the end time of the last task in the chain, because we are using an event-triggered method. Therefore, by definition, the data age of the task chain is D(C) = 36 - 6 = 30.</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12</a:t>
            </a:fld>
            <a:endParaRPr lang="zh-CN" altLang="en-US"/>
          </a:p>
        </p:txBody>
      </p:sp>
    </p:spTree>
    <p:extLst>
      <p:ext uri="{BB962C8B-B14F-4D97-AF65-F5344CB8AC3E}">
        <p14:creationId xmlns:p14="http://schemas.microsoft.com/office/powerpoint/2010/main" val="18889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compared our work with DAC 2007 and the results were better</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13</a:t>
            </a:fld>
            <a:endParaRPr lang="zh-CN" altLang="en-US"/>
          </a:p>
        </p:txBody>
      </p:sp>
    </p:spTree>
    <p:extLst>
      <p:ext uri="{BB962C8B-B14F-4D97-AF65-F5344CB8AC3E}">
        <p14:creationId xmlns:p14="http://schemas.microsoft.com/office/powerpoint/2010/main" val="155888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14</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15</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16</a:t>
            </a:fld>
            <a:endParaRPr lang="zh-CN" altLang="en-US" dirty="0"/>
          </a:p>
        </p:txBody>
      </p:sp>
    </p:spTree>
    <p:extLst>
      <p:ext uri="{BB962C8B-B14F-4D97-AF65-F5344CB8AC3E}">
        <p14:creationId xmlns:p14="http://schemas.microsoft.com/office/powerpoint/2010/main" val="364340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instance, during automatic vehicle, if the reaction time of the control unit exceeds 50 milliseconds, although it may still complete the control within the deadline, the delay in the control signal could result in a sudden deceleration. Moreover, the recency of data is essential, and in the context of autonomous driving systems, more up-to-date data can facilitate more precise decision-making.</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228941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lot of classical work for the analysis of task chains. </a:t>
            </a:r>
          </a:p>
          <a:p>
            <a:r>
              <a:rPr lang="en-US" altLang="zh-CN" dirty="0"/>
              <a:t>For example, summing each WCRT and cycle. </a:t>
            </a:r>
          </a:p>
          <a:p>
            <a:r>
              <a:rPr lang="en-US" altLang="zh-CN" dirty="0" err="1"/>
              <a:t>Analyse</a:t>
            </a:r>
            <a:r>
              <a:rPr lang="en-US" altLang="zh-CN" dirty="0"/>
              <a:t> the response time by forward task chaining. Transform task chains of multiple ECUs into communication task chains and individual task chains, and </a:t>
            </a:r>
            <a:r>
              <a:rPr lang="en-US" altLang="zh-CN" dirty="0" err="1"/>
              <a:t>analyse</a:t>
            </a:r>
            <a:r>
              <a:rPr lang="en-US" altLang="zh-CN" dirty="0"/>
              <a:t> joint task chains by cutting model. However, most of the existing analyses are based on the CAN bus connecting the ECUs. </a:t>
            </a:r>
          </a:p>
          <a:p>
            <a:r>
              <a:rPr lang="en-US" altLang="zh-CN" dirty="0"/>
              <a:t>The amount of data transfer is proliferating and the CAN bus cannot better meet the requirements of some embedded real-time systems.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3556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139988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401769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LET model leads to longer end-to-end delays in the Cause-Effect chain. So I consider implicit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6</a:t>
            </a:fld>
            <a:endParaRPr lang="zh-CN" altLang="en-US"/>
          </a:p>
        </p:txBody>
      </p:sp>
    </p:spTree>
    <p:extLst>
      <p:ext uri="{BB962C8B-B14F-4D97-AF65-F5344CB8AC3E}">
        <p14:creationId xmlns:p14="http://schemas.microsoft.com/office/powerpoint/2010/main" val="43919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the time 4, an event data is written into the buffer B0. At time 6, the sampling task J02 captures the event. At 10, the scheduling task finish processing the data and writes the new data into buffer B1. When task J11 ends, the resulting output begins to be transmitted over the network to ECU2.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data frame is enqueued at time 17, shaped by the ATS algorithm, and time 21, the data frame has finished processing at switch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time 32, the data frame is transmitted from switch 2 to ECU2. Finally, at time 36, the final data result is produced.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7</a:t>
            </a:fld>
            <a:endParaRPr lang="zh-CN" altLang="en-US"/>
          </a:p>
        </p:txBody>
      </p:sp>
    </p:spTree>
    <p:extLst>
      <p:ext uri="{BB962C8B-B14F-4D97-AF65-F5344CB8AC3E}">
        <p14:creationId xmlns:p14="http://schemas.microsoft.com/office/powerpoint/2010/main" val="98305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8</a:t>
            </a:fld>
            <a:endParaRPr lang="zh-CN" altLang="en-US"/>
          </a:p>
        </p:txBody>
      </p:sp>
    </p:spTree>
    <p:extLst>
      <p:ext uri="{BB962C8B-B14F-4D97-AF65-F5344CB8AC3E}">
        <p14:creationId xmlns:p14="http://schemas.microsoft.com/office/powerpoint/2010/main" val="29217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according to the definition, the reaction time is R(C) = 36 - 4 = 32. </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9</a:t>
            </a:fld>
            <a:endParaRPr lang="zh-CN" altLang="en-US"/>
          </a:p>
        </p:txBody>
      </p:sp>
    </p:spTree>
    <p:extLst>
      <p:ext uri="{BB962C8B-B14F-4D97-AF65-F5344CB8AC3E}">
        <p14:creationId xmlns:p14="http://schemas.microsoft.com/office/powerpoint/2010/main" val="214582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95250" y="1227773"/>
            <a:ext cx="6797487" cy="1002967"/>
          </a:xfrm>
          <a:prstGeom prst="rect">
            <a:avLst/>
          </a:prstGeom>
          <a:noFill/>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I</a:t>
            </a: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𝑐</a:t>
            </a:r>
            <a:r>
              <a:rPr lang="en-US" altLang="zh-CN" sz="1600" dirty="0">
                <a:latin typeface="微软雅黑" panose="020B0503020204020204" pitchFamily="34" charset="-122"/>
                <a:ea typeface="微软雅黑" panose="020B0503020204020204" pitchFamily="34" charset="-122"/>
              </a:rPr>
              <a:t>0) − 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𝑧</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𝑇</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II</a:t>
            </a:r>
          </a:p>
        </p:txBody>
      </p:sp>
      <p:pic>
        <p:nvPicPr>
          <p:cNvPr id="12" name="图片 11">
            <a:extLst>
              <a:ext uri="{FF2B5EF4-FFF2-40B4-BE49-F238E27FC236}">
                <a16:creationId xmlns:a16="http://schemas.microsoft.com/office/drawing/2014/main" id="{68A34302-13AD-8E27-3035-8B8C618A5663}"/>
              </a:ext>
            </a:extLst>
          </p:cNvPr>
          <p:cNvPicPr>
            <a:picLocks noChangeAspect="1"/>
          </p:cNvPicPr>
          <p:nvPr/>
        </p:nvPicPr>
        <p:blipFill>
          <a:blip r:embed="rId3"/>
          <a:stretch>
            <a:fillRect/>
          </a:stretch>
        </p:blipFill>
        <p:spPr>
          <a:xfrm>
            <a:off x="1192260" y="1965081"/>
            <a:ext cx="5342475" cy="1937110"/>
          </a:xfrm>
          <a:prstGeom prst="rect">
            <a:avLst/>
          </a:prstGeom>
        </p:spPr>
      </p:pic>
      <p:sp>
        <p:nvSpPr>
          <p:cNvPr id="19" name="文本框 18">
            <a:extLst>
              <a:ext uri="{FF2B5EF4-FFF2-40B4-BE49-F238E27FC236}">
                <a16:creationId xmlns:a16="http://schemas.microsoft.com/office/drawing/2014/main" id="{7D6F0C19-1AB2-0E90-B231-540EF02514DE}"/>
              </a:ext>
            </a:extLst>
          </p:cNvPr>
          <p:cNvSpPr txBox="1"/>
          <p:nvPr/>
        </p:nvSpPr>
        <p:spPr>
          <a:xfrm>
            <a:off x="95250" y="3902191"/>
            <a:ext cx="9299762" cy="1941237"/>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rPr>
              <a:t>vent</a:t>
            </a:r>
            <a:r>
              <a:rPr lang="zh-CN" altLang="en-US" sz="1600"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Status</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𝑠 (·) represent</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 the status of each event in the task chain 𝐶 = {𝑧, 𝑐</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𝑐</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𝑐</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 𝑐𝑛 }, i.e., for any event 𝑐𝑖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scheduling task, then 𝑠 (𝑐𝑖 ) = 𝜏,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network task, then 𝑠 (𝑐𝑖 ) = 𝑚.</a:t>
            </a:r>
          </a:p>
        </p:txBody>
      </p:sp>
    </p:spTree>
    <p:extLst>
      <p:ext uri="{BB962C8B-B14F-4D97-AF65-F5344CB8AC3E}">
        <p14:creationId xmlns:p14="http://schemas.microsoft.com/office/powerpoint/2010/main" val="77240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4FE47EF-C3E8-D84D-A30A-5D72A6706C78}"/>
              </a:ext>
            </a:extLst>
          </p:cNvPr>
          <p:cNvSpPr txBox="1"/>
          <p:nvPr/>
        </p:nvSpPr>
        <p:spPr>
          <a:xfrm>
            <a:off x="0" y="2628483"/>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2: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[2] </a:t>
            </a:r>
          </a:p>
        </p:txBody>
      </p:sp>
      <p:sp>
        <p:nvSpPr>
          <p:cNvPr id="14" name="文本框 13">
            <a:extLst>
              <a:ext uri="{FF2B5EF4-FFF2-40B4-BE49-F238E27FC236}">
                <a16:creationId xmlns:a16="http://schemas.microsoft.com/office/drawing/2014/main" id="{324E2126-232B-9C28-F5F3-9161C47A9F00}"/>
              </a:ext>
            </a:extLst>
          </p:cNvPr>
          <p:cNvSpPr txBox="1"/>
          <p:nvPr/>
        </p:nvSpPr>
        <p:spPr>
          <a:xfrm>
            <a:off x="441934" y="6486541"/>
            <a:ext cx="11491909" cy="430887"/>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1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 Jonathan Prados-Garzon, Lorena Chinchilla-Romero, Pablo Ameigeiras, Pablo Munoz, and Juan M. Lopez-Soler. 2021. Asynchronous Time-Sensitive Networking for Industrial Networks</a:t>
            </a:r>
          </a:p>
        </p:txBody>
      </p:sp>
      <p:sp>
        <p:nvSpPr>
          <p:cNvPr id="16" name="文本框 15">
            <a:extLst>
              <a:ext uri="{FF2B5EF4-FFF2-40B4-BE49-F238E27FC236}">
                <a16:creationId xmlns:a16="http://schemas.microsoft.com/office/drawing/2014/main" id="{B692FF85-8852-4B26-1ED9-B0A24F6EB444}"/>
              </a:ext>
            </a:extLst>
          </p:cNvPr>
          <p:cNvSpPr txBox="1"/>
          <p:nvPr/>
        </p:nvSpPr>
        <p:spPr>
          <a:xfrm>
            <a:off x="60512" y="4130145"/>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3: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a:t>
            </a:r>
          </a:p>
        </p:txBody>
      </p:sp>
      <p:pic>
        <p:nvPicPr>
          <p:cNvPr id="20" name="图片 19">
            <a:extLst>
              <a:ext uri="{FF2B5EF4-FFF2-40B4-BE49-F238E27FC236}">
                <a16:creationId xmlns:a16="http://schemas.microsoft.com/office/drawing/2014/main" id="{7642F1B9-0448-C093-DA7F-C0A3D011D9E5}"/>
              </a:ext>
            </a:extLst>
          </p:cNvPr>
          <p:cNvPicPr>
            <a:picLocks noChangeAspect="1"/>
          </p:cNvPicPr>
          <p:nvPr/>
        </p:nvPicPr>
        <p:blipFill>
          <a:blip r:embed="rId3"/>
          <a:stretch>
            <a:fillRect/>
          </a:stretch>
        </p:blipFill>
        <p:spPr>
          <a:xfrm>
            <a:off x="932924" y="4751476"/>
            <a:ext cx="4073947" cy="740718"/>
          </a:xfrm>
          <a:prstGeom prst="rect">
            <a:avLst/>
          </a:prstGeom>
        </p:spPr>
      </p:pic>
      <p:sp>
        <p:nvSpPr>
          <p:cNvPr id="24" name="文本框 23">
            <a:extLst>
              <a:ext uri="{FF2B5EF4-FFF2-40B4-BE49-F238E27FC236}">
                <a16:creationId xmlns:a16="http://schemas.microsoft.com/office/drawing/2014/main" id="{4E7816B3-F7D4-5A25-20D7-E1C3DC709F97}"/>
              </a:ext>
            </a:extLst>
          </p:cNvPr>
          <p:cNvSpPr txBox="1"/>
          <p:nvPr/>
        </p:nvSpPr>
        <p:spPr>
          <a:xfrm>
            <a:off x="7423430" y="2276531"/>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Reaction Time</a:t>
            </a:r>
          </a:p>
        </p:txBody>
      </p:sp>
      <p:sp>
        <p:nvSpPr>
          <p:cNvPr id="25" name="箭头: 右 24">
            <a:extLst>
              <a:ext uri="{FF2B5EF4-FFF2-40B4-BE49-F238E27FC236}">
                <a16:creationId xmlns:a16="http://schemas.microsoft.com/office/drawing/2014/main" id="{005FD9F0-731C-ACE6-51C8-2B7960629DD5}"/>
              </a:ext>
            </a:extLst>
          </p:cNvPr>
          <p:cNvSpPr/>
          <p:nvPr/>
        </p:nvSpPr>
        <p:spPr>
          <a:xfrm>
            <a:off x="5706035" y="3184943"/>
            <a:ext cx="842682" cy="380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D435C5-5509-2F50-C965-F4BEE50B1DA2}"/>
              </a:ext>
            </a:extLst>
          </p:cNvPr>
          <p:cNvSpPr txBox="1"/>
          <p:nvPr/>
        </p:nvSpPr>
        <p:spPr>
          <a:xfrm>
            <a:off x="0" y="1509705"/>
            <a:ext cx="6822141"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1: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𝝉 </a:t>
            </a:r>
            <a:r>
              <a:rPr lang="en-US" altLang="zh-CN" sz="1400" b="1" dirty="0">
                <a:latin typeface="微软雅黑" panose="020B0503020204020204" pitchFamily="34" charset="-122"/>
                <a:ea typeface="微软雅黑" panose="020B0503020204020204" pitchFamily="34" charset="-122"/>
              </a:rPr>
              <a:t>. [1] </a:t>
            </a:r>
          </a:p>
        </p:txBody>
      </p:sp>
      <p:pic>
        <p:nvPicPr>
          <p:cNvPr id="27" name="图片 26">
            <a:extLst>
              <a:ext uri="{FF2B5EF4-FFF2-40B4-BE49-F238E27FC236}">
                <a16:creationId xmlns:a16="http://schemas.microsoft.com/office/drawing/2014/main" id="{7B90BD5B-2A17-024D-D0CD-23FDC705C6C0}"/>
              </a:ext>
            </a:extLst>
          </p:cNvPr>
          <p:cNvPicPr>
            <a:picLocks noChangeAspect="1"/>
          </p:cNvPicPr>
          <p:nvPr/>
        </p:nvPicPr>
        <p:blipFill>
          <a:blip r:embed="rId4"/>
          <a:stretch>
            <a:fillRect/>
          </a:stretch>
        </p:blipFill>
        <p:spPr>
          <a:xfrm>
            <a:off x="727780" y="2079020"/>
            <a:ext cx="4279091" cy="377026"/>
          </a:xfrm>
          <a:prstGeom prst="rect">
            <a:avLst/>
          </a:prstGeom>
        </p:spPr>
      </p:pic>
      <p:sp>
        <p:nvSpPr>
          <p:cNvPr id="28" name="文本框 27">
            <a:extLst>
              <a:ext uri="{FF2B5EF4-FFF2-40B4-BE49-F238E27FC236}">
                <a16:creationId xmlns:a16="http://schemas.microsoft.com/office/drawing/2014/main" id="{C13A8FE2-FDA7-DD8A-2062-C00A609AD714}"/>
              </a:ext>
            </a:extLst>
          </p:cNvPr>
          <p:cNvSpPr txBox="1"/>
          <p:nvPr/>
        </p:nvSpPr>
        <p:spPr>
          <a:xfrm>
            <a:off x="441934" y="6244841"/>
            <a:ext cx="10972799" cy="261610"/>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[1] Yue Tang, Nan Guan, Xu Jiang, Zheng Dong, and Wang Yi. 2023. Reaction Time Analysis of Event-Triggered Processing Chains with Data Refreshing. DAC2023</a:t>
            </a:r>
          </a:p>
        </p:txBody>
      </p:sp>
      <p:pic>
        <p:nvPicPr>
          <p:cNvPr id="4" name="图片 3">
            <a:extLst>
              <a:ext uri="{FF2B5EF4-FFF2-40B4-BE49-F238E27FC236}">
                <a16:creationId xmlns:a16="http://schemas.microsoft.com/office/drawing/2014/main" id="{FA31306F-4257-5558-33E9-EC63B50531E2}"/>
              </a:ext>
            </a:extLst>
          </p:cNvPr>
          <p:cNvPicPr>
            <a:picLocks noChangeAspect="1"/>
          </p:cNvPicPr>
          <p:nvPr/>
        </p:nvPicPr>
        <p:blipFill>
          <a:blip r:embed="rId5"/>
          <a:stretch>
            <a:fillRect/>
          </a:stretch>
        </p:blipFill>
        <p:spPr>
          <a:xfrm>
            <a:off x="7055491" y="2878168"/>
            <a:ext cx="4380952" cy="1761905"/>
          </a:xfrm>
          <a:prstGeom prst="rect">
            <a:avLst/>
          </a:prstGeom>
        </p:spPr>
      </p:pic>
      <p:pic>
        <p:nvPicPr>
          <p:cNvPr id="5" name="图片 4">
            <a:extLst>
              <a:ext uri="{FF2B5EF4-FFF2-40B4-BE49-F238E27FC236}">
                <a16:creationId xmlns:a16="http://schemas.microsoft.com/office/drawing/2014/main" id="{E9B4B538-9EC9-BDDE-BD9C-A18C968C4B5E}"/>
              </a:ext>
            </a:extLst>
          </p:cNvPr>
          <p:cNvPicPr>
            <a:picLocks noChangeAspect="1"/>
          </p:cNvPicPr>
          <p:nvPr/>
        </p:nvPicPr>
        <p:blipFill>
          <a:blip r:embed="rId6"/>
          <a:stretch>
            <a:fillRect/>
          </a:stretch>
        </p:blipFill>
        <p:spPr>
          <a:xfrm>
            <a:off x="777807" y="3181118"/>
            <a:ext cx="3314286" cy="876190"/>
          </a:xfrm>
          <a:prstGeom prst="rect">
            <a:avLst/>
          </a:prstGeom>
        </p:spPr>
      </p:pic>
    </p:spTree>
    <p:extLst>
      <p:ext uri="{BB962C8B-B14F-4D97-AF65-F5344CB8AC3E}">
        <p14:creationId xmlns:p14="http://schemas.microsoft.com/office/powerpoint/2010/main" val="179820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D03B209-258A-30CC-7A41-801301F185B4}"/>
              </a:ext>
            </a:extLst>
          </p:cNvPr>
          <p:cNvPicPr>
            <a:picLocks noChangeAspect="1"/>
          </p:cNvPicPr>
          <p:nvPr/>
        </p:nvPicPr>
        <p:blipFill>
          <a:blip r:embed="rId3"/>
          <a:stretch>
            <a:fillRect/>
          </a:stretch>
        </p:blipFill>
        <p:spPr>
          <a:xfrm>
            <a:off x="990582" y="1746831"/>
            <a:ext cx="3603495" cy="2497159"/>
          </a:xfrm>
          <a:prstGeom prst="rect">
            <a:avLst/>
          </a:prstGeom>
        </p:spPr>
      </p:pic>
      <p:pic>
        <p:nvPicPr>
          <p:cNvPr id="7" name="图片 6">
            <a:extLst>
              <a:ext uri="{FF2B5EF4-FFF2-40B4-BE49-F238E27FC236}">
                <a16:creationId xmlns:a16="http://schemas.microsoft.com/office/drawing/2014/main" id="{23DB8F00-7F15-44E5-0A8C-7F8D284CD9AA}"/>
              </a:ext>
            </a:extLst>
          </p:cNvPr>
          <p:cNvPicPr>
            <a:picLocks noChangeAspect="1"/>
          </p:cNvPicPr>
          <p:nvPr/>
        </p:nvPicPr>
        <p:blipFill>
          <a:blip r:embed="rId4"/>
          <a:stretch>
            <a:fillRect/>
          </a:stretch>
        </p:blipFill>
        <p:spPr>
          <a:xfrm>
            <a:off x="6769137" y="1606390"/>
            <a:ext cx="4714286" cy="3980952"/>
          </a:xfrm>
          <a:prstGeom prst="rect">
            <a:avLst/>
          </a:prstGeom>
        </p:spPr>
      </p:pic>
      <p:pic>
        <p:nvPicPr>
          <p:cNvPr id="11" name="图片 10">
            <a:extLst>
              <a:ext uri="{FF2B5EF4-FFF2-40B4-BE49-F238E27FC236}">
                <a16:creationId xmlns:a16="http://schemas.microsoft.com/office/drawing/2014/main" id="{182C6215-95AA-EB30-4B98-8D061C6F6E04}"/>
              </a:ext>
            </a:extLst>
          </p:cNvPr>
          <p:cNvPicPr>
            <a:picLocks noChangeAspect="1"/>
          </p:cNvPicPr>
          <p:nvPr/>
        </p:nvPicPr>
        <p:blipFill>
          <a:blip r:embed="rId5"/>
          <a:stretch>
            <a:fillRect/>
          </a:stretch>
        </p:blipFill>
        <p:spPr>
          <a:xfrm>
            <a:off x="407085" y="4969271"/>
            <a:ext cx="4047619" cy="1619048"/>
          </a:xfrm>
          <a:prstGeom prst="rect">
            <a:avLst/>
          </a:prstGeom>
        </p:spPr>
      </p:pic>
      <p:sp>
        <p:nvSpPr>
          <p:cNvPr id="13" name="文本框 12">
            <a:extLst>
              <a:ext uri="{FF2B5EF4-FFF2-40B4-BE49-F238E27FC236}">
                <a16:creationId xmlns:a16="http://schemas.microsoft.com/office/drawing/2014/main" id="{4F6452E3-729A-507B-7BBD-D8D1BA58B453}"/>
              </a:ext>
            </a:extLst>
          </p:cNvPr>
          <p:cNvSpPr txBox="1"/>
          <p:nvPr/>
        </p:nvSpPr>
        <p:spPr>
          <a:xfrm>
            <a:off x="60513" y="4243990"/>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a:t>
            </a:r>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617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DD9D03-F726-CCD6-9FBC-FB3AEC649CA5}"/>
              </a:ext>
            </a:extLst>
          </p:cNvPr>
          <p:cNvPicPr>
            <a:picLocks noChangeAspect="1"/>
          </p:cNvPicPr>
          <p:nvPr/>
        </p:nvPicPr>
        <p:blipFill>
          <a:blip r:embed="rId3"/>
          <a:stretch>
            <a:fillRect/>
          </a:stretch>
        </p:blipFill>
        <p:spPr>
          <a:xfrm>
            <a:off x="6900182" y="2354654"/>
            <a:ext cx="3197995" cy="2498005"/>
          </a:xfrm>
          <a:prstGeom prst="rect">
            <a:avLst/>
          </a:prstGeom>
        </p:spPr>
      </p:pic>
      <p:sp>
        <p:nvSpPr>
          <p:cNvPr id="6" name="文本框 5">
            <a:extLst>
              <a:ext uri="{FF2B5EF4-FFF2-40B4-BE49-F238E27FC236}">
                <a16:creationId xmlns:a16="http://schemas.microsoft.com/office/drawing/2014/main" id="{A62F6E7B-BA6E-5B0F-2D24-6482D6DF6EB4}"/>
              </a:ext>
            </a:extLst>
          </p:cNvPr>
          <p:cNvSpPr txBox="1"/>
          <p:nvPr/>
        </p:nvSpPr>
        <p:spPr>
          <a:xfrm>
            <a:off x="0" y="6389263"/>
            <a:ext cx="11989837" cy="461665"/>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Abhijit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Davare</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Qi Zhu, Marco Di Natale, Claudio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Pinello</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Sri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Kanajan</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and Alberto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Sangiovanni-Vincentelli</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2007. Period optimization for hard real-time distributed automotive systems. In Proceedings of the 44th annual Design Automation Conference, 278–283</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EEF8B90-46C9-16C4-481B-9A87ACF78FBF}"/>
              </a:ext>
            </a:extLst>
          </p:cNvPr>
          <p:cNvPicPr>
            <a:picLocks noChangeAspect="1"/>
          </p:cNvPicPr>
          <p:nvPr/>
        </p:nvPicPr>
        <p:blipFill rotWithShape="1">
          <a:blip r:embed="rId4"/>
          <a:srcRect t="15715" b="12448"/>
          <a:stretch/>
        </p:blipFill>
        <p:spPr>
          <a:xfrm>
            <a:off x="1550242" y="4724293"/>
            <a:ext cx="2311075" cy="256732"/>
          </a:xfrm>
          <a:prstGeom prst="rect">
            <a:avLst/>
          </a:prstGeom>
        </p:spPr>
      </p:pic>
      <p:sp>
        <p:nvSpPr>
          <p:cNvPr id="12" name="文本框 11">
            <a:extLst>
              <a:ext uri="{FF2B5EF4-FFF2-40B4-BE49-F238E27FC236}">
                <a16:creationId xmlns:a16="http://schemas.microsoft.com/office/drawing/2014/main" id="{E56ADD4C-71C0-F39B-7F4F-170BEE269B09}"/>
              </a:ext>
            </a:extLst>
          </p:cNvPr>
          <p:cNvSpPr txBox="1"/>
          <p:nvPr/>
        </p:nvSpPr>
        <p:spPr>
          <a:xfrm>
            <a:off x="3604725" y="4852659"/>
            <a:ext cx="513184" cy="276999"/>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1] </a:t>
            </a:r>
            <a:endParaRPr lang="zh-CN" altLang="en-US" sz="1200" dirty="0"/>
          </a:p>
        </p:txBody>
      </p:sp>
      <p:sp>
        <p:nvSpPr>
          <p:cNvPr id="15" name="文本框 14">
            <a:extLst>
              <a:ext uri="{FF2B5EF4-FFF2-40B4-BE49-F238E27FC236}">
                <a16:creationId xmlns:a16="http://schemas.microsoft.com/office/drawing/2014/main" id="{217F7A54-F5BD-6A4D-75D6-032C90CB7D09}"/>
              </a:ext>
            </a:extLst>
          </p:cNvPr>
          <p:cNvSpPr txBox="1"/>
          <p:nvPr/>
        </p:nvSpPr>
        <p:spPr>
          <a:xfrm>
            <a:off x="2330172" y="3894436"/>
            <a:ext cx="54358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VS</a:t>
            </a:r>
            <a:endParaRPr lang="zh-CN" altLang="en-US"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4245F0D-72DD-E331-5C1D-9F372D3021F9}"/>
              </a:ext>
            </a:extLst>
          </p:cNvPr>
          <p:cNvPicPr>
            <a:picLocks noChangeAspect="1"/>
          </p:cNvPicPr>
          <p:nvPr/>
        </p:nvPicPr>
        <p:blipFill>
          <a:blip r:embed="rId5"/>
          <a:stretch>
            <a:fillRect/>
          </a:stretch>
        </p:blipFill>
        <p:spPr>
          <a:xfrm>
            <a:off x="910867" y="1856708"/>
            <a:ext cx="4380952" cy="1761905"/>
          </a:xfrm>
          <a:prstGeom prst="rect">
            <a:avLst/>
          </a:prstGeom>
        </p:spPr>
      </p:pic>
    </p:spTree>
    <p:extLst>
      <p:ext uri="{BB962C8B-B14F-4D97-AF65-F5344CB8AC3E}">
        <p14:creationId xmlns:p14="http://schemas.microsoft.com/office/powerpoint/2010/main" val="207367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14987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5222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3" y="1335248"/>
            <a:ext cx="11589034" cy="300351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Distributed real-time systems usually have a number of control tasks on </a:t>
            </a:r>
            <a:r>
              <a:rPr lang="en-US" altLang="zh-CN" sz="1600" b="1" dirty="0">
                <a:latin typeface="微软雅黑" panose="020B0503020204020204" pitchFamily="34" charset="-122"/>
                <a:ea typeface="微软雅黑" panose="020B0503020204020204" pitchFamily="34" charset="-122"/>
                <a:sym typeface="+mn-ea"/>
              </a:rPr>
              <a:t>multiple ECUs </a:t>
            </a:r>
            <a:r>
              <a:rPr lang="en-US" altLang="zh-CN" sz="1600" dirty="0">
                <a:latin typeface="微软雅黑" panose="020B0503020204020204" pitchFamily="34" charset="-122"/>
                <a:ea typeface="微软雅黑" panose="020B0503020204020204" pitchFamily="34" charset="-122"/>
                <a:sym typeface="+mn-ea"/>
              </a:rPr>
              <a:t>(Electronic Control Units) forming </a:t>
            </a:r>
            <a:r>
              <a:rPr lang="en-US" altLang="zh-CN" sz="1600" b="1" dirty="0">
                <a:latin typeface="微软雅黑" panose="020B0503020204020204" pitchFamily="34" charset="-122"/>
                <a:ea typeface="微软雅黑" panose="020B0503020204020204" pitchFamily="34" charset="-122"/>
                <a:sym typeface="+mn-ea"/>
              </a:rPr>
              <a:t>a chain of tasks with causal relationships</a:t>
            </a:r>
            <a:r>
              <a:rPr lang="en-US" altLang="zh-CN" sz="1600" dirty="0">
                <a:latin typeface="微软雅黑" panose="020B0503020204020204" pitchFamily="34" charset="-122"/>
                <a:ea typeface="微软雅黑" panose="020B0503020204020204" pitchFamily="34" charset="-122"/>
                <a:sym typeface="+mn-ea"/>
              </a:rPr>
              <a:t>. </a:t>
            </a:r>
          </a:p>
          <a:p>
            <a:pPr marL="742950" lvl="1"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the input of one task is derived from the output of another.</a:t>
            </a:r>
          </a:p>
          <a:p>
            <a:pPr marL="285750"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Not only real-time constraints need to be met, end-to-end timing also needs to be limited to avoid affecting the results.</a:t>
            </a:r>
          </a:p>
          <a:p>
            <a:pPr marL="742950" lvl="1"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 maximum reaction time and maximum data age. </a:t>
            </a: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sym typeface="+mn-ea"/>
              </a:rPr>
              <a:t>Existing analyses are mostly based on CAN buses </a:t>
            </a:r>
            <a:r>
              <a:rPr lang="en-US" altLang="zh-CN" sz="1600" dirty="0">
                <a:latin typeface="微软雅黑" panose="020B0503020204020204" pitchFamily="34" charset="-122"/>
                <a:ea typeface="微软雅黑" panose="020B0503020204020204" pitchFamily="34" charset="-122"/>
                <a:sym typeface="+mn-ea"/>
              </a:rPr>
              <a:t>connecting ECUs, but time-sensitive network (TSN) with increased data volume have become a new solution.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37E80F83-91F4-54E7-FC86-034A3FD5BEA8}"/>
              </a:ext>
            </a:extLst>
          </p:cNvPr>
          <p:cNvSpPr txBox="1"/>
          <p:nvPr/>
        </p:nvSpPr>
        <p:spPr>
          <a:xfrm>
            <a:off x="301484" y="5037106"/>
            <a:ext cx="11589033" cy="152618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The first to provide a task chain model for distributed real-time systems based on the TSN network IEEE 802.1Qcr standard. </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Model the transmission of task chains based on the TSN network.</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Analyze the maximum reaction time and maximum data age.</a:t>
            </a:r>
            <a:endParaRPr lang="zh-CN" altLang="en-US" sz="1600" dirty="0">
              <a:solidFill>
                <a:srgbClr val="0070C0"/>
              </a:solidFill>
              <a:latin typeface="微软雅黑" panose="020B0503020204020204" pitchFamily="34" charset="-122"/>
              <a:ea typeface="微软雅黑" panose="020B0503020204020204" pitchFamily="34" charset="-122"/>
              <a:cs typeface="+mn-ea"/>
              <a:sym typeface="+mn-ea"/>
            </a:endParaRPr>
          </a:p>
        </p:txBody>
      </p:sp>
      <p:sp>
        <p:nvSpPr>
          <p:cNvPr id="14" name="标题 1">
            <a:extLst>
              <a:ext uri="{FF2B5EF4-FFF2-40B4-BE49-F238E27FC236}">
                <a16:creationId xmlns:a16="http://schemas.microsoft.com/office/drawing/2014/main" id="{9488A22F-0ABC-C8D5-0F11-9483AB809FFD}"/>
              </a:ext>
            </a:extLst>
          </p:cNvPr>
          <p:cNvSpPr txBox="1">
            <a:spLocks/>
          </p:cNvSpPr>
          <p:nvPr/>
        </p:nvSpPr>
        <p:spPr>
          <a:xfrm>
            <a:off x="0" y="4539927"/>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Contribution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92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47811" y="1109654"/>
            <a:ext cx="7965145" cy="1710853"/>
          </a:xfrm>
          <a:prstGeom prst="rect">
            <a:avLst/>
          </a:prstGeom>
        </p:spPr>
        <p:txBody>
          <a:bodyPr wrap="square">
            <a:sp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Period Optimization for Hard Real-time Distributed Automotive Systems_</a:t>
            </a:r>
            <a:r>
              <a:rPr lang="it-IT" altLang="zh-CN" sz="1600" b="1" dirty="0">
                <a:latin typeface="微软雅黑" panose="020B0503020204020204" pitchFamily="34" charset="-122"/>
                <a:ea typeface="微软雅黑" panose="020B0503020204020204" pitchFamily="34" charset="-122"/>
              </a:rPr>
              <a:t>Davare_</a:t>
            </a:r>
            <a:r>
              <a:rPr lang="en-US" altLang="zh-CN" sz="1600" b="1" dirty="0">
                <a:latin typeface="微软雅黑" panose="020B0503020204020204" pitchFamily="34" charset="-122"/>
                <a:ea typeface="微软雅黑" panose="020B0503020204020204" pitchFamily="34" charset="-122"/>
              </a:rPr>
              <a:t> DAC 2007</a:t>
            </a:r>
            <a:endParaRPr lang="it-IT" altLang="zh-CN" sz="1600" b="1" dirty="0">
              <a:latin typeface="微软雅黑" panose="020B0503020204020204" pitchFamily="34" charset="-122"/>
              <a:ea typeface="微软雅黑" panose="020B0503020204020204" pitchFamily="34" charset="-122"/>
            </a:endParaRPr>
          </a:p>
          <a:p>
            <a:pPr marL="285750" indent="-285750">
              <a:lnSpc>
                <a:spcPct val="170000"/>
              </a:lnSpc>
              <a:spcBef>
                <a:spcPts val="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Worst-case response time and period of all jobs in the path are summed. </a:t>
            </a:r>
            <a:r>
              <a:rPr lang="en-US" altLang="zh-CN" sz="1600" dirty="0">
                <a:solidFill>
                  <a:srgbClr val="00B0F0"/>
                </a:solidFill>
                <a:latin typeface="微软雅黑" panose="020B0503020204020204" pitchFamily="34" charset="-122"/>
                <a:ea typeface="微软雅黑" panose="020B0503020204020204" pitchFamily="34" charset="-122"/>
              </a:rPr>
              <a:t>Overly pessimistic</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685DB690-EABF-E0B8-9DBC-6F301F4CA44B}"/>
              </a:ext>
            </a:extLst>
          </p:cNvPr>
          <p:cNvSpPr>
            <a:spLocks noGrp="1"/>
          </p:cNvSpPr>
          <p:nvPr>
            <p:ph idx="1"/>
          </p:nvPr>
        </p:nvSpPr>
        <p:spPr>
          <a:xfrm>
            <a:off x="-2" y="2870204"/>
            <a:ext cx="8238565" cy="1378085"/>
          </a:xfrm>
        </p:spPr>
        <p:txBody>
          <a:bodyPr>
            <a:no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End-to-End Timing Analysis of Sporadic Cause-Effect Chains in Distributed Systems_</a:t>
            </a:r>
            <a:r>
              <a:rPr lang="it-IT" altLang="zh-CN" sz="1600" b="1" dirty="0">
                <a:latin typeface="微软雅黑" panose="020B0503020204020204" pitchFamily="34" charset="-122"/>
                <a:ea typeface="微软雅黑" panose="020B0503020204020204" pitchFamily="34" charset="-122"/>
              </a:rPr>
              <a:t>MARCO DÜRR_</a:t>
            </a:r>
            <a:r>
              <a:rPr lang="en-US" altLang="zh-CN" sz="1600" b="1" dirty="0">
                <a:latin typeface="微软雅黑" panose="020B0503020204020204" pitchFamily="34" charset="-122"/>
                <a:ea typeface="微软雅黑" panose="020B0503020204020204" pitchFamily="34" charset="-122"/>
              </a:rPr>
              <a:t> ESWEEK-TECS 2019</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err="1">
                <a:latin typeface="微软雅黑" panose="020B0503020204020204" pitchFamily="34" charset="-122"/>
                <a:ea typeface="微软雅黑" panose="020B0503020204020204" pitchFamily="34" charset="-122"/>
              </a:rPr>
              <a:t>Analyse</a:t>
            </a:r>
            <a:r>
              <a:rPr lang="en-US" altLang="zh-CN" sz="1600" dirty="0">
                <a:latin typeface="微软雅黑" panose="020B0503020204020204" pitchFamily="34" charset="-122"/>
                <a:ea typeface="微软雅黑" panose="020B0503020204020204" pitchFamily="34" charset="-122"/>
              </a:rPr>
              <a:t> maximum reaction time (data age) in the form of </a:t>
            </a:r>
            <a:r>
              <a:rPr lang="en-US" altLang="zh-CN" sz="1600" dirty="0">
                <a:solidFill>
                  <a:srgbClr val="00B0F0"/>
                </a:solidFill>
                <a:latin typeface="微软雅黑" panose="020B0503020204020204" pitchFamily="34" charset="-122"/>
                <a:ea typeface="微软雅黑" panose="020B0503020204020204" pitchFamily="34" charset="-122"/>
              </a:rPr>
              <a:t>forward (backward) task chains</a:t>
            </a:r>
          </a:p>
        </p:txBody>
      </p:sp>
      <p:sp>
        <p:nvSpPr>
          <p:cNvPr id="5" name="内容占位符 2">
            <a:extLst>
              <a:ext uri="{FF2B5EF4-FFF2-40B4-BE49-F238E27FC236}">
                <a16:creationId xmlns:a16="http://schemas.microsoft.com/office/drawing/2014/main" id="{408ADC58-2016-0408-796D-A0271FBD75E3}"/>
              </a:ext>
            </a:extLst>
          </p:cNvPr>
          <p:cNvSpPr txBox="1">
            <a:spLocks/>
          </p:cNvSpPr>
          <p:nvPr/>
        </p:nvSpPr>
        <p:spPr>
          <a:xfrm>
            <a:off x="-5554" y="4428248"/>
            <a:ext cx="7970698" cy="197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Timing Analysis of Asynchronized Distributed Cause-Effect Chains _</a:t>
            </a:r>
            <a:r>
              <a:rPr lang="it-IT" altLang="zh-CN" sz="1600" b="1" dirty="0">
                <a:latin typeface="微软雅黑" panose="020B0503020204020204" pitchFamily="34" charset="-122"/>
                <a:ea typeface="微软雅黑" panose="020B0503020204020204" pitchFamily="34" charset="-122"/>
              </a:rPr>
              <a:t>Günzel</a:t>
            </a:r>
            <a:r>
              <a:rPr lang="en-US" altLang="zh-CN" sz="1600" b="1" dirty="0">
                <a:latin typeface="微软雅黑" panose="020B0503020204020204" pitchFamily="34" charset="-122"/>
                <a:ea typeface="微软雅黑" panose="020B0503020204020204" pitchFamily="34" charset="-122"/>
              </a:rPr>
              <a:t>_ RTAS 2021</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a:solidFill>
                  <a:srgbClr val="00B0F0"/>
                </a:solidFill>
                <a:latin typeface="微软雅黑" panose="020B0503020204020204" pitchFamily="34" charset="-122"/>
                <a:ea typeface="微软雅黑" panose="020B0503020204020204" pitchFamily="34" charset="-122"/>
              </a:rPr>
              <a:t>Cutting model</a:t>
            </a:r>
            <a:r>
              <a:rPr lang="en-US" altLang="zh-CN" sz="1600" dirty="0">
                <a:latin typeface="微软雅黑" panose="020B0503020204020204" pitchFamily="34" charset="-122"/>
                <a:ea typeface="微软雅黑" panose="020B0503020204020204" pitchFamily="34" charset="-122"/>
              </a:rPr>
              <a:t>, where the computation of a multi-ECU task chain is decomposed into all the per-ECU task chains and communication task chain</a:t>
            </a:r>
          </a:p>
        </p:txBody>
      </p:sp>
      <p:pic>
        <p:nvPicPr>
          <p:cNvPr id="6" name="图片 5">
            <a:extLst>
              <a:ext uri="{FF2B5EF4-FFF2-40B4-BE49-F238E27FC236}">
                <a16:creationId xmlns:a16="http://schemas.microsoft.com/office/drawing/2014/main" id="{B654F045-6E51-69A5-D5F7-7269F61277B2}"/>
              </a:ext>
            </a:extLst>
          </p:cNvPr>
          <p:cNvPicPr>
            <a:picLocks noChangeAspect="1"/>
          </p:cNvPicPr>
          <p:nvPr/>
        </p:nvPicPr>
        <p:blipFill rotWithShape="1">
          <a:blip r:embed="rId3"/>
          <a:srcRect l="5150" r="4414" b="21045"/>
          <a:stretch/>
        </p:blipFill>
        <p:spPr>
          <a:xfrm>
            <a:off x="8023411" y="1215868"/>
            <a:ext cx="3765178" cy="1684584"/>
          </a:xfrm>
          <a:prstGeom prst="rect">
            <a:avLst/>
          </a:prstGeom>
        </p:spPr>
      </p:pic>
      <p:pic>
        <p:nvPicPr>
          <p:cNvPr id="7" name="图片 6">
            <a:extLst>
              <a:ext uri="{FF2B5EF4-FFF2-40B4-BE49-F238E27FC236}">
                <a16:creationId xmlns:a16="http://schemas.microsoft.com/office/drawing/2014/main" id="{22CED459-8687-CAA3-B2A9-80C8C416FA74}"/>
              </a:ext>
            </a:extLst>
          </p:cNvPr>
          <p:cNvPicPr>
            <a:picLocks noChangeAspect="1"/>
          </p:cNvPicPr>
          <p:nvPr/>
        </p:nvPicPr>
        <p:blipFill>
          <a:blip r:embed="rId4"/>
          <a:stretch>
            <a:fillRect/>
          </a:stretch>
        </p:blipFill>
        <p:spPr>
          <a:xfrm>
            <a:off x="8069906" y="5726691"/>
            <a:ext cx="3990476" cy="323810"/>
          </a:xfrm>
          <a:prstGeom prst="rect">
            <a:avLst/>
          </a:prstGeom>
        </p:spPr>
      </p:pic>
      <p:pic>
        <p:nvPicPr>
          <p:cNvPr id="9" name="图片 8">
            <a:extLst>
              <a:ext uri="{FF2B5EF4-FFF2-40B4-BE49-F238E27FC236}">
                <a16:creationId xmlns:a16="http://schemas.microsoft.com/office/drawing/2014/main" id="{64F1FCE7-1CEB-8DE0-16AE-847D39E1CAC4}"/>
              </a:ext>
            </a:extLst>
          </p:cNvPr>
          <p:cNvPicPr>
            <a:picLocks noChangeAspect="1"/>
          </p:cNvPicPr>
          <p:nvPr/>
        </p:nvPicPr>
        <p:blipFill>
          <a:blip r:embed="rId5"/>
          <a:stretch>
            <a:fillRect/>
          </a:stretch>
        </p:blipFill>
        <p:spPr>
          <a:xfrm>
            <a:off x="7965144" y="5258090"/>
            <a:ext cx="4200000" cy="228571"/>
          </a:xfrm>
          <a:prstGeom prst="rect">
            <a:avLst/>
          </a:prstGeom>
        </p:spPr>
      </p:pic>
      <p:pic>
        <p:nvPicPr>
          <p:cNvPr id="11" name="图片 10">
            <a:extLst>
              <a:ext uri="{FF2B5EF4-FFF2-40B4-BE49-F238E27FC236}">
                <a16:creationId xmlns:a16="http://schemas.microsoft.com/office/drawing/2014/main" id="{C029D862-7131-4B42-99CB-1086115D16E1}"/>
              </a:ext>
            </a:extLst>
          </p:cNvPr>
          <p:cNvPicPr>
            <a:picLocks noChangeAspect="1"/>
          </p:cNvPicPr>
          <p:nvPr/>
        </p:nvPicPr>
        <p:blipFill>
          <a:blip r:embed="rId6"/>
          <a:stretch>
            <a:fillRect/>
          </a:stretch>
        </p:blipFill>
        <p:spPr>
          <a:xfrm>
            <a:off x="7917334" y="3016910"/>
            <a:ext cx="4021245" cy="1964832"/>
          </a:xfrm>
          <a:prstGeom prst="rect">
            <a:avLst/>
          </a:prstGeom>
        </p:spPr>
      </p:pic>
      <p:sp>
        <p:nvSpPr>
          <p:cNvPr id="15" name="文本框 14">
            <a:extLst>
              <a:ext uri="{FF2B5EF4-FFF2-40B4-BE49-F238E27FC236}">
                <a16:creationId xmlns:a16="http://schemas.microsoft.com/office/drawing/2014/main" id="{59BA34B8-190E-2851-B0E0-CFF9268D80D6}"/>
              </a:ext>
            </a:extLst>
          </p:cNvPr>
          <p:cNvSpPr txBox="1"/>
          <p:nvPr/>
        </p:nvSpPr>
        <p:spPr>
          <a:xfrm>
            <a:off x="2528047" y="6290532"/>
            <a:ext cx="8430747" cy="418191"/>
          </a:xfrm>
          <a:prstGeom prst="rect">
            <a:avLst/>
          </a:prstGeom>
          <a:noFill/>
        </p:spPr>
        <p:txBody>
          <a:bodyPr wrap="square">
            <a:spAutoFit/>
          </a:bodyPr>
          <a:lstStyle/>
          <a:p>
            <a:pPr>
              <a:lnSpc>
                <a:spcPct val="150000"/>
              </a:lnSpc>
            </a:pPr>
            <a:r>
              <a:rPr lang="en-US" altLang="zh-CN" sz="1600" b="1" dirty="0">
                <a:solidFill>
                  <a:schemeClr val="accent1"/>
                </a:solidFill>
                <a:latin typeface="微软雅黑" panose="020B0503020204020204" pitchFamily="34" charset="-122"/>
                <a:ea typeface="微软雅黑" panose="020B0503020204020204" pitchFamily="34" charset="-122"/>
                <a:sym typeface="+mn-ea"/>
              </a:rPr>
              <a:t>Existing analyses are mostly based on CAN buses connecting ECUs</a:t>
            </a:r>
          </a:p>
        </p:txBody>
      </p:sp>
    </p:spTree>
    <p:extLst>
      <p:ext uri="{BB962C8B-B14F-4D97-AF65-F5344CB8AC3E}">
        <p14:creationId xmlns:p14="http://schemas.microsoft.com/office/powerpoint/2010/main" val="395596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6335" y="1335134"/>
            <a:ext cx="10658893" cy="1156855"/>
          </a:xfrm>
          <a:prstGeom prst="rect">
            <a:avLst/>
          </a:prstGeom>
        </p:spPr>
        <p:txBody>
          <a:bodyPr wrap="square">
            <a:spAutoFit/>
          </a:bodyPr>
          <a:lstStyle/>
          <a:p>
            <a:pPr>
              <a:lnSpc>
                <a:spcPct val="150000"/>
              </a:lnSpc>
              <a:spcBef>
                <a:spcPts val="0"/>
              </a:spcBef>
            </a:pPr>
            <a:r>
              <a:rPr lang="en-US" altLang="zh-CN" sz="1600" b="1" dirty="0">
                <a:latin typeface="微软雅黑" panose="020B0503020204020204" pitchFamily="34" charset="-122"/>
                <a:ea typeface="微软雅黑" panose="020B0503020204020204" pitchFamily="34" charset="-122"/>
              </a:rPr>
              <a:t>Time-sensitive networking</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TSN</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p>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is an enhancement of the IEEE 802.1Q protocol aimed at providing time-sensitive and low-latency communication to support real-time control and data transfer. </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2690598"/>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5" name="文本框 4">
            <a:extLst>
              <a:ext uri="{FF2B5EF4-FFF2-40B4-BE49-F238E27FC236}">
                <a16:creationId xmlns:a16="http://schemas.microsoft.com/office/drawing/2014/main" id="{3882BC72-5861-745F-04A0-7932A48AED1D}"/>
              </a:ext>
            </a:extLst>
          </p:cNvPr>
          <p:cNvSpPr txBox="1"/>
          <p:nvPr/>
        </p:nvSpPr>
        <p:spPr>
          <a:xfrm>
            <a:off x="0" y="3676730"/>
            <a:ext cx="10658893" cy="1895519"/>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ATS is derived from Urgency-Based Scheduler (UBS) </a:t>
            </a:r>
          </a:p>
          <a:p>
            <a:pPr>
              <a:lnSpc>
                <a:spcPct val="150000"/>
              </a:lnSpc>
            </a:pPr>
            <a:r>
              <a:rPr lang="en-US" altLang="zh-CN" sz="1600" dirty="0">
                <a:latin typeface="微软雅黑" panose="020B0503020204020204" pitchFamily="34" charset="-122"/>
                <a:ea typeface="微软雅黑" panose="020B0503020204020204" pitchFamily="34" charset="-122"/>
              </a:rPr>
              <a:t>uses two algorithms: Length-Rate Quotient (LRQ) and Token Bucket Emulation (TBE).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LRQ mainly shapes sudden traffic into stable output through “transmission/leakage” rate shaping;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TBE controls the data flow through the average rate, and the number of tokens in the bucket meets ready to transfer.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54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D99EF268-0714-9F84-915E-4716A2CD9F79}"/>
              </a:ext>
            </a:extLst>
          </p:cNvPr>
          <p:cNvPicPr>
            <a:picLocks noChangeAspect="1"/>
          </p:cNvPicPr>
          <p:nvPr/>
        </p:nvPicPr>
        <p:blipFill>
          <a:blip r:embed="rId3"/>
          <a:stretch>
            <a:fillRect/>
          </a:stretch>
        </p:blipFill>
        <p:spPr>
          <a:xfrm>
            <a:off x="7070537" y="2298457"/>
            <a:ext cx="5063242" cy="2510698"/>
          </a:xfrm>
          <a:prstGeom prst="rect">
            <a:avLst/>
          </a:prstGeom>
        </p:spPr>
      </p:pic>
      <p:sp>
        <p:nvSpPr>
          <p:cNvPr id="14" name="文本框 13">
            <a:extLst>
              <a:ext uri="{FF2B5EF4-FFF2-40B4-BE49-F238E27FC236}">
                <a16:creationId xmlns:a16="http://schemas.microsoft.com/office/drawing/2014/main" id="{DF2B47E6-D0D1-DAD4-8630-03D11BB61D86}"/>
              </a:ext>
            </a:extLst>
          </p:cNvPr>
          <p:cNvSpPr txBox="1"/>
          <p:nvPr/>
        </p:nvSpPr>
        <p:spPr>
          <a:xfrm>
            <a:off x="8303455" y="4809155"/>
            <a:ext cx="318695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Output ports of TSN switches with ATS</a:t>
            </a: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1408816"/>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20" name="文本框 19">
            <a:extLst>
              <a:ext uri="{FF2B5EF4-FFF2-40B4-BE49-F238E27FC236}">
                <a16:creationId xmlns:a16="http://schemas.microsoft.com/office/drawing/2014/main" id="{1E9F68D7-D5FC-EBA5-1D8E-610EB2607BB8}"/>
              </a:ext>
            </a:extLst>
          </p:cNvPr>
          <p:cNvSpPr txBox="1"/>
          <p:nvPr/>
        </p:nvSpPr>
        <p:spPr>
          <a:xfrm>
            <a:off x="-26335" y="3676730"/>
            <a:ext cx="6844552" cy="2264851"/>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In TSN switches:</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flows are shaped and queues are allocated to data frames based on token bucket. </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frames reaching the head of the queue are output together with other non-shaped data flows after evaluating their eligibility time and priority selection.</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40CA796-0C38-1073-6B2A-E8EB64A90555}"/>
              </a:ext>
            </a:extLst>
          </p:cNvPr>
          <p:cNvSpPr txBox="1"/>
          <p:nvPr/>
        </p:nvSpPr>
        <p:spPr>
          <a:xfrm>
            <a:off x="58221" y="2579604"/>
            <a:ext cx="6129668" cy="584775"/>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Finally, the ATS algorithm based on token bucket is used in the IEEE 802.1 </a:t>
            </a:r>
            <a:r>
              <a:rPr lang="en-US" altLang="zh-CN" sz="1600" b="1" dirty="0" err="1">
                <a:latin typeface="微软雅黑" panose="020B0503020204020204" pitchFamily="34" charset="-122"/>
                <a:ea typeface="微软雅黑" panose="020B0503020204020204" pitchFamily="34" charset="-122"/>
              </a:rPr>
              <a:t>Qcr</a:t>
            </a:r>
            <a:r>
              <a:rPr lang="en-US" altLang="zh-CN" sz="1600" b="1" dirty="0">
                <a:latin typeface="微软雅黑" panose="020B0503020204020204" pitchFamily="34" charset="-122"/>
                <a:ea typeface="微软雅黑" panose="020B0503020204020204" pitchFamily="34" charset="-122"/>
              </a:rPr>
              <a:t> protocol. </a:t>
            </a:r>
            <a:endParaRPr lang="zh-CN" altLang="en-US" sz="1600" b="1" dirty="0">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5336837C-C61B-55D1-FDB3-C5C26E8C5DC8}"/>
              </a:ext>
            </a:extLst>
          </p:cNvPr>
          <p:cNvSpPr txBox="1">
            <a:spLocks/>
          </p:cNvSpPr>
          <p:nvPr/>
        </p:nvSpPr>
        <p:spPr>
          <a:xfrm>
            <a:off x="0" y="838069"/>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a:latin typeface="微软雅黑" panose="020B0503020204020204" pitchFamily="34" charset="-122"/>
                <a:ea typeface="微软雅黑" panose="020B0503020204020204" pitchFamily="34" charset="-122"/>
                <a:cs typeface="Times New Roman" panose="02020603050405020304" pitchFamily="18" charset="0"/>
              </a:rPr>
              <a:t>Qcr 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08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56954" y="1206673"/>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F00CA3C2-AB34-3A36-51E8-748FAF41753F}"/>
              </a:ext>
            </a:extLst>
          </p:cNvPr>
          <p:cNvPicPr>
            <a:picLocks noChangeAspect="1"/>
          </p:cNvPicPr>
          <p:nvPr/>
        </p:nvPicPr>
        <p:blipFill>
          <a:blip r:embed="rId3"/>
          <a:stretch>
            <a:fillRect/>
          </a:stretch>
        </p:blipFill>
        <p:spPr>
          <a:xfrm>
            <a:off x="1915660" y="1587073"/>
            <a:ext cx="8822562" cy="1769338"/>
          </a:xfrm>
          <a:prstGeom prst="rect">
            <a:avLst/>
          </a:prstGeom>
        </p:spPr>
      </p:pic>
      <p:pic>
        <p:nvPicPr>
          <p:cNvPr id="9" name="图片 8">
            <a:extLst>
              <a:ext uri="{FF2B5EF4-FFF2-40B4-BE49-F238E27FC236}">
                <a16:creationId xmlns:a16="http://schemas.microsoft.com/office/drawing/2014/main" id="{5108D71E-03C4-1270-CB66-47173CE19016}"/>
              </a:ext>
            </a:extLst>
          </p:cNvPr>
          <p:cNvPicPr>
            <a:picLocks noChangeAspect="1"/>
          </p:cNvPicPr>
          <p:nvPr/>
        </p:nvPicPr>
        <p:blipFill>
          <a:blip r:embed="rId4"/>
          <a:stretch>
            <a:fillRect/>
          </a:stretch>
        </p:blipFill>
        <p:spPr>
          <a:xfrm>
            <a:off x="1873106" y="3843670"/>
            <a:ext cx="8445788" cy="2564606"/>
          </a:xfrm>
          <a:prstGeom prst="rect">
            <a:avLst/>
          </a:prstGeom>
        </p:spPr>
      </p:pic>
      <p:sp>
        <p:nvSpPr>
          <p:cNvPr id="13" name="矩形 12">
            <a:extLst>
              <a:ext uri="{FF2B5EF4-FFF2-40B4-BE49-F238E27FC236}">
                <a16:creationId xmlns:a16="http://schemas.microsoft.com/office/drawing/2014/main" id="{3546B5E0-2949-490E-149C-0E4E8A2A693F}"/>
              </a:ext>
            </a:extLst>
          </p:cNvPr>
          <p:cNvSpPr/>
          <p:nvPr/>
        </p:nvSpPr>
        <p:spPr>
          <a:xfrm>
            <a:off x="256954" y="339094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event-triggered task chains</a:t>
            </a:r>
          </a:p>
        </p:txBody>
      </p:sp>
    </p:spTree>
    <p:extLst>
      <p:ext uri="{BB962C8B-B14F-4D97-AF65-F5344CB8AC3E}">
        <p14:creationId xmlns:p14="http://schemas.microsoft.com/office/powerpoint/2010/main" val="4796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0" y="125087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 event-triggered task chains</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89FD9E6-431C-A2AE-1F16-A2CB3762A3F7}"/>
                  </a:ext>
                </a:extLst>
              </p:cNvPr>
              <p:cNvSpPr txBox="1"/>
              <p:nvPr/>
            </p:nvSpPr>
            <p:spPr>
              <a:xfrm>
                <a:off x="60512" y="1787917"/>
                <a:ext cx="7127097" cy="3660682"/>
              </a:xfrm>
              <a:prstGeom prst="rect">
                <a:avLst/>
              </a:prstGeom>
              <a:noFill/>
            </p:spPr>
            <p:txBody>
              <a:bodyPr wrap="square">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Task Chain: </a:t>
                </a:r>
              </a:p>
              <a:p>
                <a:pPr>
                  <a:lnSpc>
                    <a:spcPct val="150000"/>
                  </a:lnSpc>
                </a:pPr>
                <a:r>
                  <a:rPr lang="en-US" altLang="zh-CN" sz="1200" dirty="0">
                    <a:latin typeface="微软雅黑" panose="020B0503020204020204" pitchFamily="34" charset="-122"/>
                    <a:ea typeface="微软雅黑" panose="020B0503020204020204" pitchFamily="34" charset="-122"/>
                  </a:rPr>
                  <a:t>a task chain C = {z, c1, c2, c3, ... , </a:t>
                </a:r>
                <a:r>
                  <a:rPr lang="en-US" altLang="zh-CN" sz="1200" dirty="0" err="1">
                    <a:latin typeface="微软雅黑" panose="020B0503020204020204" pitchFamily="34" charset="-122"/>
                    <a:ea typeface="微软雅黑" panose="020B0503020204020204" pitchFamily="34" charset="-122"/>
                  </a:rPr>
                  <a:t>cn</a:t>
                </a:r>
                <a:r>
                  <a:rPr lang="en-US" altLang="zh-CN" sz="1200" dirty="0">
                    <a:latin typeface="微软雅黑" panose="020B0503020204020204" pitchFamily="34" charset="-122"/>
                    <a:ea typeface="微软雅黑" panose="020B0503020204020204" pitchFamily="34" charset="-122"/>
                  </a:rPr>
                  <a:t>} are satisfied:</a:t>
                </a:r>
              </a:p>
              <a:p>
                <a:pPr marL="285750" indent="-28575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The events c1 and </a:t>
                </a:r>
                <a:r>
                  <a:rPr lang="en-US" altLang="zh-CN" sz="1200" dirty="0" err="1">
                    <a:latin typeface="微软雅黑" panose="020B0503020204020204" pitchFamily="34" charset="-122"/>
                    <a:ea typeface="微软雅黑" panose="020B0503020204020204" pitchFamily="34" charset="-122"/>
                  </a:rPr>
                  <a:t>cn</a:t>
                </a:r>
                <a:r>
                  <a:rPr lang="en-US" altLang="zh-CN" sz="1200" dirty="0">
                    <a:latin typeface="微软雅黑" panose="020B0503020204020204" pitchFamily="34" charset="-122"/>
                    <a:ea typeface="微软雅黑" panose="020B0503020204020204" pitchFamily="34" charset="-122"/>
                  </a:rPr>
                  <a:t> in the task chain C can only be scheduling tasks </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zh-CN" altLang="en-US" sz="1200" i="1" smtClean="0">
                            <a:latin typeface="Cambria Math" panose="02040503050406030204" pitchFamily="18" charset="0"/>
                            <a:ea typeface="微软雅黑" panose="020B0503020204020204" pitchFamily="34" charset="-122"/>
                          </a:rPr>
                          <m:t>𝜏</m:t>
                        </m:r>
                      </m:e>
                      <m:sub>
                        <m:r>
                          <a:rPr lang="en-US" altLang="zh-CN" sz="1200" b="0" i="1" smtClean="0">
                            <a:latin typeface="Cambria Math" panose="02040503050406030204" pitchFamily="18" charset="0"/>
                            <a:ea typeface="微软雅黑" panose="020B0503020204020204" pitchFamily="34" charset="-122"/>
                          </a:rPr>
                          <m:t>0</m:t>
                        </m:r>
                      </m:sub>
                    </m:sSub>
                  </m:oMath>
                </a14:m>
                <a:r>
                  <a:rPr lang="en-US" altLang="zh-CN" sz="12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zh-CN" altLang="en-US" sz="1200" i="1">
                            <a:latin typeface="Cambria Math" panose="02040503050406030204" pitchFamily="18" charset="0"/>
                            <a:ea typeface="微软雅黑" panose="020B0503020204020204" pitchFamily="34" charset="-122"/>
                          </a:rPr>
                          <m:t>𝜏</m:t>
                        </m:r>
                      </m:e>
                      <m:sub>
                        <m:r>
                          <a:rPr lang="en-US" altLang="zh-CN" sz="1200" b="0" i="1" smtClean="0">
                            <a:latin typeface="Cambria Math" panose="02040503050406030204" pitchFamily="18" charset="0"/>
                            <a:ea typeface="微软雅黑" panose="020B0503020204020204" pitchFamily="34" charset="-122"/>
                          </a:rPr>
                          <m:t>𝑛</m:t>
                        </m:r>
                      </m:sub>
                    </m:sSub>
                    <m:r>
                      <a:rPr lang="en-US" altLang="zh-CN" sz="1200" i="1">
                        <a:latin typeface="Cambria Math" panose="02040503050406030204" pitchFamily="18" charset="0"/>
                        <a:ea typeface="微软雅黑" panose="020B0503020204020204" pitchFamily="34" charset="-122"/>
                      </a:rPr>
                      <m:t> </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i.e., c1 and </a:t>
                </a:r>
                <a:r>
                  <a:rPr lang="en-US" altLang="zh-CN" sz="1200" dirty="0" err="1">
                    <a:latin typeface="微软雅黑" panose="020B0503020204020204" pitchFamily="34" charset="-122"/>
                    <a:ea typeface="微软雅黑" panose="020B0503020204020204" pitchFamily="34" charset="-122"/>
                  </a:rPr>
                  <a:t>cn</a:t>
                </a:r>
                <a:r>
                  <a:rPr lang="en-US" altLang="zh-CN" sz="1200" dirty="0">
                    <a:latin typeface="微软雅黑" panose="020B0503020204020204" pitchFamily="34" charset="-122"/>
                    <a:ea typeface="微软雅黑" panose="020B0503020204020204" pitchFamily="34" charset="-122"/>
                  </a:rPr>
                  <a:t> can only exist on the ECU.</a:t>
                </a:r>
              </a:p>
              <a:p>
                <a:pPr marL="285750" indent="-28575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c1 is a periodic scheduling task </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zh-CN" altLang="en-US" sz="1200" i="1" smtClean="0">
                            <a:latin typeface="Cambria Math" panose="02040503050406030204" pitchFamily="18" charset="0"/>
                            <a:ea typeface="微软雅黑" panose="020B0503020204020204" pitchFamily="34" charset="-122"/>
                          </a:rPr>
                          <m:t>𝜏</m:t>
                        </m:r>
                      </m:e>
                      <m:sub>
                        <m:r>
                          <a:rPr lang="en-US" altLang="zh-CN" sz="1200" b="0" i="1" smtClean="0">
                            <a:latin typeface="Cambria Math" panose="02040503050406030204" pitchFamily="18" charset="0"/>
                            <a:ea typeface="微软雅黑" panose="020B0503020204020204" pitchFamily="34" charset="-122"/>
                          </a:rPr>
                          <m:t>0</m:t>
                        </m:r>
                      </m:sub>
                    </m:sSub>
                    <m:r>
                      <a:rPr lang="en-US" altLang="zh-CN" sz="1200" b="0" i="1" smtClean="0">
                        <a:latin typeface="Cambria Math" panose="02040503050406030204" pitchFamily="18" charset="0"/>
                        <a:ea typeface="微软雅黑" panose="020B0503020204020204" pitchFamily="34" charset="-122"/>
                      </a:rPr>
                      <m:t> </m:t>
                    </m:r>
                  </m:oMath>
                </a14:m>
                <a:r>
                  <a:rPr lang="en-US" altLang="zh-CN" sz="1200" dirty="0">
                    <a:latin typeface="微软雅黑" panose="020B0503020204020204" pitchFamily="34" charset="-122"/>
                    <a:ea typeface="微软雅黑" panose="020B0503020204020204" pitchFamily="34" charset="-122"/>
                  </a:rPr>
                  <a:t>on an ECU with period T that is used to periodically capture external events z.</a:t>
                </a:r>
              </a:p>
              <a:p>
                <a:pPr marL="285750" indent="-28575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For the external event z, it can be considered as the 0th event of the task chain, that is, the external event z is c0.</a:t>
                </a:r>
              </a:p>
              <a:p>
                <a:pPr marL="285750" indent="-28575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For any event ci (1&lt;</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&lt;n-1), it can be either a scheduling task or a network task.</a:t>
                </a:r>
              </a:p>
              <a:p>
                <a:pPr marL="285750" indent="-285750">
                  <a:lnSpc>
                    <a:spcPct val="150000"/>
                  </a:lnSpc>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There is no case where two consecutive events ci and ci-1 (1&lt;</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&lt;n-1) are scheduling tasks executed on separate ECUs. In the task chain, there is at least one network task as a connection between two scheduling tasks executed on different ECUs. For example, if ci-1 and ci+1 are scheduling tasks on different ECUs, then ci is a network task.</a:t>
                </a:r>
                <a:endParaRPr lang="zh-CN" altLang="en-US" sz="1200"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60512" y="1787917"/>
                <a:ext cx="7127097" cy="3660682"/>
              </a:xfrm>
              <a:prstGeom prst="rect">
                <a:avLst/>
              </a:prstGeom>
              <a:blipFill>
                <a:blip r:embed="rId3"/>
                <a:stretch>
                  <a:fillRect l="-86" r="-257" b="-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E41410F-6C2C-6588-06FD-426CC4AB0AEC}"/>
              </a:ext>
            </a:extLst>
          </p:cNvPr>
          <p:cNvPicPr>
            <a:picLocks noChangeAspect="1"/>
          </p:cNvPicPr>
          <p:nvPr/>
        </p:nvPicPr>
        <p:blipFill>
          <a:blip r:embed="rId4"/>
          <a:stretch>
            <a:fillRect/>
          </a:stretch>
        </p:blipFill>
        <p:spPr>
          <a:xfrm>
            <a:off x="7077481" y="1626173"/>
            <a:ext cx="4714286" cy="3980952"/>
          </a:xfrm>
          <a:prstGeom prst="rect">
            <a:avLst/>
          </a:prstGeom>
        </p:spPr>
      </p:pic>
      <p:sp>
        <p:nvSpPr>
          <p:cNvPr id="5" name="文本框 4">
            <a:extLst>
              <a:ext uri="{FF2B5EF4-FFF2-40B4-BE49-F238E27FC236}">
                <a16:creationId xmlns:a16="http://schemas.microsoft.com/office/drawing/2014/main" id="{DE28BCFF-2FFE-8B48-0B8C-7C0CA548F8FB}"/>
              </a:ext>
            </a:extLst>
          </p:cNvPr>
          <p:cNvSpPr txBox="1"/>
          <p:nvPr/>
        </p:nvSpPr>
        <p:spPr>
          <a:xfrm>
            <a:off x="202279" y="5923357"/>
            <a:ext cx="11589488" cy="646331"/>
          </a:xfrm>
          <a:prstGeom prst="rect">
            <a:avLst/>
          </a:prstGeom>
          <a:noFill/>
        </p:spPr>
        <p:txBody>
          <a:bodyPr wrap="square">
            <a:spAutoFit/>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first and last tasks in the task chain can only be scheduling tasks (τ), they are on the ECU (or PC). The first task is periodically released, </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capturing </a:t>
            </a:r>
            <a:r>
              <a:rPr lang="en-US" altLang="zh-CN" sz="1600" dirty="0">
                <a:latin typeface="微软雅黑" panose="020B0503020204020204" pitchFamily="34" charset="-122"/>
                <a:ea typeface="微软雅黑" panose="020B0503020204020204" pitchFamily="34" charset="-122"/>
              </a:rPr>
              <a:t>event</a:t>
            </a:r>
            <a:r>
              <a:rPr lang="en-US" altLang="zh-CN" dirty="0">
                <a:latin typeface="微软雅黑" panose="020B0503020204020204" pitchFamily="34" charset="-122"/>
                <a:ea typeface="微软雅黑" panose="020B0503020204020204" pitchFamily="34" charset="-122"/>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 Tasks on two different ECUs require network task (m) connection.</a:t>
            </a:r>
          </a:p>
        </p:txBody>
      </p:sp>
    </p:spTree>
    <p:extLst>
      <p:ext uri="{BB962C8B-B14F-4D97-AF65-F5344CB8AC3E}">
        <p14:creationId xmlns:p14="http://schemas.microsoft.com/office/powerpoint/2010/main" val="25189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89FD9E6-431C-A2AE-1F16-A2CB3762A3F7}"/>
                  </a:ext>
                </a:extLst>
              </p:cNvPr>
              <p:cNvSpPr txBox="1"/>
              <p:nvPr/>
            </p:nvSpPr>
            <p:spPr>
              <a:xfrm>
                <a:off x="105335" y="1348647"/>
                <a:ext cx="6797487" cy="3049681"/>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End Time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𝑡 </a:t>
                </a:r>
                <a:r>
                  <a:rPr lang="en-US" altLang="zh-CN" sz="1600" dirty="0">
                    <a:latin typeface="微软雅黑" panose="020B0503020204020204" pitchFamily="34" charset="-122"/>
                    <a:ea typeface="微软雅黑" panose="020B0503020204020204" pitchFamily="34" charset="-122"/>
                  </a:rPr>
                  <a:t>(·) represents the end time of the event: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For the external event z, t(z) denotes the time at which the external event occurs, and t(c0​) is the end time of the external event.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zh-CN" altLang="en-US" sz="1600" i="1" smtClean="0">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oMath>
                </a14:m>
                <a:r>
                  <a:rPr lang="en-US" altLang="zh-CN" sz="1600" dirty="0">
                    <a:latin typeface="微软雅黑" panose="020B0503020204020204" pitchFamily="34" charset="-122"/>
                    <a:ea typeface="微软雅黑" panose="020B0503020204020204" pitchFamily="34" charset="-122"/>
                  </a:rPr>
                  <a:t>on the ECU, t(ci) is the end time f(ci) of the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zh-CN" altLang="en-US" sz="1600" i="1">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oMath>
                </a14:m>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network task mi, t(ci) is the end time d(ci).</a:t>
                </a:r>
                <a:endParaRPr lang="zh-CN" altLang="en-US" sz="1600"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105335" y="1348647"/>
                <a:ext cx="6797487" cy="3049681"/>
              </a:xfrm>
              <a:prstGeom prst="rect">
                <a:avLst/>
              </a:prstGeom>
              <a:blipFill>
                <a:blip r:embed="rId3"/>
                <a:stretch>
                  <a:fillRect l="-717" b="-159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4A0D9ED-C1D9-9A43-AA33-AAE9584DA3B1}"/>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556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400110"/>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Reaction</a:t>
            </a:r>
            <a:r>
              <a:rPr lang="en-US" altLang="zh-CN" sz="2000"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time</a:t>
            </a:r>
            <a:endParaRPr lang="zh-CN" altLang="en-US" sz="16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4DB8828-78CA-E269-D80E-3A071C682D15}"/>
              </a:ext>
            </a:extLst>
          </p:cNvPr>
          <p:cNvPicPr>
            <a:picLocks noChangeAspect="1"/>
          </p:cNvPicPr>
          <p:nvPr/>
        </p:nvPicPr>
        <p:blipFill>
          <a:blip r:embed="rId3"/>
          <a:stretch>
            <a:fillRect/>
          </a:stretch>
        </p:blipFill>
        <p:spPr>
          <a:xfrm>
            <a:off x="259395" y="2097357"/>
            <a:ext cx="5400000" cy="3152381"/>
          </a:xfrm>
          <a:prstGeom prst="rect">
            <a:avLst/>
          </a:prstGeom>
        </p:spPr>
      </p:pic>
      <p:pic>
        <p:nvPicPr>
          <p:cNvPr id="8" name="图片 7">
            <a:extLst>
              <a:ext uri="{FF2B5EF4-FFF2-40B4-BE49-F238E27FC236}">
                <a16:creationId xmlns:a16="http://schemas.microsoft.com/office/drawing/2014/main" id="{4797423D-8721-07E7-A691-C6DA3E94E153}"/>
              </a:ext>
            </a:extLst>
          </p:cNvPr>
          <p:cNvPicPr>
            <a:picLocks noChangeAspect="1"/>
          </p:cNvPicPr>
          <p:nvPr/>
        </p:nvPicPr>
        <p:blipFill>
          <a:blip r:embed="rId4"/>
          <a:stretch>
            <a:fillRect/>
          </a:stretch>
        </p:blipFill>
        <p:spPr>
          <a:xfrm>
            <a:off x="6515250" y="1732800"/>
            <a:ext cx="4596505" cy="3881493"/>
          </a:xfrm>
          <a:prstGeom prst="rect">
            <a:avLst/>
          </a:prstGeom>
        </p:spPr>
      </p:pic>
    </p:spTree>
    <p:extLst>
      <p:ext uri="{BB962C8B-B14F-4D97-AF65-F5344CB8AC3E}">
        <p14:creationId xmlns:p14="http://schemas.microsoft.com/office/powerpoint/2010/main" val="30784827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2350</Words>
  <Application>Microsoft Office PowerPoint</Application>
  <PresentationFormat>宽屏</PresentationFormat>
  <Paragraphs>152</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华文新魏</vt:lpstr>
      <vt:lpstr>微软雅黑</vt:lpstr>
      <vt:lpstr>Arial</vt:lpstr>
      <vt:lpstr>Calibri</vt:lpstr>
      <vt:lpstr>Cambria Math</vt:lpstr>
      <vt:lpstr>Times New Roman</vt:lpstr>
      <vt:lpstr>Wingdings</vt:lpstr>
      <vt:lpstr>Office 主题​​</vt:lpstr>
      <vt:lpstr>PowerPoint 演示文稿</vt:lpstr>
      <vt:lpstr>Background</vt:lpstr>
      <vt:lpstr>Related work</vt:lpstr>
      <vt:lpstr>Qcr background</vt:lpstr>
      <vt:lpstr>PowerPoint 演示文稿</vt:lpstr>
      <vt:lpstr>Model</vt:lpstr>
      <vt:lpstr>Model</vt:lpstr>
      <vt:lpstr>Analysis</vt:lpstr>
      <vt:lpstr>Analysis</vt:lpstr>
      <vt:lpstr>Analysis</vt:lpstr>
      <vt:lpstr>Analysis</vt:lpstr>
      <vt:lpstr>Analysis</vt:lpstr>
      <vt:lpstr>Evaluation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46</cp:revision>
  <dcterms:created xsi:type="dcterms:W3CDTF">2023-12-09T14:18:38Z</dcterms:created>
  <dcterms:modified xsi:type="dcterms:W3CDTF">2024-04-24T10:52:07Z</dcterms:modified>
</cp:coreProperties>
</file>