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6" r:id="rId3"/>
    <p:sldId id="264" r:id="rId4"/>
    <p:sldId id="259" r:id="rId5"/>
    <p:sldId id="260" r:id="rId6"/>
    <p:sldId id="261" r:id="rId7"/>
    <p:sldId id="262" r:id="rId8"/>
  </p:sldIdLst>
  <p:sldSz cx="12192000" cy="6858000"/>
  <p:notesSz cx="6858000" cy="9144000"/>
  <p:embeddedFontLst>
    <p:embeddedFont>
      <p:font typeface="Cambria Math" panose="02040503050406030204" pitchFamily="18" charset="0"/>
      <p:regular r:id="rId10"/>
    </p:embeddedFont>
    <p:embeddedFont>
      <p:font typeface="DejaVu Math TeX Gyre" panose="02000503000000000000" pitchFamily="2" charset="0"/>
      <p:regular r:id="rId11"/>
    </p:embeddedFont>
    <p:embeddedFont>
      <p:font typeface="等线" panose="02010600030101010101" pitchFamily="2" charset="-122"/>
      <p:regular r:id="rId12"/>
      <p:bold r:id="rId13"/>
    </p:embeddedFont>
    <p:embeddedFont>
      <p:font typeface="等线 Light" panose="02010600030101010101" pitchFamily="2" charset="-122"/>
      <p:regular r:id="rId14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38" autoAdjust="0"/>
  </p:normalViewPr>
  <p:slideViewPr>
    <p:cSldViewPr snapToGrid="0" showGuides="1">
      <p:cViewPr varScale="1">
        <p:scale>
          <a:sx n="109" d="100"/>
          <a:sy n="109" d="100"/>
        </p:scale>
        <p:origin x="636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92938-FD9F-4358-9210-CF762F0206A4}" type="datetimeFigureOut">
              <a:rPr lang="zh-CN" altLang="en-US" smtClean="0"/>
              <a:t>2024/7/1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213E6-8C4C-437E-84EC-B5D10E90E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22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ROS2 consists of three basic units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13E6-8C4C-437E-84EC-B5D10E90E20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871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13E6-8C4C-437E-84EC-B5D10E90E20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515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Modifying the thread scheduling policy and period will affect the operation of the ros2 program. However, the Linux system under the non-real-time kernel has a greater impact on the real-time performance of the ros2 program. Because other system processes have higher priority under the non-real-time kernel, even if we use "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chrt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" to modify the thread, it is not enough to improve performance.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13E6-8C4C-437E-84EC-B5D10E90E20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276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  <a:t>2024/7/1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  <a:t>2024/7/1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  <a:t>2024/7/1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  <a:t>2024/7/1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  <a:t>2024/7/1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  <a:t>2024/7/1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  <a:t>2024/7/1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  <a:t>2024/7/1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  <a:t>2024/7/1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  <a:t>2024/7/1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  <a:t>2024/7/1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  <a:t>2024/7/1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  <a:t>2024/7/1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  <a:t>2024/7/1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  <a:t>2024/7/1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  <a:t>2024/7/1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  <a:t>2024/7/1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  <a:t>2024/7/1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  <a:t>2024/7/1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  <a:t>2024/7/1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  <a:t>2024/7/1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  <a:t>2024/7/1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D5836-1B78-4E70-983F-F8F353C30F27}" type="datetimeFigureOut">
              <a:rPr lang="zh-CN" altLang="en-US" smtClean="0"/>
              <a:t>2024/7/1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0B9A9-C03D-4F64-ADE2-7C0EC2978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D5836-1B78-4E70-983F-F8F353C30F27}" type="datetimeFigureOut">
              <a:rPr lang="zh-CN" altLang="en-US" smtClean="0"/>
              <a:t>2024/7/1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0B9A9-C03D-4F64-ADE2-7C0EC2978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ROS 2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7565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Architecture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575652"/>
            <a:ext cx="6611815" cy="5753344"/>
          </a:xfrm>
        </p:spPr>
        <p:txBody>
          <a:bodyPr>
            <a:normAutofit/>
          </a:bodyPr>
          <a:lstStyle/>
          <a:p>
            <a:r>
              <a:rPr lang="en-US" altLang="zh-CN" sz="2000" b="1" dirty="0"/>
              <a:t>Callback</a:t>
            </a:r>
            <a:r>
              <a:rPr lang="en-US" altLang="zh-CN" sz="2000" dirty="0"/>
              <a:t>: Minimum scheduling entity</a:t>
            </a:r>
          </a:p>
          <a:p>
            <a:pPr lvl="1"/>
            <a:r>
              <a:rPr lang="en-US" altLang="zh-CN" sz="1600" dirty="0"/>
              <a:t>Four types: timer, subscription, service, and client.</a:t>
            </a:r>
          </a:p>
          <a:p>
            <a:pPr lvl="1"/>
            <a:r>
              <a:rPr lang="en-US" altLang="zh-CN" sz="1600" b="1" dirty="0"/>
              <a:t>Timer callbacks have a period (time trigger).</a:t>
            </a:r>
            <a:r>
              <a:rPr lang="en-US" altLang="zh-CN" sz="1600" dirty="0"/>
              <a:t> </a:t>
            </a:r>
          </a:p>
          <a:p>
            <a:pPr lvl="1"/>
            <a:r>
              <a:rPr lang="en-US" altLang="zh-CN" sz="1600" b="1" dirty="0"/>
              <a:t>Others are regular callbacks (event trigger)</a:t>
            </a:r>
          </a:p>
          <a:p>
            <a:pPr lvl="1"/>
            <a:r>
              <a:rPr lang="en-US" altLang="zh-CN" sz="1600" dirty="0">
                <a:solidFill>
                  <a:schemeClr val="accent1"/>
                </a:solidFill>
              </a:rPr>
              <a:t>With priority: Timer&gt;Subscription&gt;Service&gt;Client</a:t>
            </a:r>
          </a:p>
          <a:p>
            <a:r>
              <a:rPr lang="en-US" altLang="zh-CN" sz="2000" b="1" dirty="0"/>
              <a:t>Node</a:t>
            </a:r>
            <a:r>
              <a:rPr lang="en-US" altLang="zh-CN" sz="2000" dirty="0"/>
              <a:t>: publish-subscribe communication</a:t>
            </a:r>
          </a:p>
          <a:p>
            <a:pPr lvl="1"/>
            <a:r>
              <a:rPr lang="en-US" altLang="zh-CN" sz="1600" dirty="0"/>
              <a:t>Nodes publish messages on a topic, and other nodes subscribed to the topic process each message by activating a callback.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pPr lvl="1"/>
            <a:r>
              <a:rPr lang="en-US" altLang="zh-CN" sz="1600" b="1" dirty="0"/>
              <a:t>Can only running on the only executor</a:t>
            </a:r>
            <a:endParaRPr lang="en-US" altLang="zh-CN" sz="1330" b="1" dirty="0"/>
          </a:p>
          <a:p>
            <a:pPr lvl="1"/>
            <a:r>
              <a:rPr lang="en-US" altLang="zh-CN" sz="1600" dirty="0"/>
              <a:t>ROS executes callbacks in the order in which messages are received.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pPr lvl="1"/>
            <a:r>
              <a:rPr lang="en-US" altLang="zh-CN" sz="1600" dirty="0"/>
              <a:t>Messages published to multiple topics are concurrently</a:t>
            </a:r>
          </a:p>
          <a:p>
            <a:r>
              <a:rPr lang="en-US" altLang="zh-CN" sz="2000" b="1" dirty="0"/>
              <a:t>Executor</a:t>
            </a:r>
            <a:r>
              <a:rPr lang="en-US" altLang="zh-CN" sz="2000" dirty="0"/>
              <a:t>: Schedule and execute callbacks</a:t>
            </a:r>
          </a:p>
          <a:p>
            <a:pPr lvl="1"/>
            <a:r>
              <a:rPr lang="en-US" altLang="zh-CN" sz="1600" dirty="0"/>
              <a:t>Nodes are assigned to different executors, and all callbacks within the node are scheduled by same executor.</a:t>
            </a:r>
          </a:p>
          <a:p>
            <a:pPr lvl="1"/>
            <a:r>
              <a:rPr lang="en-US" altLang="zh-CN" sz="1600" dirty="0">
                <a:solidFill>
                  <a:schemeClr val="accent1"/>
                </a:solidFill>
              </a:rPr>
              <a:t>Single-threaded executor: handle all callbacks in a single thread</a:t>
            </a:r>
          </a:p>
          <a:p>
            <a:pPr lvl="1"/>
            <a:r>
              <a:rPr lang="en-US" altLang="zh-CN" sz="1600" dirty="0"/>
              <a:t>Multi-threaded executor: multiple threads handle callbacks</a:t>
            </a:r>
          </a:p>
          <a:p>
            <a:pPr lvl="1"/>
            <a:endParaRPr lang="en-US" altLang="zh-CN" sz="1600" dirty="0"/>
          </a:p>
          <a:p>
            <a:pPr lvl="1"/>
            <a:endParaRPr lang="en-US" altLang="zh-CN" sz="16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445" y="1314228"/>
            <a:ext cx="5185663" cy="396115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8793"/>
            <a:ext cx="10515600" cy="57565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Scheduling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584445"/>
            <a:ext cx="6304085" cy="5753344"/>
          </a:xfrm>
        </p:spPr>
        <p:txBody>
          <a:bodyPr>
            <a:normAutofit/>
          </a:bodyPr>
          <a:lstStyle/>
          <a:p>
            <a:r>
              <a:rPr lang="en-US" altLang="zh-CN" sz="2000" b="1" dirty="0"/>
              <a:t>Polling point</a:t>
            </a:r>
            <a:r>
              <a:rPr lang="en-US" altLang="zh-CN" sz="2000" dirty="0"/>
              <a:t>: </a:t>
            </a:r>
            <a:r>
              <a:rPr lang="en-US" altLang="zh-CN" sz="1800" dirty="0"/>
              <a:t>The time when no instances are available and the executor selects the next instance to execute.</a:t>
            </a:r>
            <a:r>
              <a:rPr lang="zh-CN" altLang="en-US" sz="1800" dirty="0"/>
              <a:t> </a:t>
            </a:r>
            <a:endParaRPr lang="zh-CN" altLang="en-US" sz="2000" dirty="0"/>
          </a:p>
          <a:p>
            <a:r>
              <a:rPr lang="en-US" altLang="zh-CN" sz="2000" b="1" dirty="0"/>
              <a:t>Processing window</a:t>
            </a:r>
            <a:r>
              <a:rPr lang="en-US" altLang="zh-CN" sz="2000" dirty="0"/>
              <a:t>: between two polling points.</a:t>
            </a:r>
          </a:p>
          <a:p>
            <a:r>
              <a:rPr lang="en-US" altLang="zh-CN" sz="2000" b="1" dirty="0"/>
              <a:t>Single-threaded executor process</a:t>
            </a:r>
          </a:p>
          <a:p>
            <a:pPr lvl="1"/>
            <a:r>
              <a:rPr lang="en-US" altLang="zh-CN" sz="1600" dirty="0" err="1"/>
              <a:t>Readyset</a:t>
            </a:r>
            <a:r>
              <a:rPr lang="en-US" altLang="zh-CN" sz="1600" dirty="0"/>
              <a:t> is empty, polling point is available</a:t>
            </a:r>
          </a:p>
          <a:p>
            <a:pPr lvl="1"/>
            <a:r>
              <a:rPr lang="en-US" altLang="zh-CN" sz="1600" dirty="0"/>
              <a:t>All ready regular callbacks are added to </a:t>
            </a:r>
            <a:r>
              <a:rPr lang="en-US" altLang="zh-CN" sz="1600" dirty="0" err="1"/>
              <a:t>readyset</a:t>
            </a:r>
            <a:endParaRPr lang="en-US" altLang="zh-CN" sz="1600" dirty="0"/>
          </a:p>
          <a:p>
            <a:pPr lvl="1"/>
            <a:r>
              <a:rPr lang="en-US" altLang="zh-CN" sz="1600" b="1" dirty="0">
                <a:solidFill>
                  <a:schemeClr val="accent1"/>
                </a:solidFill>
              </a:rPr>
              <a:t>note</a:t>
            </a:r>
            <a:r>
              <a:rPr lang="zh-CN" altLang="en-US" sz="1600" b="1" dirty="0">
                <a:solidFill>
                  <a:schemeClr val="accent1"/>
                </a:solidFill>
              </a:rPr>
              <a:t>：</a:t>
            </a:r>
            <a:r>
              <a:rPr lang="en-US" altLang="zh-CN" sz="1600" b="1" dirty="0">
                <a:solidFill>
                  <a:schemeClr val="accent1"/>
                </a:solidFill>
              </a:rPr>
              <a:t>The timer callback does not need to wait for the polling point, only needs to wait for timer</a:t>
            </a:r>
          </a:p>
          <a:p>
            <a:pPr lvl="1"/>
            <a:r>
              <a:rPr lang="en-US" altLang="zh-CN" sz="1600" dirty="0"/>
              <a:t>In a processing window, </a:t>
            </a:r>
            <a:r>
              <a:rPr lang="en-US" altLang="zh-CN" sz="1600" b="1" dirty="0">
                <a:solidFill>
                  <a:schemeClr val="accent1"/>
                </a:solidFill>
              </a:rPr>
              <a:t>only the first instance of the callback is processed</a:t>
            </a:r>
          </a:p>
          <a:p>
            <a:pPr lvl="1"/>
            <a:r>
              <a:rPr lang="en-US" altLang="zh-CN" sz="1600" dirty="0"/>
              <a:t>The order in which instances are executed by type priority</a:t>
            </a:r>
          </a:p>
          <a:p>
            <a:pPr lvl="1"/>
            <a:r>
              <a:rPr lang="en-US" altLang="zh-CN" sz="1600" dirty="0"/>
              <a:t>When the priorities are the same, compare the callback registration time, and the earlier has higher priority.</a:t>
            </a:r>
          </a:p>
          <a:p>
            <a:pPr lvl="1"/>
            <a:r>
              <a:rPr lang="en-US" altLang="zh-CN" sz="1600" dirty="0"/>
              <a:t>The first instance of all ready callbacks has been executed and </a:t>
            </a:r>
            <a:r>
              <a:rPr lang="en-US" altLang="zh-CN" sz="1600" dirty="0" err="1"/>
              <a:t>readyset</a:t>
            </a:r>
            <a:r>
              <a:rPr lang="en-US" altLang="zh-CN" sz="1600" dirty="0"/>
              <a:t> is empty.</a:t>
            </a:r>
          </a:p>
          <a:p>
            <a:pPr lvl="1"/>
            <a:endParaRPr lang="en-US" altLang="zh-CN" sz="1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786" y="773724"/>
            <a:ext cx="5483175" cy="47431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7565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Callback chain model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0" y="575652"/>
                <a:ext cx="12192000" cy="5753344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000" dirty="0"/>
                  <a:t>The triggering relationship between callbacks constitutes the </a:t>
                </a:r>
                <a:r>
                  <a:rPr lang="en-US" altLang="zh-CN" sz="2000" b="1" dirty="0"/>
                  <a:t>callback chain</a:t>
                </a:r>
                <a:endParaRPr lang="en-US" altLang="zh-CN" sz="2000" dirty="0"/>
              </a:p>
              <a:p>
                <a:r>
                  <a:rPr lang="en-US" altLang="zh-CN" sz="2000" dirty="0"/>
                  <a:t>A callback chain can exist within a single executor, or multiple executors.</a:t>
                </a:r>
              </a:p>
              <a:p>
                <a:pPr lvl="1"/>
                <a:r>
                  <a:rPr lang="en-US" altLang="zh-CN" sz="1600" dirty="0"/>
                  <a:t>Similar to a chain of tasks (callbacks) scheduled , instances of tasks are similar to instances of callbacks</a:t>
                </a:r>
              </a:p>
              <a:p>
                <a:r>
                  <a:rPr lang="en-US" altLang="zh-CN" sz="2000" b="1" dirty="0">
                    <a:solidFill>
                      <a:schemeClr val="accent1"/>
                    </a:solidFill>
                  </a:rPr>
                  <a:t>The callback chain usually starts with a timer callback, followed by regular callbacks.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1600" i="1" dirty="0">
                        <a:latin typeface="DejaVu Math TeX Gyre" panose="02000503000000000000" charset="0"/>
                        <a:cs typeface="DejaVu Math TeX Gyre" panose="02000503000000000000" charset="0"/>
                      </a:rPr>
                      <m:t>𝐶</m:t>
                    </m:r>
                    <m:r>
                      <a:rPr lang="en-US" altLang="zh-CN" sz="1600" i="1" dirty="0">
                        <a:latin typeface="DejaVu Math TeX Gyre" panose="02000503000000000000" charset="0"/>
                        <a:cs typeface="DejaVu Math TeX Gyre" panose="02000503000000000000" charset="0"/>
                      </a:rPr>
                      <m:t>={</m:t>
                    </m:r>
                    <m:sSubSup>
                      <m:sSubSupPr>
                        <m:ctrlPr>
                          <a:rPr lang="en-US" altLang="zh-CN" sz="1600" i="1" dirty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𝑡𝑚</m:t>
                        </m:r>
                      </m:sub>
                      <m:sup/>
                    </m:sSubSup>
                    <m:r>
                      <a:rPr lang="en-US" altLang="zh-CN" sz="1600" i="1" dirty="0"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sSubSup>
                      <m:sSubSupPr>
                        <m:ctrlPr>
                          <a:rPr lang="en-US" altLang="zh-CN" sz="1600" i="1" dirty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sub>
                      <m:sup/>
                    </m:sSubSup>
                    <m:r>
                      <a:rPr lang="en-US" altLang="zh-CN" sz="1600" i="1" dirty="0">
                        <a:latin typeface="DejaVu Math TeX Gyre" panose="02000503000000000000" charset="0"/>
                        <a:cs typeface="DejaVu Math TeX Gyre" panose="02000503000000000000" charset="0"/>
                      </a:rPr>
                      <m:t>,...,</m:t>
                    </m:r>
                    <m:sSubSup>
                      <m:sSubSupPr>
                        <m:ctrlPr>
                          <a:rPr lang="en-US" altLang="zh-CN" sz="1600" i="1" dirty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𝑛</m:t>
                        </m:r>
                      </m:sub>
                      <m:sup/>
                    </m:sSubSup>
                    <m:r>
                      <a:rPr lang="en-US" altLang="zh-CN" sz="1600" i="1" dirty="0">
                        <a:latin typeface="DejaVu Math TeX Gyre" panose="02000503000000000000" charset="0"/>
                        <a:cs typeface="DejaVu Math TeX Gyre" panose="02000503000000000000" charset="0"/>
                      </a:rPr>
                      <m:t>}</m:t>
                    </m:r>
                  </m:oMath>
                </a14:m>
                <a:r>
                  <a:rPr lang="en-US" altLang="zh-CN" sz="1600" dirty="0"/>
                  <a:t>,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dirty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sub>
                      <m:sup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sz="1600" dirty="0"/>
                  <a:t>, </a:t>
                </a:r>
                <a:r>
                  <a:rPr lang="en-US" altLang="zh-CN" sz="1600" dirty="0" err="1"/>
                  <a:t>i-th</a:t>
                </a:r>
                <a:r>
                  <a:rPr lang="en-US" altLang="zh-CN" sz="1600" dirty="0"/>
                  <a:t> instance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 dirty="0"/>
                  <a:t> callback</a:t>
                </a:r>
              </a:p>
              <a:p>
                <a:r>
                  <a:rPr lang="en-US" altLang="zh-CN" sz="2000" dirty="0"/>
                  <a:t>External events (e.g. sensors) are not constructs in ROS2 systems, but can be modeled as pseudo-callbacks</a:t>
                </a:r>
              </a:p>
              <a:p>
                <a:pPr lvl="1"/>
                <a:r>
                  <a:rPr lang="en-US" altLang="zh-CN" sz="1600" dirty="0"/>
                  <a:t>Add publish-subscribe interface for external events.</a:t>
                </a:r>
              </a:p>
              <a:p>
                <a:r>
                  <a:rPr lang="en-US" altLang="zh-CN" sz="2000" dirty="0"/>
                  <a:t>Attributes:</a:t>
                </a:r>
              </a:p>
              <a:p>
                <a:pPr lvl="1"/>
                <a:r>
                  <a:rPr lang="en-US" altLang="zh-CN" sz="1600" dirty="0"/>
                  <a:t>Different instances of the same callback are executed in the order of activation.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dirty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𝑧</m:t>
                        </m:r>
                      </m:sub>
                      <m:sup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altLang="zh-CN" sz="1600" dirty="0"/>
                  <a:t> must be completed before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dirty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𝑧</m:t>
                        </m:r>
                      </m:sub>
                      <m:sup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sz="1600" dirty="0"/>
                  <a:t> can continue. </a:t>
                </a:r>
                <a:endParaRPr lang="en-US" altLang="zh-CN" sz="1200" dirty="0"/>
              </a:p>
              <a:p>
                <a:pPr lvl="1"/>
                <a:r>
                  <a:rPr lang="en-US" altLang="zh-CN" sz="1600" dirty="0"/>
                  <a:t>The executor selects a new instance only after the previous instance has completed.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dirty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𝑧</m:t>
                        </m:r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−1</m:t>
                        </m:r>
                      </m:sub>
                      <m:sup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sz="1600" dirty="0"/>
                  <a:t> is completed and can continue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dirty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𝑧</m:t>
                        </m:r>
                      </m:sub>
                      <m:sup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p>
                    </m:sSubSup>
                  </m:oMath>
                </a14:m>
                <a:endParaRPr lang="en-US" altLang="zh-CN" sz="16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575652"/>
                <a:ext cx="12192000" cy="5753344"/>
              </a:xfrm>
              <a:blipFill>
                <a:blip r:embed="rId2"/>
                <a:stretch>
                  <a:fillRect l="-450" t="-10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3516"/>
          <a:stretch>
            <a:fillRect/>
          </a:stretch>
        </p:blipFill>
        <p:spPr>
          <a:xfrm>
            <a:off x="2113806" y="4938283"/>
            <a:ext cx="2638653" cy="109622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6781" y="4643422"/>
            <a:ext cx="4288155" cy="14878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7565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Kernel+ros2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0" y="575652"/>
            <a:ext cx="12192000" cy="1965325"/>
          </a:xfrm>
        </p:spPr>
        <p:txBody>
          <a:bodyPr>
            <a:normAutofit fontScale="47500" lnSpcReduction="20000"/>
          </a:bodyPr>
          <a:lstStyle/>
          <a:p>
            <a:r>
              <a:rPr lang="en-US" altLang="zh-CN" sz="4000" dirty="0"/>
              <a:t>Test setup:</a:t>
            </a:r>
          </a:p>
          <a:p>
            <a:pPr lvl="1"/>
            <a:r>
              <a:rPr lang="en-US" altLang="zh-CN" sz="4000" dirty="0"/>
              <a:t>Ros2 program: a simple single-threaded executor with one node containing a callback chain (the callback chain consists of a timer and two callbacks)</a:t>
            </a:r>
          </a:p>
          <a:p>
            <a:pPr lvl="1"/>
            <a:r>
              <a:rPr lang="en-US" altLang="zh-CN" sz="4000" dirty="0"/>
              <a:t>The ros2 timer is triggered </a:t>
            </a:r>
            <a:r>
              <a:rPr lang="en-US" altLang="zh-CN" sz="4000"/>
              <a:t>with 1ms.</a:t>
            </a:r>
            <a:endParaRPr lang="en-US" altLang="zh-CN" sz="4000" dirty="0"/>
          </a:p>
          <a:p>
            <a:pPr lvl="1"/>
            <a:r>
              <a:rPr lang="en-US" altLang="zh-CN" sz="4000" dirty="0"/>
              <a:t>Non-real-time kernel</a:t>
            </a:r>
          </a:p>
          <a:p>
            <a:pPr lvl="1"/>
            <a:r>
              <a:rPr lang="en-US" altLang="zh-CN" sz="4000" dirty="0"/>
              <a:t>Full load and </a:t>
            </a:r>
            <a:r>
              <a:rPr lang="fr-FR" altLang="zh-CN" sz="4000" dirty="0"/>
              <a:t>Change ros2 process cycle.</a:t>
            </a:r>
            <a:endParaRPr lang="en-US" altLang="zh-CN" sz="4000" dirty="0"/>
          </a:p>
          <a:p>
            <a:pPr lvl="1"/>
            <a:r>
              <a:rPr lang="en-US" altLang="zh-CN" sz="4000" dirty="0"/>
              <a:t>Trace-</a:t>
            </a:r>
            <a:r>
              <a:rPr lang="en-US" altLang="zh-CN" sz="4000" dirty="0" err="1"/>
              <a:t>cmd</a:t>
            </a:r>
            <a:r>
              <a:rPr lang="en-US" altLang="zh-CN" sz="4000" dirty="0"/>
              <a:t> tool to track "</a:t>
            </a:r>
            <a:r>
              <a:rPr lang="en-US" altLang="zh-CN" sz="4000" dirty="0" err="1"/>
              <a:t>sched_switch</a:t>
            </a:r>
            <a:r>
              <a:rPr lang="en-US" altLang="zh-CN" sz="4000" dirty="0"/>
              <a:t>“ event, </a:t>
            </a:r>
            <a:r>
              <a:rPr lang="en-US" altLang="zh-CN" sz="4000" dirty="0" err="1"/>
              <a:t>kernelshark</a:t>
            </a:r>
            <a:r>
              <a:rPr lang="en-US" altLang="zh-CN" sz="4000" dirty="0"/>
              <a:t> to view</a:t>
            </a:r>
          </a:p>
          <a:p>
            <a:pPr marL="457200" lvl="1" indent="0">
              <a:buNone/>
            </a:pPr>
            <a:endParaRPr lang="en-US" altLang="zh-CN" sz="12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1ED5DAF-420D-B830-C005-8FB511C254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78" y="3657710"/>
            <a:ext cx="5151382" cy="279976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4ECF388-D975-34E4-9C70-0597979BE4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039" y="3575537"/>
            <a:ext cx="5903961" cy="279976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501A025-F854-D902-4131-6FC91DD7710E}"/>
              </a:ext>
            </a:extLst>
          </p:cNvPr>
          <p:cNvSpPr txBox="1"/>
          <p:nvPr/>
        </p:nvSpPr>
        <p:spPr>
          <a:xfrm>
            <a:off x="6288039" y="2646292"/>
            <a:ext cx="5097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 </a:t>
            </a:r>
            <a:r>
              <a:rPr lang="en-US" altLang="zh-CN" sz="1600" dirty="0"/>
              <a:t>2. Full load is often disturbed</a:t>
            </a:r>
            <a:endParaRPr lang="zh-CN" altLang="en-US" sz="16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2F37C2A-14C0-09F5-9684-9109CC10B162}"/>
              </a:ext>
            </a:extLst>
          </p:cNvPr>
          <p:cNvSpPr txBox="1"/>
          <p:nvPr/>
        </p:nvSpPr>
        <p:spPr>
          <a:xfrm>
            <a:off x="0" y="2646292"/>
            <a:ext cx="612206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>
              <a:buNone/>
            </a:pPr>
            <a:r>
              <a:rPr lang="en-US" altLang="zh-CN" sz="1600" dirty="0"/>
              <a:t>1. Without full load, the callback chain period can basically maintain 1ms</a:t>
            </a:r>
          </a:p>
          <a:p>
            <a:pPr marL="457200" lvl="1" indent="0">
              <a:buNone/>
            </a:pPr>
            <a:r>
              <a:rPr lang="en-US" altLang="zh-CN" sz="1600" dirty="0"/>
              <a:t> (timer configuration = 1ms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endParaRPr lang="zh-CN" alt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48"/>
            <a:ext cx="10515600" cy="57565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Kernel+ros2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575066"/>
            <a:ext cx="6194612" cy="5753344"/>
          </a:xfrm>
        </p:spPr>
        <p:txBody>
          <a:bodyPr>
            <a:normAutofit/>
          </a:bodyPr>
          <a:lstStyle/>
          <a:p>
            <a:r>
              <a:rPr lang="en-US" altLang="zh-CN" sz="1600" dirty="0"/>
              <a:t>3.Modify the period to 50ms. Then the load is full and the number of delays in the period become high.</a:t>
            </a:r>
          </a:p>
          <a:p>
            <a:r>
              <a:rPr lang="fr-FR" altLang="zh-CN" sz="1600" dirty="0"/>
              <a:t>sudo chrt -d -p  -T 10000000 -D 50000000 -P 50000000 0 </a:t>
            </a:r>
            <a:endParaRPr lang="en-US" altLang="zh-CN" sz="1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16CEF55-722B-E3EC-10DA-D84FB81386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47" y="1846729"/>
            <a:ext cx="5694053" cy="2827637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D1600AE-104B-9843-1689-6EBB67D7570D}"/>
              </a:ext>
            </a:extLst>
          </p:cNvPr>
          <p:cNvSpPr txBox="1">
            <a:spLocks/>
          </p:cNvSpPr>
          <p:nvPr/>
        </p:nvSpPr>
        <p:spPr>
          <a:xfrm>
            <a:off x="6096000" y="529590"/>
            <a:ext cx="6194612" cy="5753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/>
              <a:t>4.When the load is not full, modify the priority and period, and keep the period basically at 50ms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19FE92D-FC74-9D33-BD09-11F424CEAC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947" y="1760429"/>
            <a:ext cx="5477372" cy="329166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C1F06B3-0D45-8827-5585-F73DDF821E60}"/>
              </a:ext>
            </a:extLst>
          </p:cNvPr>
          <p:cNvSpPr txBox="1"/>
          <p:nvPr/>
        </p:nvSpPr>
        <p:spPr>
          <a:xfrm>
            <a:off x="614170" y="5268382"/>
            <a:ext cx="897367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Under the non-real-time kernel, the DEADLINE policy priority is only 0, and only the period, execution time, and deadline can be modified.</a:t>
            </a:r>
          </a:p>
          <a:p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en-US" altLang="zh-CN" sz="1600" dirty="0">
                <a:solidFill>
                  <a:srgbClr val="FF0000"/>
                </a:solidFill>
              </a:rPr>
              <a:t>There are related work tests, and the </a:t>
            </a:r>
            <a:r>
              <a:rPr lang="en-US" altLang="zh-CN" sz="1600" dirty="0" err="1">
                <a:solidFill>
                  <a:srgbClr val="FF0000"/>
                </a:solidFill>
              </a:rPr>
              <a:t>preempt_RT</a:t>
            </a:r>
            <a:r>
              <a:rPr lang="en-US" altLang="zh-CN" sz="1600" dirty="0">
                <a:solidFill>
                  <a:srgbClr val="FF0000"/>
                </a:solidFill>
              </a:rPr>
              <a:t> patch has a significant effect on reducing delays.</a:t>
            </a:r>
          </a:p>
          <a:p>
            <a:r>
              <a:rPr lang="zh-CN" altLang="en-US" sz="1600" dirty="0">
                <a:solidFill>
                  <a:srgbClr val="FF0000"/>
                </a:solidFill>
              </a:rPr>
              <a:t>“</a:t>
            </a:r>
            <a:r>
              <a:rPr lang="en-US" altLang="zh-CN" sz="1600" dirty="0">
                <a:solidFill>
                  <a:srgbClr val="FF0000"/>
                </a:solidFill>
              </a:rPr>
              <a:t>ROS2 Real-time Performance Optimization and Evaluation</a:t>
            </a:r>
            <a:r>
              <a:rPr lang="zh-CN" altLang="en-US" sz="1600" dirty="0">
                <a:solidFill>
                  <a:srgbClr val="FF0000"/>
                </a:solidFill>
              </a:rPr>
              <a:t>”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712</Words>
  <Application>Microsoft Office PowerPoint</Application>
  <PresentationFormat>宽屏</PresentationFormat>
  <Paragraphs>61</Paragraphs>
  <Slides>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Cambria Math</vt:lpstr>
      <vt:lpstr>等线 Light</vt:lpstr>
      <vt:lpstr>等线</vt:lpstr>
      <vt:lpstr>Arial</vt:lpstr>
      <vt:lpstr>Calibri</vt:lpstr>
      <vt:lpstr>DejaVu Math TeX Gyre</vt:lpstr>
      <vt:lpstr>Office 主题​​</vt:lpstr>
      <vt:lpstr>1_Office 主题​​</vt:lpstr>
      <vt:lpstr>ROS 2</vt:lpstr>
      <vt:lpstr>Architecture</vt:lpstr>
      <vt:lpstr>Scheduling</vt:lpstr>
      <vt:lpstr>Callback chain model</vt:lpstr>
      <vt:lpstr>Kernel+ros2</vt:lpstr>
      <vt:lpstr>Kernel+ros2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TSN Background</dc:title>
  <dc:creator>wangshumo</dc:creator>
  <cp:lastModifiedBy>wangshumo</cp:lastModifiedBy>
  <cp:revision>27</cp:revision>
  <dcterms:created xsi:type="dcterms:W3CDTF">2024-05-24T12:56:14Z</dcterms:created>
  <dcterms:modified xsi:type="dcterms:W3CDTF">2024-07-01T13:55:19Z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A32CD9559B910138545C50660F6830FA_42</vt:lpwstr>
  </property>
  <property fmtid="{D5CDD505-2E9C-101B-9397-08002B2CF9AE}" pid="3" name="KSOProductBuildVer">
    <vt:lpwstr>2052-6.7.1.8828</vt:lpwstr>
  </property>
</Properties>
</file>