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95FFD-9B78-CCC9-AA78-73074901FD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5FBC7A-779A-210C-2D8A-F93B308E3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8DE045-686E-6E60-D732-9637FFA3A0A8}"/>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9ED44D9A-4775-32A5-A51D-E228CF5059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A11A5A-1AA0-08B5-C8B8-51D7D1C90CA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13296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FE26E-FFE9-EE48-81DB-6623CA7A85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99A8F4-A15B-1864-570B-9C53CE1DA1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B1D44A-2758-FEBA-DDB6-4BB4FF5F07C1}"/>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F154DD3F-33B4-2551-865E-EF1B375A6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6AE92-F3B5-21E8-2302-59A0B7F22727}"/>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64388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0698DA-4B0B-A514-5867-F8E8CB0408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2F958C-6D22-32A9-9F62-A8FD3D4B72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AB5047-F052-894F-3FB2-905E25E7CBE9}"/>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21987688-C609-D828-EA35-1C9F3811E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BDF728-4570-D753-36AD-6658FC58571D}"/>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08137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EBC0D-1B88-607E-C7C4-2EACCD207F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7B4188-7DE6-1CAF-5A43-177C40324A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A012D-CA9B-7428-9CAA-3638722AB9E7}"/>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E9F44021-10A5-055C-15AD-14BA87D31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84ED8-8563-3409-0E9D-D7DD1D4F7EB4}"/>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9919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36B6-A158-9E03-649B-68CF26A2AB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03240D-2D56-ECF8-B447-3DD14A9A9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277EC6-BEA0-262E-DDE9-2E1755317F36}"/>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DF3A587D-3B7D-226D-C5E9-3B6C62AA6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9B29B-C5A4-C860-C234-0CE348BCCF76}"/>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58749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FECBF-C234-D9AB-CB59-9DEA677912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153575-3876-C7F1-E486-740AAD62E7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E6925A-2F32-C9BF-7328-169DB98463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AC4A85-6DD0-A57A-F878-8A0B18D7E4A2}"/>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93CC4FC1-5C31-B182-F86F-3045D11997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CD7CD-6091-CF3E-2D5C-B5794DE5798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71931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B835-2793-0A9C-1645-97FB53A09F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B49C1B-D4A1-4F32-34D0-0E87A4AD6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B06966-9630-CB20-F84D-4DC0A25FFF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EFB63C-45D3-5CAF-DD78-2713BDBF6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0F69A7-89DA-7371-2929-A86EA71F62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AA28C5-62D1-92A6-BA76-A587E511A9C0}"/>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8" name="页脚占位符 7">
            <a:extLst>
              <a:ext uri="{FF2B5EF4-FFF2-40B4-BE49-F238E27FC236}">
                <a16:creationId xmlns:a16="http://schemas.microsoft.com/office/drawing/2014/main" id="{805973BB-8942-6678-E473-07B84461C7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AF7BFC-BFF3-1EBF-9BA6-8A6FBBB65F2C}"/>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307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39C49-444D-F633-6C51-4052E6EA52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AB7732-D725-6FED-6266-2198AA05B4B6}"/>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4" name="页脚占位符 3">
            <a:extLst>
              <a:ext uri="{FF2B5EF4-FFF2-40B4-BE49-F238E27FC236}">
                <a16:creationId xmlns:a16="http://schemas.microsoft.com/office/drawing/2014/main" id="{13921B6A-0B38-A13D-E1C9-ED13E63248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3FBF4A-6923-96F3-4CCC-426EAAB5F08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84344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BF4B0-B4CF-7031-B05A-375125398CC0}"/>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3" name="页脚占位符 2">
            <a:extLst>
              <a:ext uri="{FF2B5EF4-FFF2-40B4-BE49-F238E27FC236}">
                <a16:creationId xmlns:a16="http://schemas.microsoft.com/office/drawing/2014/main" id="{9BF1C19B-ADDB-CC16-B9DA-2E3C0B5664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19AD77-C9A3-0FA4-D45C-186F002BD7AF}"/>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03279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B875-2309-BDB1-DA9D-35537AA644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E13892-F0C8-0EC5-9CE1-4FCD7805F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0C9EFF-9C72-1CAF-AF85-09A3D5D10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69CBAE-63A2-15DC-D96A-09FC154ACF42}"/>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FCC53D46-0886-1BEA-6337-5334196F48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2CF55-3BC5-E170-6EF3-3EE27595186B}"/>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25784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F4F0D-3C59-2760-A146-6138A34B2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8962C-7900-0BC0-1F8B-3919AEFDE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5867B0-94C7-9AD7-DA91-F7F47CF89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C0BA10-2EE2-052E-AD1B-05BFD5D1A9DB}"/>
              </a:ext>
            </a:extLst>
          </p:cNvPr>
          <p:cNvSpPr>
            <a:spLocks noGrp="1"/>
          </p:cNvSpPr>
          <p:nvPr>
            <p:ph type="dt" sz="half" idx="10"/>
          </p:nvPr>
        </p:nvSpPr>
        <p:spPr/>
        <p:txBody>
          <a:bodyPr/>
          <a:lstStyle/>
          <a:p>
            <a:fld id="{51FD5836-1B78-4E70-983F-F8F353C30F27}" type="datetimeFigureOut">
              <a:rPr lang="zh-CN" altLang="en-US" smtClean="0"/>
              <a:t>2024/5/23</a:t>
            </a:fld>
            <a:endParaRPr lang="zh-CN" altLang="en-US"/>
          </a:p>
        </p:txBody>
      </p:sp>
      <p:sp>
        <p:nvSpPr>
          <p:cNvPr id="6" name="页脚占位符 5">
            <a:extLst>
              <a:ext uri="{FF2B5EF4-FFF2-40B4-BE49-F238E27FC236}">
                <a16:creationId xmlns:a16="http://schemas.microsoft.com/office/drawing/2014/main" id="{AA3F60E2-D3B9-8987-93F0-4853E88B73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E4ABD0-0B5A-5E74-4B39-594833D639B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73234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19F1BD-AFB5-61DA-7E47-828688908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5FFBF3-0F68-DE9A-171D-06956400D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80AD44-21C1-EC3D-F394-13517E0D8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5836-1B78-4E70-983F-F8F353C30F27}"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136DC39D-6AF0-5BC2-75AC-C6865F962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F69D94-CA5B-9C6A-1095-06A6F069A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18288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627E4-3D66-D01B-F68A-5EF8F5966777}"/>
              </a:ext>
            </a:extLst>
          </p:cNvPr>
          <p:cNvSpPr>
            <a:spLocks noGrp="1"/>
          </p:cNvSpPr>
          <p:nvPr>
            <p:ph type="ctrTitle"/>
          </p:nvPr>
        </p:nvSpPr>
        <p:spPr/>
        <p:txBody>
          <a:bodyPr/>
          <a:lstStyle/>
          <a:p>
            <a:r>
              <a:rPr lang="en-US" altLang="zh-CN" dirty="0"/>
              <a:t>ROS 2</a:t>
            </a:r>
            <a:endParaRPr lang="zh-CN" altLang="en-US" dirty="0"/>
          </a:p>
        </p:txBody>
      </p:sp>
      <p:sp>
        <p:nvSpPr>
          <p:cNvPr id="3" name="副标题 2">
            <a:extLst>
              <a:ext uri="{FF2B5EF4-FFF2-40B4-BE49-F238E27FC236}">
                <a16:creationId xmlns:a16="http://schemas.microsoft.com/office/drawing/2014/main" id="{9941ACF3-54B9-CF6D-4AFC-71BD6B50B5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777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6611815" cy="5753344"/>
          </a:xfrm>
        </p:spPr>
        <p:txBody>
          <a:bodyPr>
            <a:normAutofit/>
          </a:bodyPr>
          <a:lstStyle/>
          <a:p>
            <a:r>
              <a:rPr lang="zh-CN" altLang="en-US" sz="2000" dirty="0"/>
              <a:t>回调：最小调度实体</a:t>
            </a:r>
            <a:endParaRPr lang="en-US" altLang="zh-CN" sz="2000" dirty="0"/>
          </a:p>
          <a:p>
            <a:pPr lvl="1"/>
            <a:r>
              <a:rPr lang="zh-CN" altLang="en-US" sz="1600" dirty="0"/>
              <a:t>包括计时器、订阅、服务、客户端回调。</a:t>
            </a:r>
            <a:endParaRPr lang="en-US" altLang="zh-CN" sz="1600" dirty="0"/>
          </a:p>
          <a:p>
            <a:pPr lvl="1"/>
            <a:r>
              <a:rPr lang="zh-CN" altLang="en-US" sz="1600" dirty="0"/>
              <a:t>计时器回调具有周期（时间触发）。其他为常规回调（事件触发）</a:t>
            </a:r>
            <a:endParaRPr lang="en-US" altLang="zh-CN" sz="1600" dirty="0"/>
          </a:p>
          <a:p>
            <a:pPr lvl="1"/>
            <a:r>
              <a:rPr lang="zh-CN" altLang="en-US" sz="1600" dirty="0"/>
              <a:t>具有优先级属性：计时器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r>
              <a:rPr lang="zh-CN" altLang="en-US" sz="2000" dirty="0"/>
              <a:t>节点：发布</a:t>
            </a:r>
            <a:r>
              <a:rPr lang="en-US" altLang="zh-CN" sz="2000" dirty="0"/>
              <a:t>-</a:t>
            </a:r>
            <a:r>
              <a:rPr lang="zh-CN" altLang="en-US" sz="2000" dirty="0"/>
              <a:t>订阅通信</a:t>
            </a:r>
            <a:endParaRPr lang="en-US" altLang="zh-CN" sz="2000" dirty="0"/>
          </a:p>
          <a:p>
            <a:pPr lvl="1"/>
            <a:r>
              <a:rPr lang="zh-CN" altLang="en-US" sz="1600" dirty="0"/>
              <a:t>节点发布有关主题的消息，订阅该主题的节点通过激活回调来处理每条消息。</a:t>
            </a:r>
            <a:endParaRPr lang="en-US" altLang="zh-CN" sz="1600" dirty="0"/>
          </a:p>
          <a:p>
            <a:pPr lvl="1"/>
            <a:r>
              <a:rPr lang="zh-CN" altLang="en-US" sz="1600" dirty="0"/>
              <a:t>只能分给唯一的执行器</a:t>
            </a:r>
            <a:endParaRPr lang="en-US" altLang="zh-CN" sz="1600" dirty="0"/>
          </a:p>
          <a:p>
            <a:pPr lvl="1"/>
            <a:r>
              <a:rPr lang="zh-CN" altLang="en-US" sz="1600" dirty="0"/>
              <a:t>在处理多个回调函数时，</a:t>
            </a:r>
            <a:r>
              <a:rPr lang="en-US" altLang="zh-CN" sz="1600" dirty="0"/>
              <a:t>ROS</a:t>
            </a:r>
            <a:r>
              <a:rPr lang="zh-CN" altLang="en-US" sz="1600" dirty="0"/>
              <a:t>按照接收消息的顺序依次执行它们</a:t>
            </a:r>
            <a:endParaRPr lang="en-US" altLang="zh-CN" sz="1600" dirty="0"/>
          </a:p>
          <a:p>
            <a:pPr lvl="1"/>
            <a:r>
              <a:rPr lang="zh-CN" altLang="en-US" sz="1600" dirty="0"/>
              <a:t>节点发布到多个话题的消息是并发处理的</a:t>
            </a:r>
            <a:endParaRPr lang="en-US" altLang="zh-CN" sz="1600" dirty="0"/>
          </a:p>
          <a:p>
            <a:r>
              <a:rPr lang="zh-CN" altLang="en-US" sz="2000" dirty="0"/>
              <a:t>执行器：调度回调执行</a:t>
            </a:r>
            <a:endParaRPr lang="en-US" altLang="zh-CN" sz="2000" dirty="0"/>
          </a:p>
          <a:p>
            <a:pPr lvl="1"/>
            <a:r>
              <a:rPr lang="zh-CN" altLang="en-US" sz="1600" dirty="0"/>
              <a:t>执行器本身占用一个线程</a:t>
            </a:r>
            <a:endParaRPr lang="en-US" altLang="zh-CN" sz="1600" dirty="0"/>
          </a:p>
          <a:p>
            <a:pPr lvl="1"/>
            <a:r>
              <a:rPr lang="zh-CN" altLang="en-US" sz="1600" dirty="0"/>
              <a:t>节点被分配到不同执行器上，节点内的所有回调均由此执行器调度</a:t>
            </a:r>
            <a:endParaRPr lang="en-US" altLang="zh-CN" sz="1600" dirty="0"/>
          </a:p>
          <a:p>
            <a:pPr lvl="1"/>
            <a:r>
              <a:rPr lang="zh-CN" altLang="en-US" sz="1600" dirty="0"/>
              <a:t>分为单线程执行器与多线程执行器</a:t>
            </a:r>
            <a:endParaRPr lang="en-US" altLang="zh-CN" sz="1600" dirty="0"/>
          </a:p>
          <a:p>
            <a:pPr lvl="1"/>
            <a:r>
              <a:rPr lang="zh-CN" altLang="en-US" sz="1600" dirty="0"/>
              <a:t>单线程执行器：单个线程中处理全部回调</a:t>
            </a:r>
            <a:endParaRPr lang="en-US" altLang="zh-CN" sz="1600" dirty="0"/>
          </a:p>
          <a:p>
            <a:pPr lvl="1"/>
            <a:r>
              <a:rPr lang="zh-CN" altLang="en-US" sz="1600" dirty="0"/>
              <a:t>多线程执行器：多个线程处理回调</a:t>
            </a:r>
            <a:endParaRPr lang="en-US" altLang="zh-CN" sz="1600" dirty="0"/>
          </a:p>
          <a:p>
            <a:pPr lvl="1"/>
            <a:endParaRPr lang="en-US" altLang="zh-CN" sz="1600" dirty="0"/>
          </a:p>
          <a:p>
            <a:pPr lvl="1"/>
            <a:endParaRPr lang="en-US" altLang="zh-CN" sz="1600" dirty="0"/>
          </a:p>
        </p:txBody>
      </p:sp>
      <p:pic>
        <p:nvPicPr>
          <p:cNvPr id="9" name="图片 8">
            <a:extLst>
              <a:ext uri="{FF2B5EF4-FFF2-40B4-BE49-F238E27FC236}">
                <a16:creationId xmlns:a16="http://schemas.microsoft.com/office/drawing/2014/main" id="{F3083EF5-D78C-2A6E-E1E2-1EE1CD37242B}"/>
              </a:ext>
            </a:extLst>
          </p:cNvPr>
          <p:cNvPicPr>
            <a:picLocks noChangeAspect="1"/>
          </p:cNvPicPr>
          <p:nvPr/>
        </p:nvPicPr>
        <p:blipFill>
          <a:blip r:embed="rId2"/>
          <a:stretch>
            <a:fillRect/>
          </a:stretch>
        </p:blipFill>
        <p:spPr>
          <a:xfrm>
            <a:off x="6793106" y="1366982"/>
            <a:ext cx="5398894" cy="4124036"/>
          </a:xfrm>
          <a:prstGeom prst="rect">
            <a:avLst/>
          </a:prstGeom>
        </p:spPr>
      </p:pic>
    </p:spTree>
    <p:extLst>
      <p:ext uri="{BB962C8B-B14F-4D97-AF65-F5344CB8AC3E}">
        <p14:creationId xmlns:p14="http://schemas.microsoft.com/office/powerpoint/2010/main" val="377148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Scheduling</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6304085" cy="5753344"/>
          </a:xfrm>
        </p:spPr>
        <p:txBody>
          <a:bodyPr>
            <a:normAutofit/>
          </a:bodyPr>
          <a:lstStyle/>
          <a:p>
            <a:r>
              <a:rPr lang="zh-CN" altLang="en-US" sz="2000" dirty="0"/>
              <a:t>轮询点：执行器在需要选择下一个要执行的实例但当前没有可用实例时会到达轮询点。</a:t>
            </a:r>
            <a:endParaRPr lang="en-US" altLang="zh-CN" sz="2000" dirty="0"/>
          </a:p>
          <a:p>
            <a:r>
              <a:rPr lang="zh-CN" altLang="en-US" sz="2000" dirty="0"/>
              <a:t>单线程执行器流程</a:t>
            </a:r>
            <a:endParaRPr lang="en-US" altLang="zh-CN" sz="2000" dirty="0"/>
          </a:p>
          <a:p>
            <a:pPr lvl="1"/>
            <a:r>
              <a:rPr lang="en-US" altLang="zh-CN" sz="1600" dirty="0" err="1"/>
              <a:t>Readyset</a:t>
            </a:r>
            <a:r>
              <a:rPr lang="zh-CN" altLang="en-US" sz="1600" dirty="0"/>
              <a:t>为空，到达轮询点</a:t>
            </a:r>
            <a:endParaRPr lang="en-US" altLang="zh-CN" sz="1600" dirty="0"/>
          </a:p>
          <a:p>
            <a:pPr lvl="1"/>
            <a:r>
              <a:rPr lang="zh-CN" altLang="en-US" sz="1600" dirty="0"/>
              <a:t>所有就绪的常规回调加入</a:t>
            </a:r>
            <a:r>
              <a:rPr lang="en-US" altLang="zh-CN" sz="1600" dirty="0" err="1"/>
              <a:t>readyset</a:t>
            </a:r>
            <a:endParaRPr lang="en-US" altLang="zh-CN" sz="1600" dirty="0"/>
          </a:p>
          <a:p>
            <a:pPr lvl="1"/>
            <a:r>
              <a:rPr lang="zh-CN" altLang="en-US" sz="1600" dirty="0"/>
              <a:t>计时器回调不需要等待轮询点，只需等待定时到达</a:t>
            </a:r>
            <a:endParaRPr lang="en-US" altLang="zh-CN" sz="1600" dirty="0"/>
          </a:p>
          <a:p>
            <a:pPr lvl="1"/>
            <a:r>
              <a:rPr lang="zh-CN" altLang="en-US" sz="1600" dirty="0"/>
              <a:t>在一次轮询中，只处理回调的第一个实例</a:t>
            </a:r>
            <a:endParaRPr lang="en-US" altLang="zh-CN" sz="1600" dirty="0"/>
          </a:p>
          <a:p>
            <a:pPr lvl="1"/>
            <a:r>
              <a:rPr lang="zh-CN" altLang="en-US" sz="1600" dirty="0"/>
              <a:t>实例执行的顺序按照类型优先级确定：</a:t>
            </a:r>
            <a:endParaRPr lang="en-US" altLang="zh-CN" sz="1600" dirty="0"/>
          </a:p>
          <a:p>
            <a:pPr lvl="1"/>
            <a:r>
              <a:rPr lang="zh-CN" altLang="en-US" sz="1600" dirty="0"/>
              <a:t>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pPr lvl="1"/>
            <a:r>
              <a:rPr lang="zh-CN" altLang="en-US" sz="1600" dirty="0"/>
              <a:t>类型优先级相同时，比较回调的注册时间，更早的注册时间具有更高的优先级</a:t>
            </a:r>
            <a:endParaRPr lang="en-US" altLang="zh-CN" sz="1600" dirty="0"/>
          </a:p>
          <a:p>
            <a:pPr lvl="1"/>
            <a:r>
              <a:rPr lang="zh-CN" altLang="en-US" sz="1600" dirty="0"/>
              <a:t>所有就绪回调的第一个实例执行完毕，</a:t>
            </a:r>
            <a:r>
              <a:rPr lang="en-US" altLang="zh-CN" sz="1600" dirty="0" err="1"/>
              <a:t>readyset</a:t>
            </a:r>
            <a:r>
              <a:rPr lang="zh-CN" altLang="en-US" sz="1600" dirty="0"/>
              <a:t>为空</a:t>
            </a:r>
            <a:endParaRPr lang="en-US" altLang="zh-CN" sz="1600" dirty="0"/>
          </a:p>
        </p:txBody>
      </p:sp>
      <p:pic>
        <p:nvPicPr>
          <p:cNvPr id="5" name="图片 4">
            <a:extLst>
              <a:ext uri="{FF2B5EF4-FFF2-40B4-BE49-F238E27FC236}">
                <a16:creationId xmlns:a16="http://schemas.microsoft.com/office/drawing/2014/main" id="{31F7852E-FF43-2AC8-8707-8A856BFC1AB2}"/>
              </a:ext>
            </a:extLst>
          </p:cNvPr>
          <p:cNvPicPr>
            <a:picLocks noChangeAspect="1"/>
          </p:cNvPicPr>
          <p:nvPr/>
        </p:nvPicPr>
        <p:blipFill>
          <a:blip r:embed="rId2"/>
          <a:stretch>
            <a:fillRect/>
          </a:stretch>
        </p:blipFill>
        <p:spPr>
          <a:xfrm>
            <a:off x="6460786" y="773724"/>
            <a:ext cx="5483175" cy="4743115"/>
          </a:xfrm>
          <a:prstGeom prst="rect">
            <a:avLst/>
          </a:prstGeom>
        </p:spPr>
      </p:pic>
    </p:spTree>
    <p:extLst>
      <p:ext uri="{BB962C8B-B14F-4D97-AF65-F5344CB8AC3E}">
        <p14:creationId xmlns:p14="http://schemas.microsoft.com/office/powerpoint/2010/main" val="260459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Callback chain model</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12192000" cy="5753344"/>
          </a:xfrm>
        </p:spPr>
        <p:txBody>
          <a:bodyPr>
            <a:normAutofit/>
          </a:bodyPr>
          <a:lstStyle/>
          <a:p>
            <a:r>
              <a:rPr lang="zh-CN" altLang="en-US" sz="2000" dirty="0"/>
              <a:t>回调之间的触发关系构成了回调链</a:t>
            </a:r>
            <a:endParaRPr lang="en-US" altLang="zh-CN" sz="2000" dirty="0"/>
          </a:p>
          <a:p>
            <a:r>
              <a:rPr lang="zh-CN" altLang="en-US" sz="2000" dirty="0"/>
              <a:t>回调链可以存在于一个执行器或一个节点中，也可以跨越多个执行器</a:t>
            </a:r>
            <a:endParaRPr lang="en-US" altLang="zh-CN" sz="2000" dirty="0"/>
          </a:p>
          <a:p>
            <a:pPr lvl="1"/>
            <a:r>
              <a:rPr lang="zh-CN" altLang="en-US" sz="1600" dirty="0"/>
              <a:t>类似于在单核或多核（单个或多个执行器）上调度的任务（回调）链，任务的实例与回调的实例类似</a:t>
            </a:r>
            <a:endParaRPr lang="en-US" altLang="zh-CN" sz="1600" dirty="0"/>
          </a:p>
          <a:p>
            <a:pPr lvl="1"/>
            <a:r>
              <a:rPr lang="zh-CN" altLang="en-US" sz="1600" dirty="0"/>
              <a:t>回调只属于一个回调链</a:t>
            </a:r>
            <a:r>
              <a:rPr lang="en-US" altLang="zh-CN" sz="1600" dirty="0"/>
              <a:t>——</a:t>
            </a:r>
            <a:r>
              <a:rPr lang="zh-CN" altLang="en-US" sz="1600" dirty="0"/>
              <a:t>单条任务链模型</a:t>
            </a:r>
            <a:endParaRPr lang="en-US" altLang="zh-CN" sz="1600" dirty="0"/>
          </a:p>
          <a:p>
            <a:pPr lvl="1"/>
            <a:r>
              <a:rPr lang="zh-CN" altLang="en-US" sz="1600" dirty="0"/>
              <a:t>回调可属于多个回调链</a:t>
            </a:r>
            <a:r>
              <a:rPr lang="en-US" altLang="zh-CN" sz="1600" dirty="0"/>
              <a:t>——DAG</a:t>
            </a:r>
            <a:r>
              <a:rPr lang="zh-CN" altLang="en-US" sz="1600" dirty="0"/>
              <a:t>模型</a:t>
            </a:r>
            <a:endParaRPr lang="en-US" altLang="zh-CN" sz="2000" dirty="0"/>
          </a:p>
          <a:p>
            <a:r>
              <a:rPr lang="zh-CN" altLang="en-US" sz="2000" dirty="0"/>
              <a:t>回调链一般由定时器回调开始，后续为常规回调</a:t>
            </a:r>
            <a:endParaRPr lang="en-US" altLang="zh-CN" sz="2000" dirty="0"/>
          </a:p>
          <a:p>
            <a:pPr lvl="1"/>
            <a:r>
              <a:rPr lang="zh-CN" altLang="en-US" sz="1600" dirty="0"/>
              <a:t> </a:t>
            </a:r>
            <a:r>
              <a:rPr lang="en-US" altLang="zh-CN" sz="1600" dirty="0"/>
              <a:t>C = {</a:t>
            </a:r>
            <a:r>
              <a:rPr lang="en-US" altLang="zh-CN" sz="1600" dirty="0" err="1"/>
              <a:t>Ctm</a:t>
            </a:r>
            <a:r>
              <a:rPr lang="en-US" altLang="zh-CN" sz="1600" dirty="0"/>
              <a:t>, C1, ..., CN}</a:t>
            </a:r>
            <a:r>
              <a:rPr lang="zh-CN" altLang="en-US" sz="1600" dirty="0"/>
              <a:t>，</a:t>
            </a:r>
            <a:r>
              <a:rPr lang="en-US" altLang="zh-CN" sz="1600" dirty="0"/>
              <a:t>C_1^I, c1</a:t>
            </a:r>
            <a:r>
              <a:rPr lang="zh-CN" altLang="en-US" sz="1600" dirty="0"/>
              <a:t>回调的第</a:t>
            </a:r>
            <a:r>
              <a:rPr lang="en-US" altLang="zh-CN" sz="1600" dirty="0" err="1"/>
              <a:t>i</a:t>
            </a:r>
            <a:r>
              <a:rPr lang="zh-CN" altLang="en-US" sz="1600" dirty="0"/>
              <a:t>个实例</a:t>
            </a:r>
            <a:endParaRPr lang="en-US" altLang="zh-CN" sz="1600" dirty="0"/>
          </a:p>
          <a:p>
            <a:r>
              <a:rPr lang="zh-CN" altLang="en-US" sz="2000" dirty="0"/>
              <a:t>外部事件（例如传感器）并不是</a:t>
            </a:r>
            <a:r>
              <a:rPr lang="en-US" altLang="zh-CN" sz="2000" dirty="0"/>
              <a:t>ROS2</a:t>
            </a:r>
            <a:r>
              <a:rPr lang="zh-CN" altLang="en-US" sz="2000" dirty="0"/>
              <a:t>系统中的结构，但可以被建模为伪回调</a:t>
            </a:r>
            <a:endParaRPr lang="en-US" altLang="zh-CN" sz="2000" dirty="0"/>
          </a:p>
          <a:p>
            <a:pPr lvl="1"/>
            <a:r>
              <a:rPr lang="zh-CN" altLang="en-US" sz="1600" dirty="0"/>
              <a:t>外部事件增加接口，可以发布消息到</a:t>
            </a:r>
            <a:r>
              <a:rPr lang="en-US" altLang="zh-CN" sz="1600" dirty="0"/>
              <a:t>ROS2</a:t>
            </a:r>
            <a:r>
              <a:rPr lang="zh-CN" altLang="en-US" sz="1600" dirty="0"/>
              <a:t>的节点，触发相应回调继续处理</a:t>
            </a:r>
            <a:endParaRPr lang="en-US" altLang="zh-CN" sz="1600" dirty="0"/>
          </a:p>
          <a:p>
            <a:r>
              <a:rPr lang="zh-CN" altLang="en-US" sz="2000" dirty="0"/>
              <a:t>属性：</a:t>
            </a:r>
            <a:endParaRPr lang="en-US" altLang="zh-CN" sz="2000" dirty="0"/>
          </a:p>
          <a:p>
            <a:pPr lvl="1"/>
            <a:r>
              <a:rPr lang="zh-CN" altLang="en-US" sz="1600" dirty="0"/>
              <a:t>同一回调的不同实例按激活顺序执行，</a:t>
            </a:r>
            <a:r>
              <a:rPr lang="en-US" altLang="zh-CN" sz="1600" dirty="0"/>
              <a:t> $C^{i−1}_z$</a:t>
            </a:r>
            <a:r>
              <a:rPr lang="zh-CN" altLang="en-US" sz="1600" dirty="0"/>
              <a:t>完成才能继续</a:t>
            </a:r>
            <a:r>
              <a:rPr lang="en-US" altLang="zh-CN" sz="1600" dirty="0"/>
              <a:t>$C^{</a:t>
            </a:r>
            <a:r>
              <a:rPr lang="en-US" altLang="zh-CN" sz="1600" dirty="0" err="1"/>
              <a:t>i</a:t>
            </a:r>
            <a:r>
              <a:rPr lang="en-US" altLang="zh-CN" sz="1600" dirty="0"/>
              <a:t>}_z$ </a:t>
            </a:r>
            <a:endParaRPr lang="en-US" altLang="zh-CN" sz="1200" dirty="0"/>
          </a:p>
          <a:p>
            <a:pPr lvl="1"/>
            <a:r>
              <a:rPr lang="zh-CN" altLang="en-US" sz="1600" dirty="0"/>
              <a:t>执行器仅在前一个实例完成后才选择新实例。 </a:t>
            </a:r>
            <a:r>
              <a:rPr lang="en-US" altLang="zh-CN" sz="1600" dirty="0"/>
              <a:t>$</a:t>
            </a:r>
            <a:r>
              <a:rPr lang="en-US" altLang="zh-CN" sz="1600" dirty="0" err="1"/>
              <a:t>C^i</a:t>
            </a:r>
            <a:r>
              <a:rPr lang="en-US" altLang="zh-CN" sz="1600" dirty="0"/>
              <a:t>_{z-1}$</a:t>
            </a:r>
            <a:r>
              <a:rPr lang="zh-CN" altLang="en-US" sz="1600" dirty="0"/>
              <a:t>完成可继续</a:t>
            </a:r>
            <a:r>
              <a:rPr lang="en-US" altLang="zh-CN" sz="1600" dirty="0"/>
              <a:t>$</a:t>
            </a:r>
            <a:r>
              <a:rPr lang="en-US" altLang="zh-CN" sz="1600" dirty="0" err="1"/>
              <a:t>C^i</a:t>
            </a:r>
            <a:r>
              <a:rPr lang="en-US" altLang="zh-CN" sz="1600" dirty="0"/>
              <a:t>_{z}$ </a:t>
            </a:r>
          </a:p>
          <a:p>
            <a:pPr marL="457200" lvl="1" indent="0">
              <a:buNone/>
            </a:pPr>
            <a:endParaRPr lang="en-US" altLang="zh-CN" sz="1600" dirty="0"/>
          </a:p>
        </p:txBody>
      </p:sp>
      <p:pic>
        <p:nvPicPr>
          <p:cNvPr id="5" name="图片 4">
            <a:extLst>
              <a:ext uri="{FF2B5EF4-FFF2-40B4-BE49-F238E27FC236}">
                <a16:creationId xmlns:a16="http://schemas.microsoft.com/office/drawing/2014/main" id="{198C5037-9F4E-406D-D228-EBD7A3F48BD6}"/>
              </a:ext>
            </a:extLst>
          </p:cNvPr>
          <p:cNvPicPr>
            <a:picLocks noChangeAspect="1"/>
          </p:cNvPicPr>
          <p:nvPr/>
        </p:nvPicPr>
        <p:blipFill rotWithShape="1">
          <a:blip r:embed="rId2"/>
          <a:srcRect l="3516"/>
          <a:stretch/>
        </p:blipFill>
        <p:spPr>
          <a:xfrm>
            <a:off x="8881756" y="2229677"/>
            <a:ext cx="3195661" cy="1327638"/>
          </a:xfrm>
          <a:prstGeom prst="rect">
            <a:avLst/>
          </a:prstGeom>
        </p:spPr>
      </p:pic>
      <p:pic>
        <p:nvPicPr>
          <p:cNvPr id="7" name="图片 6">
            <a:extLst>
              <a:ext uri="{FF2B5EF4-FFF2-40B4-BE49-F238E27FC236}">
                <a16:creationId xmlns:a16="http://schemas.microsoft.com/office/drawing/2014/main" id="{E9E73501-F548-34AA-A9A3-DC3D2F590546}"/>
              </a:ext>
            </a:extLst>
          </p:cNvPr>
          <p:cNvPicPr>
            <a:picLocks noChangeAspect="1"/>
          </p:cNvPicPr>
          <p:nvPr/>
        </p:nvPicPr>
        <p:blipFill>
          <a:blip r:embed="rId3"/>
          <a:stretch>
            <a:fillRect/>
          </a:stretch>
        </p:blipFill>
        <p:spPr>
          <a:xfrm>
            <a:off x="7567381" y="5039772"/>
            <a:ext cx="4447619" cy="1542857"/>
          </a:xfrm>
          <a:prstGeom prst="rect">
            <a:avLst/>
          </a:prstGeom>
        </p:spPr>
      </p:pic>
    </p:spTree>
    <p:extLst>
      <p:ext uri="{BB962C8B-B14F-4D97-AF65-F5344CB8AC3E}">
        <p14:creationId xmlns:p14="http://schemas.microsoft.com/office/powerpoint/2010/main" val="282172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Message synchronization model</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12192000" cy="5753344"/>
          </a:xfrm>
        </p:spPr>
        <p:txBody>
          <a:bodyPr>
            <a:normAutofit/>
          </a:bodyPr>
          <a:lstStyle/>
          <a:p>
            <a:r>
              <a:rPr lang="en-US" altLang="zh-CN" sz="2000" dirty="0"/>
              <a:t>ROS2</a:t>
            </a:r>
            <a:r>
              <a:rPr lang="zh-CN" altLang="en-US" sz="2000" dirty="0"/>
              <a:t>中使用</a:t>
            </a:r>
            <a:r>
              <a:rPr lang="en-US" altLang="zh-CN" sz="2000" dirty="0" err="1"/>
              <a:t>ApproximateTime</a:t>
            </a:r>
            <a:r>
              <a:rPr lang="zh-CN" altLang="en-US" sz="2000" dirty="0"/>
              <a:t>策略来同步具有近似时间戳的多个话题的消息</a:t>
            </a:r>
            <a:endParaRPr lang="en-US" altLang="zh-CN" sz="2000" dirty="0"/>
          </a:p>
          <a:p>
            <a:r>
              <a:rPr lang="zh-CN" altLang="en-US" sz="2000" dirty="0"/>
              <a:t>采用一个同步节点订阅来自多个其他节点的消息，在同步节点融合来自不同话题的数据，整合后输出给其他需要的节点</a:t>
            </a:r>
            <a:endParaRPr lang="en-US" altLang="zh-CN" sz="2000" dirty="0"/>
          </a:p>
          <a:p>
            <a:r>
              <a:rPr lang="zh-CN" altLang="en-US" sz="2000" dirty="0"/>
              <a:t>消息序列 </a:t>
            </a:r>
            <a:r>
              <a:rPr lang="en-US" altLang="zh-CN" sz="2000" dirty="0"/>
              <a:t>Mi = (mi1, mi2, · · · )</a:t>
            </a:r>
            <a:r>
              <a:rPr lang="zh-CN" altLang="en-US" sz="2000" dirty="0"/>
              <a:t>。</a:t>
            </a:r>
            <a:r>
              <a:rPr lang="en-US" altLang="zh-CN" sz="2000" dirty="0" err="1"/>
              <a:t>mik</a:t>
            </a:r>
            <a:r>
              <a:rPr lang="en-US" altLang="zh-CN" sz="2000" dirty="0"/>
              <a:t> </a:t>
            </a:r>
            <a:r>
              <a:rPr lang="zh-CN" altLang="en-US" sz="2000" dirty="0"/>
              <a:t>表示第 </a:t>
            </a:r>
            <a:r>
              <a:rPr lang="en-US" altLang="zh-CN" sz="2000" dirty="0" err="1"/>
              <a:t>i</a:t>
            </a:r>
            <a:r>
              <a:rPr lang="en-US" altLang="zh-CN" sz="2000" dirty="0"/>
              <a:t> </a:t>
            </a:r>
            <a:r>
              <a:rPr lang="zh-CN" altLang="en-US" sz="2000" dirty="0"/>
              <a:t>个传感器生成的第 </a:t>
            </a:r>
            <a:r>
              <a:rPr lang="en-US" altLang="zh-CN" sz="2000" dirty="0"/>
              <a:t>k </a:t>
            </a:r>
            <a:r>
              <a:rPr lang="zh-CN" altLang="en-US" sz="2000" dirty="0"/>
              <a:t>条消息。</a:t>
            </a:r>
            <a:r>
              <a:rPr lang="en-US" altLang="zh-CN" sz="2000" dirty="0"/>
              <a:t> t(</a:t>
            </a:r>
            <a:r>
              <a:rPr lang="en-US" altLang="zh-CN" sz="2000" dirty="0" err="1"/>
              <a:t>mik</a:t>
            </a:r>
            <a:r>
              <a:rPr lang="en-US" altLang="zh-CN" sz="2000" dirty="0"/>
              <a:t>)</a:t>
            </a:r>
            <a:r>
              <a:rPr lang="zh-CN" altLang="en-US" sz="2000" dirty="0"/>
              <a:t>来表示时间戳（采样时间）。 </a:t>
            </a:r>
            <a:endParaRPr lang="en-US" altLang="zh-CN" sz="2000" dirty="0"/>
          </a:p>
          <a:p>
            <a:r>
              <a:rPr lang="en-US" altLang="zh-CN" sz="2000" dirty="0"/>
              <a:t>Qi </a:t>
            </a:r>
            <a:r>
              <a:rPr lang="zh-CN" altLang="en-US" sz="2000" dirty="0"/>
              <a:t>表示第 </a:t>
            </a:r>
            <a:r>
              <a:rPr lang="en-US" altLang="zh-CN" sz="2000" dirty="0" err="1"/>
              <a:t>i</a:t>
            </a:r>
            <a:r>
              <a:rPr lang="en-US" altLang="zh-CN" sz="2000" dirty="0"/>
              <a:t> </a:t>
            </a:r>
            <a:r>
              <a:rPr lang="zh-CN" altLang="en-US" sz="2000" dirty="0"/>
              <a:t>个通道的消息队列，对应消息序列为</a:t>
            </a:r>
            <a:r>
              <a:rPr lang="en-US" altLang="zh-CN" sz="2000" dirty="0"/>
              <a:t>Mi</a:t>
            </a:r>
            <a:r>
              <a:rPr lang="zh-CN" altLang="en-US" sz="2000" dirty="0"/>
              <a:t>，无限大不会阻塞。</a:t>
            </a:r>
            <a:r>
              <a:rPr lang="en-US" altLang="zh-CN" sz="2000" dirty="0"/>
              <a:t> Q </a:t>
            </a:r>
            <a:r>
              <a:rPr lang="en-US" altLang="zh-CN" sz="2000" dirty="0" err="1"/>
              <a:t>i</a:t>
            </a:r>
            <a:r>
              <a:rPr lang="en-US" altLang="zh-CN" sz="2000" dirty="0"/>
              <a:t> </a:t>
            </a:r>
            <a:r>
              <a:rPr lang="zh-CN" altLang="en-US" sz="2000" dirty="0"/>
              <a:t>中两个连续消息的时间戳之差至少为 </a:t>
            </a:r>
            <a:r>
              <a:rPr lang="en-US" altLang="zh-CN" sz="2000" dirty="0"/>
              <a:t>T B </a:t>
            </a:r>
            <a:r>
              <a:rPr lang="en-US" altLang="zh-CN" sz="2000" dirty="0" err="1"/>
              <a:t>i</a:t>
            </a:r>
            <a:r>
              <a:rPr lang="en-US" altLang="zh-CN" sz="2000" dirty="0"/>
              <a:t> </a:t>
            </a:r>
            <a:r>
              <a:rPr lang="zh-CN" altLang="en-US" sz="2000" dirty="0"/>
              <a:t>且最多为 </a:t>
            </a:r>
            <a:r>
              <a:rPr lang="en-US" altLang="zh-CN" sz="2000" dirty="0"/>
              <a:t>T W </a:t>
            </a:r>
            <a:r>
              <a:rPr lang="en-US" altLang="zh-CN" sz="2000" dirty="0" err="1"/>
              <a:t>i</a:t>
            </a:r>
            <a:r>
              <a:rPr lang="en-US" altLang="zh-CN" sz="2000" dirty="0"/>
              <a:t> </a:t>
            </a:r>
            <a:r>
              <a:rPr lang="zh-CN" altLang="en-US" sz="2000" dirty="0"/>
              <a:t>。</a:t>
            </a:r>
            <a:endParaRPr lang="en-US" altLang="zh-CN" sz="2000" dirty="0"/>
          </a:p>
          <a:p>
            <a:r>
              <a:rPr lang="en-US" altLang="zh-CN" sz="2000" dirty="0" err="1"/>
              <a:t>ApproximateTime</a:t>
            </a:r>
            <a:r>
              <a:rPr lang="zh-CN" altLang="en-US" sz="2000" dirty="0"/>
              <a:t>策略：</a:t>
            </a:r>
            <a:endParaRPr lang="en-US" altLang="zh-CN" sz="2000" dirty="0"/>
          </a:p>
          <a:p>
            <a:pPr lvl="1"/>
            <a:r>
              <a:rPr lang="zh-CN" altLang="en-US" sz="1600" dirty="0"/>
              <a:t>消息队列末尾为预测点</a:t>
            </a:r>
            <a:endParaRPr lang="en-US" altLang="zh-CN" sz="1600" dirty="0"/>
          </a:p>
          <a:p>
            <a:pPr lvl="1"/>
            <a:r>
              <a:rPr lang="zh-CN" altLang="en-US" sz="1600" dirty="0"/>
              <a:t>新消息到来插入队尾，删掉原预测点</a:t>
            </a:r>
            <a:endParaRPr lang="en-US" altLang="zh-CN" sz="1600" dirty="0"/>
          </a:p>
          <a:p>
            <a:pPr lvl="1"/>
            <a:r>
              <a:rPr lang="zh-CN" altLang="en-US" sz="1600" dirty="0"/>
              <a:t>根据新消息时间戳生成新的预测点</a:t>
            </a:r>
            <a:endParaRPr lang="en-US" altLang="zh-CN" sz="1600" dirty="0"/>
          </a:p>
          <a:p>
            <a:pPr lvl="1"/>
            <a:r>
              <a:rPr lang="zh-CN" altLang="en-US" sz="1600" dirty="0"/>
              <a:t>当所有消息队列均到来消息，选其中时间戳最大的为</a:t>
            </a:r>
            <a:r>
              <a:rPr lang="en-US" altLang="zh-CN" sz="1600" dirty="0"/>
              <a:t>pivot</a:t>
            </a:r>
          </a:p>
          <a:p>
            <a:pPr lvl="1"/>
            <a:r>
              <a:rPr lang="zh-CN" altLang="en-US" sz="1600" dirty="0"/>
              <a:t>满足时间差要求的消息被组成待选集合</a:t>
            </a:r>
            <a:endParaRPr lang="en-US" altLang="zh-CN" sz="1600" dirty="0"/>
          </a:p>
          <a:p>
            <a:pPr lvl="1"/>
            <a:r>
              <a:rPr lang="zh-CN" altLang="en-US" sz="1600" dirty="0"/>
              <a:t>选择待选集合中时间差距小的输出</a:t>
            </a:r>
            <a:endParaRPr lang="en-US" altLang="zh-CN" sz="1600" dirty="0"/>
          </a:p>
          <a:p>
            <a:pPr lvl="1"/>
            <a:r>
              <a:rPr lang="zh-CN" altLang="en-US" sz="1600" dirty="0"/>
              <a:t>输出的消息以及它之前的队列消息均被清除</a:t>
            </a:r>
            <a:endParaRPr lang="en-US" altLang="zh-CN" sz="1600" dirty="0"/>
          </a:p>
        </p:txBody>
      </p:sp>
    </p:spTree>
    <p:extLst>
      <p:ext uri="{BB962C8B-B14F-4D97-AF65-F5344CB8AC3E}">
        <p14:creationId xmlns:p14="http://schemas.microsoft.com/office/powerpoint/2010/main" val="255243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12192000" cy="5753344"/>
          </a:xfrm>
        </p:spPr>
        <p:txBody>
          <a:bodyPr>
            <a:normAutofit/>
          </a:bodyPr>
          <a:lstStyle/>
          <a:p>
            <a:r>
              <a:rPr lang="zh-CN" altLang="en-US" sz="2000" dirty="0"/>
              <a:t>基于回调链的时间分析</a:t>
            </a:r>
            <a:endParaRPr lang="en-US" altLang="zh-CN" sz="2000" dirty="0"/>
          </a:p>
          <a:p>
            <a:pPr lvl="1"/>
            <a:r>
              <a:rPr lang="zh-CN" altLang="en-US" sz="1600" dirty="0"/>
              <a:t>回调链优先级的影响</a:t>
            </a:r>
            <a:endParaRPr lang="en-US" altLang="zh-CN" sz="1600" dirty="0"/>
          </a:p>
          <a:p>
            <a:pPr lvl="1"/>
            <a:r>
              <a:rPr lang="zh-CN" altLang="en-US" sz="1600" dirty="0"/>
              <a:t>回调属于单条任务链的时间分析</a:t>
            </a:r>
            <a:endParaRPr lang="en-US" altLang="zh-CN" sz="1600" dirty="0"/>
          </a:p>
          <a:p>
            <a:pPr lvl="1"/>
            <a:r>
              <a:rPr lang="zh-CN" altLang="en-US" sz="1600" dirty="0"/>
              <a:t>回调属于多条任务链的时间分析</a:t>
            </a:r>
            <a:endParaRPr lang="en-US" altLang="zh-CN" sz="1600" dirty="0"/>
          </a:p>
          <a:p>
            <a:endParaRPr lang="en-US" altLang="zh-CN" sz="2000" dirty="0"/>
          </a:p>
          <a:p>
            <a:endParaRPr lang="en-US" altLang="zh-CN" sz="2000" dirty="0"/>
          </a:p>
          <a:p>
            <a:endParaRPr lang="en-US" altLang="zh-CN" sz="2000" dirty="0"/>
          </a:p>
          <a:p>
            <a:endParaRPr lang="en-US" altLang="zh-CN" sz="2000" dirty="0"/>
          </a:p>
          <a:p>
            <a:r>
              <a:rPr lang="zh-CN" altLang="en-US" sz="2000" dirty="0"/>
              <a:t>基于消息同步的分析</a:t>
            </a:r>
            <a:endParaRPr lang="en-US" altLang="zh-CN" sz="2000" dirty="0"/>
          </a:p>
          <a:p>
            <a:pPr lvl="1"/>
            <a:r>
              <a:rPr lang="zh-CN" altLang="en-US" sz="1600" dirty="0"/>
              <a:t>输出消息集合的选择</a:t>
            </a:r>
            <a:endParaRPr lang="en-US" altLang="zh-CN" sz="1600" dirty="0"/>
          </a:p>
          <a:p>
            <a:pPr lvl="1"/>
            <a:r>
              <a:rPr lang="zh-CN" altLang="en-US" sz="1600" dirty="0"/>
              <a:t>队列溢出的处理</a:t>
            </a:r>
            <a:endParaRPr lang="en-US" altLang="zh-CN" sz="1600" dirty="0"/>
          </a:p>
          <a:p>
            <a:pPr lvl="1"/>
            <a:r>
              <a:rPr lang="zh-CN" altLang="en-US" sz="1600" dirty="0"/>
              <a:t>消息同步的端到端时间</a:t>
            </a:r>
            <a:endParaRPr lang="en-US" altLang="zh-CN" sz="1600" dirty="0"/>
          </a:p>
        </p:txBody>
      </p:sp>
    </p:spTree>
    <p:extLst>
      <p:ext uri="{BB962C8B-B14F-4D97-AF65-F5344CB8AC3E}">
        <p14:creationId xmlns:p14="http://schemas.microsoft.com/office/powerpoint/2010/main" val="1210276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804</Words>
  <Application>Microsoft Office PowerPoint</Application>
  <PresentationFormat>宽屏</PresentationFormat>
  <Paragraphs>67</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ROS 2</vt:lpstr>
      <vt:lpstr>Architecture</vt:lpstr>
      <vt:lpstr>Scheduling</vt:lpstr>
      <vt:lpstr>Callback chain model</vt:lpstr>
      <vt:lpstr>Message synchronization model</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 Background</dc:title>
  <dc:creator>wangshumo</dc:creator>
  <cp:lastModifiedBy>wangshumo</cp:lastModifiedBy>
  <cp:revision>9</cp:revision>
  <dcterms:created xsi:type="dcterms:W3CDTF">2024-05-01T11:52:10Z</dcterms:created>
  <dcterms:modified xsi:type="dcterms:W3CDTF">2024-05-23T21:11:45Z</dcterms:modified>
</cp:coreProperties>
</file>