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95FFD-9B78-CCC9-AA78-73074901F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5FBC7A-779A-210C-2D8A-F93B308E3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DE045-686E-6E60-D732-9637FFA3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44D9A-4775-32A5-A51D-E228CF50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11A5A-1AA0-08B5-C8B8-51D7D1C9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6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FE26E-FFE9-EE48-81DB-6623CA7A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9A8F4-A15B-1864-570B-9C53CE1DA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1D44A-2758-FEBA-DDB6-4BB4FF5F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4DD3F-33B4-2551-865E-EF1B375A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6AE92-F3B5-21E8-2302-59A0B7F2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88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0698DA-4B0B-A514-5867-F8E8CB040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2F958C-6D22-32A9-9F62-A8FD3D4B7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B5047-F052-894F-3FB2-905E25E7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87688-C609-D828-EA35-1C9F3811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DF728-4570-D753-36AD-6658FC58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7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EBC0D-1B88-607E-C7C4-2EACCD20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B4188-7DE6-1CAF-5A43-177C40324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A012D-CA9B-7428-9CAA-3638722A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44021-10A5-055C-15AD-14BA87D3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84ED8-8563-3409-0E9D-D7DD1D4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7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536B6-A158-9E03-649B-68CF26A2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03240D-2D56-ECF8-B447-3DD14A9A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77EC6-BEA0-262E-DDE9-2E17553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A587D-3B7D-226D-C5E9-3B6C62AA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9B29B-C5A4-C860-C234-0CE348BC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9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FECBF-C234-D9AB-CB59-9DEA6779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53575-3876-C7F1-E486-740AAD62E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E6925A-2F32-C9BF-7328-169DB984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C4A85-6DD0-A57A-F878-8A0B18D7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C4FC1-5C31-B182-F86F-3045D119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DCD7CD-6091-CF3E-2D5C-B5794DE5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1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4B835-2793-0A9C-1645-97FB53A0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49C1B-D4A1-4F32-34D0-0E87A4AD6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06966-9630-CB20-F84D-4DC0A25FF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EFB63C-45D3-5CAF-DD78-2713BDBF6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0F69A7-89DA-7371-2929-A86EA71F6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AA28C5-62D1-92A6-BA76-A587E511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5973BB-8942-6678-E473-07B84461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AF7BFC-BFF3-1EBF-9BA6-8A6FBBB6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39C49-444D-F633-6C51-4052E6EA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AB7732-D725-6FED-6266-2198AA05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921B6A-0B38-A13D-E1C9-ED13E632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3FBF4A-6923-96F3-4CCC-426EAAB5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4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DBF4B0-B4CF-7031-B05A-37512539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F1C19B-ADDB-CC16-B9DA-2E3C0B56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19AD77-C9A3-0FA4-D45C-186F002B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0B875-2309-BDB1-DA9D-35537AA6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13892-F0C8-0EC5-9CE1-4FCD7805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0C9EFF-9C72-1CAF-AF85-09A3D5D10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9CBAE-63A2-15DC-D96A-09FC154A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C53D46-0886-1BEA-6337-5334196F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C2CF55-3BC5-E170-6EF3-3EE27595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4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F4F0D-3C59-2760-A146-6138A34B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D8962C-7900-0BC0-1F8B-3919AEFDE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5867B0-94C7-9AD7-DA91-F7F47CF89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0BA10-2EE2-052E-AD1B-05BFD5D1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3F60E2-D3B9-8987-93F0-4853E88B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4ABD0-0B5A-5E74-4B39-594833D6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4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19F1BD-AFB5-61DA-7E47-82868890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FFBF3-0F68-DE9A-171D-06956400D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0AD44-21C1-EC3D-F394-13517E0D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DC39D-6AF0-5BC2-75AC-C6865F962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69D94-CA5B-9C6A-1095-06A6F069A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8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627E4-3D66-D01B-F68A-5EF8F5966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ROS 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41ACF3-54B9-CF6D-4AFC-71BD6B50B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7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B1AC8-C346-C066-8312-EC466900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70D3F-7BCE-F295-1DBC-CFC2BC54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5652"/>
            <a:ext cx="6611815" cy="5753344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Callback: Minimum scheduling entity</a:t>
            </a:r>
          </a:p>
          <a:p>
            <a:pPr lvl="1"/>
            <a:r>
              <a:rPr lang="en-US" altLang="zh-CN" sz="1600" dirty="0"/>
              <a:t>Including timers, subscriptions, services, and client callbacks.</a:t>
            </a:r>
          </a:p>
          <a:p>
            <a:pPr lvl="1"/>
            <a:r>
              <a:rPr lang="en-US" altLang="zh-CN" sz="1600" dirty="0"/>
              <a:t>Timer callbacks have a period (time trigger). </a:t>
            </a:r>
          </a:p>
          <a:p>
            <a:pPr lvl="1"/>
            <a:r>
              <a:rPr lang="en-US" altLang="zh-CN" sz="1600" dirty="0"/>
              <a:t>Others are regular callbacks (event triggered)</a:t>
            </a:r>
          </a:p>
          <a:p>
            <a:pPr lvl="1"/>
            <a:r>
              <a:rPr lang="en-US" altLang="zh-CN" sz="1600" dirty="0"/>
              <a:t>With priority attribute: Timer&gt;Subscription&gt;Service&gt;Client</a:t>
            </a:r>
          </a:p>
          <a:p>
            <a:r>
              <a:rPr lang="en-US" altLang="zh-CN" sz="2000" dirty="0"/>
              <a:t>Node: publish-subscribe communication</a:t>
            </a:r>
          </a:p>
          <a:p>
            <a:pPr lvl="1"/>
            <a:r>
              <a:rPr lang="en-US" altLang="zh-CN" sz="1600" dirty="0"/>
              <a:t>Nodes publish messages on a topic, and nodes subscribed to the topic process each message by activating a callback.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/>
              <a:t>Can only be assigned to the only executor</a:t>
            </a:r>
          </a:p>
          <a:p>
            <a:pPr lvl="1"/>
            <a:r>
              <a:rPr lang="en-US" altLang="zh-CN" sz="1600" dirty="0"/>
              <a:t>When processing multiple callback functions, ROS executes them sequentially in the order in which messages are received.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/>
              <a:t>Messages published by nodes to multiple topics are processed concurrently</a:t>
            </a:r>
          </a:p>
          <a:p>
            <a:r>
              <a:rPr lang="en-US" altLang="zh-CN" sz="2000" dirty="0"/>
              <a:t>Executor: schedule callback execution</a:t>
            </a:r>
          </a:p>
          <a:p>
            <a:pPr lvl="1"/>
            <a:r>
              <a:rPr lang="en-US" altLang="zh-CN" sz="1600" dirty="0"/>
              <a:t>The executor itself occupies a thread</a:t>
            </a:r>
          </a:p>
          <a:p>
            <a:pPr lvl="1"/>
            <a:r>
              <a:rPr lang="en-US" altLang="zh-CN" sz="1600" dirty="0"/>
              <a:t>Nodes are assigned to different executors, and all callbacks within the node are scheduled by this executor.</a:t>
            </a:r>
          </a:p>
          <a:p>
            <a:pPr lvl="1"/>
            <a:r>
              <a:rPr lang="en-US" altLang="zh-CN" sz="1600" dirty="0"/>
              <a:t>Divided into single-threaded executors and multi-threaded executors</a:t>
            </a:r>
          </a:p>
          <a:p>
            <a:pPr lvl="1"/>
            <a:r>
              <a:rPr lang="en-US" altLang="zh-CN" sz="1600" dirty="0"/>
              <a:t>Single-threaded executor: handle all callbacks in a single thread</a:t>
            </a:r>
          </a:p>
          <a:p>
            <a:pPr lvl="1"/>
            <a:r>
              <a:rPr lang="en-US" altLang="zh-CN" sz="1600" dirty="0"/>
              <a:t>Multi-threaded executor: multiple threads handle callbacks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083EF5-D78C-2A6E-E1E2-1EE1CD37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106" y="1366982"/>
            <a:ext cx="5398894" cy="41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8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B1AC8-C346-C066-8312-EC466900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3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Scheduling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70D3F-7BCE-F295-1DBC-CFC2BC54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445"/>
            <a:ext cx="6304085" cy="57533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Polling point: The executor reaches the polling point when it needs to select the next instance to execute but no instance is currently available.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Single-threaded executor process</a:t>
            </a:r>
          </a:p>
          <a:p>
            <a:pPr lvl="1"/>
            <a:r>
              <a:rPr lang="en-US" altLang="zh-CN" sz="1600" dirty="0" err="1"/>
              <a:t>Readyset</a:t>
            </a:r>
            <a:r>
              <a:rPr lang="en-US" altLang="zh-CN" sz="1600" dirty="0"/>
              <a:t> is empty, reaching the polling point</a:t>
            </a:r>
          </a:p>
          <a:p>
            <a:pPr lvl="1"/>
            <a:r>
              <a:rPr lang="en-US" altLang="zh-CN" sz="1600" dirty="0"/>
              <a:t>All ready regular callbacks are added to </a:t>
            </a:r>
            <a:r>
              <a:rPr lang="en-US" altLang="zh-CN" sz="1600" dirty="0" err="1"/>
              <a:t>readyset</a:t>
            </a:r>
            <a:endParaRPr lang="en-US" altLang="zh-CN" sz="1600" dirty="0"/>
          </a:p>
          <a:p>
            <a:pPr lvl="1"/>
            <a:r>
              <a:rPr lang="en-US" altLang="zh-CN" sz="1600" dirty="0"/>
              <a:t>The timer callback does not need to wait for the polling point, only needs to wait for the scheduled arrival</a:t>
            </a:r>
          </a:p>
          <a:p>
            <a:pPr lvl="1"/>
            <a:r>
              <a:rPr lang="en-US" altLang="zh-CN" sz="1600" dirty="0"/>
              <a:t>In a poll, only the first instance of the callback is processed</a:t>
            </a:r>
          </a:p>
          <a:p>
            <a:pPr lvl="1"/>
            <a:r>
              <a:rPr lang="en-US" altLang="zh-CN" sz="1600" dirty="0"/>
              <a:t>The order in which instances are executed is determined by type priority:</a:t>
            </a:r>
          </a:p>
          <a:p>
            <a:pPr lvl="1"/>
            <a:r>
              <a:rPr lang="en-US" altLang="zh-CN" sz="1600" dirty="0"/>
              <a:t>Timers&gt;Subscriptions&gt;Services&gt;Client</a:t>
            </a:r>
          </a:p>
          <a:p>
            <a:pPr lvl="1"/>
            <a:r>
              <a:rPr lang="en-US" altLang="zh-CN" sz="1600" dirty="0"/>
              <a:t>When the type priorities are the same, compare the callback registration time, and the earlier registration time has higher priority.</a:t>
            </a:r>
          </a:p>
          <a:p>
            <a:pPr lvl="1"/>
            <a:r>
              <a:rPr lang="en-US" altLang="zh-CN" sz="1600" dirty="0"/>
              <a:t>The first instance of all ready callbacks has been executed and </a:t>
            </a:r>
            <a:r>
              <a:rPr lang="en-US" altLang="zh-CN" sz="1600" dirty="0" err="1"/>
              <a:t>readyset</a:t>
            </a:r>
            <a:r>
              <a:rPr lang="en-US" altLang="zh-CN" sz="1600" dirty="0"/>
              <a:t> is empty.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F7852E-FF43-2AC8-8707-8A856BFC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786" y="773724"/>
            <a:ext cx="5483175" cy="474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9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B1AC8-C346-C066-8312-EC466900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Callback chain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70D3F-7BCE-F295-1DBC-CFC2BC54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5652"/>
            <a:ext cx="12192000" cy="57533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 triggering relationship between callbacks constitutes the callback chain</a:t>
            </a:r>
          </a:p>
          <a:p>
            <a:r>
              <a:rPr lang="en-US" altLang="zh-CN" sz="2000" dirty="0"/>
              <a:t>A callback chain can exist within a single executor or node, or span multiple executors.</a:t>
            </a:r>
          </a:p>
          <a:p>
            <a:pPr lvl="1"/>
            <a:r>
              <a:rPr lang="en-US" altLang="zh-CN" sz="1600" dirty="0"/>
              <a:t>Similar to a chain of tasks (callbacks) scheduled on a single or multiple cores (single or multiple executors), instances of tasks are similar to instances of callbacks</a:t>
            </a:r>
          </a:p>
          <a:p>
            <a:pPr lvl="1"/>
            <a:r>
              <a:rPr lang="en-US" altLang="zh-CN" sz="1600" dirty="0"/>
              <a:t>Callbacks only belong to one callback chain - single task chain model</a:t>
            </a:r>
          </a:p>
          <a:p>
            <a:pPr lvl="1"/>
            <a:r>
              <a:rPr lang="en-US" altLang="zh-CN" sz="1600" dirty="0"/>
              <a:t>Callbacks can belong to multiple callback chains - DAG model</a:t>
            </a:r>
            <a:endParaRPr lang="en-US" altLang="zh-CN" sz="2000" dirty="0"/>
          </a:p>
          <a:p>
            <a:r>
              <a:rPr lang="en-US" altLang="zh-CN" sz="2000" dirty="0"/>
              <a:t>The callback chain usually starts with a timer callback, followed by regular callbacks.</a:t>
            </a:r>
          </a:p>
          <a:p>
            <a:r>
              <a:rPr lang="en-US" altLang="zh-CN" sz="1600" dirty="0"/>
              <a:t>C = {</a:t>
            </a:r>
            <a:r>
              <a:rPr lang="en-US" altLang="zh-CN" sz="1600" dirty="0" err="1"/>
              <a:t>Ctm</a:t>
            </a:r>
            <a:r>
              <a:rPr lang="en-US" altLang="zh-CN" sz="1600" dirty="0"/>
              <a:t>, C1, ..., CN}, C_1^I, </a:t>
            </a:r>
            <a:r>
              <a:rPr lang="en-US" altLang="zh-CN" sz="1600" dirty="0" err="1"/>
              <a:t>i-th</a:t>
            </a:r>
            <a:r>
              <a:rPr lang="en-US" altLang="zh-CN" sz="1600" dirty="0"/>
              <a:t> instance of c1 callback</a:t>
            </a:r>
          </a:p>
          <a:p>
            <a:r>
              <a:rPr lang="en-US" altLang="zh-CN" sz="2000" dirty="0"/>
              <a:t>External events (e.g. sensors) are not constructs in ROS2 systems, but can be modeled as pseudo-callbacks</a:t>
            </a:r>
          </a:p>
          <a:p>
            <a:pPr lvl="1"/>
            <a:r>
              <a:rPr lang="en-US" altLang="zh-CN" sz="1600" dirty="0"/>
              <a:t>An external event interface is added, which can publish messages to ROS2 nodes and trigger corresponding callbacks to continue processing.</a:t>
            </a:r>
          </a:p>
          <a:p>
            <a:r>
              <a:rPr lang="en-US" altLang="zh-CN" sz="2000" dirty="0"/>
              <a:t>Attributes:</a:t>
            </a:r>
          </a:p>
          <a:p>
            <a:pPr lvl="1"/>
            <a:r>
              <a:rPr lang="en-US" altLang="zh-CN" sz="1600" dirty="0"/>
              <a:t>Different instances of the same callback are executed in the order of activation. $C^{i−1}_z$ must be completed before $C^{</a:t>
            </a:r>
            <a:r>
              <a:rPr lang="en-US" altLang="zh-CN" sz="1600" dirty="0" err="1"/>
              <a:t>i</a:t>
            </a:r>
            <a:r>
              <a:rPr lang="en-US" altLang="zh-CN" sz="1600" dirty="0"/>
              <a:t>}_z$ can continue. </a:t>
            </a:r>
            <a:endParaRPr lang="en-US" altLang="zh-CN" sz="1200" dirty="0"/>
          </a:p>
          <a:p>
            <a:pPr lvl="1"/>
            <a:r>
              <a:rPr lang="en-US" altLang="zh-CN" sz="1600" dirty="0"/>
              <a:t>The executor selects a new instance only after the previous instance has completed. $</a:t>
            </a:r>
            <a:r>
              <a:rPr lang="en-US" altLang="zh-CN" sz="1600" dirty="0" err="1"/>
              <a:t>C^i</a:t>
            </a:r>
            <a:r>
              <a:rPr lang="en-US" altLang="zh-CN" sz="1600" dirty="0"/>
              <a:t>_{z-1}$ is completed and can continue $</a:t>
            </a:r>
            <a:r>
              <a:rPr lang="en-US" altLang="zh-CN" sz="1600" dirty="0" err="1"/>
              <a:t>C^i</a:t>
            </a:r>
            <a:r>
              <a:rPr lang="en-US" altLang="zh-CN" sz="1600" dirty="0"/>
              <a:t>_{z}$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8C5037-9F4E-406D-D228-EBD7A3F48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6"/>
          <a:stretch/>
        </p:blipFill>
        <p:spPr>
          <a:xfrm>
            <a:off x="2228106" y="5486399"/>
            <a:ext cx="2638653" cy="10962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E73501-F548-34AA-A9A3-DC3D2F59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05" y="5374948"/>
            <a:ext cx="3836242" cy="133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2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B1AC8-C346-C066-8312-EC466900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Message synchronization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70D3F-7BCE-F295-1DBC-CFC2BC54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5652"/>
            <a:ext cx="12192000" cy="57533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Use the </a:t>
            </a:r>
            <a:r>
              <a:rPr lang="en-US" altLang="zh-CN" sz="2000" dirty="0" err="1"/>
              <a:t>ApproximateTime</a:t>
            </a:r>
            <a:r>
              <a:rPr lang="en-US" altLang="zh-CN" sz="2000" dirty="0"/>
              <a:t> strategy in ROS2 to synchronize messages from multiple topics with approximate timestamps</a:t>
            </a:r>
          </a:p>
          <a:p>
            <a:r>
              <a:rPr lang="en-US" altLang="zh-CN" sz="2000" dirty="0"/>
              <a:t>Use a synchronization node to subscribe to messages from multiple other nodes, merge data from different topics at the synchronization node, and then output it to other required nodes after integration.</a:t>
            </a:r>
          </a:p>
          <a:p>
            <a:r>
              <a:rPr lang="en-US" altLang="zh-CN" sz="2000" dirty="0"/>
              <a:t>Message sequence Mi = (mi1, mi2, · · · ). </a:t>
            </a:r>
            <a:r>
              <a:rPr lang="en-US" altLang="zh-CN" sz="2000" dirty="0" err="1"/>
              <a:t>mik</a:t>
            </a:r>
            <a:r>
              <a:rPr lang="en-US" altLang="zh-CN" sz="2000" dirty="0"/>
              <a:t> represents the k-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message generated by the </a:t>
            </a:r>
            <a:r>
              <a:rPr lang="en-US" altLang="zh-CN" sz="2000" dirty="0" err="1"/>
              <a:t>i-th</a:t>
            </a:r>
            <a:r>
              <a:rPr lang="en-US" altLang="zh-CN" sz="2000" dirty="0"/>
              <a:t> sensor. t(</a:t>
            </a:r>
            <a:r>
              <a:rPr lang="en-US" altLang="zh-CN" sz="2000" dirty="0" err="1"/>
              <a:t>mik</a:t>
            </a:r>
            <a:r>
              <a:rPr lang="en-US" altLang="zh-CN" sz="2000" dirty="0"/>
              <a:t>) represents the timestamp (sampling time).</a:t>
            </a:r>
            <a:r>
              <a:rPr lang="zh-CN" altLang="en-US" sz="2000" dirty="0"/>
              <a:t>  </a:t>
            </a:r>
            <a:endParaRPr lang="en-US" altLang="zh-CN" sz="2000" dirty="0"/>
          </a:p>
          <a:p>
            <a:r>
              <a:rPr lang="en-US" altLang="zh-CN" sz="2000" dirty="0"/>
              <a:t>Qi represents the message queue of the </a:t>
            </a:r>
            <a:r>
              <a:rPr lang="en-US" altLang="zh-CN" sz="2000" dirty="0" err="1"/>
              <a:t>i-th</a:t>
            </a:r>
            <a:r>
              <a:rPr lang="en-US" altLang="zh-CN" sz="2000" dirty="0"/>
              <a:t> channel, and the corresponding message sequence is Mi. It will not block if it is infinite. The difference in timestamps of two consecutive messages in Q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is at least T B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and at most T W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.</a:t>
            </a:r>
          </a:p>
          <a:p>
            <a:r>
              <a:rPr lang="en-US" altLang="zh-CN" sz="2000" dirty="0" err="1"/>
              <a:t>ApproximateTime</a:t>
            </a:r>
            <a:r>
              <a:rPr lang="en-US" altLang="zh-CN" sz="2000" dirty="0"/>
              <a:t> strategy:</a:t>
            </a:r>
          </a:p>
          <a:p>
            <a:pPr lvl="1"/>
            <a:r>
              <a:rPr lang="en-US" altLang="zh-CN" sz="1600" dirty="0"/>
              <a:t>The end of the message queue is the prediction point</a:t>
            </a:r>
          </a:p>
          <a:p>
            <a:pPr lvl="1"/>
            <a:r>
              <a:rPr lang="en-US" altLang="zh-CN" sz="1600" dirty="0"/>
              <a:t>When new news arrives, it is inserted into the end of the queue and the original prediction point is deleted.</a:t>
            </a:r>
          </a:p>
          <a:p>
            <a:pPr lvl="1"/>
            <a:r>
              <a:rPr lang="en-US" altLang="zh-CN" sz="1600" dirty="0"/>
              <a:t>Generate new prediction points based on new message timestamps</a:t>
            </a:r>
          </a:p>
          <a:p>
            <a:pPr lvl="1"/>
            <a:r>
              <a:rPr lang="en-US" altLang="zh-CN" sz="1600" dirty="0"/>
              <a:t>When messages arrive in all message queues, the one with the largest timestamp is selected as the pivot.</a:t>
            </a:r>
          </a:p>
          <a:p>
            <a:pPr lvl="1"/>
            <a:r>
              <a:rPr lang="en-US" altLang="zh-CN" sz="1600" dirty="0"/>
              <a:t>Messages that meet the time difference requirements are formed into a candidate set.</a:t>
            </a:r>
          </a:p>
          <a:p>
            <a:pPr lvl="1"/>
            <a:r>
              <a:rPr lang="en-US" altLang="zh-CN" sz="1600" dirty="0"/>
              <a:t>Select the output with the smallest time gap in the candidate set</a:t>
            </a:r>
          </a:p>
          <a:p>
            <a:pPr lvl="1"/>
            <a:r>
              <a:rPr lang="en-US" altLang="zh-CN" sz="1600" dirty="0"/>
              <a:t>The output message and the queue messages before it are cleared</a:t>
            </a:r>
          </a:p>
        </p:txBody>
      </p:sp>
    </p:spTree>
    <p:extLst>
      <p:ext uri="{BB962C8B-B14F-4D97-AF65-F5344CB8AC3E}">
        <p14:creationId xmlns:p14="http://schemas.microsoft.com/office/powerpoint/2010/main" val="255243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B1AC8-C346-C066-8312-EC466900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072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70D3F-7BCE-F295-1DBC-CFC2BC54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4656"/>
            <a:ext cx="12192000" cy="57533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Time analysis based on callback chain</a:t>
            </a:r>
          </a:p>
          <a:p>
            <a:pPr lvl="1"/>
            <a:r>
              <a:rPr lang="en-US" altLang="zh-CN" sz="1600" dirty="0"/>
              <a:t>The impact of callback chain priority</a:t>
            </a:r>
          </a:p>
          <a:p>
            <a:pPr lvl="2"/>
            <a:r>
              <a:rPr lang="en-US" altLang="zh-CN" sz="1200" dirty="0" err="1"/>
              <a:t>PiCAS</a:t>
            </a:r>
            <a:r>
              <a:rPr lang="en-US" altLang="zh-CN" sz="1200" dirty="0"/>
              <a:t>: New Design of Priority-Driven Chain-Aware Scheduling for ROS2</a:t>
            </a:r>
          </a:p>
          <a:p>
            <a:pPr lvl="1"/>
            <a:r>
              <a:rPr lang="en-US" altLang="zh-CN" sz="1600" dirty="0"/>
              <a:t>Time analysis of callback belonging to a single task chain</a:t>
            </a:r>
          </a:p>
          <a:p>
            <a:pPr lvl="2"/>
            <a:r>
              <a:rPr lang="en-US" altLang="zh-CN" sz="1200" dirty="0"/>
              <a:t>Response Time Analysis and Priority Assignment of Processing Chains on ROS2 Executors</a:t>
            </a:r>
          </a:p>
          <a:p>
            <a:pPr lvl="1"/>
            <a:r>
              <a:rPr lang="en-US" altLang="zh-CN" sz="1600" dirty="0"/>
              <a:t>Time analysis of callbacks belonging to multiple task chains</a:t>
            </a:r>
          </a:p>
          <a:p>
            <a:pPr lvl="2"/>
            <a:r>
              <a:rPr lang="en-US" altLang="zh-CN" sz="1600" dirty="0"/>
              <a:t>A ROS 2 Response-Time Analysis Exploiting Starvation Freedom and Execution-Time Variance</a:t>
            </a:r>
          </a:p>
          <a:p>
            <a:endParaRPr lang="en-US" altLang="zh-CN" sz="2000" dirty="0"/>
          </a:p>
          <a:p>
            <a:r>
              <a:rPr lang="en-US" altLang="zh-CN" sz="2000" dirty="0"/>
              <a:t>Analysis based on message synchronization</a:t>
            </a:r>
          </a:p>
          <a:p>
            <a:pPr lvl="1"/>
            <a:r>
              <a:rPr lang="en-US" altLang="zh-CN" sz="1600" dirty="0"/>
              <a:t>Selection of output message set</a:t>
            </a:r>
          </a:p>
          <a:p>
            <a:pPr lvl="2"/>
            <a:r>
              <a:rPr lang="en-US" altLang="zh-CN" sz="1200" dirty="0"/>
              <a:t>SEAM: An Optimal Message Synchronizer in ROS with Well-Bounded Time Disparity</a:t>
            </a:r>
          </a:p>
          <a:p>
            <a:pPr lvl="1"/>
            <a:r>
              <a:rPr lang="en-US" altLang="zh-CN" sz="1600" dirty="0"/>
              <a:t>Queue overflow processing</a:t>
            </a:r>
          </a:p>
          <a:p>
            <a:pPr lvl="2"/>
            <a:r>
              <a:rPr lang="en-US" altLang="zh-CN" sz="1200" dirty="0"/>
              <a:t>Modeling and Property Analysis of the Message Synchronization Policy in ROS</a:t>
            </a:r>
          </a:p>
          <a:p>
            <a:pPr lvl="1"/>
            <a:r>
              <a:rPr lang="en-US" altLang="zh-CN" sz="1600" dirty="0"/>
              <a:t>End-to-end time of message synchronization</a:t>
            </a:r>
          </a:p>
          <a:p>
            <a:pPr lvl="2"/>
            <a:r>
              <a:rPr lang="en-US" altLang="zh-CN" sz="1200" dirty="0"/>
              <a:t>Worst-Case Time Disparity Analysis of Message Synchronization in ROS	</a:t>
            </a:r>
          </a:p>
        </p:txBody>
      </p:sp>
    </p:spTree>
    <p:extLst>
      <p:ext uri="{BB962C8B-B14F-4D97-AF65-F5344CB8AC3E}">
        <p14:creationId xmlns:p14="http://schemas.microsoft.com/office/powerpoint/2010/main" val="121027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891</Words>
  <Application>Microsoft Office PowerPoint</Application>
  <PresentationFormat>宽屏</PresentationFormat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ROS 2</vt:lpstr>
      <vt:lpstr>Architecture</vt:lpstr>
      <vt:lpstr>Scheduling</vt:lpstr>
      <vt:lpstr>Callback chain model</vt:lpstr>
      <vt:lpstr>Message synchronization model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TSN Background</dc:title>
  <dc:creator>wangshumo</dc:creator>
  <cp:lastModifiedBy>wangshumo</cp:lastModifiedBy>
  <cp:revision>13</cp:revision>
  <dcterms:created xsi:type="dcterms:W3CDTF">2024-05-01T11:52:10Z</dcterms:created>
  <dcterms:modified xsi:type="dcterms:W3CDTF">2024-05-23T21:29:16Z</dcterms:modified>
</cp:coreProperties>
</file>