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23" r:id="rId4"/>
    <p:sldId id="308" r:id="rId5"/>
    <p:sldId id="339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3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6F22-B695-4125-9903-2509AD7AA99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4275A-2E23-4A9E-8DC9-08F66804E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分布式系统中偶发因果链的端到端时序分析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23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8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每个通信任务τc的最坏情况响应时间Rτc和最大到达间隔时间Tmaxτc</a:t>
            </a:r>
            <a:r>
              <a:rPr lang="zh-CN" altLang="en-US" dirty="0"/>
              <a:t>，</a:t>
            </a:r>
            <a:r>
              <a:rPr lang="en-US" altLang="zh-CN" dirty="0"/>
              <a:t>即两个循环作业发布之间的最大时间。R</a:t>
            </a:r>
            <a:r>
              <a:rPr lang="zh-CN" altLang="en-US" dirty="0"/>
              <a:t>为</a:t>
            </a:r>
            <a:r>
              <a:rPr lang="en-US" altLang="zh-CN" dirty="0"/>
              <a:t>WCET+</a:t>
            </a:r>
            <a:r>
              <a:rPr lang="zh-CN" altLang="en-US" dirty="0"/>
              <a:t>高优先级任务的</a:t>
            </a:r>
            <a:r>
              <a:rPr lang="en-US" altLang="zh-CN" dirty="0"/>
              <a:t>WCET+</a:t>
            </a:r>
            <a:r>
              <a:rPr lang="zh-CN" altLang="en-US" dirty="0"/>
              <a:t>低优先级阻塞</a:t>
            </a:r>
            <a:r>
              <a:rPr lang="en-US" altLang="zh-CN" dirty="0"/>
              <a:t>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异步化分布式因果链的时序分析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olidFill>
                  <a:srgbClr val="333333"/>
                </a:solidFill>
                <a:latin typeface="Helvetica Neue"/>
              </a:rPr>
              <a:t>最大反应时间衡量从外部活动到数据完全由系统处理的时刻的时间。我们省略了处理事件和驱动之间的时间，只考虑了其中驱动是处理事件的时间的扩充作业链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olidFill>
                  <a:srgbClr val="333333"/>
                </a:solidFill>
                <a:latin typeface="Helvetica Neue"/>
              </a:rPr>
              <a:t>最大反应时间衡量从外部活动到数据完全由系统处理的时刻的时间。我们省略了处理事件和驱动之间的时间，只考虑了其中驱动是处理事件的时间的扩充作业链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优先级低，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T+R</a:t>
            </a:r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E(i+1)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恰好在时间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之前释放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【】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个作业。因此，下一个作业的释放时间由公式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(8)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描述。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优先级低，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T+R</a:t>
            </a:r>
          </a:p>
          <a:p>
            <a:endParaRPr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5663-61BE-49DE-96DD-EA7C43AC524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Timing Analysis of Cause-Effect Chains with Heterogeneous Communication Mechanisms</a:t>
            </a:r>
            <a:br>
              <a:rPr lang="en-US" altLang="zh-CN" sz="3600" dirty="0"/>
            </a:b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667125" y="3842385"/>
            <a:ext cx="67068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zh-CN" dirty="0">
                <a:sym typeface="+mn-ea"/>
              </a:rPr>
              <a:t>Mario Günzel, etc. </a:t>
            </a:r>
          </a:p>
          <a:p>
            <a:pPr algn="r"/>
            <a:r>
              <a:rPr lang="en-US" altLang="zh-CN" dirty="0">
                <a:sym typeface="+mn-ea"/>
              </a:rPr>
              <a:t> International Conference on Real-Time Networks and Systems</a:t>
            </a:r>
          </a:p>
          <a:p>
            <a:pPr algn="r"/>
            <a:r>
              <a:rPr lang="en-US" altLang="zh-CN" dirty="0">
                <a:sym typeface="+mn-ea"/>
              </a:rPr>
              <a:t>RTNS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859182-36D5-C4A1-54EC-F32F5EB18828}"/>
              </a:ext>
            </a:extLst>
          </p:cNvPr>
          <p:cNvSpPr txBox="1"/>
          <p:nvPr/>
        </p:nvSpPr>
        <p:spPr>
          <a:xfrm>
            <a:off x="291465" y="74568"/>
            <a:ext cx="1131197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异构子链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47592-6DC4-B95C-4E94-4B41187D8035}"/>
              </a:ext>
            </a:extLst>
          </p:cNvPr>
          <p:cNvSpPr txBox="1"/>
          <p:nvPr/>
        </p:nvSpPr>
        <p:spPr>
          <a:xfrm>
            <a:off x="291465" y="581695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偶发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29076A-E218-F909-84E1-24F7B50D6EA5}"/>
              </a:ext>
            </a:extLst>
          </p:cNvPr>
          <p:cNvSpPr txBox="1"/>
          <p:nvPr/>
        </p:nvSpPr>
        <p:spPr>
          <a:xfrm>
            <a:off x="291464" y="3361824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周期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B2D73-0E2F-8DFD-7D6D-A8D90D81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1129179"/>
            <a:ext cx="2927985" cy="862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65CA6-AC99-D56B-DED0-0CAD90B3B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9" y="1900508"/>
            <a:ext cx="7028571" cy="1371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7E09FC-0E4A-E195-F20F-B40B3236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28" y="4043266"/>
            <a:ext cx="11019047" cy="13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8300DA-FD2F-A690-9C1C-95F79DFC3288}"/>
              </a:ext>
            </a:extLst>
          </p:cNvPr>
          <p:cNvSpPr txBox="1"/>
          <p:nvPr/>
        </p:nvSpPr>
        <p:spPr>
          <a:xfrm>
            <a:off x="310513" y="564741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取决于前一个任务</a:t>
            </a:r>
            <a:r>
              <a:rPr lang="en-US" altLang="zh-CN" b="1" dirty="0"/>
              <a:t>E(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的通信方式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22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8300DA-FD2F-A690-9C1C-95F79DFC3288}"/>
              </a:ext>
            </a:extLst>
          </p:cNvPr>
          <p:cNvSpPr txBox="1"/>
          <p:nvPr/>
        </p:nvSpPr>
        <p:spPr>
          <a:xfrm>
            <a:off x="1252784" y="4423537"/>
            <a:ext cx="79248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对于异构子链分析来说，在不同的通信方式之间没有额外的切割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通过合适地选择通信方式和任务的释放限制来最小化子链分割数量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325EA3-2636-97E3-D2E8-8C5D273D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84" y="167897"/>
            <a:ext cx="3657143" cy="32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0CA002-02B1-5AF3-FD21-020BE588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883" y="181381"/>
            <a:ext cx="3933333" cy="32476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21ED21-8185-B73F-6C56-707EDC1F1DED}"/>
              </a:ext>
            </a:extLst>
          </p:cNvPr>
          <p:cNvSpPr txBox="1"/>
          <p:nvPr/>
        </p:nvSpPr>
        <p:spPr>
          <a:xfrm>
            <a:off x="2830103" y="3258978"/>
            <a:ext cx="1152525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同构</a:t>
            </a:r>
            <a:endParaRPr lang="en-US" altLang="zh-CN" sz="16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07D338-DFF8-D669-5787-E3C39D4AEF1E}"/>
              </a:ext>
            </a:extLst>
          </p:cNvPr>
          <p:cNvSpPr txBox="1"/>
          <p:nvPr/>
        </p:nvSpPr>
        <p:spPr>
          <a:xfrm>
            <a:off x="8785634" y="3216922"/>
            <a:ext cx="1152525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异构</a:t>
            </a:r>
            <a:endParaRPr lang="en-US" altLang="zh-CN" sz="16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BF66ED-1C1D-A728-A935-DCA078C83BB8}"/>
              </a:ext>
            </a:extLst>
          </p:cNvPr>
          <p:cNvSpPr txBox="1"/>
          <p:nvPr/>
        </p:nvSpPr>
        <p:spPr>
          <a:xfrm>
            <a:off x="1252784" y="3847641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相比于基线分析方法端到端延迟减少了多少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367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6075" y="205350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多</a:t>
            </a:r>
            <a:r>
              <a:rPr lang="en-US" altLang="zh-CN" sz="24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ECU</a:t>
            </a:r>
            <a:r>
              <a:rPr lang="zh-CN" altLang="en-US" sz="24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互联情况分析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075" y="1051560"/>
            <a:ext cx="11845925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/>
              <a:t>存在</a:t>
            </a:r>
            <a:r>
              <a:rPr dirty="0"/>
              <a:t>相互关联的因果链IE。IE分解成具有通信任务τc1，τc2，...</a:t>
            </a:r>
            <a:r>
              <a:rPr lang="zh-CN" dirty="0"/>
              <a:t>和</a:t>
            </a:r>
            <a:r>
              <a:rPr dirty="0"/>
              <a:t>局部因果链</a:t>
            </a:r>
            <a:r>
              <a:rPr lang="en-US" dirty="0"/>
              <a:t>E</a:t>
            </a:r>
            <a:r>
              <a:rPr dirty="0"/>
              <a:t>1，…，Ek。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15288"/>
          <a:stretch>
            <a:fillRect/>
          </a:stretch>
        </p:blipFill>
        <p:spPr>
          <a:xfrm>
            <a:off x="3190875" y="1453661"/>
            <a:ext cx="5487035" cy="570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92" y="3448815"/>
            <a:ext cx="5410200" cy="1847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477" y="2209244"/>
            <a:ext cx="3903761" cy="804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6075" y="1893862"/>
            <a:ext cx="11532870" cy="8811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 err="1">
                <a:sym typeface="+mn-ea"/>
              </a:rPr>
              <a:t>通信任务τci</a:t>
            </a:r>
            <a:r>
              <a:rPr lang="zh-CN" altLang="en-US" dirty="0">
                <a:sym typeface="+mn-ea"/>
              </a:rPr>
              <a:t>表示</a:t>
            </a:r>
            <a:r>
              <a:rPr dirty="0" err="1">
                <a:sym typeface="+mn-ea"/>
              </a:rPr>
              <a:t>从ECU</a:t>
            </a:r>
            <a:r>
              <a:rPr dirty="0">
                <a:sym typeface="+mn-ea"/>
              </a:rPr>
              <a:t>(</a:t>
            </a:r>
            <a:r>
              <a:rPr dirty="0" err="1">
                <a:sym typeface="+mn-ea"/>
              </a:rPr>
              <a:t>Ei</a:t>
            </a:r>
            <a:r>
              <a:rPr dirty="0">
                <a:sym typeface="+mn-ea"/>
              </a:rPr>
              <a:t>)</a:t>
            </a:r>
            <a:r>
              <a:rPr dirty="0" err="1">
                <a:sym typeface="+mn-ea"/>
              </a:rPr>
              <a:t>到ECU</a:t>
            </a:r>
            <a:r>
              <a:rPr dirty="0">
                <a:sym typeface="+mn-ea"/>
              </a:rPr>
              <a:t>(Ei+1)</a:t>
            </a:r>
            <a:r>
              <a:rPr dirty="0" err="1">
                <a:sym typeface="+mn-ea"/>
              </a:rPr>
              <a:t>进行通信</a:t>
            </a:r>
            <a:r>
              <a:rPr lang="zh-CN" altLang="en-US" dirty="0">
                <a:sym typeface="+mn-ea"/>
              </a:rPr>
              <a:t>，采用</a:t>
            </a:r>
            <a:r>
              <a:rPr lang="en-US" altLang="zh-CN" dirty="0">
                <a:sym typeface="+mn-ea"/>
              </a:rPr>
              <a:t>CAN</a:t>
            </a:r>
            <a:r>
              <a:rPr lang="zh-CN" altLang="en-US" dirty="0">
                <a:sym typeface="+mn-ea"/>
              </a:rPr>
              <a:t>总线</a:t>
            </a:r>
            <a:endParaRPr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其中</a:t>
            </a:r>
            <a:r>
              <a:rPr lang="zh-CN" dirty="0">
                <a:sym typeface="+mn-ea"/>
              </a:rPr>
              <a:t>通信任务的最大反应时间和最大数据年龄采用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18FC98-68E8-4105-64DA-5E0DB110C57B}"/>
              </a:ext>
            </a:extLst>
          </p:cNvPr>
          <p:cNvSpPr txBox="1"/>
          <p:nvPr/>
        </p:nvSpPr>
        <p:spPr>
          <a:xfrm>
            <a:off x="153004" y="6096383"/>
            <a:ext cx="1180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Günzel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Mario, et al. "Timing analysis of asynchronized distributed cause-effect chains." </a:t>
            </a:r>
            <a:r>
              <a:rPr lang="en-US" altLang="zh-CN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2021 IEEE 27th Real-Time and Embedded Technology and Applications Symposium (RTAS)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背景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587" y="1211675"/>
            <a:ext cx="1074177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因果链端到端时序分析：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工业系统中为了验证时序要求，必须确定从一个原因到一个结果的时间间隔。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    因果链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：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描述完成某一功能的因果过程所需的</a:t>
            </a: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循序地执行多个任务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。 </a:t>
            </a:r>
            <a:endParaRPr lang="en-US" altLang="zh-CN" b="0" i="0" dirty="0">
              <a:solidFill>
                <a:schemeClr val="bg2">
                  <a:lumMod val="50000"/>
                </a:schemeClr>
              </a:solidFill>
              <a:effectLst/>
              <a:latin typeface="Helvetica Neue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	</a:t>
            </a:r>
            <a:endParaRPr lang="en-US" altLang="zh-CN" sz="1800" kern="100" dirty="0">
              <a:solidFill>
                <a:srgbClr val="333333"/>
              </a:solidFill>
              <a:latin typeface="Helvetica Neue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CEE0FF-3F11-FF91-F068-E972AC080517}"/>
              </a:ext>
            </a:extLst>
          </p:cNvPr>
          <p:cNvSpPr txBox="1"/>
          <p:nvPr/>
        </p:nvSpPr>
        <p:spPr>
          <a:xfrm>
            <a:off x="761996" y="2634340"/>
            <a:ext cx="10658475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LET</a:t>
            </a: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logical execution time</a:t>
            </a: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：一种减少抖动并进一步提高确定性的通信机制</a:t>
            </a:r>
            <a:endParaRPr lang="en-US" altLang="zh-CN" kern="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468EBF-ADD7-46D8-778A-831FF76C6550}"/>
              </a:ext>
            </a:extLst>
          </p:cNvPr>
          <p:cNvSpPr txBox="1"/>
          <p:nvPr/>
        </p:nvSpPr>
        <p:spPr>
          <a:xfrm>
            <a:off x="761997" y="2220883"/>
            <a:ext cx="10658475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隐式通信：保证数据一致性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741CB4-378A-3B58-DB70-3A9EFBFB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78" y="3208636"/>
            <a:ext cx="4276691" cy="1860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17B06F-44AE-C341-7CD3-52D00969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33" y="3110678"/>
            <a:ext cx="4342857" cy="20666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BE447E-3513-70BE-6415-0ADA3A8A724D}"/>
              </a:ext>
            </a:extLst>
          </p:cNvPr>
          <p:cNvSpPr txBox="1"/>
          <p:nvPr/>
        </p:nvSpPr>
        <p:spPr>
          <a:xfrm>
            <a:off x="526587" y="5520747"/>
            <a:ext cx="1043668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LET</a:t>
            </a: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提供的确定性是以端到端延迟增加为代价的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在端到端分析中通常将因果链中的所有其他任务相应地转换为</a:t>
            </a: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6EFC4E-9690-997D-FB8C-CC97C8856287}"/>
              </a:ext>
            </a:extLst>
          </p:cNvPr>
          <p:cNvSpPr txBox="1"/>
          <p:nvPr/>
        </p:nvSpPr>
        <p:spPr>
          <a:xfrm>
            <a:off x="2585760" y="4965267"/>
            <a:ext cx="1152525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隐式通信</a:t>
            </a:r>
            <a:endParaRPr lang="en-US" altLang="zh-CN" sz="16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7687E-3B48-21F9-3281-ACE33A2DCD88}"/>
              </a:ext>
            </a:extLst>
          </p:cNvPr>
          <p:cNvSpPr txBox="1"/>
          <p:nvPr/>
        </p:nvSpPr>
        <p:spPr>
          <a:xfrm>
            <a:off x="8103407" y="4965266"/>
            <a:ext cx="547108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主要工作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6587" y="1371879"/>
            <a:ext cx="960570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/>
              <a:t>克服分析中隐式通信与</a:t>
            </a:r>
            <a:r>
              <a:rPr lang="en-US" altLang="zh-CN" dirty="0"/>
              <a:t>LET</a:t>
            </a:r>
            <a:r>
              <a:rPr lang="zh-CN" altLang="en-US" dirty="0"/>
              <a:t>不必要的转换</a:t>
            </a:r>
            <a:endParaRPr lang="en-US" altLang="zh-CN" dirty="0">
              <a:effectLst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>
                <a:effectLst/>
              </a:rPr>
              <a:t>提出了第一个</a:t>
            </a:r>
            <a:r>
              <a:rPr lang="en-US" altLang="zh-CN" dirty="0">
                <a:effectLst/>
              </a:rPr>
              <a:t>LET</a:t>
            </a:r>
            <a:r>
              <a:rPr lang="zh-CN" altLang="en-US" dirty="0">
                <a:effectLst/>
              </a:rPr>
              <a:t>和隐式通信共存、偶发和周期性任务共存的因果链端到端延迟分析：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基线：一个任务分解为一个子链</a:t>
            </a:r>
            <a:endParaRPr lang="en-US" altLang="zh-C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同构子链：子链任务具有相同的通信方式以及释放方式</a:t>
            </a:r>
            <a:endParaRPr lang="en-US" altLang="zh-CN" dirty="0">
              <a:effectLst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异构子链：</a:t>
            </a:r>
            <a:r>
              <a:rPr lang="zh-CN" altLang="en-US" dirty="0">
                <a:effectLst/>
              </a:rPr>
              <a:t>子链任务具有相同的释放方式，</a:t>
            </a:r>
            <a:r>
              <a:rPr lang="en-US" altLang="zh-CN" dirty="0">
                <a:effectLst/>
              </a:rPr>
              <a:t>LET</a:t>
            </a:r>
            <a:r>
              <a:rPr lang="zh-CN" altLang="en-US" dirty="0">
                <a:effectLst/>
              </a:rPr>
              <a:t>和隐式通信共存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800" kern="100" dirty="0">
              <a:effectLst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1455" y="226596"/>
            <a:ext cx="113119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扩展直接向前作业链（</a:t>
            </a: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Immediate forward augmented job chain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861" y="1066756"/>
            <a:ext cx="5861684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Helvetica Neue"/>
              </a:rPr>
              <a:t>最大反应时间衡量从外部活动到数据完全由系统处理的时刻的时间。省略了处理事件和驱动之间的时间。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382143" y="957262"/>
            <a:ext cx="5222240" cy="1087755"/>
            <a:chOff x="10107" y="5382"/>
            <a:chExt cx="8224" cy="171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3" y="5383"/>
              <a:ext cx="8169" cy="171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0107" y="5382"/>
              <a:ext cx="6991" cy="11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4B8C78F-AB4D-62AF-3305-5D900768A604}"/>
              </a:ext>
            </a:extLst>
          </p:cNvPr>
          <p:cNvSpPr txBox="1"/>
          <p:nvPr/>
        </p:nvSpPr>
        <p:spPr>
          <a:xfrm>
            <a:off x="321703" y="317487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z是在E(1)的第m个作业的读取事件。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J1是E(1)的第(m+1)个任务。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Ji+1是E(i+1)具有最早的读取事件的作业。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𝑧′位于J|E|的写入事件。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979F891-184A-C006-AB97-29D60320D43E}"/>
              </a:ext>
            </a:extLst>
          </p:cNvPr>
          <p:cNvGrpSpPr/>
          <p:nvPr/>
        </p:nvGrpSpPr>
        <p:grpSpPr>
          <a:xfrm>
            <a:off x="476739" y="2487796"/>
            <a:ext cx="2508541" cy="400000"/>
            <a:chOff x="596609" y="848951"/>
            <a:chExt cx="2508541" cy="40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0BF6261-0CC7-2E38-A965-79CF47179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609" y="848951"/>
              <a:ext cx="419048" cy="4000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31DD15F-22AD-10D1-0350-1FD30F2229A8}"/>
                </a:ext>
              </a:extLst>
            </p:cNvPr>
            <p:cNvSpPr txBox="1"/>
            <p:nvPr/>
          </p:nvSpPr>
          <p:spPr>
            <a:xfrm>
              <a:off x="883920" y="853788"/>
              <a:ext cx="2221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=</a:t>
              </a:r>
              <a:r>
                <a:rPr lang="zh-CN" altLang="en-US" dirty="0"/>
                <a:t>(𝑧, 𝐽1, . . . , 𝐽|𝐸 |, 𝑧′)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F1484C3-AF5B-4778-9277-5B196591F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143" y="2113335"/>
            <a:ext cx="5571944" cy="160105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D9AE193-BA08-2D1D-12BF-A7B99F867CC7}"/>
              </a:ext>
            </a:extLst>
          </p:cNvPr>
          <p:cNvSpPr txBox="1"/>
          <p:nvPr/>
        </p:nvSpPr>
        <p:spPr>
          <a:xfrm>
            <a:off x="153004" y="6096383"/>
            <a:ext cx="1180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Günzel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Mario, et al. "Timing analysis of asynchronized distributed cause-effect chains." </a:t>
            </a:r>
            <a:r>
              <a:rPr lang="en-US" altLang="zh-CN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2021 IEEE 27th Real-Time and Embedded Technology and Applications Symposium (RTAS)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7F2EA1-9750-B9F7-B70B-778E0C9AF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005" y="3798881"/>
            <a:ext cx="3150220" cy="3539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4B0458-B24D-41F6-E405-685B8BF4BEF1}"/>
              </a:ext>
            </a:extLst>
          </p:cNvPr>
          <p:cNvSpPr txBox="1"/>
          <p:nvPr/>
        </p:nvSpPr>
        <p:spPr>
          <a:xfrm>
            <a:off x="6500006" y="4361793"/>
            <a:ext cx="6300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z=2，E(1)的第一个作业的读取事件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𝑟𝑒 (𝐽</a:t>
            </a:r>
            <a:r>
              <a:rPr lang="en-US" altLang="zh-CN" dirty="0"/>
              <a:t>1</a:t>
            </a:r>
            <a:r>
              <a:rPr lang="zh-CN" altLang="en-US" dirty="0"/>
              <a:t>) = </a:t>
            </a:r>
            <a:r>
              <a:rPr lang="en-US" altLang="zh-CN" dirty="0"/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𝑟𝑒 (𝐽2) ≥ 𝑤𝑒 (𝐽1) = 8</a:t>
            </a:r>
          </a:p>
        </p:txBody>
      </p:sp>
    </p:spTree>
    <p:extLst>
      <p:ext uri="{BB962C8B-B14F-4D97-AF65-F5344CB8AC3E}">
        <p14:creationId xmlns:p14="http://schemas.microsoft.com/office/powerpoint/2010/main" val="235045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7190" y="281662"/>
            <a:ext cx="1131197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切割定理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7190" y="1176020"/>
            <a:ext cx="10055225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9AE193-BA08-2D1D-12BF-A7B99F867CC7}"/>
              </a:ext>
            </a:extLst>
          </p:cNvPr>
          <p:cNvSpPr txBox="1"/>
          <p:nvPr/>
        </p:nvSpPr>
        <p:spPr>
          <a:xfrm>
            <a:off x="195458" y="6091488"/>
            <a:ext cx="1180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Günzel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Mario, et al. "Timing analysis of asynchronized distributed cause-effect chains." </a:t>
            </a:r>
            <a:r>
              <a:rPr lang="en-US" altLang="zh-CN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2021 IEEE 27th Real-Time and Embedded Technology and Applications Symposium (RTAS)</a:t>
            </a:r>
            <a:r>
              <a:rPr lang="en-US" altLang="zh-CN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928890-8F2E-6365-C208-3E442E0FBF28}"/>
              </a:ext>
            </a:extLst>
          </p:cNvPr>
          <p:cNvSpPr txBox="1"/>
          <p:nvPr/>
        </p:nvSpPr>
        <p:spPr>
          <a:xfrm>
            <a:off x="377190" y="1020002"/>
            <a:ext cx="5614035" cy="203664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dirty="0"/>
              <a:t>设E=(τ1→τ|E|)为任意因果链，</a:t>
            </a:r>
          </a:p>
          <a:p>
            <a:pPr>
              <a:lnSpc>
                <a:spcPct val="150000"/>
              </a:lnSpc>
            </a:pPr>
            <a:r>
              <a:rPr dirty="0" err="1"/>
              <a:t>k为</a:t>
            </a:r>
            <a:r>
              <a:rPr lang="zh-CN" altLang="en-US" dirty="0"/>
              <a:t>整数</a:t>
            </a:r>
            <a:r>
              <a:rPr dirty="0"/>
              <a:t>{1，…，|E|−1}。</a:t>
            </a:r>
          </a:p>
          <a:p>
            <a:pPr>
              <a:lnSpc>
                <a:spcPct val="150000"/>
              </a:lnSpc>
            </a:pPr>
            <a:r>
              <a:rPr dirty="0"/>
              <a:t>对于因果链，</a:t>
            </a:r>
          </a:p>
          <a:p>
            <a:pPr>
              <a:lnSpc>
                <a:spcPct val="150000"/>
              </a:lnSpc>
            </a:pPr>
            <a:r>
              <a:rPr dirty="0"/>
              <a:t>E1：=(τ1</a:t>
            </a:r>
            <a:r>
              <a:rPr lang="en-US" dirty="0"/>
              <a:t> </a:t>
            </a:r>
            <a:r>
              <a:rPr dirty="0"/>
              <a:t>→</a:t>
            </a:r>
            <a:r>
              <a:rPr lang="en-US" dirty="0"/>
              <a:t> ……</a:t>
            </a:r>
            <a:r>
              <a:rPr lang="zh-CN" altLang="en-US" dirty="0"/>
              <a:t> → </a:t>
            </a:r>
            <a:r>
              <a:rPr dirty="0" err="1"/>
              <a:t>τk</a:t>
            </a:r>
            <a:r>
              <a:rPr dirty="0"/>
              <a:t>)和E2：=(τk+1</a:t>
            </a:r>
            <a:r>
              <a:rPr lang="en-US" dirty="0"/>
              <a:t> </a:t>
            </a:r>
            <a:r>
              <a:rPr dirty="0"/>
              <a:t>→</a:t>
            </a:r>
            <a:r>
              <a:rPr lang="en-US" dirty="0"/>
              <a:t> </a:t>
            </a:r>
            <a:r>
              <a:rPr lang="en-US" altLang="zh-CN" dirty="0"/>
              <a:t>……</a:t>
            </a:r>
            <a:r>
              <a:rPr lang="zh-CN" altLang="en-US" dirty="0"/>
              <a:t> → </a:t>
            </a:r>
            <a:r>
              <a:rPr dirty="0" err="1"/>
              <a:t>τ|E</a:t>
            </a:r>
            <a:r>
              <a:rPr dirty="0"/>
              <a:t>|)</a:t>
            </a:r>
          </a:p>
          <a:p>
            <a:pPr>
              <a:lnSpc>
                <a:spcPct val="150000"/>
              </a:lnSpc>
            </a:pPr>
            <a:r>
              <a:rPr lang="zh-CN" dirty="0"/>
              <a:t>有以下不等式</a:t>
            </a:r>
            <a:r>
              <a:rPr dirty="0"/>
              <a:t>成立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9347146-36B9-5D70-98E6-DE963E36E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1" b="19966"/>
          <a:stretch/>
        </p:blipFill>
        <p:spPr>
          <a:xfrm>
            <a:off x="6096000" y="908685"/>
            <a:ext cx="5742305" cy="296799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41C007C-F9A2-31A7-E78F-560489DB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8" y="3643341"/>
            <a:ext cx="5742857" cy="4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7190" y="1176020"/>
            <a:ext cx="10055225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0DA016-3703-709A-FE0B-4AB085B5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" y="5389120"/>
            <a:ext cx="6542857" cy="11523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E2851C-CE58-96DF-EEBA-C5D106560981}"/>
              </a:ext>
            </a:extLst>
          </p:cNvPr>
          <p:cNvSpPr txBox="1"/>
          <p:nvPr/>
        </p:nvSpPr>
        <p:spPr>
          <a:xfrm>
            <a:off x="377189" y="129910"/>
            <a:ext cx="9109283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偶发任务由(Cτ，Tminτ，Tmaxτ)描述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周期任务由</a:t>
            </a:r>
            <a:r>
              <a:rPr lang="en-US" altLang="zh-CN" dirty="0"/>
              <a:t>(</a:t>
            </a:r>
            <a:r>
              <a:rPr lang="en-US" altLang="zh-CN" dirty="0" err="1"/>
              <a:t>Cτ</a:t>
            </a:r>
            <a:r>
              <a:rPr lang="zh-CN" altLang="en-US" dirty="0"/>
              <a:t>，</a:t>
            </a:r>
            <a:r>
              <a:rPr lang="en-US" altLang="zh-CN" dirty="0" err="1"/>
              <a:t>Tτ</a:t>
            </a:r>
            <a:r>
              <a:rPr lang="zh-CN" altLang="en-US" dirty="0"/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altLang="zh-CN" dirty="0"/>
              <a:t>τ)</a:t>
            </a:r>
            <a:r>
              <a:rPr lang="zh-CN" altLang="en-US" dirty="0"/>
              <a:t>描述，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 </a:t>
            </a:r>
            <a:r>
              <a:rPr lang="en-US" altLang="zh-CN" dirty="0"/>
              <a:t>τ</a:t>
            </a:r>
            <a:r>
              <a:rPr lang="zh-CN" altLang="en-US" dirty="0"/>
              <a:t>：阶段，即任务</a:t>
            </a:r>
            <a:r>
              <a:rPr lang="en-US" altLang="zh-CN" dirty="0"/>
              <a:t>τ</a:t>
            </a:r>
            <a:r>
              <a:rPr lang="zh-CN" altLang="en-US" dirty="0"/>
              <a:t>的第一次释放作业是在时间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 </a:t>
            </a:r>
            <a:r>
              <a:rPr lang="en-US" altLang="zh-CN" dirty="0"/>
              <a:t>τ</a:t>
            </a:r>
            <a:r>
              <a:rPr lang="zh-CN" altLang="en-US" dirty="0"/>
              <a:t>，后续作业在每个</a:t>
            </a:r>
            <a:r>
              <a:rPr lang="en-US" altLang="zh-CN" dirty="0" err="1"/>
              <a:t>Tτ</a:t>
            </a:r>
            <a:r>
              <a:rPr lang="zh-CN" altLang="en-US" dirty="0"/>
              <a:t>时间单位释放。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Rτ</a:t>
            </a:r>
            <a:r>
              <a:rPr lang="zh-CN" altLang="en-US" dirty="0"/>
              <a:t>：最坏情况响应时间</a:t>
            </a:r>
            <a:r>
              <a:rPr lang="en-US" altLang="zh-CN" dirty="0"/>
              <a:t>(WCRT)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rJ</a:t>
            </a:r>
            <a:r>
              <a:rPr lang="zh-CN" altLang="en-US" dirty="0"/>
              <a:t>：作业</a:t>
            </a:r>
            <a:r>
              <a:rPr lang="en-US" altLang="zh-CN" dirty="0"/>
              <a:t>J</a:t>
            </a:r>
            <a:r>
              <a:rPr lang="zh-CN" altLang="en-US" dirty="0"/>
              <a:t>的释放时间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Dτ</a:t>
            </a:r>
            <a:r>
              <a:rPr lang="zh-CN" altLang="en-US" dirty="0"/>
              <a:t>：截止期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9D51A8-EC79-8605-52F0-9E4AA2FBF85A}"/>
              </a:ext>
            </a:extLst>
          </p:cNvPr>
          <p:cNvSpPr txBox="1"/>
          <p:nvPr/>
        </p:nvSpPr>
        <p:spPr>
          <a:xfrm>
            <a:off x="377190" y="2838449"/>
            <a:ext cx="1131197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基线分析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CA46921-A5EA-70E6-CCBA-394791C5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" y="3477022"/>
            <a:ext cx="6248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将整个因果链，分成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个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长度为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的子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链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（</a:t>
            </a:r>
            <a:r>
              <a:rPr lang="zh-CN" altLang="en-US" dirty="0"/>
              <a:t>只有一个任务τ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Ubuntu" panose="020B0504030602030204" pitchFamily="34" charset="0"/>
              </a:rPr>
              <a:t>）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975F96-C232-EF24-747E-5A3085955002}"/>
              </a:ext>
            </a:extLst>
          </p:cNvPr>
          <p:cNvSpPr txBox="1"/>
          <p:nvPr/>
        </p:nvSpPr>
        <p:spPr>
          <a:xfrm>
            <a:off x="377189" y="4177167"/>
            <a:ext cx="7766685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如果τ通过隐式通信进行通信，则最大反应时间由Tmax+R来确定上界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如果τ通过LET进行通信，则最大反应时间由Tmax+D来确定上界</a:t>
            </a:r>
          </a:p>
        </p:txBody>
      </p:sp>
    </p:spTree>
    <p:extLst>
      <p:ext uri="{BB962C8B-B14F-4D97-AF65-F5344CB8AC3E}">
        <p14:creationId xmlns:p14="http://schemas.microsoft.com/office/powerpoint/2010/main" val="1328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07D6E-8E17-85C0-A89A-F94FC764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46" y="171826"/>
            <a:ext cx="7342857" cy="24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E8C27-D72C-7838-3E4F-D6C8AC2FC110}"/>
              </a:ext>
            </a:extLst>
          </p:cNvPr>
          <p:cNvSpPr txBox="1"/>
          <p:nvPr/>
        </p:nvSpPr>
        <p:spPr>
          <a:xfrm>
            <a:off x="409573" y="265656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头部部分：从z到J1释放之间的时间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BA2D0F-FEF9-1899-5E58-EBF609E8D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31" y="3172342"/>
            <a:ext cx="5895238" cy="5333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028C17-E192-12D6-0193-4BDB8F048675}"/>
              </a:ext>
            </a:extLst>
          </p:cNvPr>
          <p:cNvSpPr txBox="1"/>
          <p:nvPr/>
        </p:nvSpPr>
        <p:spPr>
          <a:xfrm>
            <a:off x="409573" y="3901101"/>
            <a:ext cx="757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主体段(S)：释放连续两个作业ji和ji+1之间的时间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78C8B-E82D-4C79-EC9F-22BC03C233F3}"/>
              </a:ext>
            </a:extLst>
          </p:cNvPr>
          <p:cNvSpPr txBox="1"/>
          <p:nvPr/>
        </p:nvSpPr>
        <p:spPr>
          <a:xfrm>
            <a:off x="409573" y="5100757"/>
            <a:ext cx="805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尾段：最后一个作业|E|释放到z‘之间的时间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A60C3F-7DBA-C470-EFDD-51EBC90922BD}"/>
              </a:ext>
            </a:extLst>
          </p:cNvPr>
          <p:cNvGrpSpPr/>
          <p:nvPr/>
        </p:nvGrpSpPr>
        <p:grpSpPr>
          <a:xfrm>
            <a:off x="813323" y="4426408"/>
            <a:ext cx="3982111" cy="518374"/>
            <a:chOff x="813323" y="4524296"/>
            <a:chExt cx="3982111" cy="51837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8B29E0F-A04C-93EB-5426-691E6D8C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573"/>
            <a:stretch/>
          </p:blipFill>
          <p:spPr>
            <a:xfrm>
              <a:off x="1390650" y="4547432"/>
              <a:ext cx="3404784" cy="4952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5FE45B8-D79B-4A84-0CF4-5EBEAD291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0602"/>
            <a:stretch/>
          </p:blipFill>
          <p:spPr>
            <a:xfrm>
              <a:off x="813323" y="4524296"/>
              <a:ext cx="577327" cy="495238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F28CF48-3C2E-BB5B-D88C-2BB199AE1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23" y="5672701"/>
            <a:ext cx="6238095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5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8FE8C27-D72C-7838-3E4F-D6C8AC2FC110}"/>
              </a:ext>
            </a:extLst>
          </p:cNvPr>
          <p:cNvSpPr txBox="1"/>
          <p:nvPr/>
        </p:nvSpPr>
        <p:spPr>
          <a:xfrm>
            <a:off x="542923" y="2983973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头部部分：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028C17-E192-12D6-0193-4BDB8F048675}"/>
              </a:ext>
            </a:extLst>
          </p:cNvPr>
          <p:cNvSpPr txBox="1"/>
          <p:nvPr/>
        </p:nvSpPr>
        <p:spPr>
          <a:xfrm>
            <a:off x="542923" y="3648020"/>
            <a:ext cx="757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主体段(S)：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78C8B-E82D-4C79-EC9F-22BC03C233F3}"/>
              </a:ext>
            </a:extLst>
          </p:cNvPr>
          <p:cNvSpPr txBox="1"/>
          <p:nvPr/>
        </p:nvSpPr>
        <p:spPr>
          <a:xfrm>
            <a:off x="542923" y="4275624"/>
            <a:ext cx="805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尾段：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59182-36D5-C4A1-54EC-F32F5EB18828}"/>
              </a:ext>
            </a:extLst>
          </p:cNvPr>
          <p:cNvSpPr txBox="1"/>
          <p:nvPr/>
        </p:nvSpPr>
        <p:spPr>
          <a:xfrm>
            <a:off x="291465" y="74568"/>
            <a:ext cx="1131197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同构子链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47592-6DC4-B95C-4E94-4B41187D8035}"/>
              </a:ext>
            </a:extLst>
          </p:cNvPr>
          <p:cNvSpPr txBox="1"/>
          <p:nvPr/>
        </p:nvSpPr>
        <p:spPr>
          <a:xfrm>
            <a:off x="291465" y="581695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偶发</a:t>
            </a: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+LET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968FE8-19CD-91BE-5029-DFE45058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1193478"/>
            <a:ext cx="4699635" cy="14147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263738-FA9C-8E36-466D-261AF3B6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99" y="2954623"/>
            <a:ext cx="2180952" cy="51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F52AD1-8ED3-F4FD-E08A-828E3D946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99" y="3595301"/>
            <a:ext cx="3466667" cy="54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2120170-EE0F-C0FD-4F79-3232A8BBB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913" y="4170968"/>
            <a:ext cx="2695238" cy="5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22384CC-3F1F-3160-B92D-203626E4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628" y="4958199"/>
            <a:ext cx="3419048" cy="9238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629076A-E218-F909-84E1-24F7B50D6EA5}"/>
              </a:ext>
            </a:extLst>
          </p:cNvPr>
          <p:cNvSpPr txBox="1"/>
          <p:nvPr/>
        </p:nvSpPr>
        <p:spPr>
          <a:xfrm>
            <a:off x="6511290" y="535727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偶发</a:t>
            </a: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隐式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858E32-1392-5BE4-C488-8C0CD3523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880" y="1042854"/>
            <a:ext cx="3314286" cy="88571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E9859FE-9F2E-9139-E592-A238A3A41BE5}"/>
              </a:ext>
            </a:extLst>
          </p:cNvPr>
          <p:cNvSpPr txBox="1"/>
          <p:nvPr/>
        </p:nvSpPr>
        <p:spPr>
          <a:xfrm>
            <a:off x="6511290" y="4804791"/>
            <a:ext cx="53814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Dürr</a:t>
            </a:r>
            <a:r>
              <a:rPr lang="en-US" altLang="zh-C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Marco, et al. "End-to-end timing analysis of sporadic cause-effect chains in distributed systems." </a:t>
            </a:r>
            <a:r>
              <a:rPr lang="en-US" altLang="zh-CN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ACM Transactions on Embedded Computing Systems (TECS)</a:t>
            </a:r>
            <a:r>
              <a:rPr lang="en-US" altLang="zh-C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18.5s (2019): 1-24.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528C0E8-8543-14A6-1C72-7810C6F88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9501" y="2009249"/>
            <a:ext cx="551541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8FE8C27-D72C-7838-3E4F-D6C8AC2FC110}"/>
              </a:ext>
            </a:extLst>
          </p:cNvPr>
          <p:cNvSpPr txBox="1"/>
          <p:nvPr/>
        </p:nvSpPr>
        <p:spPr>
          <a:xfrm>
            <a:off x="447673" y="126067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头部部分：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028C17-E192-12D6-0193-4BDB8F048675}"/>
              </a:ext>
            </a:extLst>
          </p:cNvPr>
          <p:cNvSpPr txBox="1"/>
          <p:nvPr/>
        </p:nvSpPr>
        <p:spPr>
          <a:xfrm>
            <a:off x="447673" y="2145396"/>
            <a:ext cx="757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主体段(S)：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78C8B-E82D-4C79-EC9F-22BC03C233F3}"/>
              </a:ext>
            </a:extLst>
          </p:cNvPr>
          <p:cNvSpPr txBox="1"/>
          <p:nvPr/>
        </p:nvSpPr>
        <p:spPr>
          <a:xfrm>
            <a:off x="542923" y="4275624"/>
            <a:ext cx="805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尾段：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59182-36D5-C4A1-54EC-F32F5EB18828}"/>
              </a:ext>
            </a:extLst>
          </p:cNvPr>
          <p:cNvSpPr txBox="1"/>
          <p:nvPr/>
        </p:nvSpPr>
        <p:spPr>
          <a:xfrm>
            <a:off x="291465" y="74568"/>
            <a:ext cx="1131197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同构子链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47592-6DC4-B95C-4E94-4B41187D8035}"/>
              </a:ext>
            </a:extLst>
          </p:cNvPr>
          <p:cNvSpPr txBox="1"/>
          <p:nvPr/>
        </p:nvSpPr>
        <p:spPr>
          <a:xfrm>
            <a:off x="291465" y="581695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周期</a:t>
            </a: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+LET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29076A-E218-F909-84E1-24F7B50D6EA5}"/>
              </a:ext>
            </a:extLst>
          </p:cNvPr>
          <p:cNvSpPr txBox="1"/>
          <p:nvPr/>
        </p:nvSpPr>
        <p:spPr>
          <a:xfrm>
            <a:off x="6511290" y="535727"/>
            <a:ext cx="161353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4.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周期</a:t>
            </a:r>
            <a:r>
              <a:rPr lang="en-US" altLang="zh-CN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隐式</a:t>
            </a:r>
            <a:endParaRPr lang="en-US" altLang="zh-CN" sz="2000" b="1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9859FE-9F2E-9139-E592-A238A3A41BE5}"/>
              </a:ext>
            </a:extLst>
          </p:cNvPr>
          <p:cNvSpPr txBox="1"/>
          <p:nvPr/>
        </p:nvSpPr>
        <p:spPr>
          <a:xfrm>
            <a:off x="6511290" y="4705235"/>
            <a:ext cx="53814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Dürr</a:t>
            </a:r>
            <a:r>
              <a:rPr lang="en-US" altLang="zh-C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Marco, et al. "End-to-end timing analysis of sporadic cause-effect chains in distributed systems." </a:t>
            </a:r>
            <a:r>
              <a:rPr lang="en-US" altLang="zh-CN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ACM Transactions on Embedded Computing Systems (TECS)</a:t>
            </a:r>
            <a:r>
              <a:rPr lang="en-US" altLang="zh-C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18.5s (2019): 1-24.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A20891-746C-190E-8002-394B12C4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8" y="2474869"/>
            <a:ext cx="5438095" cy="8666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8CAC6C3-F557-647F-3846-C1C03603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3" y="3448816"/>
            <a:ext cx="3304762" cy="49523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A960D4C-247A-E520-2E59-CF0421AC0BFE}"/>
              </a:ext>
            </a:extLst>
          </p:cNvPr>
          <p:cNvSpPr txBox="1"/>
          <p:nvPr/>
        </p:nvSpPr>
        <p:spPr>
          <a:xfrm>
            <a:off x="542923" y="4974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MRT(E)=length(</a:t>
            </a:r>
            <a:r>
              <a:rPr lang="zh-CN" altLang="en-US" dirty="0"/>
              <a:t>𝑧′ − 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7E499AB-AD12-C04E-3671-9FD10890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843" y="1288217"/>
            <a:ext cx="1885714" cy="37142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EF5AEAB-96B4-E529-FA9C-182985998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30" y="1703224"/>
            <a:ext cx="3276190" cy="3142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E18B674-506C-28F7-7F0D-232B5AB00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435" y="4305268"/>
            <a:ext cx="2200000" cy="44761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F8DF4C8-71FF-5061-BFEB-D5DEF06C3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123" y="1383727"/>
            <a:ext cx="3180952" cy="43809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8F93D20-CC38-1C8A-5255-0D3C52D6B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5123" y="2049558"/>
            <a:ext cx="2247619" cy="4190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12CBA9F-EA8B-2DD0-C8DB-6419BE64C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1290" y="2970200"/>
            <a:ext cx="2257143" cy="647619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384E88B-7C22-8870-1BD9-49F4E75A0A79}"/>
              </a:ext>
            </a:extLst>
          </p:cNvPr>
          <p:cNvSpPr txBox="1"/>
          <p:nvPr/>
        </p:nvSpPr>
        <p:spPr>
          <a:xfrm>
            <a:off x="9915643" y="1397747"/>
            <a:ext cx="226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优先级低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89BBE97-557E-23BE-E0F5-1C3326D26C8B}"/>
              </a:ext>
            </a:extLst>
          </p:cNvPr>
          <p:cNvSpPr txBox="1"/>
          <p:nvPr/>
        </p:nvSpPr>
        <p:spPr>
          <a:xfrm>
            <a:off x="6511290" y="4027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MRT(E)=length(</a:t>
            </a:r>
            <a:r>
              <a:rPr lang="zh-CN" altLang="en-US" dirty="0"/>
              <a:t>𝑧′ − 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12D43A96-ADD2-BAC6-88B4-7863EF9D7850}"/>
              </a:ext>
            </a:extLst>
          </p:cNvPr>
          <p:cNvSpPr/>
          <p:nvPr/>
        </p:nvSpPr>
        <p:spPr>
          <a:xfrm>
            <a:off x="6581860" y="1447207"/>
            <a:ext cx="156904" cy="9848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4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392009c-425a-4619-abd9-22a3d19269bd"/>
  <p:tag name="COMMONDATA" val="eyJoZGlkIjoiYjYyYjM2YjU2NDE5NTgyMGJkNDJkMzJiODVlYTcxY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1080</Words>
  <Application>Microsoft Office PowerPoint</Application>
  <PresentationFormat>宽屏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Helvetica Neue</vt:lpstr>
      <vt:lpstr>等线</vt:lpstr>
      <vt:lpstr>等线 Light</vt:lpstr>
      <vt:lpstr>Arial</vt:lpstr>
      <vt:lpstr>Times New Roman</vt:lpstr>
      <vt:lpstr>Ubuntu</vt:lpstr>
      <vt:lpstr>Wingdings</vt:lpstr>
      <vt:lpstr>Office 主题​​</vt:lpstr>
      <vt:lpstr>1_Office 主题​​</vt:lpstr>
      <vt:lpstr>Timing Analysis of Cause-Effect Chains with Heterogeneous Communication Mechanisms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IoT-PLC: A containerized programmable logical controller for the industry 4.0</dc:title>
  <dc:creator>王 书墨</dc:creator>
  <cp:lastModifiedBy>王 书墨</cp:lastModifiedBy>
  <cp:revision>180</cp:revision>
  <dcterms:created xsi:type="dcterms:W3CDTF">2022-09-12T06:36:00Z</dcterms:created>
  <dcterms:modified xsi:type="dcterms:W3CDTF">2023-06-26T12:43:28Z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4635C779A0144118AD21EF107D3C54F3</vt:lpwstr>
  </property>
  <property fmtid="{D5CDD505-2E9C-101B-9397-08002B2CF9AE}" pid="3" name="KSOProductBuildVer">
    <vt:lpwstr>2052-11.1.0.14036</vt:lpwstr>
  </property>
</Properties>
</file>