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9" r:id="rId7"/>
    <p:sldId id="270" r:id="rId8"/>
    <p:sldId id="272" r:id="rId9"/>
    <p:sldId id="271" r:id="rId10"/>
    <p:sldId id="273" r:id="rId11"/>
    <p:sldId id="275" r:id="rId12"/>
    <p:sldId id="274" r:id="rId13"/>
    <p:sldId id="264" r:id="rId14"/>
    <p:sldId id="265"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16" autoAdjust="0"/>
  </p:normalViewPr>
  <p:slideViewPr>
    <p:cSldViewPr snapToGrid="0">
      <p:cViewPr varScale="1">
        <p:scale>
          <a:sx n="93" d="100"/>
          <a:sy n="93" d="100"/>
        </p:scale>
        <p:origin x="12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A8452-70B1-427B-B520-CF861698355C}" type="datetimeFigureOut">
              <a:rPr lang="zh-CN" altLang="en-US" smtClean="0"/>
              <a:t>2023/10/17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ABDF0-E7A9-4FBD-BBFE-7210FFB55041}" type="slidenum">
              <a:rPr lang="zh-CN" altLang="en-US" smtClean="0"/>
              <a:t>‹#›</a:t>
            </a:fld>
            <a:endParaRPr lang="zh-CN" altLang="en-US"/>
          </a:p>
        </p:txBody>
      </p:sp>
    </p:spTree>
    <p:extLst>
      <p:ext uri="{BB962C8B-B14F-4D97-AF65-F5344CB8AC3E}">
        <p14:creationId xmlns:p14="http://schemas.microsoft.com/office/powerpoint/2010/main" val="90073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具有数据刷新的事件触发处理链的反应时间分析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a:t>
            </a:fld>
            <a:endParaRPr lang="zh-CN" altLang="en-US"/>
          </a:p>
        </p:txBody>
      </p:sp>
    </p:spTree>
    <p:extLst>
      <p:ext uri="{BB962C8B-B14F-4D97-AF65-F5344CB8AC3E}">
        <p14:creationId xmlns:p14="http://schemas.microsoft.com/office/powerpoint/2010/main" val="206345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t'</a:t>
            </a:r>
            <a:r>
              <a:rPr lang="zh-CN" altLang="en-US" dirty="0"/>
              <a:t>处，缓冲区必须为空。在</a:t>
            </a:r>
            <a:r>
              <a:rPr lang="en-US" altLang="zh-CN" dirty="0"/>
              <a:t>t'</a:t>
            </a:r>
            <a:r>
              <a:rPr lang="zh-CN" altLang="en-US" dirty="0"/>
              <a:t>之前没有较新的数据帧到达</a:t>
            </a:r>
            <a:r>
              <a:rPr lang="en-US" altLang="zh-CN" dirty="0"/>
              <a:t>Bi</a:t>
            </a:r>
          </a:p>
          <a:p>
            <a:r>
              <a:rPr lang="en-US" altLang="zh-CN" dirty="0"/>
              <a:t>t‘</a:t>
            </a:r>
            <a:r>
              <a:rPr lang="zh-CN" altLang="en-US" dirty="0"/>
              <a:t>之前发布的最后一个作业</a:t>
            </a:r>
            <a:r>
              <a:rPr lang="en-US" altLang="zh-CN" dirty="0"/>
              <a:t>J20</a:t>
            </a:r>
            <a:r>
              <a:rPr lang="zh-CN" altLang="en-US" dirty="0"/>
              <a:t>，输入帧没有被重写</a:t>
            </a:r>
            <a:endParaRPr lang="en-US" altLang="zh-CN" dirty="0"/>
          </a:p>
          <a:p>
            <a:r>
              <a:rPr lang="en-US" altLang="zh-CN" dirty="0"/>
              <a:t>t‘</a:t>
            </a:r>
            <a:r>
              <a:rPr lang="zh-CN" altLang="en-US" dirty="0"/>
              <a:t>处没有</a:t>
            </a:r>
            <a:r>
              <a:rPr lang="en-US" altLang="zh-CN" dirty="0" err="1"/>
              <a:t>τi</a:t>
            </a:r>
            <a:r>
              <a:rPr lang="zh-CN" altLang="en-US" dirty="0"/>
              <a:t>的未完成作业，所以</a:t>
            </a:r>
            <a:r>
              <a:rPr lang="en-US" altLang="zh-CN" dirty="0"/>
              <a:t>J20</a:t>
            </a:r>
            <a:r>
              <a:rPr lang="zh-CN" altLang="en-US" dirty="0"/>
              <a:t>在时间</a:t>
            </a:r>
            <a:r>
              <a:rPr lang="en-US" altLang="zh-CN" dirty="0"/>
              <a:t>t'</a:t>
            </a:r>
            <a:r>
              <a:rPr lang="zh-CN" altLang="en-US" dirty="0"/>
              <a:t>已经被执行和完成</a:t>
            </a:r>
            <a:endParaRPr lang="en-US" altLang="zh-CN" dirty="0"/>
          </a:p>
          <a:p>
            <a:r>
              <a:rPr lang="en-US" altLang="zh-CN" dirty="0"/>
              <a:t>Ji</a:t>
            </a:r>
            <a:r>
              <a:rPr lang="zh-CN" altLang="en-US" dirty="0"/>
              <a:t>是未跳过的作业。</a:t>
            </a:r>
            <a:endParaRPr lang="en-US" altLang="zh-CN" dirty="0"/>
          </a:p>
          <a:p>
            <a:r>
              <a:rPr lang="zh-CN" altLang="en-US" dirty="0"/>
              <a:t>另一方面，由于在</a:t>
            </a:r>
            <a:r>
              <a:rPr lang="en-US" altLang="zh-CN" dirty="0"/>
              <a:t>t(Ci)</a:t>
            </a:r>
            <a:r>
              <a:rPr lang="zh-CN" altLang="en-US" dirty="0"/>
              <a:t>处释放的作业是跳过的，而</a:t>
            </a:r>
            <a:r>
              <a:rPr lang="en-US" altLang="zh-CN" dirty="0"/>
              <a:t>ci</a:t>
            </a:r>
            <a:r>
              <a:rPr lang="zh-CN" altLang="en-US" dirty="0"/>
              <a:t>是在</a:t>
            </a:r>
            <a:r>
              <a:rPr lang="en-US" altLang="zh-CN" dirty="0"/>
              <a:t>t(Ci)</a:t>
            </a:r>
            <a:r>
              <a:rPr lang="zh-CN" altLang="en-US" dirty="0"/>
              <a:t>之后释放的</a:t>
            </a:r>
            <a:r>
              <a:rPr lang="en-US" altLang="zh-CN" dirty="0" err="1"/>
              <a:t>τi</a:t>
            </a:r>
            <a:r>
              <a:rPr lang="zh-CN" altLang="en-US" dirty="0"/>
              <a:t>的第一个非跳过作业，因此我们知道</a:t>
            </a:r>
            <a:r>
              <a:rPr lang="en-US" altLang="zh-CN" dirty="0"/>
              <a:t>Ji</a:t>
            </a:r>
            <a:r>
              <a:rPr lang="zh-CN" altLang="en-US" dirty="0"/>
              <a:t>一定是跳过的作业，这导致了一个矛盾，于是证明了</a:t>
            </a:r>
            <a:r>
              <a:rPr lang="en-US" altLang="zh-CN" dirty="0"/>
              <a:t>P1</a:t>
            </a:r>
            <a:r>
              <a:rPr lang="zh-CN" altLang="en-US" dirty="0"/>
              <a:t>。</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10</a:t>
            </a:fld>
            <a:endParaRPr lang="zh-CN" altLang="en-US"/>
          </a:p>
        </p:txBody>
      </p:sp>
    </p:spTree>
    <p:extLst>
      <p:ext uri="{BB962C8B-B14F-4D97-AF65-F5344CB8AC3E}">
        <p14:creationId xmlns:p14="http://schemas.microsoft.com/office/powerpoint/2010/main" val="355564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工作负载 </a:t>
            </a:r>
            <a:r>
              <a:rPr lang="en-US" altLang="zh-CN" dirty="0"/>
              <a:t>= </a:t>
            </a:r>
            <a:r>
              <a:rPr lang="zh-CN" altLang="en-US" dirty="0"/>
              <a:t>处理数据帧的时间</a:t>
            </a:r>
            <a:endParaRPr lang="en-US" altLang="zh-CN" dirty="0"/>
          </a:p>
          <a:p>
            <a:r>
              <a:rPr lang="en-US" altLang="zh-CN" dirty="0"/>
              <a:t>(2)</a:t>
            </a:r>
            <a:r>
              <a:rPr lang="zh-CN" altLang="en-US" dirty="0"/>
              <a:t>在</a:t>
            </a:r>
            <a:r>
              <a:rPr lang="en-US" altLang="zh-CN" dirty="0"/>
              <a:t>t(Ci)+ε</a:t>
            </a:r>
            <a:r>
              <a:rPr lang="zh-CN" altLang="en-US" dirty="0"/>
              <a:t>处，最多有</a:t>
            </a:r>
            <a:r>
              <a:rPr lang="en-US" altLang="zh-CN" dirty="0"/>
              <a:t>Bi</a:t>
            </a:r>
            <a:r>
              <a:rPr lang="zh-CN" altLang="en-US" dirty="0"/>
              <a:t>数据帧，最多对应</a:t>
            </a:r>
            <a:r>
              <a:rPr lang="en-US" altLang="zh-CN" dirty="0"/>
              <a:t>Bi</a:t>
            </a:r>
            <a:r>
              <a:rPr lang="zh-CN" altLang="en-US" dirty="0"/>
              <a:t>任务。</a:t>
            </a:r>
            <a:r>
              <a:rPr lang="en-US" altLang="zh-CN" dirty="0"/>
              <a:t>t(Ci)</a:t>
            </a:r>
            <a:r>
              <a:rPr lang="zh-CN" altLang="en-US" dirty="0"/>
              <a:t>作业被跳过不执行，排除其工作量</a:t>
            </a:r>
            <a:endParaRPr lang="en-US" altLang="zh-CN" dirty="0"/>
          </a:p>
          <a:p>
            <a:r>
              <a:rPr lang="en-US" altLang="zh-CN" dirty="0"/>
              <a:t>(3)ci</a:t>
            </a:r>
            <a:r>
              <a:rPr lang="zh-CN" altLang="en-US" dirty="0"/>
              <a:t>不可跳过，</a:t>
            </a:r>
            <a:r>
              <a:rPr lang="en-US" altLang="zh-CN" dirty="0"/>
              <a:t>ci</a:t>
            </a:r>
            <a:r>
              <a:rPr lang="zh-CN" altLang="en-US" dirty="0"/>
              <a:t>工作量为</a:t>
            </a:r>
            <a:r>
              <a:rPr lang="en-US" altLang="zh-CN" dirty="0"/>
              <a:t>e(</a:t>
            </a:r>
            <a:r>
              <a:rPr lang="en-US" altLang="zh-CN" dirty="0" err="1"/>
              <a:t>τi</a:t>
            </a:r>
            <a:r>
              <a:rPr lang="en-US" altLang="zh-CN" dirty="0"/>
              <a:t>)</a:t>
            </a:r>
            <a:r>
              <a:rPr lang="zh-CN" altLang="en-US" dirty="0"/>
              <a:t>。</a:t>
            </a:r>
            <a:r>
              <a:rPr lang="en-US" altLang="zh-CN" dirty="0"/>
              <a:t>3</a:t>
            </a:r>
            <a:r>
              <a:rPr lang="zh-CN" altLang="en-US" dirty="0"/>
              <a:t>期间释放的所有作业都被跳过，因此不会产生工作负载。</a:t>
            </a:r>
            <a:r>
              <a:rPr lang="en-US" altLang="zh-CN" dirty="0"/>
              <a:t>e(</a:t>
            </a:r>
            <a:r>
              <a:rPr lang="en-US" altLang="zh-CN" dirty="0" err="1"/>
              <a:t>τi</a:t>
            </a:r>
            <a:r>
              <a:rPr lang="en-US" altLang="zh-CN" dirty="0"/>
              <a:t>)</a:t>
            </a:r>
            <a:r>
              <a:rPr lang="zh-CN" altLang="en-US" dirty="0"/>
              <a:t>。</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11</a:t>
            </a:fld>
            <a:endParaRPr lang="zh-CN" altLang="en-US"/>
          </a:p>
        </p:txBody>
      </p:sp>
    </p:spTree>
    <p:extLst>
      <p:ext uri="{BB962C8B-B14F-4D97-AF65-F5344CB8AC3E}">
        <p14:creationId xmlns:p14="http://schemas.microsoft.com/office/powerpoint/2010/main" val="3425434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工作负载 </a:t>
            </a:r>
            <a:r>
              <a:rPr lang="en-US" altLang="zh-CN" dirty="0"/>
              <a:t>= </a:t>
            </a:r>
            <a:r>
              <a:rPr lang="zh-CN" altLang="en-US" dirty="0"/>
              <a:t>处理数据帧的时间</a:t>
            </a:r>
            <a:endParaRPr lang="en-US" altLang="zh-CN" dirty="0"/>
          </a:p>
          <a:p>
            <a:r>
              <a:rPr lang="en-US" altLang="zh-CN" dirty="0"/>
              <a:t>&gt;$[t(Ci)</a:t>
            </a:r>
            <a:r>
              <a:rPr lang="zh-CN" altLang="en-US" dirty="0"/>
              <a:t>，</a:t>
            </a:r>
            <a:r>
              <a:rPr lang="en-US" altLang="zh-CN" dirty="0"/>
              <a:t>f(Ci))$</a:t>
            </a:r>
            <a:r>
              <a:rPr lang="zh-CN" altLang="en-US" dirty="0"/>
              <a:t>期间内，系统能提供的最大处理时间（资源），就是</a:t>
            </a:r>
            <a:r>
              <a:rPr lang="en-US" altLang="zh-CN" dirty="0"/>
              <a:t>$\</a:t>
            </a:r>
            <a:r>
              <a:rPr lang="en-US" altLang="zh-CN" dirty="0" err="1"/>
              <a:t>beta^l_i</a:t>
            </a:r>
            <a:r>
              <a:rPr lang="en-US" altLang="zh-CN" dirty="0"/>
              <a:t>([t(Ci)</a:t>
            </a:r>
            <a:r>
              <a:rPr lang="zh-CN" altLang="en-US" dirty="0"/>
              <a:t>，</a:t>
            </a:r>
            <a:r>
              <a:rPr lang="en-US" altLang="zh-CN" dirty="0"/>
              <a:t>f(Ci)))=(|Bi|+1)·e(</a:t>
            </a:r>
            <a:r>
              <a:rPr lang="el-GR" altLang="zh-CN" dirty="0"/>
              <a:t>τ</a:t>
            </a:r>
            <a:r>
              <a:rPr lang="en-US" altLang="zh-CN" dirty="0" err="1"/>
              <a:t>i</a:t>
            </a:r>
            <a:r>
              <a:rPr lang="en-US" altLang="zh-CN" dirty="0"/>
              <a:t>)$</a:t>
            </a:r>
          </a:p>
          <a:p>
            <a:r>
              <a:rPr lang="en-US" altLang="zh-CN" dirty="0"/>
              <a:t>&gt;</a:t>
            </a:r>
            <a:r>
              <a:rPr lang="zh-CN" altLang="en-US" dirty="0"/>
              <a:t>通过</a:t>
            </a:r>
            <a:r>
              <a:rPr lang="en-US" altLang="zh-CN" dirty="0"/>
              <a:t>P1</a:t>
            </a:r>
            <a:r>
              <a:rPr lang="zh-CN" altLang="en-US" dirty="0"/>
              <a:t>可以知道，期间内所有的资源都被用于处理任务产生的工作量（工作负载）</a:t>
            </a:r>
            <a:endParaRPr lang="en-US" altLang="zh-CN" dirty="0"/>
          </a:p>
          <a:p>
            <a:r>
              <a:rPr lang="en-US" altLang="zh-CN" dirty="0"/>
              <a:t>&gt;</a:t>
            </a:r>
            <a:r>
              <a:rPr lang="zh-CN" altLang="en-US" dirty="0"/>
              <a:t>所以处理这么多工作负载用的时间就是</a:t>
            </a:r>
            <a:r>
              <a:rPr lang="en-US" altLang="zh-CN" dirty="0"/>
              <a:t>$\bar{\</a:t>
            </a:r>
            <a:r>
              <a:rPr lang="en-US" altLang="zh-CN" dirty="0" err="1"/>
              <a:t>beta^l_i</a:t>
            </a:r>
            <a:r>
              <a:rPr lang="en-US" altLang="zh-CN" dirty="0"/>
              <a:t>}(|Bi|+1)·e(</a:t>
            </a:r>
            <a:r>
              <a:rPr lang="el-GR" altLang="zh-CN" dirty="0"/>
              <a:t>τ</a:t>
            </a:r>
            <a:r>
              <a:rPr lang="en-US" altLang="zh-CN" dirty="0" err="1"/>
              <a:t>i</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33ABDF0-E7A9-4FBD-BBFE-7210FFB55041}" type="slidenum">
              <a:rPr lang="zh-CN" altLang="en-US" smtClean="0"/>
              <a:t>12</a:t>
            </a:fld>
            <a:endParaRPr lang="zh-CN" altLang="en-US"/>
          </a:p>
        </p:txBody>
      </p:sp>
    </p:spTree>
    <p:extLst>
      <p:ext uri="{BB962C8B-B14F-4D97-AF65-F5344CB8AC3E}">
        <p14:creationId xmlns:p14="http://schemas.microsoft.com/office/powerpoint/2010/main" val="257901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en-US" altLang="zh-CN" dirty="0"/>
              <a:t>β</a:t>
            </a:r>
            <a:r>
              <a:rPr lang="zh-CN" altLang="en-US" dirty="0"/>
              <a:t>和</a:t>
            </a:r>
            <a:r>
              <a:rPr lang="en-US" altLang="zh-CN" dirty="0"/>
              <a:t>DLY</a:t>
            </a:r>
            <a:r>
              <a:rPr lang="zh-CN" altLang="en-US" dirty="0"/>
              <a:t>是非减的，</a:t>
            </a:r>
            <a:r>
              <a:rPr lang="en-US" altLang="zh-CN" dirty="0"/>
              <a:t>Bi</a:t>
            </a:r>
            <a:r>
              <a:rPr lang="zh-CN" altLang="en-US" dirty="0"/>
              <a:t>是个常数，所以</a:t>
            </a:r>
            <a:r>
              <a:rPr lang="en-US" altLang="zh-CN" dirty="0"/>
              <a:t>RTC</a:t>
            </a:r>
            <a:r>
              <a:rPr lang="zh-CN" altLang="en-US" dirty="0"/>
              <a:t>对于</a:t>
            </a:r>
            <a:r>
              <a:rPr lang="en-US" altLang="zh-CN" dirty="0"/>
              <a:t>Bi</a:t>
            </a:r>
            <a:r>
              <a:rPr lang="zh-CN" altLang="en-US" dirty="0"/>
              <a:t>来说也是非减的</a:t>
            </a:r>
            <a:endParaRPr lang="en-US" altLang="zh-CN" dirty="0"/>
          </a:p>
          <a:p>
            <a:pPr marL="171450" indent="-171450">
              <a:buFont typeface="Wingdings" panose="05000000000000000000" pitchFamily="2" charset="2"/>
              <a:buChar char="Ø"/>
            </a:pPr>
            <a:r>
              <a:rPr lang="en-US" altLang="zh-CN" dirty="0"/>
              <a:t>&gt; </a:t>
            </a:r>
            <a:r>
              <a:rPr lang="zh-CN" altLang="en-US" dirty="0"/>
              <a:t>所以当</a:t>
            </a:r>
            <a:r>
              <a:rPr lang="en-US" altLang="zh-CN" dirty="0"/>
              <a:t>Bi=1</a:t>
            </a:r>
            <a:r>
              <a:rPr lang="zh-CN" altLang="en-US" dirty="0"/>
              <a:t>的时候，</a:t>
            </a:r>
            <a:r>
              <a:rPr lang="en-US" altLang="zh-CN" dirty="0"/>
              <a:t>Bi</a:t>
            </a:r>
            <a:r>
              <a:rPr lang="zh-CN" altLang="en-US" dirty="0"/>
              <a:t>是最小的，</a:t>
            </a:r>
            <a:r>
              <a:rPr lang="en-US" altLang="zh-CN" dirty="0"/>
              <a:t>RTC</a:t>
            </a:r>
            <a:r>
              <a:rPr lang="zh-CN" altLang="en-US" dirty="0"/>
              <a:t>也是最小的</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13</a:t>
            </a:fld>
            <a:endParaRPr lang="zh-CN" altLang="en-US"/>
          </a:p>
        </p:txBody>
      </p:sp>
    </p:spTree>
    <p:extLst>
      <p:ext uri="{BB962C8B-B14F-4D97-AF65-F5344CB8AC3E}">
        <p14:creationId xmlns:p14="http://schemas.microsoft.com/office/powerpoint/2010/main" val="300367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RT (C) </a:t>
            </a:r>
            <a:r>
              <a:rPr lang="zh-CN" altLang="en-US" dirty="0"/>
              <a:t>被最小化，</a:t>
            </a:r>
            <a:r>
              <a:rPr lang="en-US" altLang="zh-CN" dirty="0"/>
              <a:t>|Bi| = 1</a:t>
            </a:r>
          </a:p>
          <a:p>
            <a:r>
              <a:rPr lang="zh-CN" altLang="en-US" dirty="0"/>
              <a:t>每个任务在下一次任务释放前完成，任务完成需要的最差执行时间</a:t>
            </a:r>
            <a:r>
              <a:rPr lang="en-US" altLang="zh-CN" dirty="0"/>
              <a:t>e(</a:t>
            </a:r>
            <a:r>
              <a:rPr lang="en-US" altLang="zh-CN" dirty="0" err="1"/>
              <a:t>τi</a:t>
            </a:r>
            <a:r>
              <a:rPr lang="en-US" altLang="zh-CN" dirty="0"/>
              <a:t>)</a:t>
            </a:r>
            <a:r>
              <a:rPr lang="zh-CN" altLang="en-US" dirty="0"/>
              <a:t>，并保证资源足够</a:t>
            </a:r>
            <a:endParaRPr lang="en-US" altLang="zh-CN" dirty="0"/>
          </a:p>
          <a:p>
            <a:pPr marL="171450" indent="-171450">
              <a:buFont typeface="Wingdings" panose="05000000000000000000" pitchFamily="2" charset="2"/>
              <a:buChar char="Ø"/>
            </a:pPr>
            <a:r>
              <a:rPr lang="zh-CN" altLang="en-US" dirty="0"/>
              <a:t>最老的分析，有关最大反应时间</a:t>
            </a:r>
            <a:r>
              <a:rPr lang="en-US" altLang="zh-CN" dirty="0"/>
              <a:t>&gt; </a:t>
            </a:r>
            <a:r>
              <a:rPr lang="zh-CN" altLang="en-US" dirty="0"/>
              <a:t>最差响应时间</a:t>
            </a:r>
            <a:r>
              <a:rPr lang="en-US" altLang="zh-CN" dirty="0"/>
              <a:t>+</a:t>
            </a:r>
            <a:r>
              <a:rPr lang="zh-CN" altLang="en-US" dirty="0"/>
              <a:t>时间间隔</a:t>
            </a:r>
            <a:endParaRPr lang="en-US" altLang="zh-CN" dirty="0"/>
          </a:p>
          <a:p>
            <a:pPr marL="171450" indent="-171450">
              <a:buFont typeface="Wingdings" panose="05000000000000000000" pitchFamily="2" charset="2"/>
              <a:buChar char="Ø"/>
            </a:pPr>
            <a:r>
              <a:rPr lang="zh-CN" altLang="en-US" dirty="0"/>
              <a:t>在最坏的情况下，</a:t>
            </a:r>
            <a:r>
              <a:rPr lang="en-US" altLang="zh-CN" dirty="0"/>
              <a:t>T=R</a:t>
            </a:r>
          </a:p>
          <a:p>
            <a:pPr marL="0" indent="0">
              <a:buFont typeface="Wingdings" panose="05000000000000000000" pitchFamily="2" charset="2"/>
              <a:buNone/>
            </a:pPr>
            <a:r>
              <a:rPr lang="en-US" altLang="zh-CN" dirty="0"/>
              <a:t>&gt; </a:t>
            </a:r>
            <a:r>
              <a:rPr lang="zh-CN" altLang="en-US" dirty="0"/>
              <a:t>超加性：</a:t>
            </a:r>
            <a:r>
              <a:rPr lang="en-US" altLang="zh-CN" dirty="0"/>
              <a:t>f(a + b) ≥ f(a) + f(b)</a:t>
            </a:r>
            <a:r>
              <a:rPr lang="zh-CN" altLang="en-US" dirty="0"/>
              <a:t>，</a:t>
            </a:r>
            <a:r>
              <a:rPr lang="en-US" altLang="zh-CN" dirty="0"/>
              <a:t>&gt; </a:t>
            </a:r>
            <a:r>
              <a:rPr lang="zh-CN" altLang="en-US" dirty="0"/>
              <a:t>次加性： </a:t>
            </a:r>
            <a:r>
              <a:rPr lang="en-US" altLang="zh-CN" dirty="0"/>
              <a:t>f(a + b) ≤ f(a) + f(b)</a:t>
            </a:r>
            <a:r>
              <a:rPr lang="zh-CN" altLang="en-US" dirty="0"/>
              <a:t>，</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14</a:t>
            </a:fld>
            <a:endParaRPr lang="zh-CN" altLang="en-US"/>
          </a:p>
        </p:txBody>
      </p:sp>
    </p:spTree>
    <p:extLst>
      <p:ext uri="{BB962C8B-B14F-4D97-AF65-F5344CB8AC3E}">
        <p14:creationId xmlns:p14="http://schemas.microsoft.com/office/powerpoint/2010/main" val="1785709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计划通过联合分析多个任务造成的延迟来制定更精确的反应时间界限。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15</a:t>
            </a:fld>
            <a:endParaRPr lang="zh-CN" altLang="en-US"/>
          </a:p>
        </p:txBody>
      </p:sp>
    </p:spTree>
    <p:extLst>
      <p:ext uri="{BB962C8B-B14F-4D97-AF65-F5344CB8AC3E}">
        <p14:creationId xmlns:p14="http://schemas.microsoft.com/office/powerpoint/2010/main" val="56872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使用较小的缓冲区有利于反应时间，因为较小的缓冲区减少了积压的工作量。从而使较少的工作量突发从上游任务传播到处理链中的下游任务。</a:t>
            </a:r>
            <a:endParaRPr lang="en-US" altLang="zh-CN" dirty="0"/>
          </a:p>
          <a:p>
            <a:r>
              <a:rPr lang="zh-CN" altLang="en-US" dirty="0"/>
              <a:t>当缓冲器大小被设置得足够大以便不发生数据帧重写时，到达处理链中的每个任务的输入数据帧的长期比率与采样任务</a:t>
            </a:r>
            <a:r>
              <a:rPr lang="en-US" altLang="zh-CN" dirty="0"/>
              <a:t>τ0</a:t>
            </a:r>
            <a:r>
              <a:rPr lang="zh-CN" altLang="en-US" dirty="0"/>
              <a:t>相同，并且每个任务的所有释放的任务最终将不得不完成。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2</a:t>
            </a:fld>
            <a:endParaRPr lang="zh-CN" altLang="en-US"/>
          </a:p>
        </p:txBody>
      </p:sp>
    </p:spTree>
    <p:extLst>
      <p:ext uri="{BB962C8B-B14F-4D97-AF65-F5344CB8AC3E}">
        <p14:creationId xmlns:p14="http://schemas.microsoft.com/office/powerpoint/2010/main" val="276675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系统能提供的最大处理时间（资源）</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3</a:t>
            </a:fld>
            <a:endParaRPr lang="zh-CN" altLang="en-US"/>
          </a:p>
        </p:txBody>
      </p:sp>
    </p:spTree>
    <p:extLst>
      <p:ext uri="{BB962C8B-B14F-4D97-AF65-F5344CB8AC3E}">
        <p14:creationId xmlns:p14="http://schemas.microsoft.com/office/powerpoint/2010/main" val="124393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3ABDF0-E7A9-4FBD-BBFE-7210FFB55041}" type="slidenum">
              <a:rPr lang="zh-CN" altLang="en-US" smtClean="0"/>
              <a:t>4</a:t>
            </a:fld>
            <a:endParaRPr lang="zh-CN" altLang="en-US"/>
          </a:p>
        </p:txBody>
      </p:sp>
    </p:spTree>
    <p:extLst>
      <p:ext uri="{BB962C8B-B14F-4D97-AF65-F5344CB8AC3E}">
        <p14:creationId xmlns:p14="http://schemas.microsoft.com/office/powerpoint/2010/main" val="211675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τ0</a:t>
            </a:r>
            <a:r>
              <a:rPr lang="zh-CN" altLang="en-US" dirty="0"/>
              <a:t>是在周期</a:t>
            </a:r>
            <a:r>
              <a:rPr lang="en-US" altLang="zh-CN" dirty="0"/>
              <a:t>T0=5</a:t>
            </a:r>
            <a:r>
              <a:rPr lang="zh-CN" altLang="en-US" dirty="0"/>
              <a:t>时调用的采样任务。</a:t>
            </a:r>
            <a:endParaRPr lang="en-US" altLang="zh-CN" dirty="0"/>
          </a:p>
          <a:p>
            <a:r>
              <a:rPr lang="zh-CN" altLang="en-US" dirty="0"/>
              <a:t>在</a:t>
            </a:r>
            <a:r>
              <a:rPr lang="en-US" altLang="zh-CN" dirty="0"/>
              <a:t>t(z)=3</a:t>
            </a:r>
            <a:r>
              <a:rPr lang="zh-CN" altLang="en-US" dirty="0"/>
              <a:t>处发生外部事件</a:t>
            </a:r>
            <a:r>
              <a:rPr lang="en-US" altLang="zh-CN" dirty="0"/>
              <a:t>z</a:t>
            </a:r>
            <a:r>
              <a:rPr lang="zh-CN" altLang="en-US" dirty="0"/>
              <a:t>，反应时间为</a:t>
            </a:r>
            <a:r>
              <a:rPr lang="en-US" altLang="zh-CN" dirty="0"/>
              <a:t>21−3=18</a:t>
            </a:r>
            <a:r>
              <a:rPr lang="zh-CN" altLang="en-US" dirty="0"/>
              <a:t>。</a:t>
            </a:r>
            <a:endParaRPr lang="en-US" altLang="zh-CN" dirty="0"/>
          </a:p>
          <a:p>
            <a:r>
              <a:rPr lang="en-US" altLang="zh-CN" dirty="0"/>
              <a:t>3</a:t>
            </a:r>
            <a:r>
              <a:rPr lang="zh-CN" altLang="en-US" dirty="0"/>
              <a:t>时刻，外部事件</a:t>
            </a:r>
            <a:r>
              <a:rPr lang="en-US" altLang="zh-CN" dirty="0"/>
              <a:t>z</a:t>
            </a:r>
            <a:r>
              <a:rPr lang="zh-CN" altLang="en-US" dirty="0"/>
              <a:t>，</a:t>
            </a:r>
            <a:endParaRPr lang="en-US" altLang="zh-CN" dirty="0"/>
          </a:p>
          <a:p>
            <a:r>
              <a:rPr lang="en-US" altLang="zh-CN" dirty="0"/>
              <a:t>5</a:t>
            </a:r>
            <a:r>
              <a:rPr lang="zh-CN" altLang="en-US" dirty="0"/>
              <a:t>时刻，任务</a:t>
            </a:r>
            <a:r>
              <a:rPr lang="en-US" altLang="zh-CN" dirty="0"/>
              <a:t>0</a:t>
            </a:r>
            <a:r>
              <a:rPr lang="zh-CN" altLang="en-US" dirty="0"/>
              <a:t>采样，</a:t>
            </a:r>
            <a:r>
              <a:rPr lang="en-US" altLang="zh-CN" dirty="0"/>
              <a:t>j02</a:t>
            </a:r>
            <a:r>
              <a:rPr lang="zh-CN" altLang="en-US" dirty="0"/>
              <a:t>释放，外部事件</a:t>
            </a:r>
            <a:r>
              <a:rPr lang="en-US" altLang="zh-CN" dirty="0"/>
              <a:t>z</a:t>
            </a:r>
            <a:r>
              <a:rPr lang="zh-CN" altLang="en-US" dirty="0"/>
              <a:t>的数据写入</a:t>
            </a:r>
            <a:r>
              <a:rPr lang="en-US" altLang="zh-CN" dirty="0"/>
              <a:t>B0</a:t>
            </a:r>
          </a:p>
          <a:p>
            <a:r>
              <a:rPr lang="en-US" altLang="zh-CN" dirty="0"/>
              <a:t>5-10</a:t>
            </a:r>
            <a:r>
              <a:rPr lang="zh-CN" altLang="en-US" dirty="0"/>
              <a:t>时刻，</a:t>
            </a:r>
            <a:r>
              <a:rPr lang="en-US" altLang="zh-CN" dirty="0"/>
              <a:t>CPU0</a:t>
            </a:r>
            <a:r>
              <a:rPr lang="zh-CN" altLang="en-US" dirty="0"/>
              <a:t>上的任务不可用，直到</a:t>
            </a:r>
            <a:r>
              <a:rPr lang="en-US" altLang="zh-CN" dirty="0"/>
              <a:t>j03</a:t>
            </a:r>
            <a:r>
              <a:rPr lang="zh-CN" altLang="en-US" dirty="0"/>
              <a:t>释放都不可用。所以数据没有被下一个任务读取移除</a:t>
            </a:r>
            <a:endParaRPr lang="en-US" altLang="zh-CN" dirty="0"/>
          </a:p>
          <a:p>
            <a:r>
              <a:rPr lang="en-US" altLang="zh-CN" dirty="0"/>
              <a:t>10</a:t>
            </a:r>
            <a:r>
              <a:rPr lang="zh-CN" altLang="en-US" dirty="0"/>
              <a:t>时刻，任务</a:t>
            </a:r>
            <a:r>
              <a:rPr lang="en-US" altLang="zh-CN" dirty="0"/>
              <a:t>0</a:t>
            </a:r>
            <a:r>
              <a:rPr lang="zh-CN" altLang="en-US" dirty="0"/>
              <a:t>采样，</a:t>
            </a:r>
            <a:r>
              <a:rPr lang="en-US" altLang="zh-CN" dirty="0"/>
              <a:t>j03</a:t>
            </a:r>
            <a:r>
              <a:rPr lang="zh-CN" altLang="en-US" dirty="0"/>
              <a:t>释放，</a:t>
            </a:r>
            <a:r>
              <a:rPr lang="en-US" altLang="zh-CN" dirty="0"/>
              <a:t>B0</a:t>
            </a:r>
            <a:r>
              <a:rPr lang="zh-CN" altLang="en-US" dirty="0"/>
              <a:t>中</a:t>
            </a:r>
            <a:r>
              <a:rPr lang="en-US" altLang="zh-CN" dirty="0"/>
              <a:t>j2</a:t>
            </a:r>
            <a:r>
              <a:rPr lang="zh-CN" altLang="en-US" dirty="0"/>
              <a:t>被重写。所以</a:t>
            </a:r>
            <a:r>
              <a:rPr lang="en-US" altLang="zh-CN" dirty="0"/>
              <a:t>j2</a:t>
            </a:r>
            <a:r>
              <a:rPr lang="zh-CN" altLang="en-US" dirty="0"/>
              <a:t>是跳过作业，</a:t>
            </a:r>
            <a:r>
              <a:rPr lang="en-US" altLang="zh-CN" dirty="0"/>
              <a:t>j3</a:t>
            </a:r>
            <a:r>
              <a:rPr lang="zh-CN" altLang="en-US" dirty="0"/>
              <a:t>是第一个非跳过</a:t>
            </a:r>
            <a:endParaRPr lang="en-US" altLang="zh-CN" dirty="0"/>
          </a:p>
          <a:p>
            <a:endParaRPr lang="en-US" altLang="zh-CN" dirty="0"/>
          </a:p>
          <a:p>
            <a:pPr marL="171450" indent="-171450">
              <a:buFont typeface="Wingdings" panose="05000000000000000000" pitchFamily="2" charset="2"/>
              <a:buChar char="Ø"/>
            </a:pPr>
            <a:r>
              <a:rPr lang="zh-CN" altLang="en-US" dirty="0"/>
              <a:t>事件触发</a:t>
            </a:r>
            <a:r>
              <a:rPr lang="en-US" altLang="zh-CN" dirty="0"/>
              <a:t>ET</a:t>
            </a:r>
            <a:r>
              <a:rPr lang="zh-CN" altLang="en-US" dirty="0"/>
              <a:t>，任务完成输出时触发下一个任务</a:t>
            </a:r>
            <a:endParaRPr lang="en-US" altLang="zh-CN" dirty="0"/>
          </a:p>
          <a:p>
            <a:pPr marL="171450" indent="-171450">
              <a:buFont typeface="Wingdings" panose="05000000000000000000" pitchFamily="2" charset="2"/>
              <a:buChar char="Ø"/>
            </a:pPr>
            <a:r>
              <a:rPr lang="en-US" altLang="zh-CN" dirty="0"/>
              <a:t>&gt; </a:t>
            </a:r>
            <a:r>
              <a:rPr lang="zh-CN" altLang="en-US" dirty="0"/>
              <a:t>任务</a:t>
            </a:r>
            <a:r>
              <a:rPr lang="en-US" altLang="zh-CN" dirty="0"/>
              <a:t>0</a:t>
            </a:r>
            <a:r>
              <a:rPr lang="zh-CN" altLang="en-US" dirty="0"/>
              <a:t>的输入区</a:t>
            </a:r>
            <a:r>
              <a:rPr lang="en-US" altLang="zh-CN" dirty="0"/>
              <a:t>B0</a:t>
            </a:r>
            <a:r>
              <a:rPr lang="zh-CN" altLang="en-US" dirty="0"/>
              <a:t>，大小为</a:t>
            </a:r>
            <a:r>
              <a:rPr lang="en-US" altLang="zh-CN" dirty="0"/>
              <a:t>1</a:t>
            </a:r>
            <a:r>
              <a:rPr lang="zh-CN" altLang="en-US" dirty="0"/>
              <a:t>，只能同时存在一个数据帧</a:t>
            </a:r>
            <a:endParaRPr lang="en-US" altLang="zh-CN" dirty="0"/>
          </a:p>
          <a:p>
            <a:pPr marL="171450" indent="-171450">
              <a:buFont typeface="Wingdings" panose="05000000000000000000" pitchFamily="2" charset="2"/>
              <a:buChar char="Ø"/>
            </a:pPr>
            <a:r>
              <a:rPr lang="en-US" altLang="zh-CN" dirty="0"/>
              <a:t>&gt; </a:t>
            </a:r>
            <a:r>
              <a:rPr lang="zh-CN" altLang="en-US" dirty="0"/>
              <a:t>任务</a:t>
            </a:r>
            <a:r>
              <a:rPr lang="en-US" altLang="zh-CN" dirty="0"/>
              <a:t>0</a:t>
            </a:r>
            <a:r>
              <a:rPr lang="zh-CN" altLang="en-US" dirty="0"/>
              <a:t>是采样任务，周期性释放</a:t>
            </a:r>
            <a:endParaRPr lang="en-US" altLang="zh-CN" dirty="0"/>
          </a:p>
          <a:p>
            <a:pPr marL="171450" indent="-171450">
              <a:buFont typeface="Wingdings" panose="05000000000000000000" pitchFamily="2" charset="2"/>
              <a:buChar char="Ø"/>
            </a:pPr>
            <a:r>
              <a:rPr lang="en-US" altLang="zh-CN" dirty="0"/>
              <a:t>&gt; </a:t>
            </a:r>
            <a:r>
              <a:rPr lang="zh-CN" altLang="en-US" dirty="0"/>
              <a:t>其他任务，当前一个任务完成，写入缓冲区，触发后一个</a:t>
            </a:r>
          </a:p>
        </p:txBody>
      </p:sp>
      <p:sp>
        <p:nvSpPr>
          <p:cNvPr id="4" name="灯片编号占位符 3"/>
          <p:cNvSpPr>
            <a:spLocks noGrp="1"/>
          </p:cNvSpPr>
          <p:nvPr>
            <p:ph type="sldNum" sz="quarter" idx="5"/>
          </p:nvPr>
        </p:nvSpPr>
        <p:spPr/>
        <p:txBody>
          <a:bodyPr/>
          <a:lstStyle/>
          <a:p>
            <a:fld id="{533ABDF0-E7A9-4FBD-BBFE-7210FFB55041}" type="slidenum">
              <a:rPr lang="zh-CN" altLang="en-US" smtClean="0"/>
              <a:t>5</a:t>
            </a:fld>
            <a:endParaRPr lang="zh-CN" altLang="en-US"/>
          </a:p>
        </p:txBody>
      </p:sp>
    </p:spTree>
    <p:extLst>
      <p:ext uri="{BB962C8B-B14F-4D97-AF65-F5344CB8AC3E}">
        <p14:creationId xmlns:p14="http://schemas.microsoft.com/office/powerpoint/2010/main" val="559493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en-US" altLang="zh-CN" dirty="0"/>
              <a:t>t(c0)=rj0</a:t>
            </a:r>
            <a:r>
              <a:rPr lang="zh-CN" altLang="en-US" dirty="0"/>
              <a:t>，在图</a:t>
            </a:r>
            <a:r>
              <a:rPr lang="en-US" altLang="zh-CN" dirty="0"/>
              <a:t>2</a:t>
            </a:r>
            <a:r>
              <a:rPr lang="zh-CN" altLang="en-US" dirty="0"/>
              <a:t>中是</a:t>
            </a:r>
            <a:r>
              <a:rPr lang="en-US" altLang="zh-CN" dirty="0"/>
              <a:t>j02</a:t>
            </a:r>
            <a:r>
              <a:rPr lang="zh-CN" altLang="en-US" dirty="0"/>
              <a:t>的释放时间</a:t>
            </a:r>
            <a:r>
              <a:rPr lang="en-US" altLang="zh-CN" dirty="0"/>
              <a:t>5</a:t>
            </a:r>
          </a:p>
          <a:p>
            <a:pPr marL="171450" indent="-171450">
              <a:buFont typeface="Wingdings" panose="05000000000000000000" pitchFamily="2" charset="2"/>
              <a:buChar char="Ø"/>
            </a:pPr>
            <a:r>
              <a:rPr lang="en-US" altLang="zh-CN" dirty="0"/>
              <a:t>&gt; t(c1)=f(c0)</a:t>
            </a:r>
            <a:r>
              <a:rPr lang="zh-CN" altLang="en-US" dirty="0"/>
              <a:t>，</a:t>
            </a:r>
            <a:r>
              <a:rPr lang="en-US" altLang="zh-CN" dirty="0"/>
              <a:t>j03</a:t>
            </a:r>
            <a:r>
              <a:rPr lang="zh-CN" altLang="en-US" dirty="0"/>
              <a:t>的完成时间</a:t>
            </a:r>
            <a:r>
              <a:rPr lang="en-US" altLang="zh-CN" dirty="0"/>
              <a:t>12</a:t>
            </a:r>
          </a:p>
          <a:p>
            <a:pPr marL="171450" indent="-171450">
              <a:buFont typeface="Wingdings" panose="05000000000000000000" pitchFamily="2" charset="2"/>
              <a:buChar char="Ø"/>
            </a:pPr>
            <a:r>
              <a:rPr lang="en-US" altLang="zh-CN" dirty="0"/>
              <a:t>&gt; t(c2)=f(c1)</a:t>
            </a:r>
            <a:r>
              <a:rPr lang="zh-CN" altLang="en-US" dirty="0"/>
              <a:t>，</a:t>
            </a:r>
            <a:r>
              <a:rPr lang="en-US" altLang="zh-CN" dirty="0"/>
              <a:t>j12</a:t>
            </a:r>
            <a:r>
              <a:rPr lang="zh-CN" altLang="en-US" dirty="0"/>
              <a:t>的完成时间</a:t>
            </a:r>
            <a:r>
              <a:rPr lang="en-US" altLang="zh-CN" dirty="0"/>
              <a:t>15</a:t>
            </a:r>
          </a:p>
          <a:p>
            <a:pPr marL="171450" indent="-171450">
              <a:buFont typeface="Wingdings" panose="05000000000000000000" pitchFamily="2" charset="2"/>
              <a:buChar char="Ø"/>
            </a:pPr>
            <a:r>
              <a:rPr lang="en-US" altLang="zh-CN" dirty="0"/>
              <a:t>&gt; f(c2)</a:t>
            </a:r>
            <a:r>
              <a:rPr lang="zh-CN" altLang="en-US" dirty="0"/>
              <a:t>，</a:t>
            </a:r>
            <a:r>
              <a:rPr lang="en-US" altLang="zh-CN" dirty="0"/>
              <a:t>j22</a:t>
            </a:r>
            <a:r>
              <a:rPr lang="zh-CN" altLang="en-US" dirty="0"/>
              <a:t>的完成时间</a:t>
            </a:r>
            <a:r>
              <a:rPr lang="en-US" altLang="zh-CN" dirty="0"/>
              <a:t>21</a:t>
            </a:r>
          </a:p>
          <a:p>
            <a:pPr marL="0" indent="0">
              <a:buFont typeface="Wingdings" panose="05000000000000000000" pitchFamily="2" charset="2"/>
              <a:buNone/>
            </a:pPr>
            <a:endParaRPr lang="zh-CN" altLang="en-US" dirty="0"/>
          </a:p>
        </p:txBody>
      </p:sp>
      <p:sp>
        <p:nvSpPr>
          <p:cNvPr id="4" name="灯片编号占位符 3"/>
          <p:cNvSpPr>
            <a:spLocks noGrp="1"/>
          </p:cNvSpPr>
          <p:nvPr>
            <p:ph type="sldNum" sz="quarter" idx="5"/>
          </p:nvPr>
        </p:nvSpPr>
        <p:spPr/>
        <p:txBody>
          <a:bodyPr/>
          <a:lstStyle/>
          <a:p>
            <a:fld id="{533ABDF0-E7A9-4FBD-BBFE-7210FFB55041}" type="slidenum">
              <a:rPr lang="zh-CN" altLang="en-US" smtClean="0"/>
              <a:t>6</a:t>
            </a:fld>
            <a:endParaRPr lang="zh-CN" altLang="en-US"/>
          </a:p>
        </p:txBody>
      </p:sp>
    </p:spTree>
    <p:extLst>
      <p:ext uri="{BB962C8B-B14F-4D97-AF65-F5344CB8AC3E}">
        <p14:creationId xmlns:p14="http://schemas.microsoft.com/office/powerpoint/2010/main" val="292329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a:t>
            </a:r>
            <a:r>
              <a:rPr lang="en-US" altLang="zh-CN" dirty="0"/>
              <a:t>0</a:t>
            </a:r>
            <a:r>
              <a:rPr lang="zh-CN" altLang="en-US" dirty="0"/>
              <a:t>定期采样，所以一个周期一定会有一个作业被释放（可以是跳过的作业），</a:t>
            </a:r>
            <a:r>
              <a:rPr lang="en-US" altLang="zh-CN" dirty="0"/>
              <a:t>z</a:t>
            </a:r>
            <a:r>
              <a:rPr lang="zh-CN" altLang="en-US" dirty="0"/>
              <a:t>时刻后第一个释放作业的时间为</a:t>
            </a:r>
            <a:r>
              <a:rPr lang="en-US" altLang="zh-CN" dirty="0"/>
              <a:t>t(c0)</a:t>
            </a:r>
            <a:endParaRPr lang="zh-CN" altLang="en-US" dirty="0"/>
          </a:p>
        </p:txBody>
      </p:sp>
      <p:sp>
        <p:nvSpPr>
          <p:cNvPr id="4" name="灯片编号占位符 3"/>
          <p:cNvSpPr>
            <a:spLocks noGrp="1"/>
          </p:cNvSpPr>
          <p:nvPr>
            <p:ph type="sldNum" sz="quarter" idx="5"/>
          </p:nvPr>
        </p:nvSpPr>
        <p:spPr/>
        <p:txBody>
          <a:bodyPr/>
          <a:lstStyle/>
          <a:p>
            <a:fld id="{533ABDF0-E7A9-4FBD-BBFE-7210FFB55041}" type="slidenum">
              <a:rPr lang="zh-CN" altLang="en-US" smtClean="0"/>
              <a:t>7</a:t>
            </a:fld>
            <a:endParaRPr lang="zh-CN" altLang="en-US"/>
          </a:p>
        </p:txBody>
      </p:sp>
    </p:spTree>
    <p:extLst>
      <p:ext uri="{BB962C8B-B14F-4D97-AF65-F5344CB8AC3E}">
        <p14:creationId xmlns:p14="http://schemas.microsoft.com/office/powerpoint/2010/main" val="2261505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任务</a:t>
                </a:r>
                <a:r>
                  <a:rPr lang="en-US" altLang="zh-CN" dirty="0"/>
                  <a:t>0</a:t>
                </a:r>
                <a:r>
                  <a:rPr lang="zh-CN" altLang="en-US" dirty="0"/>
                  <a:t>定期采样，所以一个周期一定会有一个作业被释放（可以是跳过的作业），</a:t>
                </a:r>
                <a:r>
                  <a:rPr lang="en-US" altLang="zh-CN" dirty="0"/>
                  <a:t>z</a:t>
                </a:r>
                <a:r>
                  <a:rPr lang="zh-CN" altLang="en-US" dirty="0"/>
                  <a:t>时刻后第一个释放作业的时间为</a:t>
                </a:r>
                <a:r>
                  <a:rPr lang="en-US" altLang="zh-CN" dirty="0"/>
                  <a:t>t(c0)</a:t>
                </a:r>
              </a:p>
              <a:p>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d>
                      <m:dPr>
                        <m:ctrlPr>
                          <a:rPr lang="en-US" altLang="zh-CN" i="1" smtClean="0">
                            <a:latin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oMath>
                </a14:m>
                <a:r>
                  <a:rPr lang="zh-CN" altLang="en-US" dirty="0"/>
                  <a:t>。</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zh-CN" altLang="en-US" dirty="0"/>
                  <a:t>期间内系统能提供最多</a:t>
                </a:r>
                <a14:m>
                  <m:oMath xmlns:m="http://schemas.openxmlformats.org/officeDocument/2006/math">
                    <m:r>
                      <a:rPr lang="zh-CN" altLang="en-US" b="0" i="1" smtClean="0">
                        <a:latin typeface="Cambria Math" panose="02040503050406030204" pitchFamily="18" charset="0"/>
                      </a:rPr>
                      <m:t>𝛼</m:t>
                    </m:r>
                  </m:oMath>
                </a14:m>
                <a:r>
                  <a:rPr lang="zh-CN" altLang="en-US" dirty="0"/>
                  <a:t>的处理时间</a:t>
                </a:r>
                <a:endParaRPr lang="en-US" altLang="zh-CN" dirty="0"/>
              </a:p>
              <a:p>
                <a14:m>
                  <m:oMath xmlns:m="http://schemas.openxmlformats.org/officeDocument/2006/math">
                    <m:r>
                      <a:rPr lang="zh-CN" altLang="en-US" b="0" i="1" smtClean="0">
                        <a:latin typeface="Cambria Math" panose="02040503050406030204" pitchFamily="18" charset="0"/>
                      </a:rPr>
                      <m:t>⇒</m:t>
                    </m:r>
                  </m:oMath>
                </a14:m>
                <a:r>
                  <a:rPr lang="en-US" altLang="zh-CN" dirty="0"/>
                  <a:t> </a:t>
                </a:r>
                <a14:m>
                  <m:oMath xmlns:m="http://schemas.openxmlformats.org/officeDocument/2006/math">
                    <m:acc>
                      <m:accPr>
                        <m:chr m:val="̅"/>
                        <m:ctrlPr>
                          <a:rPr lang="en-US" altLang="zh-CN" i="1">
                            <a:latin typeface="Cambria Math" panose="02040503050406030204" pitchFamily="18" charset="0"/>
                          </a:rPr>
                        </m:ctrlPr>
                      </m:acc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e>
                    </m:acc>
                    <m:d>
                      <m:dPr>
                        <m:ctrlPr>
                          <a:rPr lang="en-US" altLang="zh-CN" i="1" smtClean="0">
                            <a:latin typeface="Cambria Math" panose="02040503050406030204" pitchFamily="18" charset="0"/>
                          </a:rPr>
                        </m:ctrlPr>
                      </m:dPr>
                      <m:e>
                        <m:r>
                          <a:rPr lang="zh-CN" altLang="en-US"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dirty="0"/>
                  <a:t> </a:t>
                </a:r>
                <a:r>
                  <a:rPr lang="zh-CN" altLang="en-US" dirty="0"/>
                  <a:t>系统处理</a:t>
                </a:r>
                <a14:m>
                  <m:oMath xmlns:m="http://schemas.openxmlformats.org/officeDocument/2006/math">
                    <m:r>
                      <a:rPr lang="zh-CN" altLang="en-US" b="0" i="1" smtClean="0">
                        <a:latin typeface="Cambria Math" panose="02040503050406030204" pitchFamily="18" charset="0"/>
                      </a:rPr>
                      <m:t>𝛼</m:t>
                    </m:r>
                  </m:oMath>
                </a14:m>
                <a:r>
                  <a:rPr lang="zh-CN" altLang="en-US" dirty="0"/>
                  <a:t>工作负载需要的时间是</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任务</a:t>
                </a:r>
                <a:r>
                  <a:rPr lang="en-US" altLang="zh-CN" dirty="0"/>
                  <a:t>0</a:t>
                </a:r>
                <a:r>
                  <a:rPr lang="zh-CN" altLang="en-US" dirty="0"/>
                  <a:t>定期采样，所以一个周期一定会有一个作业被释放（可以是跳过的作业），</a:t>
                </a:r>
                <a:r>
                  <a:rPr lang="en-US" altLang="zh-CN" dirty="0"/>
                  <a:t>z</a:t>
                </a:r>
                <a:r>
                  <a:rPr lang="zh-CN" altLang="en-US" dirty="0"/>
                  <a:t>时刻后第一个释放作业的时间为</a:t>
                </a:r>
                <a:r>
                  <a:rPr lang="en-US" altLang="zh-CN" dirty="0"/>
                  <a:t>t(c0)</a:t>
                </a:r>
              </a:p>
              <a:p>
                <a:r>
                  <a:rPr lang="en-US" altLang="zh-CN" i="0">
                    <a:latin typeface="Cambria Math" panose="02040503050406030204" pitchFamily="18" charset="0"/>
                  </a:rPr>
                  <a:t>𝛽_𝑖^𝑙 (</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rPr>
                  <a:t>=</a:t>
                </a:r>
                <a:r>
                  <a:rPr lang="zh-CN" altLang="en-US" b="0" i="0">
                    <a:latin typeface="Cambria Math" panose="02040503050406030204" pitchFamily="18" charset="0"/>
                  </a:rPr>
                  <a:t>𝛼</a:t>
                </a:r>
                <a:r>
                  <a:rPr lang="zh-CN" altLang="en-US" dirty="0"/>
                  <a:t>。</a:t>
                </a:r>
                <a:r>
                  <a:rPr lang="en-US" altLang="zh-CN" dirty="0"/>
                  <a:t> </a:t>
                </a:r>
                <a:r>
                  <a:rPr lang="en-US" altLang="zh-CN" b="0" i="0">
                    <a:latin typeface="Cambria Math" panose="02040503050406030204" pitchFamily="18" charset="0"/>
                    <a:ea typeface="Cambria Math" panose="02040503050406030204" pitchFamily="18" charset="0"/>
                  </a:rPr>
                  <a:t>∆</a:t>
                </a:r>
                <a:r>
                  <a:rPr lang="zh-CN" altLang="en-US" dirty="0"/>
                  <a:t>期间内系统能提供最多</a:t>
                </a:r>
                <a:r>
                  <a:rPr lang="zh-CN" altLang="en-US" b="0" i="0">
                    <a:latin typeface="Cambria Math" panose="02040503050406030204" pitchFamily="18" charset="0"/>
                  </a:rPr>
                  <a:t>𝛼</a:t>
                </a:r>
                <a:r>
                  <a:rPr lang="zh-CN" altLang="en-US" dirty="0"/>
                  <a:t>的处理时间</a:t>
                </a:r>
                <a:endParaRPr lang="en-US" altLang="zh-CN" dirty="0"/>
              </a:p>
              <a:p>
                <a:r>
                  <a:rPr lang="zh-CN" altLang="en-US" b="0" i="0">
                    <a:latin typeface="Cambria Math" panose="02040503050406030204" pitchFamily="18" charset="0"/>
                  </a:rPr>
                  <a:t>⇒</a:t>
                </a:r>
                <a:r>
                  <a:rPr lang="en-US" altLang="zh-CN" dirty="0"/>
                  <a:t> </a:t>
                </a:r>
                <a:r>
                  <a:rPr lang="en-US" altLang="zh-CN" i="0">
                    <a:latin typeface="Cambria Math" panose="02040503050406030204" pitchFamily="18" charset="0"/>
                  </a:rPr>
                  <a:t>(𝛽_𝑖^𝑙 ) ̅(</a:t>
                </a:r>
                <a:r>
                  <a:rPr lang="zh-CN" altLang="en-US" i="0">
                    <a:latin typeface="Cambria Math" panose="02040503050406030204" pitchFamily="18" charset="0"/>
                  </a:rPr>
                  <a:t>𝛼)</a:t>
                </a:r>
                <a:r>
                  <a:rPr lang="en-US" altLang="zh-CN" b="0" i="0">
                    <a:latin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a:t>
                </a:r>
                <a:r>
                  <a:rPr lang="en-US" altLang="zh-CN" dirty="0"/>
                  <a:t> </a:t>
                </a:r>
                <a:r>
                  <a:rPr lang="zh-CN" altLang="en-US" dirty="0"/>
                  <a:t>系统处理</a:t>
                </a:r>
                <a:r>
                  <a:rPr lang="zh-CN" altLang="en-US" b="0" i="0">
                    <a:latin typeface="Cambria Math" panose="02040503050406030204" pitchFamily="18" charset="0"/>
                  </a:rPr>
                  <a:t>𝛼</a:t>
                </a:r>
                <a:r>
                  <a:rPr lang="zh-CN" altLang="en-US" dirty="0"/>
                  <a:t>工作负载需要的时间是</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533ABDF0-E7A9-4FBD-BBFE-7210FFB55041}" type="slidenum">
              <a:rPr lang="zh-CN" altLang="en-US" smtClean="0"/>
              <a:t>8</a:t>
            </a:fld>
            <a:endParaRPr lang="zh-CN" altLang="en-US"/>
          </a:p>
        </p:txBody>
      </p:sp>
    </p:spTree>
    <p:extLst>
      <p:ext uri="{BB962C8B-B14F-4D97-AF65-F5344CB8AC3E}">
        <p14:creationId xmlns:p14="http://schemas.microsoft.com/office/powerpoint/2010/main" val="111542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3ABDF0-E7A9-4FBD-BBFE-7210FFB55041}" type="slidenum">
              <a:rPr lang="zh-CN" altLang="en-US" smtClean="0"/>
              <a:t>9</a:t>
            </a:fld>
            <a:endParaRPr lang="zh-CN" altLang="en-US"/>
          </a:p>
        </p:txBody>
      </p:sp>
    </p:spTree>
    <p:extLst>
      <p:ext uri="{BB962C8B-B14F-4D97-AF65-F5344CB8AC3E}">
        <p14:creationId xmlns:p14="http://schemas.microsoft.com/office/powerpoint/2010/main" val="1342094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D01CC-2E62-8699-15E1-5E7D5AF02B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E66B4E-16D1-0B8B-E096-B4D8255C3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16CB26-F93A-946F-6DFC-964A723A62EC}"/>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E8D9DF5F-9ACC-4DBC-A69E-66C57DE27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4672DE-4BF6-2A22-78CE-BFAF4599186D}"/>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325253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B761F-E111-B5C1-809E-2011853B74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6B796D-E9A3-937D-53CE-74D6FAAF4FD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42608E-0D40-AA9C-FCF4-D48ECFA232FE}"/>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473A9D22-D05E-8092-29FB-29494F38A6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F8B223-FDDA-49B1-F593-DB773DEA23E4}"/>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419654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EBE989-8AB7-C531-ADAD-9BBBC06D4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0CAEF3-FB95-E9F4-DE2E-5643C61DC3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37B21-DBB3-832E-C0CF-85448762573F}"/>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5BEC1914-2418-70F8-8B0D-FD9189F43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F7F3AB-220A-840E-7FCE-A1DD6A6E66D2}"/>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41073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35CCB-F72F-1A73-AB60-5293B29CFB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F2BAAE-8292-151F-94CE-D079138D71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129F4B-837A-3C96-90F4-43A73F800FC4}"/>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24DF3B40-DA4C-1405-0AA5-4CE00C5E5E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9BCC8B-C05C-AA59-C88D-2DA388F7CA1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53050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18E4C-5BD9-BDBA-0AC3-7845802067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593C9A-E195-45B2-BC54-DB37B29C1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953F0A-CB3D-381D-1C39-66CDDD87C6A4}"/>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7683BB9F-6FCB-12F8-C665-59C5AFC19C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F5821-46B3-3320-CCFA-184A2F5FF9B4}"/>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275057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91137-8966-2874-B647-FD4E466227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56ECD3-2B17-FCC2-9612-E92C0A32BF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250919-5A44-2C10-21F7-18BCFE2318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535903-34E1-B7D9-5643-3EFF2DD721BC}"/>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6D27E30C-1180-A876-089F-D7E43B8EA7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389ACF-A363-E3BB-3060-6E89EC2DAD1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68237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7895-08EE-0F34-2FCC-1D5D0A5E6E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684B3D-C90E-1293-4C5B-7772BA697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6355C4-EB3E-C1C5-AAC4-37BD8DD4C30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C648C2-D3C3-7D61-7452-ECFC7EFFC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52DD7E-206D-5134-B2DD-EA54A65C42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930362-C4A3-B3D7-C756-356115A4D63B}"/>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8" name="页脚占位符 7">
            <a:extLst>
              <a:ext uri="{FF2B5EF4-FFF2-40B4-BE49-F238E27FC236}">
                <a16:creationId xmlns:a16="http://schemas.microsoft.com/office/drawing/2014/main" id="{C0E11F74-C622-ACB9-A7B7-20BD766DE0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31B898-73C5-FDD3-33D4-6584FDBA73A9}"/>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26444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D0152-D3C5-0B21-1161-B78DE994B41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1088E-2E40-0BE6-C125-8C5D026C9064}"/>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4" name="页脚占位符 3">
            <a:extLst>
              <a:ext uri="{FF2B5EF4-FFF2-40B4-BE49-F238E27FC236}">
                <a16:creationId xmlns:a16="http://schemas.microsoft.com/office/drawing/2014/main" id="{471FE793-294F-8CB3-83A8-816BF1664E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59FCAD-18D1-0974-EDC1-CFAAEF6383F0}"/>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17197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442B70-CE41-9F36-9A3E-C8F5B256CE87}"/>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3" name="页脚占位符 2">
            <a:extLst>
              <a:ext uri="{FF2B5EF4-FFF2-40B4-BE49-F238E27FC236}">
                <a16:creationId xmlns:a16="http://schemas.microsoft.com/office/drawing/2014/main" id="{D545E822-E21A-0033-A2E9-96422A3842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1B20D2-AFB1-3F00-AFD1-C95285A77A5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840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ACE43-CFE3-F9E0-DBB3-F7A70FAE6A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B0506D-983F-767D-EF26-D4D7E0359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8C113B-4EAE-F7C3-7845-8F912A90E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7B9595-F7A3-0054-A7CB-D4C307FE87F8}"/>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A6B0CC98-CD34-FA52-9B7D-234EEA579A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364B9D-9868-C457-C143-E981447E91F5}"/>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42338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D80F6-5419-9592-7078-CC468B9CC4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665E00-1C7B-08D0-B0CA-C7081014A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E6E861-A953-775E-E9A7-1D03BF292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B906C3-3C0D-99B2-CE0F-4F1C5034B845}"/>
              </a:ext>
            </a:extLst>
          </p:cNvPr>
          <p:cNvSpPr>
            <a:spLocks noGrp="1"/>
          </p:cNvSpPr>
          <p:nvPr>
            <p:ph type="dt" sz="half" idx="10"/>
          </p:nvPr>
        </p:nvSpPr>
        <p:spPr/>
        <p:txBody>
          <a:bodyPr/>
          <a:lstStyle/>
          <a:p>
            <a:fld id="{DBAA4854-E37E-4FB8-8039-4FEB0D5B884C}"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290CD405-14C0-F36C-4B99-3434949814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C05979-9CAA-449D-9D0B-20965007ADF1}"/>
              </a:ext>
            </a:extLst>
          </p:cNvPr>
          <p:cNvSpPr>
            <a:spLocks noGrp="1"/>
          </p:cNvSpPr>
          <p:nvPr>
            <p:ph type="sldNum" sz="quarter" idx="12"/>
          </p:nvPr>
        </p:nvSpPr>
        <p:spPr/>
        <p:txBody>
          <a:body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41644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53079B-C74A-FF0D-8A3C-86A6DE1E8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03F128-5D2B-BF5C-8DF2-B4545E8CA2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2FBBEA-8C42-1B91-3FC8-001756861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A4854-E37E-4FB8-8039-4FEB0D5B884C}"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4902A6AC-B44D-371E-26EB-314F12C53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0EDA2C-B1C8-5264-E0F3-8F6832B77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19887-B6F5-4D1D-9315-6E3A68DDBC70}" type="slidenum">
              <a:rPr lang="zh-CN" altLang="en-US" smtClean="0"/>
              <a:t>‹#›</a:t>
            </a:fld>
            <a:endParaRPr lang="zh-CN" altLang="en-US"/>
          </a:p>
        </p:txBody>
      </p:sp>
    </p:spTree>
    <p:extLst>
      <p:ext uri="{BB962C8B-B14F-4D97-AF65-F5344CB8AC3E}">
        <p14:creationId xmlns:p14="http://schemas.microsoft.com/office/powerpoint/2010/main" val="170369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BECB1-9756-45A5-B02B-920821E09DD8}"/>
              </a:ext>
            </a:extLst>
          </p:cNvPr>
          <p:cNvSpPr>
            <a:spLocks noGrp="1"/>
          </p:cNvSpPr>
          <p:nvPr>
            <p:ph type="ctrTitle"/>
          </p:nvPr>
        </p:nvSpPr>
        <p:spPr>
          <a:xfrm>
            <a:off x="0" y="1041400"/>
            <a:ext cx="12192000" cy="2387600"/>
          </a:xfrm>
        </p:spPr>
        <p:txBody>
          <a:bodyPr>
            <a:normAutofit/>
          </a:bodyPr>
          <a:lstStyle/>
          <a:p>
            <a:r>
              <a:rPr lang="en-US" altLang="zh-CN" sz="4800" b="1">
                <a:latin typeface="Times New Roman" panose="02020603050405020304" pitchFamily="18" charset="0"/>
                <a:ea typeface="微软雅黑" panose="020B0503020204020204" pitchFamily="34" charset="-122"/>
                <a:cs typeface="Times New Roman" panose="02020603050405020304" pitchFamily="18" charset="0"/>
              </a:rPr>
              <a:t>Reaction Time Analysis of Event-Triggered Processing Chains with Data Refreshing</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副标题 2">
            <a:extLst>
              <a:ext uri="{FF2B5EF4-FFF2-40B4-BE49-F238E27FC236}">
                <a16:creationId xmlns:a16="http://schemas.microsoft.com/office/drawing/2014/main" id="{ADBF9DFC-EF9C-F19B-2570-D7CD483B8EA2}"/>
              </a:ext>
            </a:extLst>
          </p:cNvPr>
          <p:cNvSpPr>
            <a:spLocks noGrp="1"/>
          </p:cNvSpPr>
          <p:nvPr>
            <p:ph type="subTitle" idx="1"/>
          </p:nvPr>
        </p:nvSpPr>
        <p:spPr>
          <a:xfrm>
            <a:off x="3048000" y="3751507"/>
            <a:ext cx="9144000" cy="1655762"/>
          </a:xfrm>
        </p:spPr>
        <p:txBody>
          <a:bodyPr>
            <a:normAutofit/>
          </a:bodyPr>
          <a:lstStyle/>
          <a:p>
            <a:pPr algn="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Yue Tang, Nan Guan, Xu Jiang, Zheng Dong, Wang Yi</a:t>
            </a:r>
          </a:p>
          <a:p>
            <a:pPr algn="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2023 60th ACM/IEEE Design Automation Conference (DAC)</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6497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pic>
        <p:nvPicPr>
          <p:cNvPr id="7" name="图片 6">
            <a:extLst>
              <a:ext uri="{FF2B5EF4-FFF2-40B4-BE49-F238E27FC236}">
                <a16:creationId xmlns:a16="http://schemas.microsoft.com/office/drawing/2014/main" id="{2C9104CE-2453-C292-5F95-77325F778560}"/>
              </a:ext>
            </a:extLst>
          </p:cNvPr>
          <p:cNvPicPr>
            <a:picLocks noChangeAspect="1"/>
          </p:cNvPicPr>
          <p:nvPr/>
        </p:nvPicPr>
        <p:blipFill>
          <a:blip r:embed="rId3"/>
          <a:stretch>
            <a:fillRect/>
          </a:stretch>
        </p:blipFill>
        <p:spPr>
          <a:xfrm>
            <a:off x="7374066" y="2592414"/>
            <a:ext cx="2066667" cy="428571"/>
          </a:xfrm>
          <a:prstGeom prst="rect">
            <a:avLst/>
          </a:prstGeom>
        </p:spPr>
      </p:pic>
      <p:pic>
        <p:nvPicPr>
          <p:cNvPr id="13" name="图片 12">
            <a:extLst>
              <a:ext uri="{FF2B5EF4-FFF2-40B4-BE49-F238E27FC236}">
                <a16:creationId xmlns:a16="http://schemas.microsoft.com/office/drawing/2014/main" id="{60D048F3-D0FE-34C3-2E98-4B68C6429BB5}"/>
              </a:ext>
            </a:extLst>
          </p:cNvPr>
          <p:cNvPicPr>
            <a:picLocks noChangeAspect="1"/>
          </p:cNvPicPr>
          <p:nvPr/>
        </p:nvPicPr>
        <p:blipFill>
          <a:blip r:embed="rId4"/>
          <a:stretch>
            <a:fillRect/>
          </a:stretch>
        </p:blipFill>
        <p:spPr>
          <a:xfrm>
            <a:off x="68670" y="1194589"/>
            <a:ext cx="5552381" cy="390476"/>
          </a:xfrm>
          <a:prstGeom prst="rect">
            <a:avLst/>
          </a:prstGeom>
        </p:spPr>
      </p:pic>
      <p:sp>
        <p:nvSpPr>
          <p:cNvPr id="33" name="文本框 32">
            <a:extLst>
              <a:ext uri="{FF2B5EF4-FFF2-40B4-BE49-F238E27FC236}">
                <a16:creationId xmlns:a16="http://schemas.microsoft.com/office/drawing/2014/main" id="{8BF2DD53-FD07-87B7-A464-14AFFCBBEE9F}"/>
              </a:ext>
            </a:extLst>
          </p:cNvPr>
          <p:cNvSpPr txBox="1"/>
          <p:nvPr/>
        </p:nvSpPr>
        <p:spPr>
          <a:xfrm>
            <a:off x="6021685" y="4855305"/>
            <a:ext cx="413376" cy="646331"/>
          </a:xfrm>
          <a:prstGeom prst="rect">
            <a:avLst/>
          </a:prstGeom>
          <a:noFill/>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7413184-0B08-B583-64D6-A50960966666}"/>
              </a:ext>
            </a:extLst>
          </p:cNvPr>
          <p:cNvSpPr txBox="1"/>
          <p:nvPr/>
        </p:nvSpPr>
        <p:spPr>
          <a:xfrm>
            <a:off x="74260" y="1770616"/>
            <a:ext cx="6164494"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Case 2 t(ci)</a:t>
            </a:r>
            <a:r>
              <a:rPr lang="zh-CN" altLang="en-US" b="1" dirty="0">
                <a:latin typeface="微软雅黑" panose="020B0503020204020204" pitchFamily="34" charset="-122"/>
                <a:ea typeface="微软雅黑" panose="020B0503020204020204" pitchFamily="34" charset="-122"/>
              </a:rPr>
              <a:t>处放入缓冲器</a:t>
            </a:r>
            <a:r>
              <a:rPr lang="en-US" altLang="zh-CN" b="1" dirty="0">
                <a:latin typeface="微软雅黑" panose="020B0503020204020204" pitchFamily="34" charset="-122"/>
                <a:ea typeface="微软雅黑" panose="020B0503020204020204" pitchFamily="34" charset="-122"/>
              </a:rPr>
              <a:t>Bi</a:t>
            </a:r>
            <a:r>
              <a:rPr lang="zh-CN" altLang="en-US" b="1" dirty="0">
                <a:latin typeface="微软雅黑" panose="020B0503020204020204" pitchFamily="34" charset="-122"/>
                <a:ea typeface="微软雅黑" panose="020B0503020204020204" pitchFamily="34" charset="-122"/>
              </a:rPr>
              <a:t>数据帧被重写</a:t>
            </a:r>
          </a:p>
        </p:txBody>
      </p:sp>
      <p:sp>
        <p:nvSpPr>
          <p:cNvPr id="34" name="文本框 33">
            <a:extLst>
              <a:ext uri="{FF2B5EF4-FFF2-40B4-BE49-F238E27FC236}">
                <a16:creationId xmlns:a16="http://schemas.microsoft.com/office/drawing/2014/main" id="{32C13071-DA39-B61D-3B32-1665F4E9164D}"/>
              </a:ext>
            </a:extLst>
          </p:cNvPr>
          <p:cNvSpPr txBox="1"/>
          <p:nvPr/>
        </p:nvSpPr>
        <p:spPr>
          <a:xfrm>
            <a:off x="95005" y="2290698"/>
            <a:ext cx="3702277"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t(ci)</a:t>
            </a:r>
            <a:r>
              <a:rPr lang="zh-CN" altLang="en-US" dirty="0">
                <a:latin typeface="微软雅黑" panose="020B0503020204020204" pitchFamily="34" charset="-122"/>
                <a:ea typeface="微软雅黑" panose="020B0503020204020204" pitchFamily="34" charset="-122"/>
              </a:rPr>
              <a:t>处释放的作业被跳过</a:t>
            </a:r>
          </a:p>
        </p:txBody>
      </p:sp>
      <p:grpSp>
        <p:nvGrpSpPr>
          <p:cNvPr id="37" name="组合 36">
            <a:extLst>
              <a:ext uri="{FF2B5EF4-FFF2-40B4-BE49-F238E27FC236}">
                <a16:creationId xmlns:a16="http://schemas.microsoft.com/office/drawing/2014/main" id="{FD9D1E8C-1A8F-E8B4-F906-64E350234955}"/>
              </a:ext>
            </a:extLst>
          </p:cNvPr>
          <p:cNvGrpSpPr/>
          <p:nvPr/>
        </p:nvGrpSpPr>
        <p:grpSpPr>
          <a:xfrm>
            <a:off x="5629906" y="814385"/>
            <a:ext cx="6562094" cy="3139982"/>
            <a:chOff x="5629906" y="814385"/>
            <a:chExt cx="6562094" cy="3139982"/>
          </a:xfrm>
        </p:grpSpPr>
        <p:grpSp>
          <p:nvGrpSpPr>
            <p:cNvPr id="4" name="组合 3">
              <a:extLst>
                <a:ext uri="{FF2B5EF4-FFF2-40B4-BE49-F238E27FC236}">
                  <a16:creationId xmlns:a16="http://schemas.microsoft.com/office/drawing/2014/main" id="{B566D713-3BDE-B83A-F668-4E90A0830303}"/>
                </a:ext>
              </a:extLst>
            </p:cNvPr>
            <p:cNvGrpSpPr/>
            <p:nvPr/>
          </p:nvGrpSpPr>
          <p:grpSpPr>
            <a:xfrm>
              <a:off x="5629906" y="814385"/>
              <a:ext cx="6562094" cy="3139982"/>
              <a:chOff x="1762667" y="2557464"/>
              <a:chExt cx="8666665" cy="3741736"/>
            </a:xfrm>
          </p:grpSpPr>
          <p:pic>
            <p:nvPicPr>
              <p:cNvPr id="5" name="图片 4">
                <a:extLst>
                  <a:ext uri="{FF2B5EF4-FFF2-40B4-BE49-F238E27FC236}">
                    <a16:creationId xmlns:a16="http://schemas.microsoft.com/office/drawing/2014/main" id="{2A98C3B7-0E2E-D070-4654-8DD0D4672638}"/>
                  </a:ext>
                </a:extLst>
              </p:cNvPr>
              <p:cNvPicPr>
                <a:picLocks noChangeAspect="1"/>
              </p:cNvPicPr>
              <p:nvPr/>
            </p:nvPicPr>
            <p:blipFill rotWithShape="1">
              <a:blip r:embed="rId5"/>
              <a:srcRect b="14297"/>
              <a:stretch/>
            </p:blipFill>
            <p:spPr>
              <a:xfrm>
                <a:off x="1762667" y="2557464"/>
                <a:ext cx="8666665" cy="3741736"/>
              </a:xfrm>
              <a:prstGeom prst="rect">
                <a:avLst/>
              </a:prstGeom>
            </p:spPr>
          </p:pic>
          <p:sp>
            <p:nvSpPr>
              <p:cNvPr id="6" name="文本框 5">
                <a:extLst>
                  <a:ext uri="{FF2B5EF4-FFF2-40B4-BE49-F238E27FC236}">
                    <a16:creationId xmlns:a16="http://schemas.microsoft.com/office/drawing/2014/main" id="{84914E8E-350C-DBFD-1DB8-5624890C06C7}"/>
                  </a:ext>
                </a:extLst>
              </p:cNvPr>
              <p:cNvSpPr txBox="1"/>
              <p:nvPr/>
            </p:nvSpPr>
            <p:spPr>
              <a:xfrm>
                <a:off x="3445728" y="3939871"/>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F9212D5-D2EB-A5B7-C5E0-75BE34806BA4}"/>
                  </a:ext>
                </a:extLst>
              </p:cNvPr>
              <p:cNvSpPr txBox="1"/>
              <p:nvPr/>
            </p:nvSpPr>
            <p:spPr>
              <a:xfrm>
                <a:off x="5182105" y="3659023"/>
                <a:ext cx="680256"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C0</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7B2630E-97DD-6029-171B-C5DEEF95FBF5}"/>
                  </a:ext>
                </a:extLst>
              </p:cNvPr>
              <p:cNvSpPr txBox="1"/>
              <p:nvPr/>
            </p:nvSpPr>
            <p:spPr>
              <a:xfrm>
                <a:off x="5367049" y="3289691"/>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09F39D4-152B-1C2D-9D96-5042F34F7027}"/>
                  </a:ext>
                </a:extLst>
              </p:cNvPr>
              <p:cNvSpPr txBox="1"/>
              <p:nvPr/>
            </p:nvSpPr>
            <p:spPr>
              <a:xfrm>
                <a:off x="5367049" y="3049773"/>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4FC89AC-CF4B-5E55-BFD8-69427F341A3D}"/>
                  </a:ext>
                </a:extLst>
              </p:cNvPr>
              <p:cNvSpPr txBox="1"/>
              <p:nvPr/>
            </p:nvSpPr>
            <p:spPr>
              <a:xfrm>
                <a:off x="6002665" y="4552370"/>
                <a:ext cx="635618"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4F23DD3-884D-1E37-F1AB-70D5BFA40B1F}"/>
                  </a:ext>
                </a:extLst>
              </p:cNvPr>
              <p:cNvSpPr txBox="1"/>
              <p:nvPr/>
            </p:nvSpPr>
            <p:spPr>
              <a:xfrm>
                <a:off x="4807143" y="3936265"/>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481D73AD-088D-B46A-D674-CC84B47D1803}"/>
                  </a:ext>
                </a:extLst>
              </p:cNvPr>
              <p:cNvSpPr txBox="1"/>
              <p:nvPr/>
            </p:nvSpPr>
            <p:spPr>
              <a:xfrm>
                <a:off x="6138418" y="4192694"/>
                <a:ext cx="987404"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616F3705-1ECD-8727-1BF7-57B43BB3BF20}"/>
                  </a:ext>
                </a:extLst>
              </p:cNvPr>
              <p:cNvSpPr txBox="1"/>
              <p:nvPr/>
            </p:nvSpPr>
            <p:spPr>
              <a:xfrm>
                <a:off x="6138418" y="3952778"/>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2BC28CF1-BD18-D392-9A8C-E2A37B150DA9}"/>
                  </a:ext>
                </a:extLst>
              </p:cNvPr>
              <p:cNvSpPr txBox="1"/>
              <p:nvPr/>
            </p:nvSpPr>
            <p:spPr>
              <a:xfrm>
                <a:off x="7762779" y="5053030"/>
                <a:ext cx="89737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4C0E5C75-9D3E-3498-3B3D-45F7FAE047DE}"/>
                  </a:ext>
                </a:extLst>
              </p:cNvPr>
              <p:cNvSpPr/>
              <p:nvPr/>
            </p:nvSpPr>
            <p:spPr>
              <a:xfrm>
                <a:off x="2826048" y="3073312"/>
                <a:ext cx="756249" cy="3136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36" name="文本框 35">
              <a:extLst>
                <a:ext uri="{FF2B5EF4-FFF2-40B4-BE49-F238E27FC236}">
                  <a16:creationId xmlns:a16="http://schemas.microsoft.com/office/drawing/2014/main" id="{6E55F499-301B-E331-2AEE-F6FE76BAD514}"/>
                </a:ext>
              </a:extLst>
            </p:cNvPr>
            <p:cNvSpPr txBox="1"/>
            <p:nvPr/>
          </p:nvSpPr>
          <p:spPr>
            <a:xfrm>
              <a:off x="8278958" y="2810308"/>
              <a:ext cx="687765" cy="338554"/>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DF5994E-1A2C-D16C-0C21-C32D3F8568F6}"/>
                  </a:ext>
                </a:extLst>
              </p:cNvPr>
              <p:cNvSpPr txBox="1"/>
              <p:nvPr/>
            </p:nvSpPr>
            <p:spPr>
              <a:xfrm>
                <a:off x="95005" y="2965058"/>
                <a:ext cx="5487028" cy="835165"/>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a:t>
                </a:r>
                <a:r>
                  <a:rPr lang="zh-CN" altLang="en-US" sz="1600" b="1" dirty="0">
                    <a:latin typeface="微软雅黑" panose="020B0503020204020204" pitchFamily="34" charset="-122"/>
                    <a:ea typeface="微软雅黑" panose="020B0503020204020204" pitchFamily="34" charset="-122"/>
                  </a:rPr>
                  <a:t> 在 </a:t>
                </a:r>
                <a14:m>
                  <m:oMath xmlns:m="http://schemas.openxmlformats.org/officeDocument/2006/math">
                    <m:d>
                      <m:dPr>
                        <m:begChr m:val="["/>
                        <m:ctrlPr>
                          <a:rPr lang="nn-NO" altLang="zh-CN" sz="1600" b="1" i="1" smtClean="0">
                            <a:latin typeface="Cambria Math" panose="02040503050406030204" pitchFamily="18" charset="0"/>
                          </a:rPr>
                        </m:ctrlPr>
                      </m:dPr>
                      <m:e>
                        <m:r>
                          <a:rPr lang="nn-NO" altLang="zh-CN" sz="1600" b="1" i="1" smtClean="0">
                            <a:latin typeface="Cambria Math" panose="02040503050406030204" pitchFamily="18" charset="0"/>
                          </a:rPr>
                          <m:t>𝒕</m:t>
                        </m:r>
                        <m:d>
                          <m:dPr>
                            <m:ctrlPr>
                              <a:rPr lang="nn-NO" altLang="zh-CN" sz="1600" b="1" i="1" smtClean="0">
                                <a:latin typeface="Cambria Math" panose="02040503050406030204" pitchFamily="18" charset="0"/>
                              </a:rPr>
                            </m:ctrlPr>
                          </m:dPr>
                          <m:e>
                            <m:sSub>
                              <m:sSubPr>
                                <m:ctrlPr>
                                  <a:rPr lang="nn-NO" altLang="zh-CN" sz="1600" b="1" i="1" smtClean="0">
                                    <a:latin typeface="Cambria Math" panose="02040503050406030204" pitchFamily="18" charset="0"/>
                                  </a:rPr>
                                </m:ctrlPr>
                              </m:sSubPr>
                              <m:e>
                                <m:r>
                                  <a:rPr lang="nn-NO" altLang="zh-CN" sz="1600" b="1" i="1" smtClean="0">
                                    <a:latin typeface="Cambria Math" panose="02040503050406030204" pitchFamily="18" charset="0"/>
                                  </a:rPr>
                                  <m:t>𝒄</m:t>
                                </m:r>
                              </m:e>
                              <m:sub>
                                <m:r>
                                  <a:rPr lang="nn-NO" altLang="zh-CN" sz="1600" b="1" i="1" smtClean="0">
                                    <a:latin typeface="Cambria Math" panose="02040503050406030204" pitchFamily="18" charset="0"/>
                                  </a:rPr>
                                  <m:t>𝒊</m:t>
                                </m:r>
                              </m:sub>
                            </m:sSub>
                          </m:e>
                        </m:d>
                        <m:r>
                          <a:rPr lang="zh-CN" altLang="nn-NO" sz="1600" b="1" i="1" smtClean="0">
                            <a:latin typeface="Cambria Math" panose="02040503050406030204" pitchFamily="18" charset="0"/>
                          </a:rPr>
                          <m:t>，</m:t>
                        </m:r>
                        <m:r>
                          <a:rPr lang="nn-NO" altLang="zh-CN" sz="1600" b="1" i="1" smtClean="0">
                            <a:latin typeface="Cambria Math" panose="02040503050406030204" pitchFamily="18" charset="0"/>
                          </a:rPr>
                          <m:t>𝒓</m:t>
                        </m:r>
                        <m:d>
                          <m:dPr>
                            <m:ctrlPr>
                              <a:rPr lang="nn-NO" altLang="zh-CN" sz="1600" b="1" i="1" smtClean="0">
                                <a:latin typeface="Cambria Math" panose="02040503050406030204" pitchFamily="18" charset="0"/>
                              </a:rPr>
                            </m:ctrlPr>
                          </m:dPr>
                          <m:e>
                            <m:sSub>
                              <m:sSubPr>
                                <m:ctrlPr>
                                  <a:rPr lang="nn-NO" altLang="zh-CN" sz="1600" b="1" i="1" smtClean="0">
                                    <a:latin typeface="Cambria Math" panose="02040503050406030204" pitchFamily="18" charset="0"/>
                                  </a:rPr>
                                </m:ctrlPr>
                              </m:sSubPr>
                              <m:e>
                                <m:r>
                                  <a:rPr lang="nn-NO" altLang="zh-CN" sz="1600" b="1" i="1" smtClean="0">
                                    <a:latin typeface="Cambria Math" panose="02040503050406030204" pitchFamily="18" charset="0"/>
                                  </a:rPr>
                                  <m:t>𝒄</m:t>
                                </m:r>
                              </m:e>
                              <m:sub>
                                <m:r>
                                  <a:rPr lang="nn-NO" altLang="zh-CN" sz="1600" b="1" i="1" smtClean="0">
                                    <a:latin typeface="Cambria Math" panose="02040503050406030204" pitchFamily="18" charset="0"/>
                                  </a:rPr>
                                  <m:t>𝒊</m:t>
                                </m:r>
                              </m:sub>
                            </m:sSub>
                          </m:e>
                        </m:d>
                      </m:e>
                    </m:d>
                  </m:oMath>
                </a14:m>
                <a:r>
                  <a:rPr lang="zh-CN" altLang="en-US" sz="1600" b="1" dirty="0">
                    <a:latin typeface="微软雅黑" panose="020B0503020204020204" pitchFamily="34" charset="-122"/>
                    <a:ea typeface="微软雅黑" panose="020B0503020204020204" pitchFamily="34" charset="-122"/>
                  </a:rPr>
                  <a:t>期间不存在有未使用的可用资源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但没有任务τi的未完成作业的时刻</a:t>
                </a:r>
                <a:endParaRPr lang="en-US" altLang="zh-CN" sz="1600" b="1"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6DF5994E-1A2C-D16C-0C21-C32D3F8568F6}"/>
                  </a:ext>
                </a:extLst>
              </p:cNvPr>
              <p:cNvSpPr txBox="1">
                <a:spLocks noRot="1" noChangeAspect="1" noMove="1" noResize="1" noEditPoints="1" noAdjustHandles="1" noChangeArrowheads="1" noChangeShapeType="1" noTextEdit="1"/>
              </p:cNvSpPr>
              <p:nvPr/>
            </p:nvSpPr>
            <p:spPr>
              <a:xfrm>
                <a:off x="95005" y="2965058"/>
                <a:ext cx="5487028" cy="835165"/>
              </a:xfrm>
              <a:prstGeom prst="rect">
                <a:avLst/>
              </a:prstGeom>
              <a:blipFill>
                <a:blip r:embed="rId6"/>
                <a:stretch>
                  <a:fillRect l="-667" b="-8759"/>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9CE2F9C5-3374-9D4F-AF65-FC916113B82C}"/>
              </a:ext>
            </a:extLst>
          </p:cNvPr>
          <p:cNvCxnSpPr>
            <a:cxnSpLocks/>
          </p:cNvCxnSpPr>
          <p:nvPr/>
        </p:nvCxnSpPr>
        <p:spPr>
          <a:xfrm>
            <a:off x="7604901" y="966376"/>
            <a:ext cx="0" cy="112359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C6B14F5-E7E4-6958-6F65-0FB2DE52FE78}"/>
              </a:ext>
            </a:extLst>
          </p:cNvPr>
          <p:cNvSpPr txBox="1"/>
          <p:nvPr/>
        </p:nvSpPr>
        <p:spPr>
          <a:xfrm>
            <a:off x="7482085" y="627822"/>
            <a:ext cx="687765" cy="338554"/>
          </a:xfrm>
          <a:prstGeom prst="rect">
            <a:avLst/>
          </a:prstGeom>
          <a:noFill/>
        </p:spPr>
        <p:txBody>
          <a:bodyPr wrap="square">
            <a:spAutoFit/>
          </a:bodyPr>
          <a:lstStyle/>
          <a:p>
            <a:r>
              <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sz="1600" b="1" dirty="0">
              <a:solidFill>
                <a:schemeClr val="accent1"/>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171A9AEA-2065-A8C3-CA5C-3C35E14B5B9A}"/>
              </a:ext>
            </a:extLst>
          </p:cNvPr>
          <p:cNvSpPr txBox="1"/>
          <p:nvPr/>
        </p:nvSpPr>
        <p:spPr>
          <a:xfrm>
            <a:off x="461902" y="4177702"/>
            <a:ext cx="6670759" cy="1002967"/>
          </a:xfrm>
          <a:prstGeom prst="rect">
            <a:avLst/>
          </a:prstGeom>
          <a:noFill/>
        </p:spPr>
        <p:txBody>
          <a:bodyPr wrap="square">
            <a:spAutoFit/>
          </a:bodyPr>
          <a:lstStyle/>
          <a:p>
            <a:pPr>
              <a:lnSpc>
                <a:spcPct val="200000"/>
              </a:lnSpc>
            </a:pP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时刻有未用资源，缓冲区为空，</a:t>
            </a:r>
            <a:r>
              <a:rPr lang="en-US" altLang="zh-CN" sz="1600" dirty="0">
                <a:latin typeface="微软雅黑" panose="020B0503020204020204" pitchFamily="34" charset="-122"/>
                <a:ea typeface="微软雅黑" panose="020B0503020204020204" pitchFamily="34" charset="-122"/>
              </a:rPr>
              <a:t>Ji</a:t>
            </a:r>
            <a:r>
              <a:rPr lang="zh-CN" altLang="en-US" sz="1600" dirty="0">
                <a:latin typeface="微软雅黑" panose="020B0503020204020204" pitchFamily="34" charset="-122"/>
                <a:ea typeface="微软雅黑" panose="020B0503020204020204" pitchFamily="34" charset="-122"/>
              </a:rPr>
              <a:t>的数据帧没有被重写</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时刻无未完成作业，</a:t>
            </a:r>
            <a:r>
              <a:rPr lang="en-US" altLang="zh-CN" sz="1600" dirty="0">
                <a:latin typeface="微软雅黑" panose="020B0503020204020204" pitchFamily="34" charset="-122"/>
                <a:ea typeface="微软雅黑" panose="020B0503020204020204" pitchFamily="34" charset="-122"/>
              </a:rPr>
              <a:t>Ji</a:t>
            </a:r>
            <a:r>
              <a:rPr lang="zh-CN" altLang="en-US" sz="1600" dirty="0">
                <a:latin typeface="微软雅黑" panose="020B0503020204020204" pitchFamily="34" charset="-122"/>
                <a:ea typeface="微软雅黑" panose="020B0503020204020204" pitchFamily="34" charset="-122"/>
              </a:rPr>
              <a:t>执行完毕是非跳过作业</a:t>
            </a:r>
          </a:p>
        </p:txBody>
      </p:sp>
    </p:spTree>
    <p:extLst>
      <p:ext uri="{BB962C8B-B14F-4D97-AF65-F5344CB8AC3E}">
        <p14:creationId xmlns:p14="http://schemas.microsoft.com/office/powerpoint/2010/main" val="263202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pic>
        <p:nvPicPr>
          <p:cNvPr id="7" name="图片 6">
            <a:extLst>
              <a:ext uri="{FF2B5EF4-FFF2-40B4-BE49-F238E27FC236}">
                <a16:creationId xmlns:a16="http://schemas.microsoft.com/office/drawing/2014/main" id="{2C9104CE-2453-C292-5F95-77325F778560}"/>
              </a:ext>
            </a:extLst>
          </p:cNvPr>
          <p:cNvPicPr>
            <a:picLocks noChangeAspect="1"/>
          </p:cNvPicPr>
          <p:nvPr/>
        </p:nvPicPr>
        <p:blipFill>
          <a:blip r:embed="rId3"/>
          <a:stretch>
            <a:fillRect/>
          </a:stretch>
        </p:blipFill>
        <p:spPr>
          <a:xfrm>
            <a:off x="7374066" y="2592414"/>
            <a:ext cx="2066667" cy="428571"/>
          </a:xfrm>
          <a:prstGeom prst="rect">
            <a:avLst/>
          </a:prstGeom>
        </p:spPr>
      </p:pic>
      <p:pic>
        <p:nvPicPr>
          <p:cNvPr id="13" name="图片 12">
            <a:extLst>
              <a:ext uri="{FF2B5EF4-FFF2-40B4-BE49-F238E27FC236}">
                <a16:creationId xmlns:a16="http://schemas.microsoft.com/office/drawing/2014/main" id="{60D048F3-D0FE-34C3-2E98-4B68C6429BB5}"/>
              </a:ext>
            </a:extLst>
          </p:cNvPr>
          <p:cNvPicPr>
            <a:picLocks noChangeAspect="1"/>
          </p:cNvPicPr>
          <p:nvPr/>
        </p:nvPicPr>
        <p:blipFill>
          <a:blip r:embed="rId4"/>
          <a:stretch>
            <a:fillRect/>
          </a:stretch>
        </p:blipFill>
        <p:spPr>
          <a:xfrm>
            <a:off x="68670" y="1194589"/>
            <a:ext cx="5552381" cy="390476"/>
          </a:xfrm>
          <a:prstGeom prst="rect">
            <a:avLst/>
          </a:prstGeom>
        </p:spPr>
      </p:pic>
      <p:sp>
        <p:nvSpPr>
          <p:cNvPr id="33" name="文本框 32">
            <a:extLst>
              <a:ext uri="{FF2B5EF4-FFF2-40B4-BE49-F238E27FC236}">
                <a16:creationId xmlns:a16="http://schemas.microsoft.com/office/drawing/2014/main" id="{8BF2DD53-FD07-87B7-A464-14AFFCBBEE9F}"/>
              </a:ext>
            </a:extLst>
          </p:cNvPr>
          <p:cNvSpPr txBox="1"/>
          <p:nvPr/>
        </p:nvSpPr>
        <p:spPr>
          <a:xfrm>
            <a:off x="6021685" y="4855305"/>
            <a:ext cx="413376" cy="646331"/>
          </a:xfrm>
          <a:prstGeom prst="rect">
            <a:avLst/>
          </a:prstGeom>
          <a:noFill/>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7413184-0B08-B583-64D6-A50960966666}"/>
              </a:ext>
            </a:extLst>
          </p:cNvPr>
          <p:cNvSpPr txBox="1"/>
          <p:nvPr/>
        </p:nvSpPr>
        <p:spPr>
          <a:xfrm>
            <a:off x="74260" y="1770616"/>
            <a:ext cx="6164494"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Case 2 t(ci)</a:t>
            </a:r>
            <a:r>
              <a:rPr lang="zh-CN" altLang="en-US" b="1" dirty="0">
                <a:latin typeface="微软雅黑" panose="020B0503020204020204" pitchFamily="34" charset="-122"/>
                <a:ea typeface="微软雅黑" panose="020B0503020204020204" pitchFamily="34" charset="-122"/>
              </a:rPr>
              <a:t>处放入缓冲器</a:t>
            </a:r>
            <a:r>
              <a:rPr lang="en-US" altLang="zh-CN" b="1" dirty="0">
                <a:latin typeface="微软雅黑" panose="020B0503020204020204" pitchFamily="34" charset="-122"/>
                <a:ea typeface="微软雅黑" panose="020B0503020204020204" pitchFamily="34" charset="-122"/>
              </a:rPr>
              <a:t>Bi</a:t>
            </a:r>
            <a:r>
              <a:rPr lang="zh-CN" altLang="en-US" b="1" dirty="0">
                <a:latin typeface="微软雅黑" panose="020B0503020204020204" pitchFamily="34" charset="-122"/>
                <a:ea typeface="微软雅黑" panose="020B0503020204020204" pitchFamily="34" charset="-122"/>
              </a:rPr>
              <a:t>数据帧被重写</a:t>
            </a:r>
          </a:p>
        </p:txBody>
      </p:sp>
      <p:sp>
        <p:nvSpPr>
          <p:cNvPr id="34" name="文本框 33">
            <a:extLst>
              <a:ext uri="{FF2B5EF4-FFF2-40B4-BE49-F238E27FC236}">
                <a16:creationId xmlns:a16="http://schemas.microsoft.com/office/drawing/2014/main" id="{32C13071-DA39-B61D-3B32-1665F4E9164D}"/>
              </a:ext>
            </a:extLst>
          </p:cNvPr>
          <p:cNvSpPr txBox="1"/>
          <p:nvPr/>
        </p:nvSpPr>
        <p:spPr>
          <a:xfrm>
            <a:off x="95005" y="2290698"/>
            <a:ext cx="3702277"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t(ci)</a:t>
            </a:r>
            <a:r>
              <a:rPr lang="zh-CN" altLang="en-US" dirty="0">
                <a:latin typeface="微软雅黑" panose="020B0503020204020204" pitchFamily="34" charset="-122"/>
                <a:ea typeface="微软雅黑" panose="020B0503020204020204" pitchFamily="34" charset="-122"/>
              </a:rPr>
              <a:t>处释放的作业被跳过</a:t>
            </a:r>
          </a:p>
        </p:txBody>
      </p:sp>
      <p:grpSp>
        <p:nvGrpSpPr>
          <p:cNvPr id="37" name="组合 36">
            <a:extLst>
              <a:ext uri="{FF2B5EF4-FFF2-40B4-BE49-F238E27FC236}">
                <a16:creationId xmlns:a16="http://schemas.microsoft.com/office/drawing/2014/main" id="{FD9D1E8C-1A8F-E8B4-F906-64E350234955}"/>
              </a:ext>
            </a:extLst>
          </p:cNvPr>
          <p:cNvGrpSpPr/>
          <p:nvPr/>
        </p:nvGrpSpPr>
        <p:grpSpPr>
          <a:xfrm>
            <a:off x="5629906" y="814385"/>
            <a:ext cx="6562094" cy="3139982"/>
            <a:chOff x="5629906" y="814385"/>
            <a:chExt cx="6562094" cy="3139982"/>
          </a:xfrm>
        </p:grpSpPr>
        <p:grpSp>
          <p:nvGrpSpPr>
            <p:cNvPr id="4" name="组合 3">
              <a:extLst>
                <a:ext uri="{FF2B5EF4-FFF2-40B4-BE49-F238E27FC236}">
                  <a16:creationId xmlns:a16="http://schemas.microsoft.com/office/drawing/2014/main" id="{B566D713-3BDE-B83A-F668-4E90A0830303}"/>
                </a:ext>
              </a:extLst>
            </p:cNvPr>
            <p:cNvGrpSpPr/>
            <p:nvPr/>
          </p:nvGrpSpPr>
          <p:grpSpPr>
            <a:xfrm>
              <a:off x="5629906" y="814385"/>
              <a:ext cx="6562094" cy="3139982"/>
              <a:chOff x="1762667" y="2557464"/>
              <a:chExt cx="8666665" cy="3741736"/>
            </a:xfrm>
          </p:grpSpPr>
          <p:pic>
            <p:nvPicPr>
              <p:cNvPr id="5" name="图片 4">
                <a:extLst>
                  <a:ext uri="{FF2B5EF4-FFF2-40B4-BE49-F238E27FC236}">
                    <a16:creationId xmlns:a16="http://schemas.microsoft.com/office/drawing/2014/main" id="{2A98C3B7-0E2E-D070-4654-8DD0D4672638}"/>
                  </a:ext>
                </a:extLst>
              </p:cNvPr>
              <p:cNvPicPr>
                <a:picLocks noChangeAspect="1"/>
              </p:cNvPicPr>
              <p:nvPr/>
            </p:nvPicPr>
            <p:blipFill rotWithShape="1">
              <a:blip r:embed="rId5"/>
              <a:srcRect b="14297"/>
              <a:stretch/>
            </p:blipFill>
            <p:spPr>
              <a:xfrm>
                <a:off x="1762667" y="2557464"/>
                <a:ext cx="8666665" cy="3741736"/>
              </a:xfrm>
              <a:prstGeom prst="rect">
                <a:avLst/>
              </a:prstGeom>
            </p:spPr>
          </p:pic>
          <p:sp>
            <p:nvSpPr>
              <p:cNvPr id="6" name="文本框 5">
                <a:extLst>
                  <a:ext uri="{FF2B5EF4-FFF2-40B4-BE49-F238E27FC236}">
                    <a16:creationId xmlns:a16="http://schemas.microsoft.com/office/drawing/2014/main" id="{84914E8E-350C-DBFD-1DB8-5624890C06C7}"/>
                  </a:ext>
                </a:extLst>
              </p:cNvPr>
              <p:cNvSpPr txBox="1"/>
              <p:nvPr/>
            </p:nvSpPr>
            <p:spPr>
              <a:xfrm>
                <a:off x="3445728" y="3939871"/>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F9212D5-D2EB-A5B7-C5E0-75BE34806BA4}"/>
                  </a:ext>
                </a:extLst>
              </p:cNvPr>
              <p:cNvSpPr txBox="1"/>
              <p:nvPr/>
            </p:nvSpPr>
            <p:spPr>
              <a:xfrm>
                <a:off x="5182105" y="3659023"/>
                <a:ext cx="680256"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C0</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7B2630E-97DD-6029-171B-C5DEEF95FBF5}"/>
                  </a:ext>
                </a:extLst>
              </p:cNvPr>
              <p:cNvSpPr txBox="1"/>
              <p:nvPr/>
            </p:nvSpPr>
            <p:spPr>
              <a:xfrm>
                <a:off x="5367049" y="3289691"/>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09F39D4-152B-1C2D-9D96-5042F34F7027}"/>
                  </a:ext>
                </a:extLst>
              </p:cNvPr>
              <p:cNvSpPr txBox="1"/>
              <p:nvPr/>
            </p:nvSpPr>
            <p:spPr>
              <a:xfrm>
                <a:off x="5367049" y="3049773"/>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4FC89AC-CF4B-5E55-BFD8-69427F341A3D}"/>
                  </a:ext>
                </a:extLst>
              </p:cNvPr>
              <p:cNvSpPr txBox="1"/>
              <p:nvPr/>
            </p:nvSpPr>
            <p:spPr>
              <a:xfrm>
                <a:off x="6002665" y="4552370"/>
                <a:ext cx="635618"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4F23DD3-884D-1E37-F1AB-70D5BFA40B1F}"/>
                  </a:ext>
                </a:extLst>
              </p:cNvPr>
              <p:cNvSpPr txBox="1"/>
              <p:nvPr/>
            </p:nvSpPr>
            <p:spPr>
              <a:xfrm>
                <a:off x="4807143" y="3936265"/>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481D73AD-088D-B46A-D674-CC84B47D1803}"/>
                  </a:ext>
                </a:extLst>
              </p:cNvPr>
              <p:cNvSpPr txBox="1"/>
              <p:nvPr/>
            </p:nvSpPr>
            <p:spPr>
              <a:xfrm>
                <a:off x="6138418" y="4192694"/>
                <a:ext cx="987404"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616F3705-1ECD-8727-1BF7-57B43BB3BF20}"/>
                  </a:ext>
                </a:extLst>
              </p:cNvPr>
              <p:cNvSpPr txBox="1"/>
              <p:nvPr/>
            </p:nvSpPr>
            <p:spPr>
              <a:xfrm>
                <a:off x="6138418" y="3952778"/>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2BC28CF1-BD18-D392-9A8C-E2A37B150DA9}"/>
                  </a:ext>
                </a:extLst>
              </p:cNvPr>
              <p:cNvSpPr txBox="1"/>
              <p:nvPr/>
            </p:nvSpPr>
            <p:spPr>
              <a:xfrm>
                <a:off x="7762779" y="5053030"/>
                <a:ext cx="89737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4C0E5C75-9D3E-3498-3B3D-45F7FAE047DE}"/>
                  </a:ext>
                </a:extLst>
              </p:cNvPr>
              <p:cNvSpPr/>
              <p:nvPr/>
            </p:nvSpPr>
            <p:spPr>
              <a:xfrm>
                <a:off x="2826048" y="3073312"/>
                <a:ext cx="756249" cy="3136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36" name="文本框 35">
              <a:extLst>
                <a:ext uri="{FF2B5EF4-FFF2-40B4-BE49-F238E27FC236}">
                  <a16:creationId xmlns:a16="http://schemas.microsoft.com/office/drawing/2014/main" id="{6E55F499-301B-E331-2AEE-F6FE76BAD514}"/>
                </a:ext>
              </a:extLst>
            </p:cNvPr>
            <p:cNvSpPr txBox="1"/>
            <p:nvPr/>
          </p:nvSpPr>
          <p:spPr>
            <a:xfrm>
              <a:off x="8278958" y="2810308"/>
              <a:ext cx="687765" cy="338554"/>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DF5994E-1A2C-D16C-0C21-C32D3F8568F6}"/>
                  </a:ext>
                </a:extLst>
              </p:cNvPr>
              <p:cNvSpPr txBox="1"/>
              <p:nvPr/>
            </p:nvSpPr>
            <p:spPr>
              <a:xfrm>
                <a:off x="95004" y="2965058"/>
                <a:ext cx="5681145" cy="470450"/>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2.2</a:t>
                </a:r>
                <a:r>
                  <a:rPr lang="zh-CN" altLang="en-US" sz="1600" b="1" dirty="0">
                    <a:latin typeface="微软雅黑" panose="020B0503020204020204" pitchFamily="34" charset="-122"/>
                    <a:ea typeface="微软雅黑" panose="020B0503020204020204" pitchFamily="34" charset="-122"/>
                  </a:rPr>
                  <a:t> 在 </a:t>
                </a:r>
                <a14:m>
                  <m:oMath xmlns:m="http://schemas.openxmlformats.org/officeDocument/2006/math">
                    <m:d>
                      <m:dPr>
                        <m:begChr m:val="["/>
                        <m:ctrlPr>
                          <a:rPr lang="nn-NO" altLang="zh-CN" sz="1600" b="1" i="1" smtClean="0">
                            <a:latin typeface="Cambria Math" panose="02040503050406030204" pitchFamily="18" charset="0"/>
                          </a:rPr>
                        </m:ctrlPr>
                      </m:dPr>
                      <m:e>
                        <m:r>
                          <a:rPr lang="nn-NO" altLang="zh-CN" sz="1600" b="1" i="1" smtClean="0">
                            <a:latin typeface="Cambria Math" panose="02040503050406030204" pitchFamily="18" charset="0"/>
                          </a:rPr>
                          <m:t>𝒕</m:t>
                        </m:r>
                        <m:d>
                          <m:dPr>
                            <m:ctrlPr>
                              <a:rPr lang="nn-NO" altLang="zh-CN" sz="1600" b="1" i="1" smtClean="0">
                                <a:latin typeface="Cambria Math" panose="02040503050406030204" pitchFamily="18" charset="0"/>
                              </a:rPr>
                            </m:ctrlPr>
                          </m:dPr>
                          <m:e>
                            <m:sSub>
                              <m:sSubPr>
                                <m:ctrlPr>
                                  <a:rPr lang="nn-NO" altLang="zh-CN" sz="1600" b="1" i="1" smtClean="0">
                                    <a:latin typeface="Cambria Math" panose="02040503050406030204" pitchFamily="18" charset="0"/>
                                  </a:rPr>
                                </m:ctrlPr>
                              </m:sSubPr>
                              <m:e>
                                <m:r>
                                  <a:rPr lang="nn-NO" altLang="zh-CN" sz="1600" b="1" i="1" smtClean="0">
                                    <a:latin typeface="Cambria Math" panose="02040503050406030204" pitchFamily="18" charset="0"/>
                                  </a:rPr>
                                  <m:t>𝒄</m:t>
                                </m:r>
                              </m:e>
                              <m:sub>
                                <m:r>
                                  <a:rPr lang="nn-NO" altLang="zh-CN" sz="1600" b="1" i="1" smtClean="0">
                                    <a:latin typeface="Cambria Math" panose="02040503050406030204" pitchFamily="18" charset="0"/>
                                  </a:rPr>
                                  <m:t>𝒊</m:t>
                                </m:r>
                              </m:sub>
                            </m:sSub>
                          </m:e>
                        </m:d>
                        <m:r>
                          <a:rPr lang="zh-CN" altLang="nn-NO" sz="1600" b="1" i="1" smtClean="0">
                            <a:latin typeface="Cambria Math" panose="02040503050406030204" pitchFamily="18" charset="0"/>
                          </a:rPr>
                          <m:t>，</m:t>
                        </m:r>
                        <m:r>
                          <a:rPr lang="nn-NO" altLang="zh-CN" sz="1600" b="1" i="1" smtClean="0">
                            <a:latin typeface="Cambria Math" panose="02040503050406030204" pitchFamily="18" charset="0"/>
                          </a:rPr>
                          <m:t>𝒓</m:t>
                        </m:r>
                        <m:d>
                          <m:dPr>
                            <m:ctrlPr>
                              <a:rPr lang="nn-NO" altLang="zh-CN" sz="1600" b="1" i="1" smtClean="0">
                                <a:latin typeface="Cambria Math" panose="02040503050406030204" pitchFamily="18" charset="0"/>
                              </a:rPr>
                            </m:ctrlPr>
                          </m:dPr>
                          <m:e>
                            <m:sSub>
                              <m:sSubPr>
                                <m:ctrlPr>
                                  <a:rPr lang="nn-NO" altLang="zh-CN" sz="1600" b="1" i="1" smtClean="0">
                                    <a:latin typeface="Cambria Math" panose="02040503050406030204" pitchFamily="18" charset="0"/>
                                  </a:rPr>
                                </m:ctrlPr>
                              </m:sSubPr>
                              <m:e>
                                <m:r>
                                  <a:rPr lang="nn-NO" altLang="zh-CN" sz="1600" b="1" i="1" smtClean="0">
                                    <a:latin typeface="Cambria Math" panose="02040503050406030204" pitchFamily="18" charset="0"/>
                                  </a:rPr>
                                  <m:t>𝒄</m:t>
                                </m:r>
                              </m:e>
                              <m:sub>
                                <m:r>
                                  <a:rPr lang="nn-NO" altLang="zh-CN" sz="1600" b="1" i="1" smtClean="0">
                                    <a:latin typeface="Cambria Math" panose="02040503050406030204" pitchFamily="18" charset="0"/>
                                  </a:rPr>
                                  <m:t>𝒊</m:t>
                                </m:r>
                              </m:sub>
                            </m:sSub>
                          </m:e>
                        </m:d>
                      </m:e>
                    </m:d>
                  </m:oMath>
                </a14:m>
                <a:r>
                  <a:rPr lang="zh-CN" altLang="en-US" sz="1600" b="1" dirty="0">
                    <a:latin typeface="微软雅黑" panose="020B0503020204020204" pitchFamily="34" charset="-122"/>
                    <a:ea typeface="微软雅黑" panose="020B0503020204020204" pitchFamily="34" charset="-122"/>
                  </a:rPr>
                  <a:t>期间最大工作负载上界为</a:t>
                </a:r>
                <a:r>
                  <a:rPr lang="en-US" altLang="zh-CN" sz="1600" b="1" dirty="0">
                    <a:latin typeface="微软雅黑" panose="020B0503020204020204" pitchFamily="34" charset="-122"/>
                    <a:ea typeface="微软雅黑" panose="020B0503020204020204" pitchFamily="34" charset="-122"/>
                  </a:rPr>
                  <a:t>(|Bi|+1)·e(</a:t>
                </a:r>
                <a:r>
                  <a:rPr lang="el-GR" altLang="zh-CN" sz="1600" b="1" dirty="0">
                    <a:latin typeface="微软雅黑" panose="020B0503020204020204" pitchFamily="34" charset="-122"/>
                    <a:ea typeface="微软雅黑" panose="020B0503020204020204" pitchFamily="34" charset="-122"/>
                  </a:rPr>
                  <a:t>τ</a:t>
                </a:r>
                <a:r>
                  <a:rPr lang="en-US" altLang="zh-CN" sz="1600" b="1" dirty="0" err="1">
                    <a:latin typeface="微软雅黑" panose="020B0503020204020204" pitchFamily="34" charset="-122"/>
                    <a:ea typeface="微软雅黑" panose="020B0503020204020204" pitchFamily="34" charset="-122"/>
                  </a:rPr>
                  <a:t>i</a:t>
                </a:r>
                <a:r>
                  <a:rPr lang="en-US" altLang="zh-CN" sz="1600" b="1" dirty="0">
                    <a:latin typeface="微软雅黑" panose="020B0503020204020204" pitchFamily="34" charset="-122"/>
                    <a:ea typeface="微软雅黑" panose="020B0503020204020204" pitchFamily="34" charset="-122"/>
                  </a:rPr>
                  <a:t>)</a:t>
                </a:r>
              </a:p>
            </p:txBody>
          </p:sp>
        </mc:Choice>
        <mc:Fallback xmlns="">
          <p:sp>
            <p:nvSpPr>
              <p:cNvPr id="8" name="文本框 7">
                <a:extLst>
                  <a:ext uri="{FF2B5EF4-FFF2-40B4-BE49-F238E27FC236}">
                    <a16:creationId xmlns:a16="http://schemas.microsoft.com/office/drawing/2014/main" id="{6DF5994E-1A2C-D16C-0C21-C32D3F8568F6}"/>
                  </a:ext>
                </a:extLst>
              </p:cNvPr>
              <p:cNvSpPr txBox="1">
                <a:spLocks noRot="1" noChangeAspect="1" noMove="1" noResize="1" noEditPoints="1" noAdjustHandles="1" noChangeArrowheads="1" noChangeShapeType="1" noTextEdit="1"/>
              </p:cNvSpPr>
              <p:nvPr/>
            </p:nvSpPr>
            <p:spPr>
              <a:xfrm>
                <a:off x="95004" y="2965058"/>
                <a:ext cx="5681145" cy="470450"/>
              </a:xfrm>
              <a:prstGeom prst="rect">
                <a:avLst/>
              </a:prstGeom>
              <a:blipFill>
                <a:blip r:embed="rId6"/>
                <a:stretch>
                  <a:fillRect l="-644" b="-11538"/>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9CE2F9C5-3374-9D4F-AF65-FC916113B82C}"/>
              </a:ext>
            </a:extLst>
          </p:cNvPr>
          <p:cNvCxnSpPr>
            <a:cxnSpLocks/>
          </p:cNvCxnSpPr>
          <p:nvPr/>
        </p:nvCxnSpPr>
        <p:spPr>
          <a:xfrm>
            <a:off x="7604901" y="966376"/>
            <a:ext cx="0" cy="112359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C6B14F5-E7E4-6958-6F65-0FB2DE52FE78}"/>
              </a:ext>
            </a:extLst>
          </p:cNvPr>
          <p:cNvSpPr txBox="1"/>
          <p:nvPr/>
        </p:nvSpPr>
        <p:spPr>
          <a:xfrm>
            <a:off x="7482085" y="627822"/>
            <a:ext cx="687765" cy="338554"/>
          </a:xfrm>
          <a:prstGeom prst="rect">
            <a:avLst/>
          </a:prstGeom>
          <a:noFill/>
        </p:spPr>
        <p:txBody>
          <a:bodyPr wrap="square">
            <a:spAutoFit/>
          </a:bodyPr>
          <a:lstStyle/>
          <a:p>
            <a:r>
              <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sz="16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71A9AEA-2065-A8C3-CA5C-3C35E14B5B9A}"/>
                  </a:ext>
                </a:extLst>
              </p:cNvPr>
              <p:cNvSpPr txBox="1"/>
              <p:nvPr/>
            </p:nvSpPr>
            <p:spPr>
              <a:xfrm>
                <a:off x="310445" y="3665184"/>
                <a:ext cx="5711240" cy="3036216"/>
              </a:xfrm>
              <a:prstGeom prst="rect">
                <a:avLst/>
              </a:prstGeom>
              <a:noFill/>
            </p:spPr>
            <p:txBody>
              <a:bodyPr wrap="square">
                <a:spAutoFit/>
              </a:bodyPr>
              <a:lstStyle/>
              <a:p>
                <a:pPr marL="342900" indent="-342900">
                  <a:lnSpc>
                    <a:spcPct val="200000"/>
                  </a:lnSpc>
                  <a:buFont typeface="+mj-lt"/>
                  <a:buAutoNum type="arabicPeriod"/>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t(ci)</a:t>
                </a:r>
                <a:r>
                  <a:rPr lang="zh-CN" altLang="en-US" sz="1600" dirty="0">
                    <a:latin typeface="微软雅黑" panose="020B0503020204020204" pitchFamily="34" charset="-122"/>
                    <a:ea typeface="微软雅黑" panose="020B0503020204020204" pitchFamily="34" charset="-122"/>
                  </a:rPr>
                  <a:t>处执行的作业所产生的工作负载</a:t>
                </a:r>
                <a:endParaRPr lang="en-US" altLang="zh-CN" sz="1600" dirty="0">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sz="1600" dirty="0">
                    <a:latin typeface="微软雅黑" panose="020B0503020204020204" pitchFamily="34" charset="-122"/>
                    <a:ea typeface="微软雅黑" panose="020B0503020204020204" pitchFamily="34" charset="-122"/>
                  </a:rPr>
                  <a:t>在</a:t>
                </a:r>
                <a14:m>
                  <m:oMath xmlns:m="http://schemas.openxmlformats.org/officeDocument/2006/math">
                    <m:d>
                      <m:dPr>
                        <m:begChr m:val="["/>
                        <m:ctrlPr>
                          <a:rPr lang="nn-NO" altLang="zh-CN" sz="1600" b="1" i="1" smtClean="0">
                            <a:latin typeface="Cambria Math" panose="02040503050406030204" pitchFamily="18" charset="0"/>
                          </a:rPr>
                        </m:ctrlPr>
                      </m:dPr>
                      <m:e>
                        <m:r>
                          <a:rPr lang="nn-NO" altLang="zh-CN" sz="1600" b="1" i="1" smtClean="0">
                            <a:latin typeface="Cambria Math" panose="02040503050406030204" pitchFamily="18" charset="0"/>
                          </a:rPr>
                          <m:t>𝒕</m:t>
                        </m:r>
                        <m:d>
                          <m:dPr>
                            <m:ctrlPr>
                              <a:rPr lang="nn-NO" altLang="zh-CN" sz="1600" b="1" i="1" smtClean="0">
                                <a:latin typeface="Cambria Math" panose="02040503050406030204" pitchFamily="18" charset="0"/>
                              </a:rPr>
                            </m:ctrlPr>
                          </m:dPr>
                          <m:e>
                            <m:sSub>
                              <m:sSubPr>
                                <m:ctrlPr>
                                  <a:rPr lang="nn-NO" altLang="zh-CN" sz="1600" b="1" i="1" smtClean="0">
                                    <a:latin typeface="Cambria Math" panose="02040503050406030204" pitchFamily="18" charset="0"/>
                                  </a:rPr>
                                </m:ctrlPr>
                              </m:sSubPr>
                              <m:e>
                                <m:r>
                                  <a:rPr lang="nn-NO" altLang="zh-CN" sz="1600" b="1" i="1" smtClean="0">
                                    <a:latin typeface="Cambria Math" panose="02040503050406030204" pitchFamily="18" charset="0"/>
                                  </a:rPr>
                                  <m:t>𝒄</m:t>
                                </m:r>
                              </m:e>
                              <m:sub>
                                <m:r>
                                  <a:rPr lang="nn-NO" altLang="zh-CN" sz="1600" b="1" i="1" smtClean="0">
                                    <a:latin typeface="Cambria Math" panose="02040503050406030204" pitchFamily="18" charset="0"/>
                                  </a:rPr>
                                  <m:t>𝒊</m:t>
                                </m:r>
                              </m:sub>
                            </m:sSub>
                          </m:e>
                        </m:d>
                        <m:r>
                          <a:rPr lang="zh-CN" altLang="nn-NO" sz="1600" b="1" i="1" smtClean="0">
                            <a:latin typeface="Cambria Math" panose="02040503050406030204" pitchFamily="18" charset="0"/>
                          </a:rPr>
                          <m:t>，</m:t>
                        </m:r>
                        <m:r>
                          <a:rPr lang="nn-NO" altLang="zh-CN" sz="1600" b="1" i="1" smtClean="0">
                            <a:latin typeface="Cambria Math" panose="02040503050406030204" pitchFamily="18" charset="0"/>
                          </a:rPr>
                          <m:t>𝒓</m:t>
                        </m:r>
                        <m:d>
                          <m:dPr>
                            <m:ctrlPr>
                              <a:rPr lang="nn-NO" altLang="zh-CN" sz="1600" b="1" i="1" smtClean="0">
                                <a:latin typeface="Cambria Math" panose="02040503050406030204" pitchFamily="18" charset="0"/>
                              </a:rPr>
                            </m:ctrlPr>
                          </m:dPr>
                          <m:e>
                            <m:sSub>
                              <m:sSubPr>
                                <m:ctrlPr>
                                  <a:rPr lang="nn-NO" altLang="zh-CN" sz="1600" b="1" i="1" smtClean="0">
                                    <a:latin typeface="Cambria Math" panose="02040503050406030204" pitchFamily="18" charset="0"/>
                                  </a:rPr>
                                </m:ctrlPr>
                              </m:sSubPr>
                              <m:e>
                                <m:r>
                                  <a:rPr lang="nn-NO" altLang="zh-CN" sz="1600" b="1" i="1" smtClean="0">
                                    <a:latin typeface="Cambria Math" panose="02040503050406030204" pitchFamily="18" charset="0"/>
                                  </a:rPr>
                                  <m:t>𝒄</m:t>
                                </m:r>
                              </m:e>
                              <m:sub>
                                <m:r>
                                  <a:rPr lang="nn-NO" altLang="zh-CN" sz="1600" b="1" i="1" smtClean="0">
                                    <a:latin typeface="Cambria Math" panose="02040503050406030204" pitchFamily="18" charset="0"/>
                                  </a:rPr>
                                  <m:t>𝒊</m:t>
                                </m:r>
                              </m:sub>
                            </m:sSub>
                          </m:e>
                        </m:d>
                      </m:e>
                    </m:d>
                  </m:oMath>
                </a14:m>
                <a:r>
                  <a:rPr lang="zh-CN" altLang="en-US" sz="1600" dirty="0">
                    <a:latin typeface="微软雅黑" panose="020B0503020204020204" pitchFamily="34" charset="-122"/>
                    <a:ea typeface="微软雅黑" panose="020B0503020204020204" pitchFamily="34" charset="-122"/>
                  </a:rPr>
                  <a:t>期间要执行的、由其对应的数据帧在</a:t>
                </a:r>
                <a:r>
                  <a:rPr lang="en-US" altLang="zh-CN" sz="1600" dirty="0">
                    <a:latin typeface="微软雅黑" panose="020B0503020204020204" pitchFamily="34" charset="-122"/>
                    <a:ea typeface="微软雅黑" panose="020B0503020204020204" pitchFamily="34" charset="-122"/>
                  </a:rPr>
                  <a:t>t(ci)+ε</a:t>
                </a:r>
                <a:r>
                  <a:rPr lang="zh-CN" altLang="en-US" sz="1600" dirty="0">
                    <a:latin typeface="微软雅黑" panose="020B0503020204020204" pitchFamily="34" charset="-122"/>
                    <a:ea typeface="微软雅黑" panose="020B0503020204020204" pitchFamily="34" charset="-122"/>
                  </a:rPr>
                  <a:t>处的缓冲区</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中的作业产生的最大工作负载</a:t>
                </a:r>
                <a:r>
                  <a:rPr lang="en-US" altLang="zh-CN" sz="1600" dirty="0">
                    <a:latin typeface="微软雅黑" panose="020B0503020204020204" pitchFamily="34" charset="-122"/>
                    <a:ea typeface="微软雅黑" panose="020B0503020204020204" pitchFamily="34" charset="-122"/>
                  </a:rPr>
                  <a:t>t(ci)+ε</a:t>
                </a:r>
                <a:r>
                  <a:rPr lang="zh-CN" altLang="en-US" sz="1600" dirty="0">
                    <a:latin typeface="微软雅黑" panose="020B0503020204020204" pitchFamily="34" charset="-122"/>
                    <a:ea typeface="微软雅黑" panose="020B0503020204020204" pitchFamily="34" charset="-122"/>
                  </a:rPr>
                  <a:t>时刻，由</a:t>
                </a:r>
                <a:r>
                  <a:rPr lang="en-US" altLang="zh-CN" sz="1600" dirty="0">
                    <a:latin typeface="微软雅黑" panose="020B0503020204020204" pitchFamily="34" charset="-122"/>
                    <a:ea typeface="微软雅黑" panose="020B0503020204020204" pitchFamily="34" charset="-122"/>
                  </a:rPr>
                  <a:t>ci−1</a:t>
                </a:r>
                <a:r>
                  <a:rPr lang="zh-CN" altLang="en-US" sz="1600" dirty="0">
                    <a:latin typeface="微软雅黑" panose="020B0503020204020204" pitchFamily="34" charset="-122"/>
                    <a:ea typeface="微软雅黑" panose="020B0503020204020204" pitchFamily="34" charset="-122"/>
                  </a:rPr>
                  <a:t>产生的数据被写入</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时。</a:t>
                </a:r>
                <a:endParaRPr lang="en-US" altLang="zh-CN" sz="1600" dirty="0">
                  <a:latin typeface="微软雅黑" panose="020B0503020204020204" pitchFamily="34" charset="-122"/>
                  <a:ea typeface="微软雅黑" panose="020B0503020204020204" pitchFamily="34" charset="-122"/>
                </a:endParaRPr>
              </a:p>
              <a:p>
                <a:pPr marL="342900" indent="-342900">
                  <a:lnSpc>
                    <a:spcPct val="200000"/>
                  </a:lnSpc>
                  <a:buFont typeface="+mj-lt"/>
                  <a:buAutoNum type="arabicPeriod"/>
                </a:pPr>
                <a:r>
                  <a:rPr lang="zh-CN" altLang="en-US" sz="1600" dirty="0">
                    <a:latin typeface="微软雅黑" panose="020B0503020204020204" pitchFamily="34" charset="-122"/>
                    <a:ea typeface="微软雅黑" panose="020B0503020204020204" pitchFamily="34" charset="-122"/>
                  </a:rPr>
                  <a:t>在</a:t>
                </a:r>
                <a14:m>
                  <m:oMath xmlns:m="http://schemas.openxmlformats.org/officeDocument/2006/math">
                    <m:d>
                      <m:dPr>
                        <m:endChr m:val="]"/>
                        <m:ctrlPr>
                          <a:rPr lang="en-US" altLang="zh-CN" sz="1600" i="1" smtClean="0">
                            <a:latin typeface="Cambria Math" panose="02040503050406030204" pitchFamily="18" charset="0"/>
                            <a:ea typeface="微软雅黑" panose="020B0503020204020204" pitchFamily="34" charset="-122"/>
                          </a:rPr>
                        </m:ctrlPr>
                      </m:dPr>
                      <m:e>
                        <m:r>
                          <a:rPr lang="en-US" altLang="zh-CN" sz="1600" i="1" smtClean="0">
                            <a:latin typeface="Cambria Math" panose="02040503050406030204" pitchFamily="18" charset="0"/>
                            <a:ea typeface="微软雅黑" panose="020B0503020204020204" pitchFamily="34" charset="-122"/>
                          </a:rPr>
                          <m:t>𝑡</m:t>
                        </m:r>
                        <m:d>
                          <m:dPr>
                            <m:ctrlPr>
                              <a:rPr lang="en-US" altLang="zh-CN" sz="1600" i="1" smtClean="0">
                                <a:latin typeface="Cambria Math" panose="02040503050406030204" pitchFamily="18" charset="0"/>
                                <a:ea typeface="微软雅黑" panose="020B0503020204020204" pitchFamily="34" charset="-122"/>
                              </a:rPr>
                            </m:ctrlPr>
                          </m:dPr>
                          <m:e>
                            <m:r>
                              <a:rPr lang="en-US" altLang="zh-CN" sz="1600" i="1" smtClean="0">
                                <a:latin typeface="Cambria Math" panose="02040503050406030204" pitchFamily="18" charset="0"/>
                                <a:ea typeface="微软雅黑" panose="020B0503020204020204" pitchFamily="34" charset="-122"/>
                              </a:rPr>
                              <m:t>𝐶𝑖</m:t>
                            </m:r>
                          </m:e>
                        </m:d>
                        <m:r>
                          <a:rPr lang="zh-CN" altLang="en-US" sz="1600" i="1" smtClean="0">
                            <a:latin typeface="Cambria Math" panose="02040503050406030204" pitchFamily="18" charset="0"/>
                            <a:ea typeface="微软雅黑" panose="020B0503020204020204" pitchFamily="34" charset="-122"/>
                          </a:rPr>
                          <m:t>，</m:t>
                        </m:r>
                        <m:r>
                          <a:rPr lang="en-US" altLang="zh-CN" sz="1600" i="1" smtClean="0">
                            <a:latin typeface="Cambria Math" panose="02040503050406030204" pitchFamily="18" charset="0"/>
                            <a:ea typeface="微软雅黑" panose="020B0503020204020204" pitchFamily="34" charset="-122"/>
                          </a:rPr>
                          <m:t>𝑟</m:t>
                        </m:r>
                        <m:d>
                          <m:dPr>
                            <m:ctrlPr>
                              <a:rPr lang="en-US" altLang="zh-CN" sz="1600" i="1" smtClean="0">
                                <a:latin typeface="Cambria Math" panose="02040503050406030204" pitchFamily="18" charset="0"/>
                                <a:ea typeface="微软雅黑" panose="020B0503020204020204" pitchFamily="34" charset="-122"/>
                              </a:rPr>
                            </m:ctrlPr>
                          </m:dPr>
                          <m:e>
                            <m:r>
                              <a:rPr lang="en-US" altLang="zh-CN" sz="1600" i="1" smtClean="0">
                                <a:latin typeface="Cambria Math" panose="02040503050406030204" pitchFamily="18" charset="0"/>
                                <a:ea typeface="微软雅黑" panose="020B0503020204020204" pitchFamily="34" charset="-122"/>
                              </a:rPr>
                              <m:t>𝐶𝑖</m:t>
                            </m:r>
                          </m:e>
                        </m:d>
                      </m:e>
                    </m:d>
                  </m:oMath>
                </a14:m>
                <a:r>
                  <a:rPr lang="zh-CN" altLang="en-US" sz="1600" dirty="0">
                    <a:latin typeface="微软雅黑" panose="020B0503020204020204" pitchFamily="34" charset="-122"/>
                    <a:ea typeface="微软雅黑" panose="020B0503020204020204" pitchFamily="34" charset="-122"/>
                  </a:rPr>
                  <a:t>期间释放的工作产生的工作负载。</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5" name="文本框 24">
                <a:extLst>
                  <a:ext uri="{FF2B5EF4-FFF2-40B4-BE49-F238E27FC236}">
                    <a16:creationId xmlns:a16="http://schemas.microsoft.com/office/drawing/2014/main" id="{171A9AEA-2065-A8C3-CA5C-3C35E14B5B9A}"/>
                  </a:ext>
                </a:extLst>
              </p:cNvPr>
              <p:cNvSpPr txBox="1">
                <a:spLocks noRot="1" noChangeAspect="1" noMove="1" noResize="1" noEditPoints="1" noAdjustHandles="1" noChangeArrowheads="1" noChangeShapeType="1" noTextEdit="1"/>
              </p:cNvSpPr>
              <p:nvPr/>
            </p:nvSpPr>
            <p:spPr>
              <a:xfrm>
                <a:off x="310445" y="3665184"/>
                <a:ext cx="5711240" cy="3036216"/>
              </a:xfrm>
              <a:prstGeom prst="rect">
                <a:avLst/>
              </a:prstGeom>
              <a:blipFill>
                <a:blip r:embed="rId7"/>
                <a:stretch>
                  <a:fillRect l="-85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72CBFF5C-0030-FAB3-68F8-DC8A31685407}"/>
              </a:ext>
            </a:extLst>
          </p:cNvPr>
          <p:cNvSpPr txBox="1"/>
          <p:nvPr/>
        </p:nvSpPr>
        <p:spPr>
          <a:xfrm>
            <a:off x="4988538" y="3773936"/>
            <a:ext cx="765335"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e(τi)</a:t>
            </a:r>
          </a:p>
        </p:txBody>
      </p:sp>
      <p:cxnSp>
        <p:nvCxnSpPr>
          <p:cNvPr id="24" name="直接箭头连接符 23">
            <a:extLst>
              <a:ext uri="{FF2B5EF4-FFF2-40B4-BE49-F238E27FC236}">
                <a16:creationId xmlns:a16="http://schemas.microsoft.com/office/drawing/2014/main" id="{64381D09-0FEE-B5EB-8046-1E662EBDD800}"/>
              </a:ext>
            </a:extLst>
          </p:cNvPr>
          <p:cNvCxnSpPr>
            <a:cxnSpLocks/>
          </p:cNvCxnSpPr>
          <p:nvPr/>
        </p:nvCxnSpPr>
        <p:spPr>
          <a:xfrm>
            <a:off x="4369165" y="3971400"/>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F216C1D-DB81-BB6E-56DF-DBCE96BE0DD8}"/>
              </a:ext>
            </a:extLst>
          </p:cNvPr>
          <p:cNvCxnSpPr>
            <a:cxnSpLocks/>
          </p:cNvCxnSpPr>
          <p:nvPr/>
        </p:nvCxnSpPr>
        <p:spPr>
          <a:xfrm>
            <a:off x="5953004" y="4564864"/>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2CE47836-B7D6-FE41-8D11-AB007D2AA764}"/>
              </a:ext>
            </a:extLst>
          </p:cNvPr>
          <p:cNvSpPr txBox="1"/>
          <p:nvPr/>
        </p:nvSpPr>
        <p:spPr>
          <a:xfrm>
            <a:off x="6617255" y="4380198"/>
            <a:ext cx="1317821"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(Bi−1)·e(</a:t>
            </a:r>
            <a:r>
              <a:rPr lang="en-US" altLang="zh-CN" b="1" dirty="0" err="1">
                <a:latin typeface="Times New Roman" panose="02020603050405020304" pitchFamily="18" charset="0"/>
                <a:cs typeface="Times New Roman" panose="02020603050405020304" pitchFamily="18" charset="0"/>
              </a:rPr>
              <a:t>τi</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AC556FE3-335D-3BE9-AACC-1D9760A0D1E1}"/>
              </a:ext>
            </a:extLst>
          </p:cNvPr>
          <p:cNvCxnSpPr>
            <a:cxnSpLocks/>
          </p:cNvCxnSpPr>
          <p:nvPr/>
        </p:nvCxnSpPr>
        <p:spPr>
          <a:xfrm>
            <a:off x="5204649" y="6023066"/>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3795F58-3EAE-D3B4-AEF5-168EF41C6C25}"/>
              </a:ext>
            </a:extLst>
          </p:cNvPr>
          <p:cNvSpPr txBox="1"/>
          <p:nvPr/>
        </p:nvSpPr>
        <p:spPr>
          <a:xfrm>
            <a:off x="5865593" y="5838400"/>
            <a:ext cx="1317821"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e(</a:t>
            </a:r>
            <a:r>
              <a:rPr lang="en-US" altLang="zh-CN" b="1" dirty="0" err="1">
                <a:latin typeface="Times New Roman" panose="02020603050405020304" pitchFamily="18" charset="0"/>
                <a:cs typeface="Times New Roman" panose="02020603050405020304" pitchFamily="18" charset="0"/>
              </a:rPr>
              <a:t>τi</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97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pic>
        <p:nvPicPr>
          <p:cNvPr id="13" name="图片 12">
            <a:extLst>
              <a:ext uri="{FF2B5EF4-FFF2-40B4-BE49-F238E27FC236}">
                <a16:creationId xmlns:a16="http://schemas.microsoft.com/office/drawing/2014/main" id="{60D048F3-D0FE-34C3-2E98-4B68C6429BB5}"/>
              </a:ext>
            </a:extLst>
          </p:cNvPr>
          <p:cNvPicPr>
            <a:picLocks noChangeAspect="1"/>
          </p:cNvPicPr>
          <p:nvPr/>
        </p:nvPicPr>
        <p:blipFill>
          <a:blip r:embed="rId3"/>
          <a:stretch>
            <a:fillRect/>
          </a:stretch>
        </p:blipFill>
        <p:spPr>
          <a:xfrm>
            <a:off x="68670" y="1194589"/>
            <a:ext cx="5552381" cy="390476"/>
          </a:xfrm>
          <a:prstGeom prst="rect">
            <a:avLst/>
          </a:prstGeom>
        </p:spPr>
      </p:pic>
      <p:sp>
        <p:nvSpPr>
          <p:cNvPr id="33" name="文本框 32">
            <a:extLst>
              <a:ext uri="{FF2B5EF4-FFF2-40B4-BE49-F238E27FC236}">
                <a16:creationId xmlns:a16="http://schemas.microsoft.com/office/drawing/2014/main" id="{8BF2DD53-FD07-87B7-A464-14AFFCBBEE9F}"/>
              </a:ext>
            </a:extLst>
          </p:cNvPr>
          <p:cNvSpPr txBox="1"/>
          <p:nvPr/>
        </p:nvSpPr>
        <p:spPr>
          <a:xfrm>
            <a:off x="6021685" y="3622408"/>
            <a:ext cx="413376" cy="646331"/>
          </a:xfrm>
          <a:prstGeom prst="rect">
            <a:avLst/>
          </a:prstGeom>
          <a:noFill/>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7413184-0B08-B583-64D6-A50960966666}"/>
              </a:ext>
            </a:extLst>
          </p:cNvPr>
          <p:cNvSpPr txBox="1"/>
          <p:nvPr/>
        </p:nvSpPr>
        <p:spPr>
          <a:xfrm>
            <a:off x="74260" y="1770616"/>
            <a:ext cx="6164494"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Case 2 t(ci)</a:t>
            </a:r>
            <a:r>
              <a:rPr lang="zh-CN" altLang="en-US" b="1" dirty="0">
                <a:latin typeface="微软雅黑" panose="020B0503020204020204" pitchFamily="34" charset="-122"/>
                <a:ea typeface="微软雅黑" panose="020B0503020204020204" pitchFamily="34" charset="-122"/>
              </a:rPr>
              <a:t>处放入缓冲器</a:t>
            </a:r>
            <a:r>
              <a:rPr lang="en-US" altLang="zh-CN" b="1" dirty="0">
                <a:latin typeface="微软雅黑" panose="020B0503020204020204" pitchFamily="34" charset="-122"/>
                <a:ea typeface="微软雅黑" panose="020B0503020204020204" pitchFamily="34" charset="-122"/>
              </a:rPr>
              <a:t>Bi</a:t>
            </a:r>
            <a:r>
              <a:rPr lang="zh-CN" altLang="en-US" b="1" dirty="0">
                <a:latin typeface="微软雅黑" panose="020B0503020204020204" pitchFamily="34" charset="-122"/>
                <a:ea typeface="微软雅黑" panose="020B0503020204020204" pitchFamily="34" charset="-122"/>
              </a:rPr>
              <a:t>数据帧被重写</a:t>
            </a:r>
          </a:p>
        </p:txBody>
      </p:sp>
      <p:sp>
        <p:nvSpPr>
          <p:cNvPr id="34" name="文本框 33">
            <a:extLst>
              <a:ext uri="{FF2B5EF4-FFF2-40B4-BE49-F238E27FC236}">
                <a16:creationId xmlns:a16="http://schemas.microsoft.com/office/drawing/2014/main" id="{32C13071-DA39-B61D-3B32-1665F4E9164D}"/>
              </a:ext>
            </a:extLst>
          </p:cNvPr>
          <p:cNvSpPr txBox="1"/>
          <p:nvPr/>
        </p:nvSpPr>
        <p:spPr>
          <a:xfrm>
            <a:off x="95005" y="2290698"/>
            <a:ext cx="3702277"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t(ci)</a:t>
            </a:r>
            <a:r>
              <a:rPr lang="zh-CN" altLang="en-US" dirty="0">
                <a:latin typeface="微软雅黑" panose="020B0503020204020204" pitchFamily="34" charset="-122"/>
                <a:ea typeface="微软雅黑" panose="020B0503020204020204" pitchFamily="34" charset="-122"/>
              </a:rPr>
              <a:t>处释放的作业被跳过</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DF5994E-1A2C-D16C-0C21-C32D3F8568F6}"/>
                  </a:ext>
                </a:extLst>
              </p:cNvPr>
              <p:cNvSpPr txBox="1"/>
              <p:nvPr/>
            </p:nvSpPr>
            <p:spPr>
              <a:xfrm>
                <a:off x="75014" y="3806101"/>
                <a:ext cx="5681145" cy="470450"/>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2.2</a:t>
                </a:r>
                <a:r>
                  <a:rPr lang="zh-CN" altLang="en-US" sz="1600" dirty="0">
                    <a:latin typeface="微软雅黑" panose="020B0503020204020204" pitchFamily="34" charset="-122"/>
                    <a:ea typeface="微软雅黑" panose="020B0503020204020204" pitchFamily="34" charset="-122"/>
                  </a:rPr>
                  <a:t> 在 </a:t>
                </a:r>
                <a14:m>
                  <m:oMath xmlns:m="http://schemas.openxmlformats.org/officeDocument/2006/math">
                    <m:d>
                      <m:dPr>
                        <m:begChr m:val="["/>
                        <m:ctrlPr>
                          <a:rPr lang="nn-NO" altLang="zh-CN" sz="1600" i="1" smtClean="0">
                            <a:latin typeface="Cambria Math" panose="02040503050406030204" pitchFamily="18" charset="0"/>
                          </a:rPr>
                        </m:ctrlPr>
                      </m:dPr>
                      <m:e>
                        <m:r>
                          <a:rPr lang="nn-NO" altLang="zh-CN" sz="1600" b="0" i="1" smtClean="0">
                            <a:latin typeface="Cambria Math" panose="02040503050406030204" pitchFamily="18" charset="0"/>
                          </a:rPr>
                          <m:t>𝑡</m:t>
                        </m:r>
                        <m:d>
                          <m:dPr>
                            <m:ctrlPr>
                              <a:rPr lang="nn-NO" altLang="zh-CN" sz="1600" i="1" smtClean="0">
                                <a:latin typeface="Cambria Math" panose="02040503050406030204" pitchFamily="18" charset="0"/>
                              </a:rPr>
                            </m:ctrlPr>
                          </m:dPr>
                          <m:e>
                            <m:sSub>
                              <m:sSubPr>
                                <m:ctrlPr>
                                  <a:rPr lang="nn-NO" altLang="zh-CN" sz="1600" i="1" smtClean="0">
                                    <a:latin typeface="Cambria Math" panose="02040503050406030204" pitchFamily="18" charset="0"/>
                                  </a:rPr>
                                </m:ctrlPr>
                              </m:sSubPr>
                              <m:e>
                                <m:r>
                                  <a:rPr lang="nn-NO" altLang="zh-CN" sz="1600" b="0" i="1" smtClean="0">
                                    <a:latin typeface="Cambria Math" panose="02040503050406030204" pitchFamily="18" charset="0"/>
                                  </a:rPr>
                                  <m:t>𝑐</m:t>
                                </m:r>
                              </m:e>
                              <m:sub>
                                <m:r>
                                  <a:rPr lang="nn-NO" altLang="zh-CN" sz="1600" b="0" i="1" smtClean="0">
                                    <a:latin typeface="Cambria Math" panose="02040503050406030204" pitchFamily="18" charset="0"/>
                                  </a:rPr>
                                  <m:t>𝑖</m:t>
                                </m:r>
                              </m:sub>
                            </m:sSub>
                          </m:e>
                        </m:d>
                        <m:r>
                          <a:rPr lang="zh-CN" altLang="nn-NO" sz="1600" b="0" i="1" smtClean="0">
                            <a:latin typeface="Cambria Math" panose="02040503050406030204" pitchFamily="18" charset="0"/>
                          </a:rPr>
                          <m:t>，</m:t>
                        </m:r>
                        <m:r>
                          <a:rPr lang="nn-NO" altLang="zh-CN" sz="1600" b="0" i="1" smtClean="0">
                            <a:latin typeface="Cambria Math" panose="02040503050406030204" pitchFamily="18" charset="0"/>
                          </a:rPr>
                          <m:t>𝑟</m:t>
                        </m:r>
                        <m:d>
                          <m:dPr>
                            <m:ctrlPr>
                              <a:rPr lang="nn-NO" altLang="zh-CN" sz="1600" i="1" smtClean="0">
                                <a:latin typeface="Cambria Math" panose="02040503050406030204" pitchFamily="18" charset="0"/>
                              </a:rPr>
                            </m:ctrlPr>
                          </m:dPr>
                          <m:e>
                            <m:sSub>
                              <m:sSubPr>
                                <m:ctrlPr>
                                  <a:rPr lang="nn-NO" altLang="zh-CN" sz="1600" i="1" smtClean="0">
                                    <a:latin typeface="Cambria Math" panose="02040503050406030204" pitchFamily="18" charset="0"/>
                                  </a:rPr>
                                </m:ctrlPr>
                              </m:sSubPr>
                              <m:e>
                                <m:r>
                                  <a:rPr lang="nn-NO" altLang="zh-CN" sz="1600" b="0" i="1" smtClean="0">
                                    <a:latin typeface="Cambria Math" panose="02040503050406030204" pitchFamily="18" charset="0"/>
                                  </a:rPr>
                                  <m:t>𝑐</m:t>
                                </m:r>
                              </m:e>
                              <m:sub>
                                <m:r>
                                  <a:rPr lang="nn-NO" altLang="zh-CN" sz="1600" b="0" i="1" smtClean="0">
                                    <a:latin typeface="Cambria Math" panose="02040503050406030204" pitchFamily="18" charset="0"/>
                                  </a:rPr>
                                  <m:t>𝑖</m:t>
                                </m:r>
                              </m:sub>
                            </m:sSub>
                          </m:e>
                        </m:d>
                      </m:e>
                    </m:d>
                  </m:oMath>
                </a14:m>
                <a:r>
                  <a:rPr lang="zh-CN" altLang="en-US" sz="1600" dirty="0">
                    <a:latin typeface="微软雅黑" panose="020B0503020204020204" pitchFamily="34" charset="-122"/>
                    <a:ea typeface="微软雅黑" panose="020B0503020204020204" pitchFamily="34" charset="-122"/>
                  </a:rPr>
                  <a:t>期间最大工作负载上界为</a:t>
                </a:r>
                <a:r>
                  <a:rPr lang="en-US" altLang="zh-CN" sz="1600" dirty="0">
                    <a:latin typeface="微软雅黑" panose="020B0503020204020204" pitchFamily="34" charset="-122"/>
                    <a:ea typeface="微软雅黑" panose="020B0503020204020204" pitchFamily="34" charset="-122"/>
                  </a:rPr>
                  <a:t>(|Bi|+1)·e(</a:t>
                </a:r>
                <a:r>
                  <a:rPr lang="el-GR" altLang="zh-CN" sz="1600" dirty="0">
                    <a:latin typeface="微软雅黑" panose="020B0503020204020204" pitchFamily="34" charset="-122"/>
                    <a:ea typeface="微软雅黑" panose="020B0503020204020204" pitchFamily="34" charset="-122"/>
                  </a:rPr>
                  <a:t>τ</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a:t>
                </a:r>
              </a:p>
            </p:txBody>
          </p:sp>
        </mc:Choice>
        <mc:Fallback xmlns="">
          <p:sp>
            <p:nvSpPr>
              <p:cNvPr id="8" name="文本框 7">
                <a:extLst>
                  <a:ext uri="{FF2B5EF4-FFF2-40B4-BE49-F238E27FC236}">
                    <a16:creationId xmlns:a16="http://schemas.microsoft.com/office/drawing/2014/main" id="{6DF5994E-1A2C-D16C-0C21-C32D3F8568F6}"/>
                  </a:ext>
                </a:extLst>
              </p:cNvPr>
              <p:cNvSpPr txBox="1">
                <a:spLocks noRot="1" noChangeAspect="1" noMove="1" noResize="1" noEditPoints="1" noAdjustHandles="1" noChangeArrowheads="1" noChangeShapeType="1" noTextEdit="1"/>
              </p:cNvSpPr>
              <p:nvPr/>
            </p:nvSpPr>
            <p:spPr>
              <a:xfrm>
                <a:off x="75014" y="3806101"/>
                <a:ext cx="5681145" cy="470450"/>
              </a:xfrm>
              <a:prstGeom prst="rect">
                <a:avLst/>
              </a:prstGeom>
              <a:blipFill>
                <a:blip r:embed="rId4"/>
                <a:stretch>
                  <a:fillRect l="-536"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CE327CF-823C-1665-D0F2-C53B38279B5F}"/>
                  </a:ext>
                </a:extLst>
              </p:cNvPr>
              <p:cNvSpPr txBox="1"/>
              <p:nvPr/>
            </p:nvSpPr>
            <p:spPr>
              <a:xfrm>
                <a:off x="88564" y="2783257"/>
                <a:ext cx="5487028" cy="835165"/>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2.1</a:t>
                </a:r>
                <a:r>
                  <a:rPr lang="zh-CN" altLang="en-US" sz="1600" dirty="0">
                    <a:latin typeface="微软雅黑" panose="020B0503020204020204" pitchFamily="34" charset="-122"/>
                    <a:ea typeface="微软雅黑" panose="020B0503020204020204" pitchFamily="34" charset="-122"/>
                  </a:rPr>
                  <a:t> 在 </a:t>
                </a:r>
                <a14:m>
                  <m:oMath xmlns:m="http://schemas.openxmlformats.org/officeDocument/2006/math">
                    <m:d>
                      <m:dPr>
                        <m:begChr m:val="["/>
                        <m:ctrlPr>
                          <a:rPr lang="nn-NO" altLang="zh-CN" sz="1600" i="1" smtClean="0">
                            <a:latin typeface="Cambria Math" panose="02040503050406030204" pitchFamily="18" charset="0"/>
                          </a:rPr>
                        </m:ctrlPr>
                      </m:dPr>
                      <m:e>
                        <m:r>
                          <a:rPr lang="nn-NO" altLang="zh-CN" sz="1600" b="0" i="1" smtClean="0">
                            <a:latin typeface="Cambria Math" panose="02040503050406030204" pitchFamily="18" charset="0"/>
                          </a:rPr>
                          <m:t>𝑡</m:t>
                        </m:r>
                        <m:d>
                          <m:dPr>
                            <m:ctrlPr>
                              <a:rPr lang="nn-NO" altLang="zh-CN" sz="1600" i="1" smtClean="0">
                                <a:latin typeface="Cambria Math" panose="02040503050406030204" pitchFamily="18" charset="0"/>
                              </a:rPr>
                            </m:ctrlPr>
                          </m:dPr>
                          <m:e>
                            <m:sSub>
                              <m:sSubPr>
                                <m:ctrlPr>
                                  <a:rPr lang="nn-NO" altLang="zh-CN" sz="1600" i="1" smtClean="0">
                                    <a:latin typeface="Cambria Math" panose="02040503050406030204" pitchFamily="18" charset="0"/>
                                  </a:rPr>
                                </m:ctrlPr>
                              </m:sSubPr>
                              <m:e>
                                <m:r>
                                  <a:rPr lang="nn-NO" altLang="zh-CN" sz="1600" b="0" i="1" smtClean="0">
                                    <a:latin typeface="Cambria Math" panose="02040503050406030204" pitchFamily="18" charset="0"/>
                                  </a:rPr>
                                  <m:t>𝑐</m:t>
                                </m:r>
                              </m:e>
                              <m:sub>
                                <m:r>
                                  <a:rPr lang="nn-NO" altLang="zh-CN" sz="1600" b="0" i="1" smtClean="0">
                                    <a:latin typeface="Cambria Math" panose="02040503050406030204" pitchFamily="18" charset="0"/>
                                  </a:rPr>
                                  <m:t>𝑖</m:t>
                                </m:r>
                              </m:sub>
                            </m:sSub>
                          </m:e>
                        </m:d>
                        <m:r>
                          <a:rPr lang="zh-CN" altLang="nn-NO" sz="1600" b="0" i="1" smtClean="0">
                            <a:latin typeface="Cambria Math" panose="02040503050406030204" pitchFamily="18" charset="0"/>
                          </a:rPr>
                          <m:t>，</m:t>
                        </m:r>
                        <m:r>
                          <a:rPr lang="nn-NO" altLang="zh-CN" sz="1600" b="0" i="1" smtClean="0">
                            <a:latin typeface="Cambria Math" panose="02040503050406030204" pitchFamily="18" charset="0"/>
                          </a:rPr>
                          <m:t>𝑟</m:t>
                        </m:r>
                        <m:d>
                          <m:dPr>
                            <m:ctrlPr>
                              <a:rPr lang="nn-NO" altLang="zh-CN" sz="1600" i="1" smtClean="0">
                                <a:latin typeface="Cambria Math" panose="02040503050406030204" pitchFamily="18" charset="0"/>
                              </a:rPr>
                            </m:ctrlPr>
                          </m:dPr>
                          <m:e>
                            <m:sSub>
                              <m:sSubPr>
                                <m:ctrlPr>
                                  <a:rPr lang="nn-NO" altLang="zh-CN" sz="1600" i="1" smtClean="0">
                                    <a:latin typeface="Cambria Math" panose="02040503050406030204" pitchFamily="18" charset="0"/>
                                  </a:rPr>
                                </m:ctrlPr>
                              </m:sSubPr>
                              <m:e>
                                <m:r>
                                  <a:rPr lang="nn-NO" altLang="zh-CN" sz="1600" b="0" i="1" smtClean="0">
                                    <a:latin typeface="Cambria Math" panose="02040503050406030204" pitchFamily="18" charset="0"/>
                                  </a:rPr>
                                  <m:t>𝑐</m:t>
                                </m:r>
                              </m:e>
                              <m:sub>
                                <m:r>
                                  <a:rPr lang="nn-NO" altLang="zh-CN" sz="1600" b="0" i="1" smtClean="0">
                                    <a:latin typeface="Cambria Math" panose="02040503050406030204" pitchFamily="18" charset="0"/>
                                  </a:rPr>
                                  <m:t>𝑖</m:t>
                                </m:r>
                              </m:sub>
                            </m:sSub>
                          </m:e>
                        </m:d>
                      </m:e>
                    </m:d>
                  </m:oMath>
                </a14:m>
                <a:r>
                  <a:rPr lang="zh-CN" altLang="en-US" sz="1600" dirty="0">
                    <a:latin typeface="微软雅黑" panose="020B0503020204020204" pitchFamily="34" charset="-122"/>
                    <a:ea typeface="微软雅黑" panose="020B0503020204020204" pitchFamily="34" charset="-122"/>
                  </a:rPr>
                  <a:t>期间不存在有未使用的可用资源</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但没有任务τi的未完成作业的时刻</a:t>
                </a: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26" name="文本框 25">
                <a:extLst>
                  <a:ext uri="{FF2B5EF4-FFF2-40B4-BE49-F238E27FC236}">
                    <a16:creationId xmlns:a16="http://schemas.microsoft.com/office/drawing/2014/main" id="{1CE327CF-823C-1665-D0F2-C53B38279B5F}"/>
                  </a:ext>
                </a:extLst>
              </p:cNvPr>
              <p:cNvSpPr txBox="1">
                <a:spLocks noRot="1" noChangeAspect="1" noMove="1" noResize="1" noEditPoints="1" noAdjustHandles="1" noChangeArrowheads="1" noChangeShapeType="1" noTextEdit="1"/>
              </p:cNvSpPr>
              <p:nvPr/>
            </p:nvSpPr>
            <p:spPr>
              <a:xfrm>
                <a:off x="88564" y="2783257"/>
                <a:ext cx="5487028" cy="835165"/>
              </a:xfrm>
              <a:prstGeom prst="rect">
                <a:avLst/>
              </a:prstGeom>
              <a:blipFill>
                <a:blip r:embed="rId5"/>
                <a:stretch>
                  <a:fillRect l="-667" b="-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5171470-DB38-B6C8-1705-9C9D3EE867AE}"/>
                  </a:ext>
                </a:extLst>
              </p:cNvPr>
              <p:cNvSpPr txBox="1"/>
              <p:nvPr/>
            </p:nvSpPr>
            <p:spPr>
              <a:xfrm>
                <a:off x="5257800" y="3291272"/>
                <a:ext cx="5392467" cy="60375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微软雅黑" panose="020B0503020204020204" pitchFamily="34" charset="-122"/>
                        </a:rPr>
                        <m:t>𝒇</m:t>
                      </m:r>
                      <m:d>
                        <m:dPr>
                          <m:ctrlPr>
                            <a:rPr lang="en-US" altLang="zh-CN" b="1" i="1" smtClean="0">
                              <a:latin typeface="Cambria Math" panose="02040503050406030204" pitchFamily="18" charset="0"/>
                              <a:ea typeface="微软雅黑" panose="020B0503020204020204" pitchFamily="34" charset="-122"/>
                            </a:rPr>
                          </m:ctrlPr>
                        </m:dPr>
                        <m:e>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𝒄</m:t>
                              </m:r>
                            </m:e>
                            <m:sub>
                              <m:r>
                                <a:rPr lang="en-US" altLang="zh-CN" b="1" i="1">
                                  <a:latin typeface="Cambria Math" panose="02040503050406030204" pitchFamily="18" charset="0"/>
                                  <a:ea typeface="微软雅黑" panose="020B0503020204020204" pitchFamily="34" charset="-122"/>
                                </a:rPr>
                                <m:t>𝒊</m:t>
                              </m:r>
                            </m:sub>
                          </m:sSub>
                        </m:e>
                      </m:d>
                      <m:r>
                        <a:rPr lang="en-US" altLang="zh-CN"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𝒕</m:t>
                      </m:r>
                      <m:r>
                        <a:rPr lang="en-US" altLang="zh-CN" b="1" i="1" smtClean="0">
                          <a:latin typeface="Cambria Math" panose="02040503050406030204" pitchFamily="18" charset="0"/>
                          <a:ea typeface="微软雅黑" panose="020B0503020204020204" pitchFamily="34" charset="-122"/>
                        </a:rPr>
                        <m:t>(</m:t>
                      </m:r>
                      <m:sSub>
                        <m:sSubPr>
                          <m:ctrlPr>
                            <a:rPr lang="en-US" altLang="zh-CN" b="1" i="1" smtClean="0">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𝒄</m:t>
                          </m:r>
                        </m:e>
                        <m:sub>
                          <m:r>
                            <a:rPr lang="en-US" altLang="zh-CN" b="1" i="1">
                              <a:latin typeface="Cambria Math" panose="02040503050406030204" pitchFamily="18" charset="0"/>
                              <a:ea typeface="微软雅黑" panose="020B0503020204020204" pitchFamily="34" charset="-122"/>
                            </a:rPr>
                            <m:t>𝒊</m:t>
                          </m:r>
                        </m:sub>
                      </m:sSub>
                      <m:r>
                        <a:rPr lang="en-US" altLang="zh-CN" b="1" i="1" smtClean="0">
                          <a:latin typeface="Cambria Math" panose="02040503050406030204" pitchFamily="18" charset="0"/>
                          <a:ea typeface="微软雅黑" panose="020B0503020204020204" pitchFamily="34" charset="-122"/>
                        </a:rPr>
                        <m:t>)≤ </m:t>
                      </m:r>
                      <m:acc>
                        <m:accPr>
                          <m:chr m:val="̅"/>
                          <m:ctrlPr>
                            <a:rPr lang="en-US" altLang="zh-CN" b="1" i="1">
                              <a:latin typeface="Cambria Math" panose="02040503050406030204" pitchFamily="18" charset="0"/>
                            </a:rPr>
                          </m:ctrlPr>
                        </m:accPr>
                        <m:e>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𝜷</m:t>
                              </m:r>
                            </m:e>
                            <m:sub>
                              <m:r>
                                <a:rPr lang="en-US" altLang="zh-CN" b="1" i="1">
                                  <a:latin typeface="Cambria Math" panose="02040503050406030204" pitchFamily="18" charset="0"/>
                                </a:rPr>
                                <m:t>𝒊</m:t>
                              </m:r>
                            </m:sub>
                            <m:sup>
                              <m:r>
                                <a:rPr lang="en-US" altLang="zh-CN" b="1" i="1">
                                  <a:latin typeface="Cambria Math" panose="02040503050406030204" pitchFamily="18" charset="0"/>
                                </a:rPr>
                                <m:t>𝒍</m:t>
                              </m:r>
                            </m:sup>
                          </m:sSubSup>
                        </m:e>
                      </m:acc>
                      <m:r>
                        <a:rPr lang="en-US" altLang="zh-CN" b="1" i="1" smtClean="0">
                          <a:latin typeface="Cambria Math" panose="02040503050406030204" pitchFamily="18" charset="0"/>
                        </a:rPr>
                        <m:t> </m:t>
                      </m:r>
                      <m:r>
                        <a:rPr lang="en-US" altLang="zh-CN"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𝑩𝒊</m:t>
                      </m:r>
                      <m:r>
                        <a:rPr lang="en-US" altLang="zh-CN"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𝟏</m:t>
                      </m:r>
                      <m:r>
                        <a:rPr lang="en-US" altLang="zh-CN" b="1" i="1" smtClean="0">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ea typeface="微软雅黑" panose="020B0503020204020204" pitchFamily="34" charset="-122"/>
                        </a:rPr>
                        <m:t>𝒆</m:t>
                      </m:r>
                      <m:r>
                        <a:rPr lang="en-US" altLang="zh-CN" b="1" i="1" smtClean="0">
                          <a:latin typeface="Cambria Math" panose="02040503050406030204" pitchFamily="18" charset="0"/>
                          <a:ea typeface="微软雅黑" panose="020B0503020204020204" pitchFamily="34" charset="-122"/>
                        </a:rPr>
                        <m:t>(</m:t>
                      </m:r>
                      <m:sSub>
                        <m:sSubPr>
                          <m:ctrlPr>
                            <a:rPr lang="el-GR" altLang="zh-CN" b="1" i="1" smtClean="0">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𝝉</m:t>
                          </m:r>
                        </m:e>
                        <m:sub>
                          <m:r>
                            <a:rPr lang="en-US" altLang="zh-CN" b="1" i="1">
                              <a:latin typeface="Cambria Math" panose="02040503050406030204" pitchFamily="18" charset="0"/>
                              <a:ea typeface="微软雅黑" panose="020B0503020204020204" pitchFamily="34" charset="-122"/>
                            </a:rPr>
                            <m:t>𝒊</m:t>
                          </m:r>
                        </m:sub>
                      </m:sSub>
                      <m:r>
                        <a:rPr lang="en-US" altLang="zh-CN" b="1" i="1" smtClean="0">
                          <a:latin typeface="Cambria Math" panose="02040503050406030204" pitchFamily="18" charset="0"/>
                          <a:ea typeface="微软雅黑" panose="020B0503020204020204" pitchFamily="34" charset="-122"/>
                        </a:rPr>
                        <m:t>))</m:t>
                      </m:r>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27" name="文本框 26">
                <a:extLst>
                  <a:ext uri="{FF2B5EF4-FFF2-40B4-BE49-F238E27FC236}">
                    <a16:creationId xmlns:a16="http://schemas.microsoft.com/office/drawing/2014/main" id="{F5171470-DB38-B6C8-1705-9C9D3EE867AE}"/>
                  </a:ext>
                </a:extLst>
              </p:cNvPr>
              <p:cNvSpPr txBox="1">
                <a:spLocks noRot="1" noChangeAspect="1" noMove="1" noResize="1" noEditPoints="1" noAdjustHandles="1" noChangeArrowheads="1" noChangeShapeType="1" noTextEdit="1"/>
              </p:cNvSpPr>
              <p:nvPr/>
            </p:nvSpPr>
            <p:spPr>
              <a:xfrm>
                <a:off x="5257800" y="3291272"/>
                <a:ext cx="5392467" cy="603755"/>
              </a:xfrm>
              <a:prstGeom prst="rect">
                <a:avLst/>
              </a:prstGeom>
              <a:blipFill>
                <a:blip r:embed="rId6"/>
                <a:stretch>
                  <a:fillRect/>
                </a:stretch>
              </a:blipFill>
            </p:spPr>
            <p:txBody>
              <a:bodyPr/>
              <a:lstStyle/>
              <a:p>
                <a:r>
                  <a:rPr lang="zh-CN" altLang="en-US">
                    <a:noFill/>
                  </a:rPr>
                  <a:t> </a:t>
                </a:r>
              </a:p>
            </p:txBody>
          </p:sp>
        </mc:Fallback>
      </mc:AlternateContent>
      <p:sp>
        <p:nvSpPr>
          <p:cNvPr id="28" name="右大括号 27">
            <a:extLst>
              <a:ext uri="{FF2B5EF4-FFF2-40B4-BE49-F238E27FC236}">
                <a16:creationId xmlns:a16="http://schemas.microsoft.com/office/drawing/2014/main" id="{B48DFC9D-503E-C1C0-0C3B-8882BC07A93F}"/>
              </a:ext>
            </a:extLst>
          </p:cNvPr>
          <p:cNvSpPr/>
          <p:nvPr/>
        </p:nvSpPr>
        <p:spPr>
          <a:xfrm>
            <a:off x="5575592" y="2891596"/>
            <a:ext cx="313330" cy="147416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8B90206-E0AC-9FDB-889B-17FDEDEA1F7F}"/>
              </a:ext>
            </a:extLst>
          </p:cNvPr>
          <p:cNvSpPr txBox="1"/>
          <p:nvPr/>
        </p:nvSpPr>
        <p:spPr>
          <a:xfrm>
            <a:off x="63879" y="4530649"/>
            <a:ext cx="6164494"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最大反应时间上界</a:t>
            </a:r>
          </a:p>
        </p:txBody>
      </p:sp>
      <p:pic>
        <p:nvPicPr>
          <p:cNvPr id="35" name="图片 34">
            <a:extLst>
              <a:ext uri="{FF2B5EF4-FFF2-40B4-BE49-F238E27FC236}">
                <a16:creationId xmlns:a16="http://schemas.microsoft.com/office/drawing/2014/main" id="{74B77138-F259-88A8-9DBF-05B6D8D6870F}"/>
              </a:ext>
            </a:extLst>
          </p:cNvPr>
          <p:cNvPicPr>
            <a:picLocks noChangeAspect="1"/>
          </p:cNvPicPr>
          <p:nvPr/>
        </p:nvPicPr>
        <p:blipFill>
          <a:blip r:embed="rId7"/>
          <a:stretch>
            <a:fillRect/>
          </a:stretch>
        </p:blipFill>
        <p:spPr>
          <a:xfrm>
            <a:off x="441303" y="5154079"/>
            <a:ext cx="5447619" cy="647619"/>
          </a:xfrm>
          <a:prstGeom prst="rect">
            <a:avLst/>
          </a:prstGeom>
        </p:spPr>
      </p:pic>
      <p:pic>
        <p:nvPicPr>
          <p:cNvPr id="53" name="图片 52">
            <a:extLst>
              <a:ext uri="{FF2B5EF4-FFF2-40B4-BE49-F238E27FC236}">
                <a16:creationId xmlns:a16="http://schemas.microsoft.com/office/drawing/2014/main" id="{C7F95153-67F1-3886-3DBF-6C002881C46A}"/>
              </a:ext>
            </a:extLst>
          </p:cNvPr>
          <p:cNvPicPr>
            <a:picLocks noChangeAspect="1"/>
          </p:cNvPicPr>
          <p:nvPr/>
        </p:nvPicPr>
        <p:blipFill>
          <a:blip r:embed="rId8"/>
          <a:stretch>
            <a:fillRect/>
          </a:stretch>
        </p:blipFill>
        <p:spPr>
          <a:xfrm>
            <a:off x="6623688" y="4633391"/>
            <a:ext cx="1914286" cy="1361905"/>
          </a:xfrm>
          <a:prstGeom prst="rect">
            <a:avLst/>
          </a:prstGeom>
        </p:spPr>
      </p:pic>
    </p:spTree>
    <p:extLst>
      <p:ext uri="{BB962C8B-B14F-4D97-AF65-F5344CB8AC3E}">
        <p14:creationId xmlns:p14="http://schemas.microsoft.com/office/powerpoint/2010/main" val="135426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dirty="0">
                <a:latin typeface="微软雅黑" panose="020B0503020204020204" pitchFamily="34" charset="-122"/>
                <a:ea typeface="微软雅黑" panose="020B0503020204020204" pitchFamily="34" charset="-122"/>
              </a:rPr>
              <a:t>缓冲区大小的影响</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6408388" y="4436623"/>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1A9692A-5DD6-3B9B-6CE1-17B0C40AEEEB}"/>
              </a:ext>
            </a:extLst>
          </p:cNvPr>
          <p:cNvSpPr txBox="1"/>
          <p:nvPr/>
        </p:nvSpPr>
        <p:spPr>
          <a:xfrm>
            <a:off x="437508" y="5722544"/>
            <a:ext cx="6164494" cy="369332"/>
          </a:xfrm>
          <a:prstGeom prst="rect">
            <a:avLst/>
          </a:prstGeom>
          <a:noFill/>
        </p:spPr>
        <p:txBody>
          <a:bodyPr wrap="square">
            <a:spAutoFit/>
          </a:bodyPr>
          <a:lstStyle/>
          <a:p>
            <a:r>
              <a:rPr lang="zh-CN" altLang="en-US" dirty="0">
                <a:solidFill>
                  <a:schemeClr val="accent1"/>
                </a:solidFill>
                <a:latin typeface="微软雅黑" panose="020B0503020204020204" pitchFamily="34" charset="-122"/>
                <a:ea typeface="微软雅黑" panose="020B0503020204020204" pitchFamily="34" charset="-122"/>
              </a:rPr>
              <a:t>使用较小的缓冲区有利于反应时间</a:t>
            </a:r>
          </a:p>
        </p:txBody>
      </p:sp>
      <p:sp>
        <p:nvSpPr>
          <p:cNvPr id="7" name="文本框 6">
            <a:extLst>
              <a:ext uri="{FF2B5EF4-FFF2-40B4-BE49-F238E27FC236}">
                <a16:creationId xmlns:a16="http://schemas.microsoft.com/office/drawing/2014/main" id="{FB8534F9-8624-9BAB-BE70-101BEBBE7840}"/>
              </a:ext>
            </a:extLst>
          </p:cNvPr>
          <p:cNvSpPr txBox="1"/>
          <p:nvPr/>
        </p:nvSpPr>
        <p:spPr>
          <a:xfrm>
            <a:off x="437508" y="3241677"/>
            <a:ext cx="727838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每个任务</a:t>
            </a:r>
            <a:r>
              <a:rPr lang="en-US" altLang="zh-CN" dirty="0" err="1">
                <a:latin typeface="微软雅黑" panose="020B0503020204020204" pitchFamily="34" charset="-122"/>
                <a:ea typeface="微软雅黑" panose="020B0503020204020204" pitchFamily="34" charset="-122"/>
              </a:rPr>
              <a:t>τi</a:t>
            </a:r>
            <a:r>
              <a:rPr lang="zh-CN" altLang="en-US" dirty="0">
                <a:latin typeface="微软雅黑" panose="020B0503020204020204" pitchFamily="34" charset="-122"/>
                <a:ea typeface="微软雅黑" panose="020B0503020204020204" pitchFamily="34" charset="-122"/>
              </a:rPr>
              <a:t>设置</a:t>
            </a:r>
            <a:r>
              <a:rPr lang="en-US" altLang="zh-CN" dirty="0">
                <a:latin typeface="微软雅黑" panose="020B0503020204020204" pitchFamily="34" charset="-122"/>
                <a:ea typeface="微软雅黑" panose="020B0503020204020204" pitchFamily="34" charset="-122"/>
              </a:rPr>
              <a:t>|Bi|=1</a:t>
            </a:r>
            <a:r>
              <a:rPr lang="zh-CN" altLang="en-US" dirty="0">
                <a:latin typeface="微软雅黑" panose="020B0503020204020204" pitchFamily="34" charset="-122"/>
                <a:ea typeface="微软雅黑" panose="020B0503020204020204" pitchFamily="34" charset="-122"/>
              </a:rPr>
              <a:t>时，链</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的最大反应时间</a:t>
            </a:r>
            <a:r>
              <a:rPr lang="en-US" altLang="zh-CN" dirty="0">
                <a:latin typeface="微软雅黑" panose="020B0503020204020204" pitchFamily="34" charset="-122"/>
                <a:ea typeface="微软雅黑" panose="020B0503020204020204" pitchFamily="34" charset="-122"/>
              </a:rPr>
              <a:t>RT(C)</a:t>
            </a:r>
            <a:r>
              <a:rPr lang="zh-CN" altLang="en-US" dirty="0">
                <a:latin typeface="微软雅黑" panose="020B0503020204020204" pitchFamily="34" charset="-122"/>
                <a:ea typeface="微软雅黑" panose="020B0503020204020204" pitchFamily="34" charset="-122"/>
              </a:rPr>
              <a:t>最小。</a:t>
            </a:r>
          </a:p>
        </p:txBody>
      </p:sp>
      <p:pic>
        <p:nvPicPr>
          <p:cNvPr id="8" name="图片 7">
            <a:extLst>
              <a:ext uri="{FF2B5EF4-FFF2-40B4-BE49-F238E27FC236}">
                <a16:creationId xmlns:a16="http://schemas.microsoft.com/office/drawing/2014/main" id="{512A66AB-7017-1075-20D3-F79E392CD1D7}"/>
              </a:ext>
            </a:extLst>
          </p:cNvPr>
          <p:cNvPicPr>
            <a:picLocks noChangeAspect="1"/>
          </p:cNvPicPr>
          <p:nvPr/>
        </p:nvPicPr>
        <p:blipFill>
          <a:blip r:embed="rId3"/>
          <a:stretch>
            <a:fillRect/>
          </a:stretch>
        </p:blipFill>
        <p:spPr>
          <a:xfrm>
            <a:off x="437508" y="3697634"/>
            <a:ext cx="5447619" cy="647619"/>
          </a:xfrm>
          <a:prstGeom prst="rect">
            <a:avLst/>
          </a:prstGeom>
        </p:spPr>
      </p:pic>
      <p:sp>
        <p:nvSpPr>
          <p:cNvPr id="10" name="文本框 9">
            <a:extLst>
              <a:ext uri="{FF2B5EF4-FFF2-40B4-BE49-F238E27FC236}">
                <a16:creationId xmlns:a16="http://schemas.microsoft.com/office/drawing/2014/main" id="{2C6D60CE-94B1-4E9E-129E-31B59BF238CC}"/>
              </a:ext>
            </a:extLst>
          </p:cNvPr>
          <p:cNvSpPr txBox="1"/>
          <p:nvPr/>
        </p:nvSpPr>
        <p:spPr>
          <a:xfrm>
            <a:off x="3631915" y="4736079"/>
            <a:ext cx="88957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非递减</a:t>
            </a:r>
          </a:p>
        </p:txBody>
      </p:sp>
      <p:cxnSp>
        <p:nvCxnSpPr>
          <p:cNvPr id="11" name="直接箭头连接符 10">
            <a:extLst>
              <a:ext uri="{FF2B5EF4-FFF2-40B4-BE49-F238E27FC236}">
                <a16:creationId xmlns:a16="http://schemas.microsoft.com/office/drawing/2014/main" id="{2B3DA6E8-F418-1BFF-357C-309D9F47764C}"/>
              </a:ext>
            </a:extLst>
          </p:cNvPr>
          <p:cNvCxnSpPr>
            <a:cxnSpLocks/>
          </p:cNvCxnSpPr>
          <p:nvPr/>
        </p:nvCxnSpPr>
        <p:spPr>
          <a:xfrm>
            <a:off x="2911958" y="4227638"/>
            <a:ext cx="1164742" cy="4806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79A8012-0C46-53F5-D9D8-DB7AA6F7EB0C}"/>
              </a:ext>
            </a:extLst>
          </p:cNvPr>
          <p:cNvSpPr/>
          <p:nvPr/>
        </p:nvSpPr>
        <p:spPr>
          <a:xfrm>
            <a:off x="2762216" y="3814722"/>
            <a:ext cx="299484" cy="34403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a:extLst>
              <a:ext uri="{FF2B5EF4-FFF2-40B4-BE49-F238E27FC236}">
                <a16:creationId xmlns:a16="http://schemas.microsoft.com/office/drawing/2014/main" id="{63D918EF-D4D2-1CCC-2270-6E01B0ADE1D2}"/>
              </a:ext>
            </a:extLst>
          </p:cNvPr>
          <p:cNvSpPr/>
          <p:nvPr/>
        </p:nvSpPr>
        <p:spPr>
          <a:xfrm>
            <a:off x="4659258" y="3842466"/>
            <a:ext cx="1042899" cy="3440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7" name="直接箭头连接符 16">
            <a:extLst>
              <a:ext uri="{FF2B5EF4-FFF2-40B4-BE49-F238E27FC236}">
                <a16:creationId xmlns:a16="http://schemas.microsoft.com/office/drawing/2014/main" id="{7673D75E-F1E2-A62F-A880-3BE36D9FFAAF}"/>
              </a:ext>
            </a:extLst>
          </p:cNvPr>
          <p:cNvCxnSpPr>
            <a:cxnSpLocks/>
            <a:endCxn id="10" idx="0"/>
          </p:cNvCxnSpPr>
          <p:nvPr/>
        </p:nvCxnSpPr>
        <p:spPr>
          <a:xfrm flipH="1">
            <a:off x="4076700" y="4220941"/>
            <a:ext cx="865304" cy="515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19AEA8B-D257-4EA9-BA72-443550622EF6}"/>
              </a:ext>
            </a:extLst>
          </p:cNvPr>
          <p:cNvSpPr txBox="1"/>
          <p:nvPr/>
        </p:nvSpPr>
        <p:spPr>
          <a:xfrm>
            <a:off x="394816" y="1750636"/>
            <a:ext cx="7077779"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缓冲区中积累的数据量随时间趋于无穷大</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最大反应时间无界</a:t>
            </a:r>
            <a:endParaRPr lang="zh-CN" altLang="en-US" dirty="0"/>
          </a:p>
        </p:txBody>
      </p:sp>
      <p:sp>
        <p:nvSpPr>
          <p:cNvPr id="22" name="文本框 21">
            <a:extLst>
              <a:ext uri="{FF2B5EF4-FFF2-40B4-BE49-F238E27FC236}">
                <a16:creationId xmlns:a16="http://schemas.microsoft.com/office/drawing/2014/main" id="{DE38B759-F40E-1BB2-BF37-120CCCF5DE79}"/>
              </a:ext>
            </a:extLst>
          </p:cNvPr>
          <p:cNvSpPr txBox="1"/>
          <p:nvPr/>
        </p:nvSpPr>
        <p:spPr>
          <a:xfrm>
            <a:off x="437508" y="2737101"/>
            <a:ext cx="1132843" cy="369332"/>
          </a:xfrm>
          <a:prstGeom prst="rect">
            <a:avLst/>
          </a:prstGeom>
          <a:noFill/>
        </p:spPr>
        <p:txBody>
          <a:bodyPr wrap="square">
            <a:spAutoFit/>
          </a:bodyPr>
          <a:lstStyle/>
          <a:p>
            <a:r>
              <a:rPr lang="en-US" altLang="zh-CN" b="1" i="0" dirty="0">
                <a:solidFill>
                  <a:srgbClr val="000000"/>
                </a:solidFill>
                <a:effectLst/>
                <a:latin typeface="微软雅黑" panose="020B0503020204020204" pitchFamily="34" charset="-122"/>
                <a:ea typeface="微软雅黑" panose="020B0503020204020204" pitchFamily="34" charset="-122"/>
              </a:rPr>
              <a:t>ETDR</a:t>
            </a:r>
            <a:endParaRPr lang="zh-CN" altLang="en-US"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1F851CA-AB1E-35D2-068E-09D1F8454D21}"/>
              </a:ext>
            </a:extLst>
          </p:cNvPr>
          <p:cNvSpPr txBox="1"/>
          <p:nvPr/>
        </p:nvSpPr>
        <p:spPr>
          <a:xfrm>
            <a:off x="437508" y="1204838"/>
            <a:ext cx="1132843" cy="369332"/>
          </a:xfrm>
          <a:prstGeom prst="rect">
            <a:avLst/>
          </a:prstGeom>
          <a:noFill/>
        </p:spPr>
        <p:txBody>
          <a:bodyPr wrap="square">
            <a:spAutoFit/>
          </a:bodyPr>
          <a:lstStyle/>
          <a:p>
            <a:r>
              <a:rPr lang="en-US" altLang="zh-CN" b="1" dirty="0">
                <a:solidFill>
                  <a:srgbClr val="000000"/>
                </a:solidFill>
                <a:latin typeface="微软雅黑" panose="020B0503020204020204" pitchFamily="34" charset="-122"/>
                <a:ea typeface="微软雅黑" panose="020B0503020204020204" pitchFamily="34" charset="-122"/>
              </a:rPr>
              <a:t>E</a:t>
            </a:r>
            <a:r>
              <a:rPr lang="en-US" altLang="zh-CN" b="1" i="0" dirty="0">
                <a:solidFill>
                  <a:srgbClr val="000000"/>
                </a:solidFill>
                <a:effectLst/>
                <a:latin typeface="微软雅黑" panose="020B0503020204020204" pitchFamily="34" charset="-122"/>
                <a:ea typeface="微软雅黑" panose="020B0503020204020204" pitchFamily="34" charset="-122"/>
              </a:rPr>
              <a:t>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807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TT</a:t>
            </a:r>
            <a:r>
              <a:rPr lang="zh-CN" altLang="en-US" sz="2800" dirty="0">
                <a:latin typeface="微软雅黑" panose="020B0503020204020204" pitchFamily="34" charset="-122"/>
                <a:ea typeface="微软雅黑" panose="020B0503020204020204" pitchFamily="34" charset="-122"/>
              </a:rPr>
              <a:t>比较</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6408388" y="4436623"/>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930C6C3-5BF8-D886-FD93-FCB6FA85878D}"/>
              </a:ext>
            </a:extLst>
          </p:cNvPr>
          <p:cNvSpPr txBox="1"/>
          <p:nvPr/>
        </p:nvSpPr>
        <p:spPr>
          <a:xfrm>
            <a:off x="82402" y="1172232"/>
            <a:ext cx="616156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每个任务，每个作业必须在下一个作业发布之前完成</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3384CB3-19D9-70B6-AA19-3E1745E346D1}"/>
              </a:ext>
            </a:extLst>
          </p:cNvPr>
          <p:cNvSpPr txBox="1"/>
          <p:nvPr/>
        </p:nvSpPr>
        <p:spPr>
          <a:xfrm>
            <a:off x="82402" y="1620963"/>
            <a:ext cx="5095773"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每个任务在下一次任务释放前完成的最小周期</a:t>
            </a:r>
            <a:endParaRPr lang="en-US" altLang="zh-CN"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E435F49-0F6F-E3ED-F4CF-2CF41522D570}"/>
              </a:ext>
            </a:extLst>
          </p:cNvPr>
          <p:cNvSpPr txBox="1"/>
          <p:nvPr/>
        </p:nvSpPr>
        <p:spPr>
          <a:xfrm>
            <a:off x="23671" y="6317348"/>
            <a:ext cx="12144658" cy="523220"/>
          </a:xfrm>
          <a:prstGeom prst="rect">
            <a:avLst/>
          </a:prstGeom>
          <a:noFill/>
        </p:spPr>
        <p:txBody>
          <a:bodyPr wrap="square">
            <a:spAutoFit/>
          </a:bodyPr>
          <a:lstStyle/>
          <a:p>
            <a:r>
              <a:rPr lang="en-US" altLang="zh-CN" sz="1400" dirty="0">
                <a:solidFill>
                  <a:schemeClr val="bg2">
                    <a:lumMod val="25000"/>
                  </a:schemeClr>
                </a:solidFill>
                <a:latin typeface="Times New Roman" panose="02020603050405020304" pitchFamily="18" charset="0"/>
                <a:cs typeface="Times New Roman" panose="02020603050405020304" pitchFamily="18" charset="0"/>
              </a:rPr>
              <a:t>[12] A. </a:t>
            </a:r>
            <a:r>
              <a:rPr lang="en-US" altLang="zh-CN" sz="1400" dirty="0" err="1">
                <a:solidFill>
                  <a:schemeClr val="bg2">
                    <a:lumMod val="25000"/>
                  </a:schemeClr>
                </a:solidFill>
                <a:latin typeface="Times New Roman" panose="02020603050405020304" pitchFamily="18" charset="0"/>
                <a:cs typeface="Times New Roman" panose="02020603050405020304" pitchFamily="18" charset="0"/>
              </a:rPr>
              <a:t>Davare</a:t>
            </a:r>
            <a:r>
              <a:rPr lang="en-US" altLang="zh-CN" sz="1400" dirty="0">
                <a:solidFill>
                  <a:schemeClr val="bg2">
                    <a:lumMod val="25000"/>
                  </a:schemeClr>
                </a:solidFill>
                <a:latin typeface="Times New Roman" panose="02020603050405020304" pitchFamily="18" charset="0"/>
                <a:cs typeface="Times New Roman" panose="02020603050405020304" pitchFamily="18" charset="0"/>
              </a:rPr>
              <a:t>, Q. Zhu, M. D. Natale, C. </a:t>
            </a:r>
            <a:r>
              <a:rPr lang="en-US" altLang="zh-CN" sz="1400" dirty="0" err="1">
                <a:solidFill>
                  <a:schemeClr val="bg2">
                    <a:lumMod val="25000"/>
                  </a:schemeClr>
                </a:solidFill>
                <a:latin typeface="Times New Roman" panose="02020603050405020304" pitchFamily="18" charset="0"/>
                <a:cs typeface="Times New Roman" panose="02020603050405020304" pitchFamily="18" charset="0"/>
              </a:rPr>
              <a:t>Pinello</a:t>
            </a:r>
            <a:r>
              <a:rPr lang="en-US" altLang="zh-CN" sz="1400" dirty="0">
                <a:solidFill>
                  <a:schemeClr val="bg2">
                    <a:lumMod val="25000"/>
                  </a:schemeClr>
                </a:solidFill>
                <a:latin typeface="Times New Roman" panose="02020603050405020304" pitchFamily="18" charset="0"/>
                <a:cs typeface="Times New Roman" panose="02020603050405020304" pitchFamily="18" charset="0"/>
              </a:rPr>
              <a:t>, S. </a:t>
            </a:r>
            <a:r>
              <a:rPr lang="en-US" altLang="zh-CN" sz="1400" dirty="0" err="1">
                <a:solidFill>
                  <a:schemeClr val="bg2">
                    <a:lumMod val="25000"/>
                  </a:schemeClr>
                </a:solidFill>
                <a:latin typeface="Times New Roman" panose="02020603050405020304" pitchFamily="18" charset="0"/>
                <a:cs typeface="Times New Roman" panose="02020603050405020304" pitchFamily="18" charset="0"/>
              </a:rPr>
              <a:t>Kanajan</a:t>
            </a:r>
            <a:r>
              <a:rPr lang="en-US" altLang="zh-CN" sz="1400" dirty="0">
                <a:solidFill>
                  <a:schemeClr val="bg2">
                    <a:lumMod val="25000"/>
                  </a:schemeClr>
                </a:solidFill>
                <a:latin typeface="Times New Roman" panose="02020603050405020304" pitchFamily="18" charset="0"/>
                <a:cs typeface="Times New Roman" panose="02020603050405020304" pitchFamily="18" charset="0"/>
              </a:rPr>
              <a:t>, and A. L. </a:t>
            </a:r>
            <a:r>
              <a:rPr lang="en-US" altLang="zh-CN" sz="1400" dirty="0" err="1">
                <a:solidFill>
                  <a:schemeClr val="bg2">
                    <a:lumMod val="25000"/>
                  </a:schemeClr>
                </a:solidFill>
                <a:latin typeface="Times New Roman" panose="02020603050405020304" pitchFamily="18" charset="0"/>
                <a:cs typeface="Times New Roman" panose="02020603050405020304" pitchFamily="18" charset="0"/>
              </a:rPr>
              <a:t>Sangiovanni-Vincentelli</a:t>
            </a:r>
            <a:r>
              <a:rPr lang="en-US" altLang="zh-CN" sz="1400" dirty="0">
                <a:solidFill>
                  <a:schemeClr val="bg2">
                    <a:lumMod val="25000"/>
                  </a:schemeClr>
                </a:solidFill>
                <a:latin typeface="Times New Roman" panose="02020603050405020304" pitchFamily="18" charset="0"/>
                <a:cs typeface="Times New Roman" panose="02020603050405020304" pitchFamily="18" charset="0"/>
              </a:rPr>
              <a:t>, “Period optimization for hard real-time distributed automotive systems,”  DAC , 2007.</a:t>
            </a:r>
            <a:endParaRPr lang="zh-CN" altLang="en-US" sz="14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CF1A770C-AD7E-B748-52D9-CAB8C3AF339A}"/>
              </a:ext>
            </a:extLst>
          </p:cNvPr>
          <p:cNvPicPr>
            <a:picLocks noChangeAspect="1"/>
          </p:cNvPicPr>
          <p:nvPr/>
        </p:nvPicPr>
        <p:blipFill>
          <a:blip r:embed="rId3"/>
          <a:stretch>
            <a:fillRect/>
          </a:stretch>
        </p:blipFill>
        <p:spPr>
          <a:xfrm>
            <a:off x="5021708" y="1672825"/>
            <a:ext cx="1523810" cy="304762"/>
          </a:xfrm>
          <a:prstGeom prst="rect">
            <a:avLst/>
          </a:prstGeom>
        </p:spPr>
      </p:pic>
      <p:pic>
        <p:nvPicPr>
          <p:cNvPr id="20" name="图片 19">
            <a:extLst>
              <a:ext uri="{FF2B5EF4-FFF2-40B4-BE49-F238E27FC236}">
                <a16:creationId xmlns:a16="http://schemas.microsoft.com/office/drawing/2014/main" id="{A5895522-4006-E810-9222-89A20E4B5328}"/>
              </a:ext>
            </a:extLst>
          </p:cNvPr>
          <p:cNvPicPr>
            <a:picLocks noChangeAspect="1"/>
          </p:cNvPicPr>
          <p:nvPr/>
        </p:nvPicPr>
        <p:blipFill>
          <a:blip r:embed="rId4"/>
          <a:stretch>
            <a:fillRect/>
          </a:stretch>
        </p:blipFill>
        <p:spPr>
          <a:xfrm>
            <a:off x="5934857" y="2713796"/>
            <a:ext cx="6257143" cy="2847619"/>
          </a:xfrm>
          <a:prstGeom prst="rect">
            <a:avLst/>
          </a:prstGeom>
        </p:spPr>
      </p:pic>
      <p:sp>
        <p:nvSpPr>
          <p:cNvPr id="21" name="文本框 20">
            <a:extLst>
              <a:ext uri="{FF2B5EF4-FFF2-40B4-BE49-F238E27FC236}">
                <a16:creationId xmlns:a16="http://schemas.microsoft.com/office/drawing/2014/main" id="{4F26728E-D0E5-C88A-DBDF-3461192E3414}"/>
              </a:ext>
            </a:extLst>
          </p:cNvPr>
          <p:cNvSpPr txBox="1"/>
          <p:nvPr/>
        </p:nvSpPr>
        <p:spPr>
          <a:xfrm>
            <a:off x="8199403" y="2151164"/>
            <a:ext cx="1132843" cy="369332"/>
          </a:xfrm>
          <a:prstGeom prst="rect">
            <a:avLst/>
          </a:prstGeom>
          <a:noFill/>
        </p:spPr>
        <p:txBody>
          <a:bodyPr wrap="square">
            <a:spAutoFit/>
          </a:bodyPr>
          <a:lstStyle/>
          <a:p>
            <a:r>
              <a:rPr lang="en-US" altLang="zh-CN" b="1" i="0" dirty="0">
                <a:solidFill>
                  <a:srgbClr val="000000"/>
                </a:solidFill>
                <a:effectLst/>
                <a:latin typeface="微软雅黑" panose="020B0503020204020204" pitchFamily="34" charset="-122"/>
                <a:ea typeface="微软雅黑" panose="020B0503020204020204" pitchFamily="34" charset="-122"/>
              </a:rPr>
              <a:t>ETDR</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0A291DA0-06B1-6A5A-0751-C27425331740}"/>
              </a:ext>
            </a:extLst>
          </p:cNvPr>
          <p:cNvSpPr txBox="1"/>
          <p:nvPr/>
        </p:nvSpPr>
        <p:spPr>
          <a:xfrm>
            <a:off x="2419047" y="2182947"/>
            <a:ext cx="1132843" cy="369332"/>
          </a:xfrm>
          <a:prstGeom prst="rect">
            <a:avLst/>
          </a:prstGeom>
          <a:noFill/>
        </p:spPr>
        <p:txBody>
          <a:bodyPr wrap="square">
            <a:spAutoFit/>
          </a:bodyPr>
          <a:lstStyle/>
          <a:p>
            <a:r>
              <a:rPr lang="en-US" altLang="zh-CN" b="1" i="0" dirty="0">
                <a:solidFill>
                  <a:srgbClr val="000000"/>
                </a:solidFill>
                <a:effectLst/>
                <a:latin typeface="微软雅黑" panose="020B0503020204020204" pitchFamily="34" charset="-122"/>
                <a:ea typeface="微软雅黑" panose="020B0503020204020204" pitchFamily="34" charset="-122"/>
              </a:rPr>
              <a:t>TT</a:t>
            </a:r>
            <a:endParaRPr lang="zh-CN" altLang="en-US" b="1" dirty="0">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56755A74-1547-6224-923D-C2314391BCF1}"/>
              </a:ext>
            </a:extLst>
          </p:cNvPr>
          <p:cNvPicPr>
            <a:picLocks noChangeAspect="1"/>
          </p:cNvPicPr>
          <p:nvPr/>
        </p:nvPicPr>
        <p:blipFill>
          <a:blip r:embed="rId5"/>
          <a:stretch>
            <a:fillRect/>
          </a:stretch>
        </p:blipFill>
        <p:spPr>
          <a:xfrm>
            <a:off x="1296953" y="3934736"/>
            <a:ext cx="2666667" cy="580952"/>
          </a:xfrm>
          <a:prstGeom prst="rect">
            <a:avLst/>
          </a:prstGeom>
        </p:spPr>
      </p:pic>
      <p:pic>
        <p:nvPicPr>
          <p:cNvPr id="28" name="图片 27">
            <a:extLst>
              <a:ext uri="{FF2B5EF4-FFF2-40B4-BE49-F238E27FC236}">
                <a16:creationId xmlns:a16="http://schemas.microsoft.com/office/drawing/2014/main" id="{5DCCD571-7744-A579-67D7-2A212C38A475}"/>
              </a:ext>
            </a:extLst>
          </p:cNvPr>
          <p:cNvPicPr>
            <a:picLocks noChangeAspect="1"/>
          </p:cNvPicPr>
          <p:nvPr/>
        </p:nvPicPr>
        <p:blipFill>
          <a:blip r:embed="rId6"/>
          <a:stretch>
            <a:fillRect/>
          </a:stretch>
        </p:blipFill>
        <p:spPr>
          <a:xfrm>
            <a:off x="706478" y="3016898"/>
            <a:ext cx="3847619" cy="742857"/>
          </a:xfrm>
          <a:prstGeom prst="rect">
            <a:avLst/>
          </a:prstGeom>
        </p:spPr>
      </p:pic>
      <p:sp>
        <p:nvSpPr>
          <p:cNvPr id="6" name="文本框 5">
            <a:extLst>
              <a:ext uri="{FF2B5EF4-FFF2-40B4-BE49-F238E27FC236}">
                <a16:creationId xmlns:a16="http://schemas.microsoft.com/office/drawing/2014/main" id="{25B9FC55-F67E-6E5B-F6AE-CB22A34B0570}"/>
              </a:ext>
            </a:extLst>
          </p:cNvPr>
          <p:cNvSpPr txBox="1"/>
          <p:nvPr/>
        </p:nvSpPr>
        <p:spPr>
          <a:xfrm>
            <a:off x="991558" y="4862520"/>
            <a:ext cx="3277456" cy="369332"/>
          </a:xfrm>
          <a:prstGeom prst="rect">
            <a:avLst/>
          </a:prstGeom>
          <a:noFill/>
        </p:spPr>
        <p:txBody>
          <a:bodyPr wrap="squar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次加性： </a:t>
            </a:r>
            <a:r>
              <a:rPr lang="en-US" altLang="zh-CN" dirty="0">
                <a:solidFill>
                  <a:schemeClr val="bg2">
                    <a:lumMod val="50000"/>
                  </a:schemeClr>
                </a:solidFill>
                <a:latin typeface="微软雅黑" panose="020B0503020204020204" pitchFamily="34" charset="-122"/>
                <a:ea typeface="微软雅黑" panose="020B0503020204020204" pitchFamily="34" charset="-122"/>
              </a:rPr>
              <a:t>f(a + b) ≤ f(a) + f(b)</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5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dirty="0">
                <a:latin typeface="微软雅黑" panose="020B0503020204020204" pitchFamily="34" charset="-122"/>
                <a:ea typeface="微软雅黑" panose="020B0503020204020204" pitchFamily="34" charset="-122"/>
              </a:rPr>
              <a:t>实验</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6408388" y="4436623"/>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E24E31C-CCEF-7C2E-F375-A17986FB2C96}"/>
              </a:ext>
            </a:extLst>
          </p:cNvPr>
          <p:cNvPicPr>
            <a:picLocks noChangeAspect="1"/>
          </p:cNvPicPr>
          <p:nvPr/>
        </p:nvPicPr>
        <p:blipFill>
          <a:blip r:embed="rId3"/>
          <a:stretch>
            <a:fillRect/>
          </a:stretch>
        </p:blipFill>
        <p:spPr>
          <a:xfrm>
            <a:off x="5514438" y="1128167"/>
            <a:ext cx="6280295" cy="5208538"/>
          </a:xfrm>
          <a:prstGeom prst="rect">
            <a:avLst/>
          </a:prstGeom>
        </p:spPr>
      </p:pic>
      <p:sp>
        <p:nvSpPr>
          <p:cNvPr id="6" name="文本框 5">
            <a:extLst>
              <a:ext uri="{FF2B5EF4-FFF2-40B4-BE49-F238E27FC236}">
                <a16:creationId xmlns:a16="http://schemas.microsoft.com/office/drawing/2014/main" id="{8E093010-987B-7DB5-B548-49309956AB0F}"/>
              </a:ext>
            </a:extLst>
          </p:cNvPr>
          <p:cNvSpPr txBox="1"/>
          <p:nvPr/>
        </p:nvSpPr>
        <p:spPr>
          <a:xfrm>
            <a:off x="109590" y="1325563"/>
            <a:ext cx="6164494" cy="1116781"/>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zh-CN" altLang="en-US" dirty="0">
                <a:solidFill>
                  <a:schemeClr val="accent1"/>
                </a:solidFill>
                <a:latin typeface="微软雅黑" panose="020B0503020204020204" pitchFamily="34" charset="-122"/>
                <a:ea typeface="微软雅黑" panose="020B0503020204020204" pitchFamily="34" charset="-122"/>
              </a:rPr>
              <a:t>随着缓冲器大小的增加，反应时间界限显著增加</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ü"/>
            </a:pPr>
            <a:r>
              <a:rPr lang="zh-CN" altLang="en-US" dirty="0">
                <a:solidFill>
                  <a:schemeClr val="accent1"/>
                </a:solidFill>
                <a:latin typeface="微软雅黑" panose="020B0503020204020204" pitchFamily="34" charset="-122"/>
                <a:ea typeface="微软雅黑" panose="020B0503020204020204" pitchFamily="34" charset="-122"/>
              </a:rPr>
              <a:t>在不同的参数下，</a:t>
            </a:r>
            <a:r>
              <a:rPr lang="en-US" altLang="zh-CN" dirty="0">
                <a:solidFill>
                  <a:schemeClr val="accent1"/>
                </a:solidFill>
                <a:latin typeface="微软雅黑" panose="020B0503020204020204" pitchFamily="34" charset="-122"/>
                <a:ea typeface="微软雅黑" panose="020B0503020204020204" pitchFamily="34" charset="-122"/>
              </a:rPr>
              <a:t>ERDR</a:t>
            </a:r>
            <a:r>
              <a:rPr lang="zh-CN" altLang="en-US" dirty="0">
                <a:solidFill>
                  <a:schemeClr val="accent1"/>
                </a:solidFill>
                <a:latin typeface="微软雅黑" panose="020B0503020204020204" pitchFamily="34" charset="-122"/>
                <a:ea typeface="微软雅黑" panose="020B0503020204020204" pitchFamily="34" charset="-122"/>
              </a:rPr>
              <a:t>反应时间界限小于</a:t>
            </a:r>
            <a:r>
              <a:rPr lang="en-US" altLang="zh-CN" dirty="0">
                <a:solidFill>
                  <a:schemeClr val="accent1"/>
                </a:solidFill>
                <a:latin typeface="微软雅黑" panose="020B0503020204020204" pitchFamily="34" charset="-122"/>
                <a:ea typeface="微软雅黑" panose="020B0503020204020204" pitchFamily="34" charset="-122"/>
              </a:rPr>
              <a:t>TT</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E0E234D-AAD2-FD6C-6361-118B371E4295}"/>
              </a:ext>
            </a:extLst>
          </p:cNvPr>
          <p:cNvPicPr>
            <a:picLocks noChangeAspect="1"/>
          </p:cNvPicPr>
          <p:nvPr/>
        </p:nvPicPr>
        <p:blipFill>
          <a:blip r:embed="rId4"/>
          <a:stretch>
            <a:fillRect/>
          </a:stretch>
        </p:blipFill>
        <p:spPr>
          <a:xfrm>
            <a:off x="320253" y="3135484"/>
            <a:ext cx="4619048" cy="409524"/>
          </a:xfrm>
          <a:prstGeom prst="rect">
            <a:avLst/>
          </a:prstGeom>
        </p:spPr>
      </p:pic>
      <p:pic>
        <p:nvPicPr>
          <p:cNvPr id="10" name="图片 9">
            <a:extLst>
              <a:ext uri="{FF2B5EF4-FFF2-40B4-BE49-F238E27FC236}">
                <a16:creationId xmlns:a16="http://schemas.microsoft.com/office/drawing/2014/main" id="{3AA0963B-5D34-14DA-E80D-63B4589B2148}"/>
              </a:ext>
            </a:extLst>
          </p:cNvPr>
          <p:cNvPicPr>
            <a:picLocks noChangeAspect="1"/>
          </p:cNvPicPr>
          <p:nvPr/>
        </p:nvPicPr>
        <p:blipFill>
          <a:blip r:embed="rId5"/>
          <a:stretch>
            <a:fillRect/>
          </a:stretch>
        </p:blipFill>
        <p:spPr>
          <a:xfrm>
            <a:off x="484640" y="3855538"/>
            <a:ext cx="1220870" cy="268815"/>
          </a:xfrm>
          <a:prstGeom prst="rect">
            <a:avLst/>
          </a:prstGeom>
        </p:spPr>
      </p:pic>
    </p:spTree>
    <p:extLst>
      <p:ext uri="{BB962C8B-B14F-4D97-AF65-F5344CB8AC3E}">
        <p14:creationId xmlns:p14="http://schemas.microsoft.com/office/powerpoint/2010/main" val="358190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任务链的两种触发形式</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6891664" cy="4351338"/>
          </a:xfrm>
        </p:spPr>
        <p:txBody>
          <a:bodyPr>
            <a:noAutofit/>
          </a:bodyPr>
          <a:lstStyle/>
          <a:p>
            <a:pPr>
              <a:lnSpc>
                <a:spcPct val="170000"/>
              </a:lnSpc>
              <a:spcBef>
                <a:spcPts val="0"/>
              </a:spcBef>
              <a:buFont typeface="Wingdings" panose="05000000000000000000" pitchFamily="2" charset="2"/>
              <a:buChar char="Ø"/>
            </a:pPr>
            <a:r>
              <a:rPr lang="zh-CN" altLang="en-US" sz="1800" b="1" dirty="0">
                <a:latin typeface="微软雅黑" panose="020B0503020204020204" pitchFamily="34" charset="-122"/>
                <a:ea typeface="微软雅黑" panose="020B0503020204020204" pitchFamily="34" charset="-122"/>
              </a:rPr>
              <a:t>任务链的第一个任务 </a:t>
            </a:r>
            <a:r>
              <a:rPr lang="en-US" altLang="zh-CN" sz="1800" b="1"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采样任务（以一定频率采样）</a:t>
            </a:r>
            <a:endParaRPr lang="en-US" altLang="zh-CN" sz="1800" dirty="0">
              <a:latin typeface="微软雅黑" panose="020B0503020204020204" pitchFamily="34" charset="-122"/>
              <a:ea typeface="微软雅黑" panose="020B0503020204020204" pitchFamily="34" charset="-122"/>
            </a:endParaRPr>
          </a:p>
          <a:p>
            <a:pPr>
              <a:lnSpc>
                <a:spcPct val="170000"/>
              </a:lnSpc>
              <a:spcBef>
                <a:spcPts val="0"/>
              </a:spcBef>
              <a:buFont typeface="Wingdings" panose="05000000000000000000" pitchFamily="2" charset="2"/>
              <a:buChar char="Ø"/>
            </a:pPr>
            <a:r>
              <a:rPr lang="zh-CN" altLang="en-US" sz="1800" b="1" dirty="0">
                <a:latin typeface="微软雅黑" panose="020B0503020204020204" pitchFamily="34" charset="-122"/>
                <a:ea typeface="微软雅黑" panose="020B0503020204020204" pitchFamily="34" charset="-122"/>
              </a:rPr>
              <a:t>任务链的其他任务</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70000"/>
              </a:lnSpc>
              <a:spcBef>
                <a:spcPts val="0"/>
              </a:spcBef>
            </a:pPr>
            <a:r>
              <a:rPr lang="zh-CN" altLang="en-US" sz="1600" b="1" dirty="0">
                <a:latin typeface="微软雅黑" panose="020B0503020204020204" pitchFamily="34" charset="-122"/>
                <a:ea typeface="微软雅黑" panose="020B0503020204020204" pitchFamily="34" charset="-122"/>
              </a:rPr>
              <a:t>时间触发（</a:t>
            </a:r>
            <a:r>
              <a:rPr lang="en-US" altLang="zh-CN" sz="1600" b="1" dirty="0">
                <a:latin typeface="微软雅黑" panose="020B0503020204020204" pitchFamily="34" charset="-122"/>
                <a:ea typeface="微软雅黑" panose="020B0503020204020204" pitchFamily="34" charset="-122"/>
              </a:rPr>
              <a:t>time-triggered</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：任务周期性触发，两个连续的任务以</a:t>
            </a:r>
            <a:r>
              <a:rPr lang="zh-CN" altLang="en-US" sz="1600" b="1" dirty="0">
                <a:latin typeface="微软雅黑" panose="020B0503020204020204" pitchFamily="34" charset="-122"/>
                <a:ea typeface="微软雅黑" panose="020B0503020204020204" pitchFamily="34" charset="-122"/>
              </a:rPr>
              <a:t>非阻塞</a:t>
            </a:r>
            <a:r>
              <a:rPr lang="zh-CN" altLang="en-US" sz="1600" dirty="0">
                <a:latin typeface="微软雅黑" panose="020B0503020204020204" pitchFamily="34" charset="-122"/>
                <a:ea typeface="微软雅黑" panose="020B0503020204020204" pitchFamily="34" charset="-122"/>
              </a:rPr>
              <a:t>的方式通信，即一个任务将其输出写入缓冲区，后续任务从缓冲区读取。当新的数据帧到达时，缓冲区中的旧数据帧被覆盖，而不管旧的数据帧是否已被使用。</a:t>
            </a:r>
            <a:endParaRPr lang="en-US" altLang="zh-CN" sz="1600" dirty="0">
              <a:latin typeface="微软雅黑" panose="020B0503020204020204" pitchFamily="34" charset="-122"/>
              <a:ea typeface="微软雅黑" panose="020B0503020204020204" pitchFamily="34" charset="-122"/>
            </a:endParaRPr>
          </a:p>
          <a:p>
            <a:pPr lvl="1">
              <a:lnSpc>
                <a:spcPct val="170000"/>
              </a:lnSpc>
              <a:spcBef>
                <a:spcPts val="0"/>
              </a:spcBef>
            </a:pPr>
            <a:r>
              <a:rPr lang="zh-CN" altLang="en-US" sz="1600" b="1" dirty="0">
                <a:latin typeface="微软雅黑" panose="020B0503020204020204" pitchFamily="34" charset="-122"/>
                <a:ea typeface="微软雅黑" panose="020B0503020204020204" pitchFamily="34" charset="-122"/>
              </a:rPr>
              <a:t>事件触发（</a:t>
            </a:r>
            <a:r>
              <a:rPr lang="en-US" altLang="zh-CN" sz="1600" b="1" dirty="0">
                <a:latin typeface="微软雅黑" panose="020B0503020204020204" pitchFamily="34" charset="-122"/>
                <a:ea typeface="微软雅黑" panose="020B0503020204020204" pitchFamily="34" charset="-122"/>
              </a:rPr>
              <a:t>event-triggered</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：任务以</a:t>
            </a:r>
            <a:r>
              <a:rPr lang="zh-CN" altLang="en-US" sz="1600" b="1" dirty="0">
                <a:latin typeface="微软雅黑" panose="020B0503020204020204" pitchFamily="34" charset="-122"/>
                <a:ea typeface="微软雅黑" panose="020B0503020204020204" pitchFamily="34" charset="-122"/>
              </a:rPr>
              <a:t>阻塞</a:t>
            </a:r>
            <a:r>
              <a:rPr lang="zh-CN" altLang="en-US" sz="1600" dirty="0">
                <a:latin typeface="微软雅黑" panose="020B0503020204020204" pitchFamily="34" charset="-122"/>
                <a:ea typeface="微软雅黑" panose="020B0503020204020204" pitchFamily="34" charset="-122"/>
              </a:rPr>
              <a:t>的方式通信，前一任务完成并生成数据帧时，后一任务有资格执行。一个</a:t>
            </a:r>
            <a:r>
              <a:rPr lang="zh-CN" altLang="en-US" sz="1600" b="1" dirty="0">
                <a:latin typeface="微软雅黑" panose="020B0503020204020204" pitchFamily="34" charset="-122"/>
                <a:ea typeface="微软雅黑" panose="020B0503020204020204" pitchFamily="34" charset="-122"/>
              </a:rPr>
              <a:t>无限</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足够大</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的缓冲器</a:t>
            </a:r>
            <a:r>
              <a:rPr lang="zh-CN" altLang="en-US" sz="1600" dirty="0">
                <a:latin typeface="微软雅黑" panose="020B0503020204020204" pitchFamily="34" charset="-122"/>
                <a:ea typeface="微软雅黑" panose="020B0503020204020204" pitchFamily="34" charset="-122"/>
              </a:rPr>
              <a:t>被用来以</a:t>
            </a:r>
            <a:r>
              <a:rPr lang="en-US" altLang="zh-CN" sz="1600" dirty="0">
                <a:latin typeface="微软雅黑" panose="020B0503020204020204" pitchFamily="34" charset="-122"/>
                <a:ea typeface="微软雅黑" panose="020B0503020204020204" pitchFamily="34" charset="-122"/>
              </a:rPr>
              <a:t>FIFO</a:t>
            </a:r>
            <a:r>
              <a:rPr lang="zh-CN" altLang="en-US" sz="1600" dirty="0">
                <a:latin typeface="微软雅黑" panose="020B0503020204020204" pitchFamily="34" charset="-122"/>
                <a:ea typeface="微软雅黑" panose="020B0503020204020204" pitchFamily="34" charset="-122"/>
              </a:rPr>
              <a:t>顺序存储未处理的数据帧，并且每个数据帧迟早都会被处理。</a:t>
            </a:r>
            <a:endParaRPr lang="en-US" altLang="zh-CN" sz="1600" dirty="0">
              <a:latin typeface="微软雅黑" panose="020B0503020204020204" pitchFamily="34" charset="-122"/>
              <a:ea typeface="微软雅黑" panose="020B0503020204020204" pitchFamily="34" charset="-122"/>
            </a:endParaRPr>
          </a:p>
          <a:p>
            <a:pPr lvl="1">
              <a:lnSpc>
                <a:spcPct val="170000"/>
              </a:lnSpc>
            </a:pPr>
            <a:endParaRPr lang="en-US" altLang="zh-CN" sz="21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A0E3758-671D-2E01-517A-DC157FA8B3F9}"/>
              </a:ext>
            </a:extLst>
          </p:cNvPr>
          <p:cNvPicPr>
            <a:picLocks noChangeAspect="1"/>
          </p:cNvPicPr>
          <p:nvPr/>
        </p:nvPicPr>
        <p:blipFill rotWithShape="1">
          <a:blip r:embed="rId3"/>
          <a:srcRect b="12296"/>
          <a:stretch/>
        </p:blipFill>
        <p:spPr>
          <a:xfrm>
            <a:off x="7082126" y="3230376"/>
            <a:ext cx="4780952" cy="1979612"/>
          </a:xfrm>
          <a:prstGeom prst="rect">
            <a:avLst/>
          </a:prstGeom>
        </p:spPr>
      </p:pic>
      <p:pic>
        <p:nvPicPr>
          <p:cNvPr id="9" name="图片 8">
            <a:extLst>
              <a:ext uri="{FF2B5EF4-FFF2-40B4-BE49-F238E27FC236}">
                <a16:creationId xmlns:a16="http://schemas.microsoft.com/office/drawing/2014/main" id="{6DF8B244-0FDC-D65F-2F96-A6CEFF84167D}"/>
              </a:ext>
            </a:extLst>
          </p:cNvPr>
          <p:cNvPicPr>
            <a:picLocks noChangeAspect="1"/>
          </p:cNvPicPr>
          <p:nvPr/>
        </p:nvPicPr>
        <p:blipFill rotWithShape="1">
          <a:blip r:embed="rId4"/>
          <a:srcRect b="12296"/>
          <a:stretch/>
        </p:blipFill>
        <p:spPr>
          <a:xfrm>
            <a:off x="6920221" y="998352"/>
            <a:ext cx="4942857" cy="1979612"/>
          </a:xfrm>
          <a:prstGeom prst="rect">
            <a:avLst/>
          </a:prstGeom>
        </p:spPr>
      </p:pic>
      <p:sp>
        <p:nvSpPr>
          <p:cNvPr id="11" name="文本框 10">
            <a:extLst>
              <a:ext uri="{FF2B5EF4-FFF2-40B4-BE49-F238E27FC236}">
                <a16:creationId xmlns:a16="http://schemas.microsoft.com/office/drawing/2014/main" id="{9CB0FD2D-30F5-CA95-3E41-030E1363E1B9}"/>
              </a:ext>
            </a:extLst>
          </p:cNvPr>
          <p:cNvSpPr txBox="1"/>
          <p:nvPr/>
        </p:nvSpPr>
        <p:spPr>
          <a:xfrm>
            <a:off x="8716564" y="2922599"/>
            <a:ext cx="1350169" cy="307777"/>
          </a:xfrm>
          <a:prstGeom prst="rect">
            <a:avLst/>
          </a:prstGeom>
          <a:noFill/>
        </p:spPr>
        <p:txBody>
          <a:bodyPr wrap="squar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time-triggered</a:t>
            </a:r>
            <a:endParaRPr lang="zh-CN" altLang="en-US" sz="14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3A5E85D-D020-4D4B-DF7C-08AE51DD4D68}"/>
              </a:ext>
            </a:extLst>
          </p:cNvPr>
          <p:cNvSpPr txBox="1"/>
          <p:nvPr/>
        </p:nvSpPr>
        <p:spPr>
          <a:xfrm>
            <a:off x="8797517" y="5154623"/>
            <a:ext cx="1350169" cy="307777"/>
          </a:xfrm>
          <a:prstGeom prst="rect">
            <a:avLst/>
          </a:prstGeom>
          <a:noFill/>
        </p:spPr>
        <p:txBody>
          <a:bodyPr wrap="squar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event-triggered</a:t>
            </a:r>
            <a:endParaRPr lang="zh-CN" altLang="en-US" sz="14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1272DA0-EEE2-69FF-F0AD-9D96A9A93570}"/>
              </a:ext>
            </a:extLst>
          </p:cNvPr>
          <p:cNvSpPr txBox="1"/>
          <p:nvPr/>
        </p:nvSpPr>
        <p:spPr>
          <a:xfrm>
            <a:off x="450056" y="5720142"/>
            <a:ext cx="10065544" cy="787523"/>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600" dirty="0">
                <a:latin typeface="微软雅黑" panose="020B0503020204020204" pitchFamily="34" charset="-122"/>
                <a:ea typeface="微软雅黑" panose="020B0503020204020204" pitchFamily="34" charset="-122"/>
              </a:rPr>
              <a:t>如果任务资源可用性小于其工作负载，缓冲区中积累的数据量随时间趋于无穷大</a:t>
            </a:r>
            <a:r>
              <a:rPr lang="en-US" altLang="zh-CN" sz="1600" dirty="0">
                <a:latin typeface="微软雅黑" panose="020B0503020204020204" pitchFamily="34" charset="-122"/>
                <a:ea typeface="微软雅黑" panose="020B0503020204020204" pitchFamily="34" charset="-122"/>
              </a:rPr>
              <a:t>——</a:t>
            </a:r>
            <a:r>
              <a:rPr lang="zh-CN" altLang="en-US" sz="1600" dirty="0">
                <a:solidFill>
                  <a:srgbClr val="C00000"/>
                </a:solidFill>
                <a:latin typeface="微软雅黑" panose="020B0503020204020204" pitchFamily="34" charset="-122"/>
                <a:ea typeface="微软雅黑" panose="020B0503020204020204" pitchFamily="34" charset="-122"/>
              </a:rPr>
              <a:t>最大反应时间无界</a:t>
            </a:r>
            <a:endParaRPr lang="en-US" altLang="zh-CN" sz="1600"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600" dirty="0">
                <a:solidFill>
                  <a:schemeClr val="accent1"/>
                </a:solidFill>
                <a:latin typeface="微软雅黑" panose="020B0503020204020204" pitchFamily="34" charset="-122"/>
                <a:ea typeface="微软雅黑" panose="020B0503020204020204" pitchFamily="34" charset="-122"/>
              </a:rPr>
              <a:t>每个任务的输入缓冲区具有有限的大小</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5906606D-C381-2FB5-ABF9-4BC39BEB233A}"/>
              </a:ext>
            </a:extLst>
          </p:cNvPr>
          <p:cNvCxnSpPr>
            <a:cxnSpLocks/>
          </p:cNvCxnSpPr>
          <p:nvPr/>
        </p:nvCxnSpPr>
        <p:spPr>
          <a:xfrm>
            <a:off x="2476500" y="1447800"/>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7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带有数据刷新的事件触发</a:t>
            </a:r>
            <a:r>
              <a:rPr lang="en-US" altLang="zh-CN" sz="2800" b="1" dirty="0">
                <a:latin typeface="微软雅黑" panose="020B0503020204020204" pitchFamily="34" charset="-122"/>
                <a:ea typeface="微软雅黑" panose="020B0503020204020204" pitchFamily="34" charset="-122"/>
              </a:rPr>
              <a:t>(ETDR)</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12192000" cy="5691478"/>
              </a:xfrm>
            </p:spPr>
            <p:txBody>
              <a:bodyPr>
                <a:normAutofit/>
              </a:bodyPr>
              <a:lstStyle/>
              <a:p>
                <a:pPr>
                  <a:lnSpc>
                    <a:spcPct val="150000"/>
                  </a:lnSpc>
                  <a:spcBef>
                    <a:spcPts val="0"/>
                  </a:spcBef>
                  <a:buFont typeface="Wingdings" panose="05000000000000000000" pitchFamily="2" charset="2"/>
                  <a:buChar char="Ø"/>
                </a:pPr>
                <a:r>
                  <a:rPr lang="zh-CN" altLang="en-US" sz="1900" dirty="0">
                    <a:latin typeface="微软雅黑" panose="020B0503020204020204" pitchFamily="34" charset="-122"/>
                    <a:ea typeface="微软雅黑" panose="020B0503020204020204" pitchFamily="34" charset="-122"/>
                  </a:rPr>
                  <a:t>基于</a:t>
                </a:r>
                <a:r>
                  <a:rPr lang="en-US" altLang="zh-CN" sz="1900" dirty="0">
                    <a:latin typeface="微软雅黑" panose="020B0503020204020204" pitchFamily="34" charset="-122"/>
                    <a:ea typeface="微软雅黑" panose="020B0503020204020204" pitchFamily="34" charset="-122"/>
                  </a:rPr>
                  <a:t>ET</a:t>
                </a:r>
                <a:r>
                  <a:rPr lang="zh-CN" altLang="en-US" sz="1900" dirty="0">
                    <a:latin typeface="微软雅黑" panose="020B0503020204020204" pitchFamily="34" charset="-122"/>
                    <a:ea typeface="微软雅黑" panose="020B0503020204020204" pitchFamily="34" charset="-122"/>
                  </a:rPr>
                  <a:t>方法               </a:t>
                </a:r>
                <a:r>
                  <a:rPr lang="en-US" altLang="zh-CN" sz="1900" b="1" dirty="0">
                    <a:latin typeface="微软雅黑" panose="020B0503020204020204" pitchFamily="34" charset="-122"/>
                    <a:ea typeface="微软雅黑" panose="020B0503020204020204" pitchFamily="34" charset="-122"/>
                  </a:rPr>
                  <a:t>ET</a:t>
                </a:r>
                <a:r>
                  <a:rPr lang="zh-CN" altLang="en-US" sz="1900" b="1" dirty="0">
                    <a:latin typeface="微软雅黑" panose="020B0503020204020204" pitchFamily="34" charset="-122"/>
                    <a:ea typeface="微软雅黑" panose="020B0503020204020204" pitchFamily="34" charset="-122"/>
                  </a:rPr>
                  <a:t>事件触发机制  </a:t>
                </a:r>
                <a:r>
                  <a:rPr lang="en-US" altLang="zh-CN" sz="1900" b="1" dirty="0">
                    <a:latin typeface="微软雅黑" panose="020B0503020204020204" pitchFamily="34" charset="-122"/>
                    <a:ea typeface="微软雅黑" panose="020B0503020204020204" pitchFamily="34" charset="-122"/>
                  </a:rPr>
                  <a:t>+  TT</a:t>
                </a:r>
                <a:r>
                  <a:rPr lang="zh-CN" altLang="en-US" sz="1900" b="1" dirty="0">
                    <a:latin typeface="微软雅黑" panose="020B0503020204020204" pitchFamily="34" charset="-122"/>
                    <a:ea typeface="微软雅黑" panose="020B0503020204020204" pitchFamily="34" charset="-122"/>
                  </a:rPr>
                  <a:t>缓冲机制（固定大小缓冲区，新数据覆盖旧数据）</a:t>
                </a:r>
                <a:endParaRPr lang="en-US" altLang="zh-CN" sz="1900" b="1"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sz="1900" dirty="0">
                    <a:latin typeface="微软雅黑" panose="020B0503020204020204" pitchFamily="34" charset="-122"/>
                    <a:ea typeface="微软雅黑" panose="020B0503020204020204" pitchFamily="34" charset="-122"/>
                  </a:rPr>
                  <a:t>任务链</a:t>
                </a:r>
                <a:r>
                  <a:rPr lang="en-US" altLang="zh-CN" sz="1900" dirty="0">
                    <a:latin typeface="微软雅黑" panose="020B0503020204020204" pitchFamily="34" charset="-122"/>
                    <a:ea typeface="微软雅黑" panose="020B0503020204020204" pitchFamily="34" charset="-122"/>
                  </a:rPr>
                  <a:t>C={</a:t>
                </a:r>
                <a:r>
                  <a:rPr lang="el-GR" altLang="zh-CN" sz="1900" dirty="0">
                    <a:latin typeface="微软雅黑" panose="020B0503020204020204" pitchFamily="34" charset="-122"/>
                    <a:ea typeface="微软雅黑" panose="020B0503020204020204" pitchFamily="34" charset="-122"/>
                  </a:rPr>
                  <a:t>τ0</a:t>
                </a:r>
                <a:r>
                  <a:rPr lang="zh-CN" altLang="el-GR" sz="1900" dirty="0">
                    <a:latin typeface="微软雅黑" panose="020B0503020204020204" pitchFamily="34" charset="-122"/>
                    <a:ea typeface="微软雅黑" panose="020B0503020204020204" pitchFamily="34" charset="-122"/>
                  </a:rPr>
                  <a:t>，</a:t>
                </a:r>
                <a:r>
                  <a:rPr lang="el-GR" altLang="zh-CN" sz="1900" dirty="0">
                    <a:latin typeface="微软雅黑" panose="020B0503020204020204" pitchFamily="34" charset="-122"/>
                    <a:ea typeface="微软雅黑" panose="020B0503020204020204" pitchFamily="34" charset="-122"/>
                  </a:rPr>
                  <a:t>τ1</a:t>
                </a:r>
                <a:r>
                  <a:rPr lang="zh-CN" altLang="el-GR" sz="1900" dirty="0">
                    <a:latin typeface="微软雅黑" panose="020B0503020204020204" pitchFamily="34" charset="-122"/>
                    <a:ea typeface="微软雅黑" panose="020B0503020204020204" pitchFamily="34" charset="-122"/>
                  </a:rPr>
                  <a:t>，</a:t>
                </a:r>
                <a:r>
                  <a:rPr lang="el-GR" altLang="zh-CN" sz="1900" dirty="0">
                    <a:latin typeface="微软雅黑" panose="020B0503020204020204" pitchFamily="34" charset="-122"/>
                    <a:ea typeface="微软雅黑" panose="020B0503020204020204" pitchFamily="34" charset="-122"/>
                  </a:rPr>
                  <a:t>τ2</a:t>
                </a:r>
                <a:r>
                  <a:rPr lang="zh-CN" altLang="el-GR" sz="1900" dirty="0">
                    <a:latin typeface="微软雅黑" panose="020B0503020204020204" pitchFamily="34" charset="-122"/>
                    <a:ea typeface="微软雅黑" panose="020B0503020204020204" pitchFamily="34" charset="-122"/>
                  </a:rPr>
                  <a:t>，</a:t>
                </a:r>
                <a:r>
                  <a:rPr lang="el-GR" altLang="zh-CN" sz="1900" dirty="0">
                    <a:latin typeface="微软雅黑" panose="020B0503020204020204" pitchFamily="34" charset="-122"/>
                    <a:ea typeface="微软雅黑" panose="020B0503020204020204" pitchFamily="34" charset="-122"/>
                  </a:rPr>
                  <a:t>...</a:t>
                </a:r>
                <a:r>
                  <a:rPr lang="zh-CN" altLang="el-GR" sz="1900" dirty="0">
                    <a:latin typeface="微软雅黑" panose="020B0503020204020204" pitchFamily="34" charset="-122"/>
                    <a:ea typeface="微软雅黑" panose="020B0503020204020204" pitchFamily="34" charset="-122"/>
                  </a:rPr>
                  <a:t>，</a:t>
                </a:r>
                <a:r>
                  <a:rPr lang="el-GR" altLang="zh-CN" sz="1900" dirty="0">
                    <a:latin typeface="微软雅黑" panose="020B0503020204020204" pitchFamily="34" charset="-122"/>
                    <a:ea typeface="微软雅黑" panose="020B0503020204020204" pitchFamily="34" charset="-122"/>
                  </a:rPr>
                  <a:t>τ</a:t>
                </a:r>
                <a:r>
                  <a:rPr lang="en-US" altLang="zh-CN" sz="1900" dirty="0">
                    <a:latin typeface="微软雅黑" panose="020B0503020204020204" pitchFamily="34" charset="-122"/>
                    <a:ea typeface="微软雅黑" panose="020B0503020204020204" pitchFamily="34" charset="-122"/>
                  </a:rPr>
                  <a:t>n}</a:t>
                </a:r>
              </a:p>
              <a:p>
                <a:pPr>
                  <a:lnSpc>
                    <a:spcPct val="150000"/>
                  </a:lnSpc>
                  <a:spcBef>
                    <a:spcPts val="0"/>
                  </a:spcBef>
                  <a:buFont typeface="Wingdings" panose="05000000000000000000" pitchFamily="2" charset="2"/>
                  <a:buChar char="Ø"/>
                </a:pPr>
                <a:r>
                  <a:rPr lang="zh-CN" altLang="en-US" sz="1900" dirty="0">
                    <a:latin typeface="微软雅黑" panose="020B0503020204020204" pitchFamily="34" charset="-122"/>
                    <a:ea typeface="微软雅黑" panose="020B0503020204020204" pitchFamily="34" charset="-122"/>
                  </a:rPr>
                  <a:t>第一个任务，</a:t>
                </a:r>
                <a:r>
                  <a:rPr lang="en-US" altLang="zh-CN" sz="1900" dirty="0">
                    <a:latin typeface="微软雅黑" panose="020B0503020204020204" pitchFamily="34" charset="-122"/>
                    <a:ea typeface="微软雅黑" panose="020B0503020204020204" pitchFamily="34" charset="-122"/>
                  </a:rPr>
                  <a:t>τ0           </a:t>
                </a:r>
                <a:r>
                  <a:rPr lang="zh-CN" altLang="en-US" sz="1900" dirty="0">
                    <a:latin typeface="微软雅黑" panose="020B0503020204020204" pitchFamily="34" charset="-122"/>
                    <a:ea typeface="微软雅黑" panose="020B0503020204020204" pitchFamily="34" charset="-122"/>
                  </a:rPr>
                  <a:t>采样任务（一定频率采样，</a:t>
                </a:r>
                <a:r>
                  <a:rPr lang="en-US" altLang="zh-CN" sz="1900" dirty="0">
                    <a:latin typeface="微软雅黑" panose="020B0503020204020204" pitchFamily="34" charset="-122"/>
                    <a:ea typeface="微软雅黑" panose="020B0503020204020204" pitchFamily="34" charset="-122"/>
                  </a:rPr>
                  <a:t>T0</a:t>
                </a:r>
                <a:r>
                  <a:rPr lang="zh-CN" altLang="en-US"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sz="1900" dirty="0">
                    <a:latin typeface="微软雅黑" panose="020B0503020204020204" pitchFamily="34" charset="-122"/>
                    <a:ea typeface="微软雅黑" panose="020B0503020204020204" pitchFamily="34" charset="-122"/>
                  </a:rPr>
                  <a:t>其他任务           处理任务：</a:t>
                </a:r>
                <a:endParaRPr lang="en-US" altLang="zh-CN" sz="1900" dirty="0">
                  <a:latin typeface="微软雅黑" panose="020B0503020204020204" pitchFamily="34" charset="-122"/>
                  <a:ea typeface="微软雅黑" panose="020B0503020204020204" pitchFamily="34" charset="-122"/>
                </a:endParaRPr>
              </a:p>
              <a:p>
                <a:pPr lvl="1">
                  <a:lnSpc>
                    <a:spcPct val="150000"/>
                  </a:lnSpc>
                </a:pPr>
                <a:r>
                  <a:rPr lang="zh-CN" altLang="en-US" sz="1600" dirty="0">
                    <a:latin typeface="微软雅黑" panose="020B0503020204020204" pitchFamily="34" charset="-122"/>
                    <a:ea typeface="微软雅黑" panose="020B0503020204020204" pitchFamily="34" charset="-122"/>
                  </a:rPr>
                  <a:t>每个任务</a:t>
                </a:r>
                <a:r>
                  <a:rPr lang="en-US" altLang="zh-CN" sz="1600" dirty="0" err="1">
                    <a:latin typeface="微软雅黑" panose="020B0503020204020204" pitchFamily="34" charset="-122"/>
                    <a:ea typeface="微软雅黑" panose="020B0503020204020204" pitchFamily="34" charset="-122"/>
                  </a:rPr>
                  <a:t>τi</a:t>
                </a:r>
                <a:r>
                  <a:rPr lang="zh-CN" altLang="en-US" sz="1600" dirty="0">
                    <a:latin typeface="微软雅黑" panose="020B0503020204020204" pitchFamily="34" charset="-122"/>
                    <a:ea typeface="微软雅黑" panose="020B0503020204020204" pitchFamily="34" charset="-122"/>
                  </a:rPr>
                  <a:t>都有一个输入缓冲器</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FIFO</a:t>
                </a:r>
                <a:r>
                  <a:rPr lang="zh-CN" altLang="en-US" sz="1600" dirty="0">
                    <a:latin typeface="微软雅黑" panose="020B0503020204020204" pitchFamily="34" charset="-122"/>
                    <a:ea typeface="微软雅黑" panose="020B0503020204020204" pitchFamily="34" charset="-122"/>
                  </a:rPr>
                  <a:t>顺序，</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表示其大小。</a:t>
                </a:r>
                <a:r>
                  <a:rPr lang="en-US" altLang="zh-CN" sz="1600" dirty="0">
                    <a:latin typeface="微软雅黑" panose="020B0503020204020204" pitchFamily="34" charset="-122"/>
                    <a:ea typeface="微软雅黑" panose="020B0503020204020204" pitchFamily="34" charset="-122"/>
                  </a:rPr>
                  <a:t> τ0</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B0</a:t>
                </a:r>
                <a:r>
                  <a:rPr lang="zh-CN" altLang="en-US" sz="1600" dirty="0">
                    <a:latin typeface="微软雅黑" panose="020B0503020204020204" pitchFamily="34" charset="-122"/>
                    <a:ea typeface="微软雅黑" panose="020B0503020204020204" pitchFamily="34" charset="-122"/>
                  </a:rPr>
                  <a:t>存储定期采样的传感器数据。</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zh-CN" altLang="en-US" sz="1600" dirty="0">
                    <a:latin typeface="微软雅黑" panose="020B0503020204020204" pitchFamily="34" charset="-122"/>
                    <a:ea typeface="微软雅黑" panose="020B0503020204020204" pitchFamily="34" charset="-122"/>
                  </a:rPr>
                  <a:t>对于</a:t>
                </a:r>
                <a:r>
                  <a:rPr lang="en-US" altLang="zh-CN" sz="1600" dirty="0" err="1">
                    <a:latin typeface="微软雅黑" panose="020B0503020204020204" pitchFamily="34" charset="-122"/>
                    <a:ea typeface="微软雅黑" panose="020B0503020204020204" pitchFamily="34" charset="-122"/>
                  </a:rPr>
                  <a:t>τi</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r(Ji)</a:t>
                </a:r>
                <a:r>
                  <a:rPr lang="zh-CN" altLang="en-US" sz="1600" dirty="0">
                    <a:latin typeface="微软雅黑" panose="020B0503020204020204" pitchFamily="34" charset="-122"/>
                    <a:ea typeface="微软雅黑" panose="020B0503020204020204" pitchFamily="34" charset="-122"/>
                  </a:rPr>
                  <a:t>释放的作业</a:t>
                </a:r>
                <a:r>
                  <a:rPr lang="en-US" altLang="zh-CN" sz="1600" dirty="0">
                    <a:latin typeface="微软雅黑" panose="020B0503020204020204" pitchFamily="34" charset="-122"/>
                    <a:ea typeface="微软雅黑" panose="020B0503020204020204" pitchFamily="34" charset="-122"/>
                  </a:rPr>
                  <a:t>Ji</a:t>
                </a:r>
                <a:r>
                  <a:rPr lang="zh-CN" altLang="en-US" sz="1600" dirty="0">
                    <a:latin typeface="微软雅黑" panose="020B0503020204020204" pitchFamily="34" charset="-122"/>
                    <a:ea typeface="微软雅黑" panose="020B0503020204020204" pitchFamily="34" charset="-122"/>
                  </a:rPr>
                  <a:t>，在时刻</a:t>
                </a:r>
                <a:r>
                  <a:rPr lang="en-US" altLang="zh-CN" sz="1600" dirty="0">
                    <a:latin typeface="微软雅黑" panose="020B0503020204020204" pitchFamily="34" charset="-122"/>
                    <a:ea typeface="微软雅黑" panose="020B0503020204020204" pitchFamily="34" charset="-122"/>
                  </a:rPr>
                  <a:t>s(Ji)</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中读取由其前驱</a:t>
                </a:r>
                <a:r>
                  <a:rPr lang="en-US" altLang="zh-CN" sz="1600" dirty="0">
                    <a:latin typeface="微软雅黑" panose="020B0503020204020204" pitchFamily="34" charset="-122"/>
                    <a:ea typeface="微软雅黑" panose="020B0503020204020204" pitchFamily="34" charset="-122"/>
                  </a:rPr>
                  <a:t>τi-1</a:t>
                </a:r>
                <a:r>
                  <a:rPr lang="zh-CN" altLang="en-US" sz="1600" dirty="0">
                    <a:latin typeface="微软雅黑" panose="020B0503020204020204" pitchFamily="34" charset="-122"/>
                    <a:ea typeface="微软雅黑" panose="020B0503020204020204" pitchFamily="34" charset="-122"/>
                  </a:rPr>
                  <a:t>产生的数据帧，并将其移除</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，在时刻</a:t>
                </a:r>
                <a:r>
                  <a:rPr lang="en-US" altLang="zh-CN" sz="1600" dirty="0">
                    <a:latin typeface="微软雅黑" panose="020B0503020204020204" pitchFamily="34" charset="-122"/>
                    <a:ea typeface="微软雅黑" panose="020B0503020204020204" pitchFamily="34" charset="-122"/>
                  </a:rPr>
                  <a:t>f(Ji)</a:t>
                </a:r>
                <a:r>
                  <a:rPr lang="zh-CN" altLang="en-US" sz="1600" dirty="0">
                    <a:latin typeface="微软雅黑" panose="020B0503020204020204" pitchFamily="34" charset="-122"/>
                    <a:ea typeface="微软雅黑" panose="020B0503020204020204" pitchFamily="34" charset="-122"/>
                  </a:rPr>
                  <a:t>产生用于其后继</a:t>
                </a:r>
                <a:r>
                  <a:rPr lang="en-US" altLang="zh-CN" sz="1600" dirty="0">
                    <a:latin typeface="微软雅黑" panose="020B0503020204020204" pitchFamily="34" charset="-122"/>
                    <a:ea typeface="微软雅黑" panose="020B0503020204020204" pitchFamily="34" charset="-122"/>
                  </a:rPr>
                  <a:t>τi+1</a:t>
                </a:r>
                <a:r>
                  <a:rPr lang="zh-CN" altLang="en-US" sz="1600" dirty="0">
                    <a:latin typeface="微软雅黑" panose="020B0503020204020204" pitchFamily="34" charset="-122"/>
                    <a:ea typeface="微软雅黑" panose="020B0503020204020204" pitchFamily="34" charset="-122"/>
                  </a:rPr>
                  <a:t>的数据帧并写入</a:t>
                </a:r>
                <a:r>
                  <a:rPr lang="en-US" altLang="zh-CN" sz="1600" dirty="0">
                    <a:latin typeface="微软雅黑" panose="020B0503020204020204" pitchFamily="34" charset="-122"/>
                    <a:ea typeface="微软雅黑" panose="020B0503020204020204" pitchFamily="34" charset="-122"/>
                  </a:rPr>
                  <a:t>Bi+1</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zh-CN" altLang="en-US" sz="1600" dirty="0">
                    <a:latin typeface="微软雅黑" panose="020B0503020204020204" pitchFamily="34" charset="-122"/>
                    <a:ea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溢出时</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τi-1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产生新的数据帧但</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Bi</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已满），</a:t>
                </a:r>
                <a:r>
                  <a:rPr lang="zh-CN" altLang="en-US" sz="1600" dirty="0">
                    <a:latin typeface="微软雅黑" panose="020B0503020204020204" pitchFamily="34" charset="-122"/>
                    <a:ea typeface="微软雅黑" panose="020B0503020204020204" pitchFamily="34" charset="-122"/>
                  </a:rPr>
                  <a:t>新数据帧将覆盖最旧的数据帧</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zh-CN" altLang="en-US" sz="1600" dirty="0">
                    <a:latin typeface="微软雅黑" panose="020B0503020204020204" pitchFamily="34" charset="-122"/>
                    <a:ea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rPr>
                  <a:t>Bi</a:t>
                </a:r>
                <a:r>
                  <a:rPr lang="zh-CN" altLang="en-US" sz="1600" dirty="0">
                    <a:latin typeface="微软雅黑" panose="020B0503020204020204" pitchFamily="34" charset="-122"/>
                    <a:ea typeface="微软雅黑" panose="020B0503020204020204" pitchFamily="34" charset="-122"/>
                  </a:rPr>
                  <a:t>中的一个数据帧被覆盖时，将跳过该数据帧对应的作业</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即不执行</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，即</a:t>
                </a:r>
                <a:r>
                  <a:rPr lang="zh-CN" altLang="en-US" sz="1600" b="1" dirty="0">
                    <a:latin typeface="微软雅黑" panose="020B0503020204020204" pitchFamily="34" charset="-122"/>
                    <a:ea typeface="微软雅黑" panose="020B0503020204020204" pitchFamily="34" charset="-122"/>
                  </a:rPr>
                  <a:t>跳过作业</a:t>
                </a:r>
                <a:r>
                  <a:rPr lang="zh-CN" altLang="en-US" sz="1600" dirty="0">
                    <a:latin typeface="微软雅黑" panose="020B0503020204020204" pitchFamily="34" charset="-122"/>
                    <a:ea typeface="微软雅黑" panose="020B0503020204020204" pitchFamily="34" charset="-122"/>
                  </a:rPr>
                  <a:t>。不是跳过作业的作业称为非跳过作业。</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sz="1900" dirty="0">
                    <a:latin typeface="微软雅黑" panose="020B0503020204020204" pitchFamily="34" charset="-122"/>
                    <a:ea typeface="微软雅黑" panose="020B0503020204020204" pitchFamily="34" charset="-122"/>
                  </a:rPr>
                  <a:t>资源可用性模型</a:t>
                </a:r>
                <a:endParaRPr lang="en-US" altLang="zh-CN" sz="1900" dirty="0">
                  <a:latin typeface="微软雅黑" panose="020B0503020204020204" pitchFamily="34" charset="-122"/>
                  <a:ea typeface="微软雅黑" panose="020B0503020204020204" pitchFamily="34" charset="-122"/>
                </a:endParaRPr>
              </a:p>
              <a:p>
                <a:pPr lvl="1">
                  <a:lnSpc>
                    <a:spcPct val="150000"/>
                  </a:lnSpc>
                  <a:spcBef>
                    <a:spcPts val="0"/>
                  </a:spcBef>
                </a:pPr>
                <a14:m>
                  <m:oMath xmlns:m="http://schemas.openxmlformats.org/officeDocument/2006/math">
                    <m:d>
                      <m:dPr>
                        <m:begChr m:val="⟨"/>
                        <m:endChr m:val="⟩"/>
                        <m:ctrlPr>
                          <a:rPr lang="en-US" altLang="zh-CN" sz="1600" i="1" smtClean="0">
                            <a:latin typeface="Cambria Math" panose="02040503050406030204" pitchFamily="18" charset="0"/>
                            <a:ea typeface="微软雅黑" panose="020B0503020204020204" pitchFamily="34" charset="-122"/>
                          </a:rPr>
                        </m:ctrlPr>
                      </m:dPr>
                      <m:e>
                        <m:sSubSup>
                          <m:sSubSupPr>
                            <m:ctrlPr>
                              <a:rPr lang="pl-PL" altLang="zh-CN" sz="1600" i="1">
                                <a:latin typeface="Cambria Math" panose="02040503050406030204" pitchFamily="18" charset="0"/>
                                <a:ea typeface="微软雅黑" panose="020B0503020204020204" pitchFamily="34" charset="-122"/>
                              </a:rPr>
                            </m:ctrlPr>
                          </m:sSubSupPr>
                          <m:e>
                            <m:r>
                              <a:rPr lang="pl-PL" altLang="zh-CN" sz="1600" i="1">
                                <a:latin typeface="Cambria Math" panose="02040503050406030204" pitchFamily="18" charset="0"/>
                                <a:ea typeface="微软雅黑" panose="020B0503020204020204" pitchFamily="34" charset="-122"/>
                              </a:rPr>
                              <m:t>𝛽</m:t>
                            </m:r>
                          </m:e>
                          <m:sub>
                            <m:r>
                              <a:rPr lang="pl-PL" altLang="zh-CN" sz="1600" i="1">
                                <a:latin typeface="Cambria Math" panose="02040503050406030204" pitchFamily="18" charset="0"/>
                                <a:ea typeface="微软雅黑" panose="020B0503020204020204" pitchFamily="34" charset="-122"/>
                              </a:rPr>
                              <m:t>𝑖</m:t>
                            </m:r>
                          </m:sub>
                          <m:sup>
                            <m:r>
                              <a:rPr lang="pl-PL" altLang="zh-CN" sz="1600" i="1">
                                <a:latin typeface="Cambria Math" panose="02040503050406030204" pitchFamily="18" charset="0"/>
                                <a:ea typeface="微软雅黑" panose="020B0503020204020204" pitchFamily="34" charset="-122"/>
                              </a:rPr>
                              <m:t>𝑙</m:t>
                            </m:r>
                          </m:sup>
                        </m:sSubSup>
                        <m:d>
                          <m:dPr>
                            <m:ctrlPr>
                              <a:rPr lang="pl-PL" altLang="zh-CN" sz="1600" i="1">
                                <a:latin typeface="Cambria Math" panose="02040503050406030204" pitchFamily="18" charset="0"/>
                                <a:ea typeface="微软雅黑" panose="020B0503020204020204" pitchFamily="34" charset="-122"/>
                              </a:rPr>
                            </m:ctrlPr>
                          </m:dPr>
                          <m:e>
                            <m:r>
                              <m:rPr>
                                <m:sty m:val="p"/>
                              </m:rPr>
                              <a:rPr lang="pl-PL" altLang="zh-CN" sz="1600" i="1">
                                <a:latin typeface="Cambria Math" panose="02040503050406030204" pitchFamily="18" charset="0"/>
                                <a:ea typeface="微软雅黑" panose="020B0503020204020204" pitchFamily="34" charset="-122"/>
                              </a:rPr>
                              <m:t>Δ</m:t>
                            </m:r>
                          </m:e>
                        </m:d>
                        <m:r>
                          <a:rPr lang="pl-PL" altLang="zh-CN" sz="1600" i="1">
                            <a:latin typeface="Cambria Math" panose="02040503050406030204" pitchFamily="18" charset="0"/>
                            <a:ea typeface="微软雅黑" panose="020B0503020204020204" pitchFamily="34" charset="-122"/>
                          </a:rPr>
                          <m:t>,</m:t>
                        </m:r>
                        <m:sSubSup>
                          <m:sSubSupPr>
                            <m:ctrlPr>
                              <a:rPr lang="pl-PL" altLang="zh-CN" sz="1600" i="1">
                                <a:latin typeface="Cambria Math" panose="02040503050406030204" pitchFamily="18" charset="0"/>
                                <a:ea typeface="微软雅黑" panose="020B0503020204020204" pitchFamily="34" charset="-122"/>
                              </a:rPr>
                            </m:ctrlPr>
                          </m:sSubSupPr>
                          <m:e>
                            <m:r>
                              <a:rPr lang="pl-PL" altLang="zh-CN" sz="1600" i="1">
                                <a:latin typeface="Cambria Math" panose="02040503050406030204" pitchFamily="18" charset="0"/>
                                <a:ea typeface="微软雅黑" panose="020B0503020204020204" pitchFamily="34" charset="-122"/>
                              </a:rPr>
                              <m:t>𝛽</m:t>
                            </m:r>
                          </m:e>
                          <m:sub>
                            <m:r>
                              <a:rPr lang="pl-PL" altLang="zh-CN" sz="1600" i="1">
                                <a:latin typeface="Cambria Math" panose="02040503050406030204" pitchFamily="18" charset="0"/>
                                <a:ea typeface="微软雅黑" panose="020B0503020204020204" pitchFamily="34" charset="-122"/>
                              </a:rPr>
                              <m:t>𝑖</m:t>
                            </m:r>
                          </m:sub>
                          <m:sup>
                            <m:r>
                              <a:rPr lang="pl-PL" altLang="zh-CN" sz="1600" i="1">
                                <a:latin typeface="Cambria Math" panose="02040503050406030204" pitchFamily="18" charset="0"/>
                                <a:ea typeface="微软雅黑" panose="020B0503020204020204" pitchFamily="34" charset="-122"/>
                              </a:rPr>
                              <m:t>𝑢</m:t>
                            </m:r>
                          </m:sup>
                        </m:sSubSup>
                        <m:d>
                          <m:dPr>
                            <m:ctrlPr>
                              <a:rPr lang="pl-PL" altLang="zh-CN" sz="1600" i="1">
                                <a:latin typeface="Cambria Math" panose="02040503050406030204" pitchFamily="18" charset="0"/>
                                <a:ea typeface="微软雅黑" panose="020B0503020204020204" pitchFamily="34" charset="-122"/>
                              </a:rPr>
                            </m:ctrlPr>
                          </m:dPr>
                          <m:e>
                            <m:r>
                              <m:rPr>
                                <m:sty m:val="p"/>
                              </m:rPr>
                              <a:rPr lang="pl-PL" altLang="zh-CN" sz="1600" i="1">
                                <a:latin typeface="Cambria Math" panose="02040503050406030204" pitchFamily="18" charset="0"/>
                                <a:ea typeface="微软雅黑" panose="020B0503020204020204" pitchFamily="34" charset="-122"/>
                              </a:rPr>
                              <m:t>Δ</m:t>
                            </m:r>
                          </m:e>
                        </m:d>
                      </m:e>
                    </m:d>
                  </m:oMath>
                </a14:m>
                <a:r>
                  <a:rPr lang="zh-CN" altLang="en-US" sz="1500" dirty="0">
                    <a:latin typeface="微软雅黑" panose="020B0503020204020204" pitchFamily="34" charset="-122"/>
                    <a:ea typeface="微软雅黑" panose="020B0503020204020204" pitchFamily="34" charset="-122"/>
                  </a:rPr>
                  <a:t>来描述所考虑的处理链中每个任务可用的资源</a:t>
                </a:r>
                <a:endParaRPr lang="en-US" altLang="zh-CN" sz="15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1500" dirty="0">
                    <a:latin typeface="微软雅黑" panose="020B0503020204020204" pitchFamily="34" charset="-122"/>
                    <a:ea typeface="微软雅黑" panose="020B0503020204020204" pitchFamily="34" charset="-122"/>
                  </a:rPr>
                  <a:t>其中</a:t>
                </a:r>
                <a14:m>
                  <m:oMath xmlns:m="http://schemas.openxmlformats.org/officeDocument/2006/math">
                    <m:sSubSup>
                      <m:sSubSupPr>
                        <m:ctrlPr>
                          <a:rPr lang="pl-PL" altLang="zh-CN" sz="1500" i="1" smtClean="0">
                            <a:latin typeface="Cambria Math" panose="02040503050406030204" pitchFamily="18" charset="0"/>
                            <a:ea typeface="微软雅黑" panose="020B0503020204020204" pitchFamily="34" charset="-122"/>
                          </a:rPr>
                        </m:ctrlPr>
                      </m:sSubSupPr>
                      <m:e>
                        <m:r>
                          <a:rPr lang="pl-PL" altLang="zh-CN" sz="1500" i="1" smtClean="0">
                            <a:latin typeface="Cambria Math" panose="02040503050406030204" pitchFamily="18" charset="0"/>
                            <a:ea typeface="微软雅黑" panose="020B0503020204020204" pitchFamily="34" charset="-122"/>
                          </a:rPr>
                          <m:t>𝛽</m:t>
                        </m:r>
                      </m:e>
                      <m:sub>
                        <m:r>
                          <a:rPr lang="pl-PL" altLang="zh-CN" sz="1500" i="1" smtClean="0">
                            <a:latin typeface="Cambria Math" panose="02040503050406030204" pitchFamily="18" charset="0"/>
                            <a:ea typeface="微软雅黑" panose="020B0503020204020204" pitchFamily="34" charset="-122"/>
                          </a:rPr>
                          <m:t>𝑖</m:t>
                        </m:r>
                      </m:sub>
                      <m:sup>
                        <m:r>
                          <a:rPr lang="pl-PL" altLang="zh-CN" sz="1500" i="1" smtClean="0">
                            <a:latin typeface="Cambria Math" panose="02040503050406030204" pitchFamily="18" charset="0"/>
                            <a:ea typeface="微软雅黑" panose="020B0503020204020204" pitchFamily="34" charset="-122"/>
                          </a:rPr>
                          <m:t>𝑙</m:t>
                        </m:r>
                      </m:sup>
                    </m:sSubSup>
                    <m:d>
                      <m:dPr>
                        <m:ctrlPr>
                          <a:rPr lang="pl-PL" altLang="zh-CN" sz="1500" i="1" smtClean="0">
                            <a:latin typeface="Cambria Math" panose="02040503050406030204" pitchFamily="18" charset="0"/>
                            <a:ea typeface="微软雅黑" panose="020B0503020204020204" pitchFamily="34" charset="-122"/>
                          </a:rPr>
                        </m:ctrlPr>
                      </m:dPr>
                      <m:e>
                        <m:r>
                          <m:rPr>
                            <m:sty m:val="p"/>
                          </m:rPr>
                          <a:rPr lang="pl-PL" altLang="zh-CN" sz="1500" i="1">
                            <a:latin typeface="Cambria Math" panose="02040503050406030204" pitchFamily="18" charset="0"/>
                            <a:ea typeface="微软雅黑" panose="020B0503020204020204" pitchFamily="34" charset="-122"/>
                          </a:rPr>
                          <m:t>Δ</m:t>
                        </m:r>
                      </m:e>
                    </m:d>
                    <m:r>
                      <a:rPr lang="pl-PL" altLang="zh-CN" sz="1500" i="1" smtClean="0">
                        <a:latin typeface="Cambria Math" panose="02040503050406030204" pitchFamily="18" charset="0"/>
                        <a:ea typeface="微软雅黑" panose="020B0503020204020204" pitchFamily="34" charset="-122"/>
                      </a:rPr>
                      <m:t>,</m:t>
                    </m:r>
                    <m:sSubSup>
                      <m:sSubSupPr>
                        <m:ctrlPr>
                          <a:rPr lang="pl-PL" altLang="zh-CN" sz="1500" i="1" smtClean="0">
                            <a:latin typeface="Cambria Math" panose="02040503050406030204" pitchFamily="18" charset="0"/>
                            <a:ea typeface="微软雅黑" panose="020B0503020204020204" pitchFamily="34" charset="-122"/>
                          </a:rPr>
                        </m:ctrlPr>
                      </m:sSubSupPr>
                      <m:e>
                        <m:r>
                          <a:rPr lang="pl-PL" altLang="zh-CN" sz="1500" i="1" smtClean="0">
                            <a:latin typeface="Cambria Math" panose="02040503050406030204" pitchFamily="18" charset="0"/>
                            <a:ea typeface="微软雅黑" panose="020B0503020204020204" pitchFamily="34" charset="-122"/>
                          </a:rPr>
                          <m:t>𝛽</m:t>
                        </m:r>
                      </m:e>
                      <m:sub>
                        <m:r>
                          <a:rPr lang="pl-PL" altLang="zh-CN" sz="1500" i="1" smtClean="0">
                            <a:latin typeface="Cambria Math" panose="02040503050406030204" pitchFamily="18" charset="0"/>
                            <a:ea typeface="微软雅黑" panose="020B0503020204020204" pitchFamily="34" charset="-122"/>
                          </a:rPr>
                          <m:t>𝑖</m:t>
                        </m:r>
                      </m:sub>
                      <m:sup>
                        <m:r>
                          <a:rPr lang="pl-PL" altLang="zh-CN" sz="1500" i="1" smtClean="0">
                            <a:latin typeface="Cambria Math" panose="02040503050406030204" pitchFamily="18" charset="0"/>
                            <a:ea typeface="微软雅黑" panose="020B0503020204020204" pitchFamily="34" charset="-122"/>
                          </a:rPr>
                          <m:t>𝑢</m:t>
                        </m:r>
                      </m:sup>
                    </m:sSubSup>
                    <m:d>
                      <m:dPr>
                        <m:ctrlPr>
                          <a:rPr lang="pl-PL" altLang="zh-CN" sz="1500" i="1" smtClean="0">
                            <a:latin typeface="Cambria Math" panose="02040503050406030204" pitchFamily="18" charset="0"/>
                            <a:ea typeface="微软雅黑" panose="020B0503020204020204" pitchFamily="34" charset="-122"/>
                          </a:rPr>
                        </m:ctrlPr>
                      </m:dPr>
                      <m:e>
                        <m:r>
                          <m:rPr>
                            <m:sty m:val="p"/>
                          </m:rPr>
                          <a:rPr lang="pl-PL" altLang="zh-CN" sz="1500" i="1">
                            <a:latin typeface="Cambria Math" panose="02040503050406030204" pitchFamily="18" charset="0"/>
                            <a:ea typeface="微软雅黑" panose="020B0503020204020204" pitchFamily="34" charset="-122"/>
                          </a:rPr>
                          <m:t>Δ</m:t>
                        </m:r>
                      </m:e>
                    </m:d>
                  </m:oMath>
                </a14:m>
                <a:r>
                  <a:rPr lang="zh-CN" altLang="en-US" sz="1500" dirty="0">
                    <a:latin typeface="微软雅黑" panose="020B0503020204020204" pitchFamily="34" charset="-122"/>
                    <a:ea typeface="微软雅黑" panose="020B0503020204020204" pitchFamily="34" charset="-122"/>
                  </a:rPr>
                  <a:t>是在长度为</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的任意时间段内对</a:t>
                </a:r>
                <a:r>
                  <a:rPr lang="en-US" altLang="zh-CN" sz="1500" dirty="0" err="1">
                    <a:latin typeface="微软雅黑" panose="020B0503020204020204" pitchFamily="34" charset="-122"/>
                    <a:ea typeface="微软雅黑" panose="020B0503020204020204" pitchFamily="34" charset="-122"/>
                  </a:rPr>
                  <a:t>τi</a:t>
                </a:r>
                <a:r>
                  <a:rPr lang="zh-CN" altLang="en-US" sz="1500" dirty="0">
                    <a:latin typeface="微软雅黑" panose="020B0503020204020204" pitchFamily="34" charset="-122"/>
                    <a:ea typeface="微软雅黑" panose="020B0503020204020204" pitchFamily="34" charset="-122"/>
                  </a:rPr>
                  <a:t>可用的最小和最大处理时间</a:t>
                </a:r>
                <a:endParaRPr lang="en-US" altLang="zh-CN" sz="1500" dirty="0">
                  <a:latin typeface="微软雅黑" panose="020B0503020204020204" pitchFamily="34" charset="-122"/>
                  <a:ea typeface="微软雅黑" panose="020B0503020204020204" pitchFamily="34" charset="-122"/>
                </a:endParaRPr>
              </a:p>
              <a:p>
                <a:pPr lvl="1">
                  <a:lnSpc>
                    <a:spcPct val="150000"/>
                  </a:lnSpc>
                  <a:spcBef>
                    <a:spcPts val="0"/>
                  </a:spcBef>
                </a:pPr>
                <a:endParaRPr lang="en-US" altLang="zh-CN" sz="1700" dirty="0">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943DC459-EE8F-E697-1BDB-A1831F5629B0}"/>
                  </a:ext>
                </a:extLst>
              </p:cNvPr>
              <p:cNvSpPr>
                <a:spLocks noGrp="1" noRot="1" noChangeAspect="1" noMove="1" noResize="1" noEditPoints="1" noAdjustHandles="1" noChangeArrowheads="1" noChangeShapeType="1" noTextEdit="1"/>
              </p:cNvSpPr>
              <p:nvPr>
                <p:ph idx="1"/>
              </p:nvPr>
            </p:nvSpPr>
            <p:spPr>
              <a:xfrm>
                <a:off x="0" y="1166522"/>
                <a:ext cx="12192000" cy="5691478"/>
              </a:xfrm>
              <a:blipFill>
                <a:blip r:embed="rId3"/>
                <a:stretch>
                  <a:fillRect l="-350"/>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B4346969-DFDC-C3A4-D358-42C35E33BD7F}"/>
              </a:ext>
            </a:extLst>
          </p:cNvPr>
          <p:cNvCxnSpPr>
            <a:cxnSpLocks/>
          </p:cNvCxnSpPr>
          <p:nvPr/>
        </p:nvCxnSpPr>
        <p:spPr>
          <a:xfrm>
            <a:off x="1752600" y="1476375"/>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4F8DA75-2BB2-84A3-38B2-61D7545B5F40}"/>
              </a:ext>
            </a:extLst>
          </p:cNvPr>
          <p:cNvCxnSpPr>
            <a:cxnSpLocks/>
          </p:cNvCxnSpPr>
          <p:nvPr/>
        </p:nvCxnSpPr>
        <p:spPr>
          <a:xfrm>
            <a:off x="2162175" y="2343150"/>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769629C-A315-007F-BEB8-3EAEAA6D3DDF}"/>
              </a:ext>
            </a:extLst>
          </p:cNvPr>
          <p:cNvCxnSpPr>
            <a:cxnSpLocks/>
          </p:cNvCxnSpPr>
          <p:nvPr/>
        </p:nvCxnSpPr>
        <p:spPr>
          <a:xfrm>
            <a:off x="1390650" y="2781300"/>
            <a:ext cx="571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34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a:latin typeface="微软雅黑" panose="020B0503020204020204" pitchFamily="34" charset="-122"/>
                <a:ea typeface="微软雅黑" panose="020B0503020204020204" pitchFamily="34" charset="-122"/>
              </a:rPr>
              <a:t>ETDR</a:t>
            </a:r>
            <a:r>
              <a:rPr lang="zh-CN" altLang="en-US" sz="2800" b="1" dirty="0">
                <a:latin typeface="微软雅黑" panose="020B0503020204020204" pitchFamily="34" charset="-122"/>
                <a:ea typeface="微软雅黑" panose="020B0503020204020204" pitchFamily="34" charset="-122"/>
              </a:rPr>
              <a:t>的任务链</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0" y="1166522"/>
            <a:ext cx="12192000" cy="5691478"/>
          </a:xfrm>
        </p:spPr>
        <p:txBody>
          <a:bodyPr>
            <a:normAutofit/>
          </a:bodyPr>
          <a:lstStyle/>
          <a:p>
            <a:pPr>
              <a:lnSpc>
                <a:spcPct val="200000"/>
              </a:lnSpc>
              <a:spcBef>
                <a:spcPts val="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任务链</a:t>
            </a:r>
            <a:r>
              <a:rPr lang="en-US" altLang="zh-CN" sz="2000" dirty="0">
                <a:latin typeface="微软雅黑" panose="020B0503020204020204" pitchFamily="34" charset="-122"/>
                <a:ea typeface="微软雅黑" panose="020B0503020204020204" pitchFamily="34" charset="-122"/>
              </a:rPr>
              <a:t>c={z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满足：</a:t>
            </a:r>
            <a:endParaRPr lang="en-US" altLang="zh-CN" sz="2000" dirty="0">
              <a:latin typeface="微软雅黑" panose="020B0503020204020204" pitchFamily="34" charset="-122"/>
              <a:ea typeface="微软雅黑" panose="020B0503020204020204" pitchFamily="34" charset="-122"/>
            </a:endParaRPr>
          </a:p>
          <a:p>
            <a:pPr lvl="1">
              <a:lnSpc>
                <a:spcPct val="200000"/>
              </a:lnSpc>
              <a:spcBef>
                <a:spcPts val="0"/>
              </a:spcBef>
            </a:pP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是任意外部事件，发生在</a:t>
            </a:r>
            <a:r>
              <a:rPr lang="en-US" altLang="zh-CN" sz="1600" dirty="0">
                <a:latin typeface="微软雅黑" panose="020B0503020204020204" pitchFamily="34" charset="-122"/>
                <a:ea typeface="微软雅黑" panose="020B0503020204020204" pitchFamily="34" charset="-122"/>
              </a:rPr>
              <a:t>t(Z)</a:t>
            </a:r>
            <a:r>
              <a:rPr lang="zh-CN" altLang="en-US" sz="1600" dirty="0">
                <a:latin typeface="微软雅黑" panose="020B0503020204020204" pitchFamily="34" charset="-122"/>
                <a:ea typeface="微软雅黑" panose="020B0503020204020204" pitchFamily="34" charset="-122"/>
              </a:rPr>
              <a:t>处。</a:t>
            </a:r>
            <a:endParaRPr lang="en-US" altLang="zh-CN" sz="1600" dirty="0">
              <a:latin typeface="微软雅黑" panose="020B0503020204020204" pitchFamily="34" charset="-122"/>
              <a:ea typeface="微软雅黑" panose="020B0503020204020204" pitchFamily="34" charset="-122"/>
            </a:endParaRPr>
          </a:p>
          <a:p>
            <a:pPr lvl="1">
              <a:lnSpc>
                <a:spcPct val="200000"/>
              </a:lnSpc>
              <a:spcBef>
                <a:spcPts val="0"/>
              </a:spcBef>
            </a:pPr>
            <a:r>
              <a:rPr lang="en-US" altLang="zh-CN" sz="1600" b="1" dirty="0">
                <a:latin typeface="微软雅黑" panose="020B0503020204020204" pitchFamily="34" charset="-122"/>
                <a:ea typeface="微软雅黑" panose="020B0503020204020204" pitchFamily="34" charset="-122"/>
              </a:rPr>
              <a:t>c0</a:t>
            </a:r>
            <a:r>
              <a:rPr lang="zh-CN" altLang="en-US" sz="1600" b="1" dirty="0">
                <a:latin typeface="微软雅黑" panose="020B0503020204020204" pitchFamily="34" charset="-122"/>
                <a:ea typeface="微软雅黑" panose="020B0503020204020204" pitchFamily="34" charset="-122"/>
              </a:rPr>
              <a:t>是采样任务</a:t>
            </a:r>
            <a:r>
              <a:rPr lang="en-US" altLang="zh-CN" sz="1600" b="1" dirty="0">
                <a:latin typeface="微软雅黑" panose="020B0503020204020204" pitchFamily="34" charset="-122"/>
                <a:ea typeface="微软雅黑" panose="020B0503020204020204" pitchFamily="34" charset="-122"/>
              </a:rPr>
              <a:t>τ0</a:t>
            </a:r>
            <a:r>
              <a:rPr lang="zh-CN" altLang="en-US" sz="1600" b="1" dirty="0">
                <a:latin typeface="微软雅黑" panose="020B0503020204020204" pitchFamily="34" charset="-122"/>
                <a:ea typeface="微软雅黑" panose="020B0503020204020204" pitchFamily="34" charset="-122"/>
              </a:rPr>
              <a:t>释放的第一个非跳过作业</a:t>
            </a:r>
            <a:r>
              <a:rPr lang="zh-CN" altLang="en-US" sz="1600" dirty="0">
                <a:latin typeface="微软雅黑" panose="020B0503020204020204" pitchFamily="34" charset="-122"/>
                <a:ea typeface="微软雅黑" panose="020B0503020204020204" pitchFamily="34" charset="-122"/>
              </a:rPr>
              <a:t>，释放时间不早于</a:t>
            </a:r>
            <a:r>
              <a:rPr lang="en-US" altLang="zh-CN" sz="1600" dirty="0">
                <a:latin typeface="微软雅黑" panose="020B0503020204020204" pitchFamily="34" charset="-122"/>
                <a:ea typeface="微软雅黑" panose="020B0503020204020204" pitchFamily="34" charset="-122"/>
              </a:rPr>
              <a:t>t(Z)</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a:lnSpc>
                <a:spcPct val="200000"/>
              </a:lnSpc>
              <a:spcBef>
                <a:spcPts val="0"/>
              </a:spcBef>
            </a:pPr>
            <a:r>
              <a:rPr lang="zh-CN" altLang="en-US" sz="1600" dirty="0">
                <a:latin typeface="微软雅黑" panose="020B0503020204020204" pitchFamily="34" charset="-122"/>
                <a:ea typeface="微软雅黑" panose="020B0503020204020204" pitchFamily="34" charset="-122"/>
              </a:rPr>
              <a:t>对于每个</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ci</a:t>
            </a:r>
            <a:r>
              <a:rPr lang="zh-CN" altLang="en-US" sz="1600" b="1" dirty="0">
                <a:latin typeface="微软雅黑" panose="020B0503020204020204" pitchFamily="34" charset="-122"/>
                <a:ea typeface="微软雅黑" panose="020B0503020204020204" pitchFamily="34" charset="-122"/>
              </a:rPr>
              <a:t>是释放时间不早于</a:t>
            </a:r>
            <a:r>
              <a:rPr lang="en-US" altLang="zh-CN" sz="1600" b="1" dirty="0">
                <a:latin typeface="微软雅黑" panose="020B0503020204020204" pitchFamily="34" charset="-122"/>
                <a:ea typeface="微软雅黑" panose="020B0503020204020204" pitchFamily="34" charset="-122"/>
              </a:rPr>
              <a:t>f(ci−1)</a:t>
            </a:r>
            <a:r>
              <a:rPr lang="zh-CN" altLang="en-US" sz="1600" b="1" dirty="0">
                <a:latin typeface="微软雅黑" panose="020B0503020204020204" pitchFamily="34" charset="-122"/>
                <a:ea typeface="微软雅黑" panose="020B0503020204020204" pitchFamily="34" charset="-122"/>
              </a:rPr>
              <a:t>的对应任务</a:t>
            </a:r>
            <a:r>
              <a:rPr lang="en-US" altLang="zh-CN" sz="1600" b="1" dirty="0" err="1">
                <a:latin typeface="微软雅黑" panose="020B0503020204020204" pitchFamily="34" charset="-122"/>
                <a:ea typeface="微软雅黑" panose="020B0503020204020204" pitchFamily="34" charset="-122"/>
              </a:rPr>
              <a:t>τi</a:t>
            </a:r>
            <a:r>
              <a:rPr lang="zh-CN" altLang="en-US" sz="1600" b="1" dirty="0">
                <a:latin typeface="微软雅黑" panose="020B0503020204020204" pitchFamily="34" charset="-122"/>
                <a:ea typeface="微软雅黑" panose="020B0503020204020204" pitchFamily="34" charset="-122"/>
              </a:rPr>
              <a:t>释放的第一个未跳过的作业</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spcBef>
                <a:spcPts val="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任务链流程</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200000"/>
              </a:lnSpc>
              <a:spcBef>
                <a:spcPts val="0"/>
              </a:spcBef>
              <a:buFont typeface="+mj-lt"/>
              <a:buAutoNum type="arabicPeriod"/>
            </a:pPr>
            <a:r>
              <a:rPr lang="zh-CN" altLang="en-US" sz="1600" dirty="0">
                <a:latin typeface="微软雅黑" panose="020B0503020204020204" pitchFamily="34" charset="-122"/>
                <a:ea typeface="微软雅黑" panose="020B0503020204020204" pitchFamily="34" charset="-122"/>
              </a:rPr>
              <a:t>时间</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发生外部事件</a:t>
            </a:r>
            <a:r>
              <a:rPr lang="en-US" altLang="zh-CN" sz="1600" dirty="0">
                <a:latin typeface="微软雅黑" panose="020B0503020204020204" pitchFamily="34" charset="-122"/>
                <a:ea typeface="微软雅黑" panose="020B0503020204020204" pitchFamily="34" charset="-122"/>
              </a:rPr>
              <a:t>Z</a:t>
            </a:r>
          </a:p>
          <a:p>
            <a:pPr marL="800100" lvl="1" indent="-342900">
              <a:lnSpc>
                <a:spcPct val="200000"/>
              </a:lnSpc>
              <a:spcBef>
                <a:spcPts val="0"/>
              </a:spcBef>
              <a:buFont typeface="+mj-lt"/>
              <a:buAutoNum type="arabicPeriod"/>
            </a:pPr>
            <a:r>
              <a:rPr lang="zh-CN" altLang="en-US" sz="1600" dirty="0">
                <a:latin typeface="微软雅黑" panose="020B0503020204020204" pitchFamily="34" charset="-122"/>
                <a:ea typeface="微软雅黑" panose="020B0503020204020204" pitchFamily="34" charset="-122"/>
              </a:rPr>
              <a:t>时间</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或之后的采样任务</a:t>
            </a:r>
            <a:r>
              <a:rPr lang="en-US" altLang="zh-CN" sz="1600" dirty="0">
                <a:latin typeface="微软雅黑" panose="020B0503020204020204" pitchFamily="34" charset="-122"/>
                <a:ea typeface="微软雅黑" panose="020B0503020204020204" pitchFamily="34" charset="-122"/>
              </a:rPr>
              <a:t>τ0</a:t>
            </a:r>
            <a:r>
              <a:rPr lang="zh-CN" altLang="en-US" sz="1600" dirty="0">
                <a:latin typeface="微软雅黑" panose="020B0503020204020204" pitchFamily="34" charset="-122"/>
                <a:ea typeface="微软雅黑" panose="020B0503020204020204" pitchFamily="34" charset="-122"/>
              </a:rPr>
              <a:t>的作业，并产生携带</a:t>
            </a: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信息的输出数据帧。</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200000"/>
              </a:lnSpc>
              <a:spcBef>
                <a:spcPts val="0"/>
              </a:spcBef>
              <a:buFont typeface="+mj-lt"/>
              <a:buAutoNum type="arabicPeriod"/>
            </a:pPr>
            <a:r>
              <a:rPr lang="zh-CN" altLang="en-US" sz="1600" dirty="0">
                <a:latin typeface="微软雅黑" panose="020B0503020204020204" pitchFamily="34" charset="-122"/>
                <a:ea typeface="微软雅黑" panose="020B0503020204020204" pitchFamily="34" charset="-122"/>
              </a:rPr>
              <a:t>该数据帧将由其后续任务</a:t>
            </a:r>
            <a:r>
              <a:rPr lang="en-US" altLang="zh-CN" sz="1600" dirty="0">
                <a:latin typeface="微软雅黑" panose="020B0503020204020204" pitchFamily="34" charset="-122"/>
                <a:ea typeface="微软雅黑" panose="020B0503020204020204" pitchFamily="34" charset="-122"/>
              </a:rPr>
              <a:t>τ1</a:t>
            </a:r>
            <a:r>
              <a:rPr lang="zh-CN" altLang="en-US" sz="1600" dirty="0">
                <a:latin typeface="微软雅黑" panose="020B0503020204020204" pitchFamily="34" charset="-122"/>
                <a:ea typeface="微软雅黑" panose="020B0503020204020204" pitchFamily="34" charset="-122"/>
              </a:rPr>
              <a:t>的某个作业读取和处理，并产生也携带</a:t>
            </a: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信息的输出数据帧，</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200000"/>
              </a:lnSpc>
              <a:spcBef>
                <a:spcPts val="0"/>
              </a:spcBef>
              <a:buFont typeface="+mj-lt"/>
              <a:buAutoNum type="arabicPeriod"/>
            </a:pPr>
            <a:r>
              <a:rPr lang="zh-CN" altLang="en-US" sz="1600" dirty="0">
                <a:latin typeface="微软雅黑" panose="020B0503020204020204" pitchFamily="34" charset="-122"/>
                <a:ea typeface="微软雅黑" panose="020B0503020204020204" pitchFamily="34" charset="-122"/>
              </a:rPr>
              <a:t>在整个处理链中重复，直到最后一个处理任务</a:t>
            </a:r>
            <a:r>
              <a:rPr lang="en-US" altLang="zh-CN" sz="1600" dirty="0" err="1">
                <a:latin typeface="微软雅黑" panose="020B0503020204020204" pitchFamily="34" charset="-122"/>
                <a:ea typeface="微软雅黑" panose="020B0503020204020204" pitchFamily="34" charset="-122"/>
              </a:rPr>
              <a:t>τn</a:t>
            </a:r>
            <a:r>
              <a:rPr lang="zh-CN" altLang="en-US" sz="1600" dirty="0">
                <a:latin typeface="微软雅黑" panose="020B0503020204020204" pitchFamily="34" charset="-122"/>
                <a:ea typeface="微软雅黑" panose="020B0503020204020204" pitchFamily="34" charset="-122"/>
              </a:rPr>
              <a:t>的某个作业在某个时间点</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产生关于</a:t>
            </a: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的最终输出数据帧</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200000"/>
              </a:lnSpc>
              <a:spcBef>
                <a:spcPts val="0"/>
              </a:spcBef>
              <a:buFont typeface="+mj-lt"/>
              <a:buAutoNum type="arabicPeriod"/>
            </a:pPr>
            <a:r>
              <a:rPr lang="zh-CN" altLang="en-US" sz="1600" dirty="0">
                <a:latin typeface="微软雅黑" panose="020B0503020204020204" pitchFamily="34" charset="-122"/>
                <a:ea typeface="微软雅黑" panose="020B0503020204020204" pitchFamily="34" charset="-122"/>
              </a:rPr>
              <a:t>则</a:t>
            </a:r>
            <a:r>
              <a:rPr lang="en-US" altLang="zh-CN" sz="1600" dirty="0">
                <a:latin typeface="微软雅黑" panose="020B0503020204020204" pitchFamily="34" charset="-122"/>
                <a:ea typeface="微软雅黑" panose="020B0503020204020204" pitchFamily="34" charset="-122"/>
              </a:rPr>
              <a:t>t’-t</a:t>
            </a:r>
            <a:r>
              <a:rPr lang="zh-CN" altLang="en-US" sz="1600" dirty="0">
                <a:latin typeface="微软雅黑" panose="020B0503020204020204" pitchFamily="34" charset="-122"/>
                <a:ea typeface="微软雅黑" panose="020B0503020204020204" pitchFamily="34" charset="-122"/>
              </a:rPr>
              <a:t>是关于该外部事件的处理链的反应时间。</a:t>
            </a:r>
            <a:endParaRPr lang="en-US" altLang="zh-CN" sz="1600" dirty="0">
              <a:latin typeface="微软雅黑" panose="020B0503020204020204" pitchFamily="34" charset="-122"/>
              <a:ea typeface="微软雅黑" panose="020B0503020204020204" pitchFamily="34" charset="-122"/>
            </a:endParaRPr>
          </a:p>
          <a:p>
            <a:pPr lvl="1">
              <a:lnSpc>
                <a:spcPct val="200000"/>
              </a:lnSpc>
              <a:spcBef>
                <a:spcPts val="0"/>
              </a:spcBef>
            </a:pP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94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en-US" altLang="zh-CN" sz="2800" b="1" dirty="0">
                <a:latin typeface="微软雅黑" panose="020B0503020204020204" pitchFamily="34" charset="-122"/>
                <a:ea typeface="微软雅黑" panose="020B0503020204020204" pitchFamily="34" charset="-122"/>
              </a:rPr>
              <a:t>ETDR</a:t>
            </a:r>
            <a:r>
              <a:rPr lang="zh-CN" altLang="en-US" sz="2800" b="1" dirty="0">
                <a:latin typeface="微软雅黑" panose="020B0503020204020204" pitchFamily="34" charset="-122"/>
                <a:ea typeface="微软雅黑" panose="020B0503020204020204" pitchFamily="34" charset="-122"/>
              </a:rPr>
              <a:t>的任务链</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1" y="1166522"/>
            <a:ext cx="4714875" cy="5691478"/>
          </a:xfrm>
        </p:spPr>
        <p:txBody>
          <a:bodyPr>
            <a:normAutofit/>
          </a:bodyPr>
          <a:lstStyle/>
          <a:p>
            <a:pPr>
              <a:lnSpc>
                <a:spcPct val="150000"/>
              </a:lnSpc>
              <a:spcBef>
                <a:spcPts val="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任务链</a:t>
            </a:r>
            <a:r>
              <a:rPr lang="en-US" altLang="zh-CN" sz="2000" dirty="0">
                <a:latin typeface="微软雅黑" panose="020B0503020204020204" pitchFamily="34" charset="-122"/>
                <a:ea typeface="微软雅黑" panose="020B0503020204020204" pitchFamily="34" charset="-122"/>
              </a:rPr>
              <a:t>c={z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满足：</a:t>
            </a:r>
            <a:endParaRPr lang="en-US" altLang="zh-CN" sz="2000" dirty="0">
              <a:latin typeface="微软雅黑" panose="020B0503020204020204" pitchFamily="34" charset="-122"/>
              <a:ea typeface="微软雅黑" panose="020B0503020204020204" pitchFamily="34" charset="-122"/>
            </a:endParaRPr>
          </a:p>
          <a:p>
            <a:pPr lvl="1">
              <a:lnSpc>
                <a:spcPct val="150000"/>
              </a:lnSpc>
              <a:spcBef>
                <a:spcPts val="0"/>
              </a:spcBef>
            </a:pP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是任意外部事件，发生在</a:t>
            </a:r>
            <a:r>
              <a:rPr lang="en-US" altLang="zh-CN" sz="1600" dirty="0">
                <a:latin typeface="微软雅黑" panose="020B0503020204020204" pitchFamily="34" charset="-122"/>
                <a:ea typeface="微软雅黑" panose="020B0503020204020204" pitchFamily="34" charset="-122"/>
              </a:rPr>
              <a:t>t(Z)</a:t>
            </a:r>
            <a:r>
              <a:rPr lang="zh-CN" altLang="en-US" sz="1600" dirty="0">
                <a:latin typeface="微软雅黑" panose="020B0503020204020204" pitchFamily="34" charset="-122"/>
                <a:ea typeface="微软雅黑" panose="020B0503020204020204" pitchFamily="34" charset="-122"/>
              </a:rPr>
              <a:t>处。</a:t>
            </a:r>
            <a:endParaRPr lang="en-US" altLang="zh-CN" sz="1600" dirty="0">
              <a:latin typeface="微软雅黑" panose="020B0503020204020204" pitchFamily="34" charset="-122"/>
              <a:ea typeface="微软雅黑" panose="020B0503020204020204" pitchFamily="34" charset="-122"/>
            </a:endParaRPr>
          </a:p>
          <a:p>
            <a:pPr lvl="1">
              <a:lnSpc>
                <a:spcPct val="150000"/>
              </a:lnSpc>
              <a:spcBef>
                <a:spcPts val="0"/>
              </a:spcBef>
            </a:pPr>
            <a:r>
              <a:rPr lang="en-US" altLang="zh-CN" sz="1600" b="1" dirty="0">
                <a:latin typeface="微软雅黑" panose="020B0503020204020204" pitchFamily="34" charset="-122"/>
                <a:ea typeface="微软雅黑" panose="020B0503020204020204" pitchFamily="34" charset="-122"/>
              </a:rPr>
              <a:t>c0</a:t>
            </a:r>
            <a:r>
              <a:rPr lang="zh-CN" altLang="en-US" sz="1600" b="1" dirty="0">
                <a:latin typeface="微软雅黑" panose="020B0503020204020204" pitchFamily="34" charset="-122"/>
                <a:ea typeface="微软雅黑" panose="020B0503020204020204" pitchFamily="34" charset="-122"/>
              </a:rPr>
              <a:t>是采样任务</a:t>
            </a:r>
            <a:r>
              <a:rPr lang="en-US" altLang="zh-CN" sz="1600" b="1" dirty="0">
                <a:latin typeface="微软雅黑" panose="020B0503020204020204" pitchFamily="34" charset="-122"/>
                <a:ea typeface="微软雅黑" panose="020B0503020204020204" pitchFamily="34" charset="-122"/>
              </a:rPr>
              <a:t>τ0</a:t>
            </a:r>
            <a:r>
              <a:rPr lang="zh-CN" altLang="en-US" sz="1600" b="1" dirty="0">
                <a:latin typeface="微软雅黑" panose="020B0503020204020204" pitchFamily="34" charset="-122"/>
                <a:ea typeface="微软雅黑" panose="020B0503020204020204" pitchFamily="34" charset="-122"/>
              </a:rPr>
              <a:t>释放的第一个非跳过作业</a:t>
            </a:r>
            <a:r>
              <a:rPr lang="zh-CN" altLang="en-US" sz="1600" dirty="0">
                <a:latin typeface="微软雅黑" panose="020B0503020204020204" pitchFamily="34" charset="-122"/>
                <a:ea typeface="微软雅黑" panose="020B0503020204020204" pitchFamily="34" charset="-122"/>
              </a:rPr>
              <a:t>，释放时间不早于</a:t>
            </a:r>
            <a:r>
              <a:rPr lang="en-US" altLang="zh-CN" sz="1600" dirty="0">
                <a:latin typeface="微软雅黑" panose="020B0503020204020204" pitchFamily="34" charset="-122"/>
                <a:ea typeface="微软雅黑" panose="020B0503020204020204" pitchFamily="34" charset="-122"/>
              </a:rPr>
              <a:t>t(Z)</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a:lnSpc>
                <a:spcPct val="150000"/>
              </a:lnSpc>
              <a:spcBef>
                <a:spcPts val="0"/>
              </a:spcBef>
            </a:pPr>
            <a:r>
              <a:rPr lang="zh-CN" altLang="en-US" sz="1600" dirty="0">
                <a:latin typeface="微软雅黑" panose="020B0503020204020204" pitchFamily="34" charset="-122"/>
                <a:ea typeface="微软雅黑" panose="020B0503020204020204" pitchFamily="34" charset="-122"/>
              </a:rPr>
              <a:t>对于每个</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ci</a:t>
            </a:r>
            <a:r>
              <a:rPr lang="zh-CN" altLang="en-US" sz="1600" b="1" dirty="0">
                <a:latin typeface="微软雅黑" panose="020B0503020204020204" pitchFamily="34" charset="-122"/>
                <a:ea typeface="微软雅黑" panose="020B0503020204020204" pitchFamily="34" charset="-122"/>
              </a:rPr>
              <a:t>是释放时间不早于</a:t>
            </a:r>
            <a:r>
              <a:rPr lang="en-US" altLang="zh-CN" sz="1600" b="1" dirty="0">
                <a:latin typeface="微软雅黑" panose="020B0503020204020204" pitchFamily="34" charset="-122"/>
                <a:ea typeface="微软雅黑" panose="020B0503020204020204" pitchFamily="34" charset="-122"/>
              </a:rPr>
              <a:t>f(ci−1)</a:t>
            </a:r>
            <a:r>
              <a:rPr lang="zh-CN" altLang="en-US" sz="1600" b="1" dirty="0">
                <a:latin typeface="微软雅黑" panose="020B0503020204020204" pitchFamily="34" charset="-122"/>
                <a:ea typeface="微软雅黑" panose="020B0503020204020204" pitchFamily="34" charset="-122"/>
              </a:rPr>
              <a:t>的对应任务</a:t>
            </a:r>
            <a:r>
              <a:rPr lang="en-US" altLang="zh-CN" sz="1600" b="1" dirty="0" err="1">
                <a:latin typeface="微软雅黑" panose="020B0503020204020204" pitchFamily="34" charset="-122"/>
                <a:ea typeface="微软雅黑" panose="020B0503020204020204" pitchFamily="34" charset="-122"/>
              </a:rPr>
              <a:t>τi</a:t>
            </a:r>
            <a:r>
              <a:rPr lang="zh-CN" altLang="en-US" sz="1600" b="1" dirty="0">
                <a:latin typeface="微软雅黑" panose="020B0503020204020204" pitchFamily="34" charset="-122"/>
                <a:ea typeface="微软雅黑" panose="020B0503020204020204" pitchFamily="34" charset="-122"/>
              </a:rPr>
              <a:t>释放的第一个未跳过的作业</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反应时间：</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最大反应时间：</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09E73B5-55D7-B13C-7F1E-AD33CF6CEA05}"/>
              </a:ext>
            </a:extLst>
          </p:cNvPr>
          <p:cNvPicPr>
            <a:picLocks noChangeAspect="1"/>
          </p:cNvPicPr>
          <p:nvPr/>
        </p:nvPicPr>
        <p:blipFill>
          <a:blip r:embed="rId3"/>
          <a:stretch>
            <a:fillRect/>
          </a:stretch>
        </p:blipFill>
        <p:spPr>
          <a:xfrm>
            <a:off x="5257800" y="1704964"/>
            <a:ext cx="6844680" cy="3448072"/>
          </a:xfrm>
          <a:prstGeom prst="rect">
            <a:avLst/>
          </a:prstGeom>
        </p:spPr>
      </p:pic>
      <p:pic>
        <p:nvPicPr>
          <p:cNvPr id="7" name="图片 6">
            <a:extLst>
              <a:ext uri="{FF2B5EF4-FFF2-40B4-BE49-F238E27FC236}">
                <a16:creationId xmlns:a16="http://schemas.microsoft.com/office/drawing/2014/main" id="{93578EDA-2176-E4C8-58E8-EA42B9536311}"/>
              </a:ext>
            </a:extLst>
          </p:cNvPr>
          <p:cNvPicPr>
            <a:picLocks noChangeAspect="1"/>
          </p:cNvPicPr>
          <p:nvPr/>
        </p:nvPicPr>
        <p:blipFill>
          <a:blip r:embed="rId4"/>
          <a:stretch>
            <a:fillRect/>
          </a:stretch>
        </p:blipFill>
        <p:spPr>
          <a:xfrm>
            <a:off x="386007" y="4393214"/>
            <a:ext cx="3942857" cy="342857"/>
          </a:xfrm>
          <a:prstGeom prst="rect">
            <a:avLst/>
          </a:prstGeom>
        </p:spPr>
      </p:pic>
      <p:pic>
        <p:nvPicPr>
          <p:cNvPr id="9" name="图片 8">
            <a:extLst>
              <a:ext uri="{FF2B5EF4-FFF2-40B4-BE49-F238E27FC236}">
                <a16:creationId xmlns:a16="http://schemas.microsoft.com/office/drawing/2014/main" id="{BA79A6C8-12DF-6636-FD77-07E12DDFBD30}"/>
              </a:ext>
            </a:extLst>
          </p:cNvPr>
          <p:cNvPicPr>
            <a:picLocks noChangeAspect="1"/>
          </p:cNvPicPr>
          <p:nvPr/>
        </p:nvPicPr>
        <p:blipFill>
          <a:blip r:embed="rId5"/>
          <a:stretch>
            <a:fillRect/>
          </a:stretch>
        </p:blipFill>
        <p:spPr>
          <a:xfrm>
            <a:off x="357432" y="5368464"/>
            <a:ext cx="2200000" cy="428571"/>
          </a:xfrm>
          <a:prstGeom prst="rect">
            <a:avLst/>
          </a:prstGeom>
        </p:spPr>
      </p:pic>
      <p:sp>
        <p:nvSpPr>
          <p:cNvPr id="11" name="文本框 10">
            <a:extLst>
              <a:ext uri="{FF2B5EF4-FFF2-40B4-BE49-F238E27FC236}">
                <a16:creationId xmlns:a16="http://schemas.microsoft.com/office/drawing/2014/main" id="{A8ECE398-B18A-E497-7D63-04F91B2F1BE9}"/>
              </a:ext>
            </a:extLst>
          </p:cNvPr>
          <p:cNvSpPr txBox="1"/>
          <p:nvPr/>
        </p:nvSpPr>
        <p:spPr>
          <a:xfrm>
            <a:off x="7359340" y="5213417"/>
            <a:ext cx="26416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|B0|=1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|B1|=1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|B2|=2</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99301D5-BF6C-2E33-9664-D04A5665F2C8}"/>
              </a:ext>
            </a:extLst>
          </p:cNvPr>
          <p:cNvSpPr txBox="1"/>
          <p:nvPr/>
        </p:nvSpPr>
        <p:spPr>
          <a:xfrm>
            <a:off x="9455150" y="1150982"/>
            <a:ext cx="2876550"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处理器对相应的任务不可用</a:t>
            </a:r>
          </a:p>
        </p:txBody>
      </p:sp>
      <p:cxnSp>
        <p:nvCxnSpPr>
          <p:cNvPr id="15" name="直接箭头连接符 14">
            <a:extLst>
              <a:ext uri="{FF2B5EF4-FFF2-40B4-BE49-F238E27FC236}">
                <a16:creationId xmlns:a16="http://schemas.microsoft.com/office/drawing/2014/main" id="{ECA33843-4336-FDD2-5EFB-44F4AF379FA3}"/>
              </a:ext>
            </a:extLst>
          </p:cNvPr>
          <p:cNvCxnSpPr>
            <a:cxnSpLocks/>
            <a:stCxn id="13" idx="2"/>
          </p:cNvCxnSpPr>
          <p:nvPr/>
        </p:nvCxnSpPr>
        <p:spPr>
          <a:xfrm flipH="1">
            <a:off x="10782300" y="1489536"/>
            <a:ext cx="111125" cy="919127"/>
          </a:xfrm>
          <a:prstGeom prst="straightConnector1">
            <a:avLst/>
          </a:prstGeom>
          <a:ln w="38100">
            <a:solidFill>
              <a:schemeClr val="bg2">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17" name="文本框 16">
            <a:extLst>
              <a:ext uri="{FF2B5EF4-FFF2-40B4-BE49-F238E27FC236}">
                <a16:creationId xmlns:a16="http://schemas.microsoft.com/office/drawing/2014/main" id="{3D23B273-E183-DDEB-E04F-495D80A9F94A}"/>
              </a:ext>
            </a:extLst>
          </p:cNvPr>
          <p:cNvSpPr txBox="1"/>
          <p:nvPr/>
        </p:nvSpPr>
        <p:spPr>
          <a:xfrm>
            <a:off x="7901607" y="2520834"/>
            <a:ext cx="484188" cy="338554"/>
          </a:xfrm>
          <a:prstGeom prst="rect">
            <a:avLst/>
          </a:prstGeom>
          <a:noFill/>
        </p:spPr>
        <p:txBody>
          <a:bodyPr wrap="square">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C0</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0F113617-F934-0371-60AA-75AACE3DE936}"/>
              </a:ext>
            </a:extLst>
          </p:cNvPr>
          <p:cNvSpPr/>
          <p:nvPr/>
        </p:nvSpPr>
        <p:spPr>
          <a:xfrm>
            <a:off x="10515600" y="2408663"/>
            <a:ext cx="959005" cy="570409"/>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438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1" y="1166522"/>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A203F24-4AB7-6B2F-08BF-F17D2A0F1641}"/>
              </a:ext>
            </a:extLst>
          </p:cNvPr>
          <p:cNvPicPr>
            <a:picLocks noChangeAspect="1"/>
          </p:cNvPicPr>
          <p:nvPr/>
        </p:nvPicPr>
        <p:blipFill>
          <a:blip r:embed="rId3"/>
          <a:stretch>
            <a:fillRect/>
          </a:stretch>
        </p:blipFill>
        <p:spPr>
          <a:xfrm>
            <a:off x="0" y="4111169"/>
            <a:ext cx="5809524" cy="1942857"/>
          </a:xfrm>
          <a:prstGeom prst="rect">
            <a:avLst/>
          </a:prstGeom>
        </p:spPr>
      </p:pic>
      <p:grpSp>
        <p:nvGrpSpPr>
          <p:cNvPr id="16" name="组合 15">
            <a:extLst>
              <a:ext uri="{FF2B5EF4-FFF2-40B4-BE49-F238E27FC236}">
                <a16:creationId xmlns:a16="http://schemas.microsoft.com/office/drawing/2014/main" id="{C1787C1D-930E-005E-0D98-C58B36F68D3F}"/>
              </a:ext>
            </a:extLst>
          </p:cNvPr>
          <p:cNvGrpSpPr/>
          <p:nvPr/>
        </p:nvGrpSpPr>
        <p:grpSpPr>
          <a:xfrm>
            <a:off x="5629906" y="1601542"/>
            <a:ext cx="6562094" cy="3139982"/>
            <a:chOff x="1762667" y="2557464"/>
            <a:chExt cx="8666665" cy="3741736"/>
          </a:xfrm>
        </p:grpSpPr>
        <p:pic>
          <p:nvPicPr>
            <p:cNvPr id="5" name="图片 4">
              <a:extLst>
                <a:ext uri="{FF2B5EF4-FFF2-40B4-BE49-F238E27FC236}">
                  <a16:creationId xmlns:a16="http://schemas.microsoft.com/office/drawing/2014/main" id="{23C4DC83-A273-F19E-07AA-F37B74E6BD72}"/>
                </a:ext>
              </a:extLst>
            </p:cNvPr>
            <p:cNvPicPr>
              <a:picLocks noChangeAspect="1"/>
            </p:cNvPicPr>
            <p:nvPr/>
          </p:nvPicPr>
          <p:blipFill rotWithShape="1">
            <a:blip r:embed="rId4"/>
            <a:srcRect b="14297"/>
            <a:stretch/>
          </p:blipFill>
          <p:spPr>
            <a:xfrm>
              <a:off x="1762667" y="2557464"/>
              <a:ext cx="8666665" cy="3741736"/>
            </a:xfrm>
            <a:prstGeom prst="rect">
              <a:avLst/>
            </a:prstGeom>
          </p:spPr>
        </p:pic>
        <p:sp>
          <p:nvSpPr>
            <p:cNvPr id="6" name="文本框 5">
              <a:extLst>
                <a:ext uri="{FF2B5EF4-FFF2-40B4-BE49-F238E27FC236}">
                  <a16:creationId xmlns:a16="http://schemas.microsoft.com/office/drawing/2014/main" id="{931E76DB-6E93-0201-1B85-8348D33FDB47}"/>
                </a:ext>
              </a:extLst>
            </p:cNvPr>
            <p:cNvSpPr txBox="1"/>
            <p:nvPr/>
          </p:nvSpPr>
          <p:spPr>
            <a:xfrm>
              <a:off x="3445728" y="3939871"/>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3F166EB-564B-8C64-4297-D7EA8E09235A}"/>
                </a:ext>
              </a:extLst>
            </p:cNvPr>
            <p:cNvSpPr txBox="1"/>
            <p:nvPr/>
          </p:nvSpPr>
          <p:spPr>
            <a:xfrm>
              <a:off x="5182105" y="3659023"/>
              <a:ext cx="680256"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C0</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E6D3718-201F-F9FA-3D02-092C3B2C3E90}"/>
                </a:ext>
              </a:extLst>
            </p:cNvPr>
            <p:cNvSpPr txBox="1"/>
            <p:nvPr/>
          </p:nvSpPr>
          <p:spPr>
            <a:xfrm>
              <a:off x="5367049" y="3289691"/>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0CB1576-FFD2-66ED-3503-BC3DFD96CDD6}"/>
                </a:ext>
              </a:extLst>
            </p:cNvPr>
            <p:cNvSpPr txBox="1"/>
            <p:nvPr/>
          </p:nvSpPr>
          <p:spPr>
            <a:xfrm>
              <a:off x="5367049" y="3049773"/>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C6A7183-26B2-1CBE-BE01-CDA0EF2A81CD}"/>
                </a:ext>
              </a:extLst>
            </p:cNvPr>
            <p:cNvSpPr txBox="1"/>
            <p:nvPr/>
          </p:nvSpPr>
          <p:spPr>
            <a:xfrm>
              <a:off x="6002665" y="4552370"/>
              <a:ext cx="635618"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6960DF8-6C05-06BF-C991-5D01D6916882}"/>
                </a:ext>
              </a:extLst>
            </p:cNvPr>
            <p:cNvSpPr txBox="1"/>
            <p:nvPr/>
          </p:nvSpPr>
          <p:spPr>
            <a:xfrm>
              <a:off x="4807143" y="3936265"/>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8A9C601-A9D4-8EBB-3F4F-B2C3C804A8C3}"/>
                </a:ext>
              </a:extLst>
            </p:cNvPr>
            <p:cNvSpPr txBox="1"/>
            <p:nvPr/>
          </p:nvSpPr>
          <p:spPr>
            <a:xfrm>
              <a:off x="6138418" y="4192694"/>
              <a:ext cx="987404"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E71EE64-576A-8B31-8B7B-845D38DFF5F7}"/>
                </a:ext>
              </a:extLst>
            </p:cNvPr>
            <p:cNvSpPr txBox="1"/>
            <p:nvPr/>
          </p:nvSpPr>
          <p:spPr>
            <a:xfrm>
              <a:off x="6138418" y="3952778"/>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28E6079-2772-6B11-3461-860EB00FFD3F}"/>
                </a:ext>
              </a:extLst>
            </p:cNvPr>
            <p:cNvSpPr txBox="1"/>
            <p:nvPr/>
          </p:nvSpPr>
          <p:spPr>
            <a:xfrm>
              <a:off x="7762779" y="5053030"/>
              <a:ext cx="89737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10D6409-7EF4-28B5-D22B-D114B83EDFDB}"/>
                </a:ext>
              </a:extLst>
            </p:cNvPr>
            <p:cNvSpPr/>
            <p:nvPr/>
          </p:nvSpPr>
          <p:spPr>
            <a:xfrm>
              <a:off x="2826048" y="3073312"/>
              <a:ext cx="756249" cy="3136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7" name="文本框 16">
            <a:extLst>
              <a:ext uri="{FF2B5EF4-FFF2-40B4-BE49-F238E27FC236}">
                <a16:creationId xmlns:a16="http://schemas.microsoft.com/office/drawing/2014/main" id="{4281E36F-A467-E169-661F-D4424AC636BC}"/>
              </a:ext>
            </a:extLst>
          </p:cNvPr>
          <p:cNvSpPr txBox="1"/>
          <p:nvPr/>
        </p:nvSpPr>
        <p:spPr>
          <a:xfrm>
            <a:off x="0" y="3495711"/>
            <a:ext cx="6158752"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反应时间上限</a:t>
            </a:r>
          </a:p>
        </p:txBody>
      </p:sp>
      <p:pic>
        <p:nvPicPr>
          <p:cNvPr id="19" name="图片 18">
            <a:extLst>
              <a:ext uri="{FF2B5EF4-FFF2-40B4-BE49-F238E27FC236}">
                <a16:creationId xmlns:a16="http://schemas.microsoft.com/office/drawing/2014/main" id="{988712CF-ACBB-675C-89D8-25A49C85BFF9}"/>
              </a:ext>
            </a:extLst>
          </p:cNvPr>
          <p:cNvPicPr>
            <a:picLocks noChangeAspect="1"/>
          </p:cNvPicPr>
          <p:nvPr/>
        </p:nvPicPr>
        <p:blipFill>
          <a:blip r:embed="rId5"/>
          <a:stretch>
            <a:fillRect/>
          </a:stretch>
        </p:blipFill>
        <p:spPr>
          <a:xfrm>
            <a:off x="119960" y="2385288"/>
            <a:ext cx="4476190" cy="561905"/>
          </a:xfrm>
          <a:prstGeom prst="rect">
            <a:avLst/>
          </a:prstGeom>
        </p:spPr>
      </p:pic>
      <p:sp>
        <p:nvSpPr>
          <p:cNvPr id="20" name="文本框 19">
            <a:extLst>
              <a:ext uri="{FF2B5EF4-FFF2-40B4-BE49-F238E27FC236}">
                <a16:creationId xmlns:a16="http://schemas.microsoft.com/office/drawing/2014/main" id="{B628E3F2-F571-CFB1-F95D-B61920439D03}"/>
              </a:ext>
            </a:extLst>
          </p:cNvPr>
          <p:cNvSpPr txBox="1"/>
          <p:nvPr/>
        </p:nvSpPr>
        <p:spPr>
          <a:xfrm>
            <a:off x="0" y="1568265"/>
            <a:ext cx="6158752"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对于链</a:t>
            </a:r>
            <a:r>
              <a:rPr lang="en-US" altLang="zh-CN" b="1" dirty="0">
                <a:latin typeface="微软雅黑" panose="020B0503020204020204" pitchFamily="34" charset="-122"/>
                <a:ea typeface="微软雅黑" panose="020B0503020204020204" pitchFamily="34" charset="-122"/>
              </a:rPr>
              <a:t>c={z</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c0</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cn</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7084A164-2148-ABDC-0472-CDFA9EEBE45C}"/>
              </a:ext>
            </a:extLst>
          </p:cNvPr>
          <p:cNvSpPr txBox="1"/>
          <p:nvPr/>
        </p:nvSpPr>
        <p:spPr>
          <a:xfrm>
            <a:off x="2008767" y="1941752"/>
            <a:ext cx="3077750"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之后τ0发布的第一个作业</a:t>
            </a:r>
          </a:p>
        </p:txBody>
      </p:sp>
      <p:cxnSp>
        <p:nvCxnSpPr>
          <p:cNvPr id="25" name="直接箭头连接符 24">
            <a:extLst>
              <a:ext uri="{FF2B5EF4-FFF2-40B4-BE49-F238E27FC236}">
                <a16:creationId xmlns:a16="http://schemas.microsoft.com/office/drawing/2014/main" id="{2A2F504A-C0C8-E99A-8E00-2D7CBE942039}"/>
              </a:ext>
            </a:extLst>
          </p:cNvPr>
          <p:cNvCxnSpPr>
            <a:cxnSpLocks/>
          </p:cNvCxnSpPr>
          <p:nvPr/>
        </p:nvCxnSpPr>
        <p:spPr>
          <a:xfrm flipH="1">
            <a:off x="1799746" y="2216011"/>
            <a:ext cx="419472" cy="270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79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1" y="1166522"/>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A203F24-4AB7-6B2F-08BF-F17D2A0F1641}"/>
              </a:ext>
            </a:extLst>
          </p:cNvPr>
          <p:cNvPicPr>
            <a:picLocks noChangeAspect="1"/>
          </p:cNvPicPr>
          <p:nvPr/>
        </p:nvPicPr>
        <p:blipFill>
          <a:blip r:embed="rId3"/>
          <a:stretch>
            <a:fillRect/>
          </a:stretch>
        </p:blipFill>
        <p:spPr>
          <a:xfrm>
            <a:off x="-1242" y="2104613"/>
            <a:ext cx="5809524" cy="1942857"/>
          </a:xfrm>
          <a:prstGeom prst="rect">
            <a:avLst/>
          </a:prstGeom>
        </p:spPr>
      </p:pic>
      <p:grpSp>
        <p:nvGrpSpPr>
          <p:cNvPr id="16" name="组合 15">
            <a:extLst>
              <a:ext uri="{FF2B5EF4-FFF2-40B4-BE49-F238E27FC236}">
                <a16:creationId xmlns:a16="http://schemas.microsoft.com/office/drawing/2014/main" id="{C1787C1D-930E-005E-0D98-C58B36F68D3F}"/>
              </a:ext>
            </a:extLst>
          </p:cNvPr>
          <p:cNvGrpSpPr/>
          <p:nvPr/>
        </p:nvGrpSpPr>
        <p:grpSpPr>
          <a:xfrm>
            <a:off x="5629906" y="1365239"/>
            <a:ext cx="6562094" cy="3139982"/>
            <a:chOff x="1762667" y="2557464"/>
            <a:chExt cx="8666665" cy="3741736"/>
          </a:xfrm>
        </p:grpSpPr>
        <p:pic>
          <p:nvPicPr>
            <p:cNvPr id="5" name="图片 4">
              <a:extLst>
                <a:ext uri="{FF2B5EF4-FFF2-40B4-BE49-F238E27FC236}">
                  <a16:creationId xmlns:a16="http://schemas.microsoft.com/office/drawing/2014/main" id="{23C4DC83-A273-F19E-07AA-F37B74E6BD72}"/>
                </a:ext>
              </a:extLst>
            </p:cNvPr>
            <p:cNvPicPr>
              <a:picLocks noChangeAspect="1"/>
            </p:cNvPicPr>
            <p:nvPr/>
          </p:nvPicPr>
          <p:blipFill rotWithShape="1">
            <a:blip r:embed="rId4"/>
            <a:srcRect b="14297"/>
            <a:stretch/>
          </p:blipFill>
          <p:spPr>
            <a:xfrm>
              <a:off x="1762667" y="2557464"/>
              <a:ext cx="8666665" cy="3741736"/>
            </a:xfrm>
            <a:prstGeom prst="rect">
              <a:avLst/>
            </a:prstGeom>
          </p:spPr>
        </p:pic>
        <p:sp>
          <p:nvSpPr>
            <p:cNvPr id="6" name="文本框 5">
              <a:extLst>
                <a:ext uri="{FF2B5EF4-FFF2-40B4-BE49-F238E27FC236}">
                  <a16:creationId xmlns:a16="http://schemas.microsoft.com/office/drawing/2014/main" id="{931E76DB-6E93-0201-1B85-8348D33FDB47}"/>
                </a:ext>
              </a:extLst>
            </p:cNvPr>
            <p:cNvSpPr txBox="1"/>
            <p:nvPr/>
          </p:nvSpPr>
          <p:spPr>
            <a:xfrm>
              <a:off x="3445728" y="3939871"/>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3F166EB-564B-8C64-4297-D7EA8E09235A}"/>
                </a:ext>
              </a:extLst>
            </p:cNvPr>
            <p:cNvSpPr txBox="1"/>
            <p:nvPr/>
          </p:nvSpPr>
          <p:spPr>
            <a:xfrm>
              <a:off x="5182105" y="3659023"/>
              <a:ext cx="680256"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C0</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E6D3718-201F-F9FA-3D02-092C3B2C3E90}"/>
                </a:ext>
              </a:extLst>
            </p:cNvPr>
            <p:cNvSpPr txBox="1"/>
            <p:nvPr/>
          </p:nvSpPr>
          <p:spPr>
            <a:xfrm>
              <a:off x="5367049" y="3289691"/>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0CB1576-FFD2-66ED-3503-BC3DFD96CDD6}"/>
                </a:ext>
              </a:extLst>
            </p:cNvPr>
            <p:cNvSpPr txBox="1"/>
            <p:nvPr/>
          </p:nvSpPr>
          <p:spPr>
            <a:xfrm>
              <a:off x="5367049" y="3049773"/>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C6A7183-26B2-1CBE-BE01-CDA0EF2A81CD}"/>
                </a:ext>
              </a:extLst>
            </p:cNvPr>
            <p:cNvSpPr txBox="1"/>
            <p:nvPr/>
          </p:nvSpPr>
          <p:spPr>
            <a:xfrm>
              <a:off x="6002665" y="4552370"/>
              <a:ext cx="635618"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6960DF8-6C05-06BF-C991-5D01D6916882}"/>
                </a:ext>
              </a:extLst>
            </p:cNvPr>
            <p:cNvSpPr txBox="1"/>
            <p:nvPr/>
          </p:nvSpPr>
          <p:spPr>
            <a:xfrm>
              <a:off x="4807143" y="3936265"/>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8A9C601-A9D4-8EBB-3F4F-B2C3C804A8C3}"/>
                </a:ext>
              </a:extLst>
            </p:cNvPr>
            <p:cNvSpPr txBox="1"/>
            <p:nvPr/>
          </p:nvSpPr>
          <p:spPr>
            <a:xfrm>
              <a:off x="6138418" y="4192694"/>
              <a:ext cx="987404"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E71EE64-576A-8B31-8B7B-845D38DFF5F7}"/>
                </a:ext>
              </a:extLst>
            </p:cNvPr>
            <p:cNvSpPr txBox="1"/>
            <p:nvPr/>
          </p:nvSpPr>
          <p:spPr>
            <a:xfrm>
              <a:off x="6138418" y="3952778"/>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28E6079-2772-6B11-3461-860EB00FFD3F}"/>
                </a:ext>
              </a:extLst>
            </p:cNvPr>
            <p:cNvSpPr txBox="1"/>
            <p:nvPr/>
          </p:nvSpPr>
          <p:spPr>
            <a:xfrm>
              <a:off x="7762779" y="5053030"/>
              <a:ext cx="89737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10D6409-7EF4-28B5-D22B-D114B83EDFDB}"/>
                </a:ext>
              </a:extLst>
            </p:cNvPr>
            <p:cNvSpPr/>
            <p:nvPr/>
          </p:nvSpPr>
          <p:spPr>
            <a:xfrm>
              <a:off x="2826048" y="3073312"/>
              <a:ext cx="756249" cy="3136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7" name="文本框 16">
            <a:extLst>
              <a:ext uri="{FF2B5EF4-FFF2-40B4-BE49-F238E27FC236}">
                <a16:creationId xmlns:a16="http://schemas.microsoft.com/office/drawing/2014/main" id="{4281E36F-A467-E169-661F-D4424AC636BC}"/>
              </a:ext>
            </a:extLst>
          </p:cNvPr>
          <p:cNvSpPr txBox="1"/>
          <p:nvPr/>
        </p:nvSpPr>
        <p:spPr>
          <a:xfrm>
            <a:off x="-1242" y="1428795"/>
            <a:ext cx="6158752"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反应时间上限</a:t>
            </a:r>
          </a:p>
        </p:txBody>
      </p:sp>
      <p:sp>
        <p:nvSpPr>
          <p:cNvPr id="18" name="矩形 17">
            <a:extLst>
              <a:ext uri="{FF2B5EF4-FFF2-40B4-BE49-F238E27FC236}">
                <a16:creationId xmlns:a16="http://schemas.microsoft.com/office/drawing/2014/main" id="{4F4EF232-DD40-CAB5-08CB-656668731FDD}"/>
              </a:ext>
            </a:extLst>
          </p:cNvPr>
          <p:cNvSpPr/>
          <p:nvPr/>
        </p:nvSpPr>
        <p:spPr>
          <a:xfrm>
            <a:off x="697109" y="3459463"/>
            <a:ext cx="1136197" cy="34403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19" name="图片 18">
            <a:extLst>
              <a:ext uri="{FF2B5EF4-FFF2-40B4-BE49-F238E27FC236}">
                <a16:creationId xmlns:a16="http://schemas.microsoft.com/office/drawing/2014/main" id="{A8416288-E1E4-68F4-020B-23E897250A07}"/>
              </a:ext>
            </a:extLst>
          </p:cNvPr>
          <p:cNvPicPr>
            <a:picLocks noChangeAspect="1"/>
          </p:cNvPicPr>
          <p:nvPr/>
        </p:nvPicPr>
        <p:blipFill>
          <a:blip r:embed="rId5"/>
          <a:stretch>
            <a:fillRect/>
          </a:stretch>
        </p:blipFill>
        <p:spPr>
          <a:xfrm>
            <a:off x="461452" y="4581893"/>
            <a:ext cx="2129161" cy="388128"/>
          </a:xfrm>
          <a:prstGeom prst="rect">
            <a:avLst/>
          </a:prstGeom>
        </p:spPr>
      </p:pic>
      <p:sp>
        <p:nvSpPr>
          <p:cNvPr id="20" name="文本框 19">
            <a:extLst>
              <a:ext uri="{FF2B5EF4-FFF2-40B4-BE49-F238E27FC236}">
                <a16:creationId xmlns:a16="http://schemas.microsoft.com/office/drawing/2014/main" id="{ACEF0EBB-D67B-8BC4-7204-AB2759225562}"/>
              </a:ext>
            </a:extLst>
          </p:cNvPr>
          <p:cNvSpPr txBox="1"/>
          <p:nvPr/>
        </p:nvSpPr>
        <p:spPr>
          <a:xfrm>
            <a:off x="-33986" y="4144352"/>
            <a:ext cx="6158752"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Part 1</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FE4798BE-1F10-1091-883A-46296B259CC3}"/>
              </a:ext>
            </a:extLst>
          </p:cNvPr>
          <p:cNvCxnSpPr>
            <a:cxnSpLocks/>
          </p:cNvCxnSpPr>
          <p:nvPr/>
        </p:nvCxnSpPr>
        <p:spPr>
          <a:xfrm>
            <a:off x="1458930" y="3798017"/>
            <a:ext cx="71919" cy="917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36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sp>
        <p:nvSpPr>
          <p:cNvPr id="3" name="内容占位符 2">
            <a:extLst>
              <a:ext uri="{FF2B5EF4-FFF2-40B4-BE49-F238E27FC236}">
                <a16:creationId xmlns:a16="http://schemas.microsoft.com/office/drawing/2014/main" id="{943DC459-EE8F-E697-1BDB-A1831F5629B0}"/>
              </a:ext>
            </a:extLst>
          </p:cNvPr>
          <p:cNvSpPr>
            <a:spLocks noGrp="1"/>
          </p:cNvSpPr>
          <p:nvPr>
            <p:ph idx="1"/>
          </p:nvPr>
        </p:nvSpPr>
        <p:spPr>
          <a:xfrm>
            <a:off x="-1" y="1166522"/>
            <a:ext cx="4714875" cy="5691478"/>
          </a:xfrm>
        </p:spPr>
        <p:txBody>
          <a:bodyPr>
            <a:normAutofit/>
          </a:bodyPr>
          <a:lstStyle/>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457200" lvl="1" indent="0">
              <a:lnSpc>
                <a:spcPct val="150000"/>
              </a:lnSpc>
              <a:spcBef>
                <a:spcPts val="0"/>
              </a:spcBef>
              <a:buNone/>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A203F24-4AB7-6B2F-08BF-F17D2A0F1641}"/>
              </a:ext>
            </a:extLst>
          </p:cNvPr>
          <p:cNvPicPr>
            <a:picLocks noChangeAspect="1"/>
          </p:cNvPicPr>
          <p:nvPr/>
        </p:nvPicPr>
        <p:blipFill>
          <a:blip r:embed="rId3"/>
          <a:stretch>
            <a:fillRect/>
          </a:stretch>
        </p:blipFill>
        <p:spPr>
          <a:xfrm>
            <a:off x="-1242" y="2135436"/>
            <a:ext cx="5809524" cy="1942857"/>
          </a:xfrm>
          <a:prstGeom prst="rect">
            <a:avLst/>
          </a:prstGeom>
        </p:spPr>
      </p:pic>
      <p:grpSp>
        <p:nvGrpSpPr>
          <p:cNvPr id="16" name="组合 15">
            <a:extLst>
              <a:ext uri="{FF2B5EF4-FFF2-40B4-BE49-F238E27FC236}">
                <a16:creationId xmlns:a16="http://schemas.microsoft.com/office/drawing/2014/main" id="{C1787C1D-930E-005E-0D98-C58B36F68D3F}"/>
              </a:ext>
            </a:extLst>
          </p:cNvPr>
          <p:cNvGrpSpPr/>
          <p:nvPr/>
        </p:nvGrpSpPr>
        <p:grpSpPr>
          <a:xfrm>
            <a:off x="5629906" y="1396062"/>
            <a:ext cx="6562094" cy="3139982"/>
            <a:chOff x="1762667" y="2557464"/>
            <a:chExt cx="8666665" cy="3741736"/>
          </a:xfrm>
        </p:grpSpPr>
        <p:pic>
          <p:nvPicPr>
            <p:cNvPr id="5" name="图片 4">
              <a:extLst>
                <a:ext uri="{FF2B5EF4-FFF2-40B4-BE49-F238E27FC236}">
                  <a16:creationId xmlns:a16="http://schemas.microsoft.com/office/drawing/2014/main" id="{23C4DC83-A273-F19E-07AA-F37B74E6BD72}"/>
                </a:ext>
              </a:extLst>
            </p:cNvPr>
            <p:cNvPicPr>
              <a:picLocks noChangeAspect="1"/>
            </p:cNvPicPr>
            <p:nvPr/>
          </p:nvPicPr>
          <p:blipFill rotWithShape="1">
            <a:blip r:embed="rId4"/>
            <a:srcRect b="14297"/>
            <a:stretch/>
          </p:blipFill>
          <p:spPr>
            <a:xfrm>
              <a:off x="1762667" y="2557464"/>
              <a:ext cx="8666665" cy="3741736"/>
            </a:xfrm>
            <a:prstGeom prst="rect">
              <a:avLst/>
            </a:prstGeom>
          </p:spPr>
        </p:pic>
        <p:sp>
          <p:nvSpPr>
            <p:cNvPr id="6" name="文本框 5">
              <a:extLst>
                <a:ext uri="{FF2B5EF4-FFF2-40B4-BE49-F238E27FC236}">
                  <a16:creationId xmlns:a16="http://schemas.microsoft.com/office/drawing/2014/main" id="{931E76DB-6E93-0201-1B85-8348D33FDB47}"/>
                </a:ext>
              </a:extLst>
            </p:cNvPr>
            <p:cNvSpPr txBox="1"/>
            <p:nvPr/>
          </p:nvSpPr>
          <p:spPr>
            <a:xfrm>
              <a:off x="3445728" y="3939871"/>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3F166EB-564B-8C64-4297-D7EA8E09235A}"/>
                </a:ext>
              </a:extLst>
            </p:cNvPr>
            <p:cNvSpPr txBox="1"/>
            <p:nvPr/>
          </p:nvSpPr>
          <p:spPr>
            <a:xfrm>
              <a:off x="5182105" y="3659023"/>
              <a:ext cx="680256"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C0</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E6D3718-201F-F9FA-3D02-092C3B2C3E90}"/>
                </a:ext>
              </a:extLst>
            </p:cNvPr>
            <p:cNvSpPr txBox="1"/>
            <p:nvPr/>
          </p:nvSpPr>
          <p:spPr>
            <a:xfrm>
              <a:off x="5367049" y="3289691"/>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0CB1576-FFD2-66ED-3503-BC3DFD96CDD6}"/>
                </a:ext>
              </a:extLst>
            </p:cNvPr>
            <p:cNvSpPr txBox="1"/>
            <p:nvPr/>
          </p:nvSpPr>
          <p:spPr>
            <a:xfrm>
              <a:off x="5367049" y="3049773"/>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C6A7183-26B2-1CBE-BE01-CDA0EF2A81CD}"/>
                </a:ext>
              </a:extLst>
            </p:cNvPr>
            <p:cNvSpPr txBox="1"/>
            <p:nvPr/>
          </p:nvSpPr>
          <p:spPr>
            <a:xfrm>
              <a:off x="6002665" y="4552370"/>
              <a:ext cx="635618"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6960DF8-6C05-06BF-C991-5D01D6916882}"/>
                </a:ext>
              </a:extLst>
            </p:cNvPr>
            <p:cNvSpPr txBox="1"/>
            <p:nvPr/>
          </p:nvSpPr>
          <p:spPr>
            <a:xfrm>
              <a:off x="4807143" y="3936265"/>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8A9C601-A9D4-8EBB-3F4F-B2C3C804A8C3}"/>
                </a:ext>
              </a:extLst>
            </p:cNvPr>
            <p:cNvSpPr txBox="1"/>
            <p:nvPr/>
          </p:nvSpPr>
          <p:spPr>
            <a:xfrm>
              <a:off x="6138418" y="4192694"/>
              <a:ext cx="987404"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E71EE64-576A-8B31-8B7B-845D38DFF5F7}"/>
                </a:ext>
              </a:extLst>
            </p:cNvPr>
            <p:cNvSpPr txBox="1"/>
            <p:nvPr/>
          </p:nvSpPr>
          <p:spPr>
            <a:xfrm>
              <a:off x="6138418" y="3952778"/>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28E6079-2772-6B11-3461-860EB00FFD3F}"/>
                </a:ext>
              </a:extLst>
            </p:cNvPr>
            <p:cNvSpPr txBox="1"/>
            <p:nvPr/>
          </p:nvSpPr>
          <p:spPr>
            <a:xfrm>
              <a:off x="7762779" y="5053030"/>
              <a:ext cx="89737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10D6409-7EF4-28B5-D22B-D114B83EDFDB}"/>
                </a:ext>
              </a:extLst>
            </p:cNvPr>
            <p:cNvSpPr/>
            <p:nvPr/>
          </p:nvSpPr>
          <p:spPr>
            <a:xfrm>
              <a:off x="2826048" y="3073312"/>
              <a:ext cx="756249" cy="3136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7" name="文本框 16">
            <a:extLst>
              <a:ext uri="{FF2B5EF4-FFF2-40B4-BE49-F238E27FC236}">
                <a16:creationId xmlns:a16="http://schemas.microsoft.com/office/drawing/2014/main" id="{4281E36F-A467-E169-661F-D4424AC636BC}"/>
              </a:ext>
            </a:extLst>
          </p:cNvPr>
          <p:cNvSpPr txBox="1"/>
          <p:nvPr/>
        </p:nvSpPr>
        <p:spPr>
          <a:xfrm>
            <a:off x="-1242" y="1459618"/>
            <a:ext cx="6158752" cy="369332"/>
          </a:xfrm>
          <a:prstGeom prst="rect">
            <a:avLst/>
          </a:prstGeom>
          <a:noFill/>
        </p:spPr>
        <p:txBody>
          <a:bodyPr wrap="square">
            <a:spAutoFit/>
          </a:bodyPr>
          <a:lstStyle/>
          <a:p>
            <a:r>
              <a:rPr lang="zh-CN" altLang="en-US" b="1">
                <a:latin typeface="微软雅黑" panose="020B0503020204020204" pitchFamily="34" charset="-122"/>
                <a:ea typeface="微软雅黑" panose="020B0503020204020204" pitchFamily="34" charset="-122"/>
              </a:rPr>
              <a:t>反应时间上限</a:t>
            </a:r>
            <a:endParaRPr lang="zh-CN" altLang="en-US" b="1"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4F4EF232-DD40-CAB5-08CB-656668731FDD}"/>
              </a:ext>
            </a:extLst>
          </p:cNvPr>
          <p:cNvSpPr/>
          <p:nvPr/>
        </p:nvSpPr>
        <p:spPr>
          <a:xfrm>
            <a:off x="2417614" y="3530348"/>
            <a:ext cx="1136197" cy="34403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文本框 19">
            <a:extLst>
              <a:ext uri="{FF2B5EF4-FFF2-40B4-BE49-F238E27FC236}">
                <a16:creationId xmlns:a16="http://schemas.microsoft.com/office/drawing/2014/main" id="{ACEF0EBB-D67B-8BC4-7204-AB2759225562}"/>
              </a:ext>
            </a:extLst>
          </p:cNvPr>
          <p:cNvSpPr txBox="1"/>
          <p:nvPr/>
        </p:nvSpPr>
        <p:spPr>
          <a:xfrm>
            <a:off x="-33986" y="4175175"/>
            <a:ext cx="6158752"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Part 2</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FE4798BE-1F10-1091-883A-46296B259CC3}"/>
              </a:ext>
            </a:extLst>
          </p:cNvPr>
          <p:cNvCxnSpPr>
            <a:cxnSpLocks/>
          </p:cNvCxnSpPr>
          <p:nvPr/>
        </p:nvCxnSpPr>
        <p:spPr>
          <a:xfrm>
            <a:off x="2913793" y="3874384"/>
            <a:ext cx="71919" cy="917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4E53AE4D-793E-8D90-CB8D-FA6D81FDC1CC}"/>
              </a:ext>
            </a:extLst>
          </p:cNvPr>
          <p:cNvPicPr>
            <a:picLocks noChangeAspect="1"/>
          </p:cNvPicPr>
          <p:nvPr/>
        </p:nvPicPr>
        <p:blipFill>
          <a:blip r:embed="rId5"/>
          <a:stretch>
            <a:fillRect/>
          </a:stretch>
        </p:blipFill>
        <p:spPr>
          <a:xfrm>
            <a:off x="428208" y="4792184"/>
            <a:ext cx="5552381" cy="390476"/>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F40EB20D-0278-2AFE-331C-6B15DAECDB04}"/>
                  </a:ext>
                </a:extLst>
              </p:cNvPr>
              <p:cNvSpPr txBox="1"/>
              <p:nvPr/>
            </p:nvSpPr>
            <p:spPr>
              <a:xfrm>
                <a:off x="428208" y="5309064"/>
                <a:ext cx="2310435" cy="429220"/>
              </a:xfrm>
              <a:prstGeom prst="rect">
                <a:avLst/>
              </a:prstGeom>
              <a:noFill/>
            </p:spPr>
            <p:txBody>
              <a:bodyPr wrap="square">
                <a:spAutoFit/>
              </a:bodyPr>
              <a:lstStyle/>
              <a:p>
                <a14:m>
                  <m:oMath xmlns:m="http://schemas.openxmlformats.org/officeDocument/2006/math">
                    <m:acc>
                      <m:accPr>
                        <m:chr m:val="̅"/>
                        <m:ctrlPr>
                          <a:rPr lang="en-US" altLang="zh-CN" i="1" smtClean="0">
                            <a:latin typeface="Cambria Math" panose="02040503050406030204" pitchFamily="18" charset="0"/>
                          </a:rPr>
                        </m:ctrlPr>
                      </m:accPr>
                      <m:e>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𝛽</m:t>
                            </m:r>
                          </m:e>
                          <m:sub>
                            <m:r>
                              <a:rPr lang="en-US" altLang="zh-CN" i="1" smtClean="0">
                                <a:latin typeface="Cambria Math" panose="02040503050406030204" pitchFamily="18" charset="0"/>
                              </a:rPr>
                              <m:t>𝑖</m:t>
                            </m:r>
                          </m:sub>
                          <m:sup>
                            <m:r>
                              <a:rPr lang="en-US" altLang="zh-CN" i="1" smtClean="0">
                                <a:latin typeface="Cambria Math" panose="02040503050406030204" pitchFamily="18" charset="0"/>
                              </a:rPr>
                              <m:t>𝑙</m:t>
                            </m:r>
                          </m:sup>
                        </m:sSubSup>
                      </m:e>
                    </m:acc>
                  </m:oMath>
                </a14:m>
                <a:r>
                  <a:rPr lang="zh-CN" altLang="en-US" dirty="0">
                    <a:latin typeface="微软雅黑" panose="020B0503020204020204" pitchFamily="34" charset="-122"/>
                    <a:ea typeface="微软雅黑" panose="020B0503020204020204" pitchFamily="34" charset="-122"/>
                  </a:rPr>
                  <a:t> 是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oMath>
                </a14:m>
                <a:r>
                  <a:rPr lang="zh-CN" altLang="en-US" dirty="0">
                    <a:latin typeface="微软雅黑" panose="020B0503020204020204" pitchFamily="34" charset="-122"/>
                    <a:ea typeface="微软雅黑" panose="020B0503020204020204" pitchFamily="34" charset="-122"/>
                  </a:rPr>
                  <a:t>的伪逆函数</a:t>
                </a:r>
                <a:endParaRPr lang="en-US" altLang="zh-CN" dirty="0">
                  <a:latin typeface="微软雅黑" panose="020B0503020204020204" pitchFamily="34" charset="-122"/>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F40EB20D-0278-2AFE-331C-6B15DAECDB04}"/>
                  </a:ext>
                </a:extLst>
              </p:cNvPr>
              <p:cNvSpPr txBox="1">
                <a:spLocks noRot="1" noChangeAspect="1" noMove="1" noResize="1" noEditPoints="1" noAdjustHandles="1" noChangeArrowheads="1" noChangeShapeType="1" noTextEdit="1"/>
              </p:cNvSpPr>
              <p:nvPr/>
            </p:nvSpPr>
            <p:spPr>
              <a:xfrm>
                <a:off x="428208" y="5309064"/>
                <a:ext cx="2310435" cy="429220"/>
              </a:xfrm>
              <a:prstGeom prst="rect">
                <a:avLst/>
              </a:prstGeom>
              <a:blipFill>
                <a:blip r:embed="rId6"/>
                <a:stretch>
                  <a:fillRect l="-79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54251FD-E131-C4A3-B255-1B30136DAE45}"/>
                  </a:ext>
                </a:extLst>
              </p:cNvPr>
              <p:cNvSpPr txBox="1"/>
              <p:nvPr/>
            </p:nvSpPr>
            <p:spPr>
              <a:xfrm>
                <a:off x="428207" y="5791389"/>
                <a:ext cx="6158752" cy="429220"/>
              </a:xfrm>
              <a:prstGeom prst="rect">
                <a:avLst/>
              </a:prstGeom>
              <a:noFill/>
            </p:spPr>
            <p:txBody>
              <a:bodyPr wrap="square">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d>
                      <m:dPr>
                        <m:ctrlPr>
                          <a:rPr lang="en-US" altLang="zh-CN" i="1" smtClean="0">
                            <a:latin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zh-CN" altLang="en-US" b="0" i="1" smtClean="0">
                        <a:latin typeface="Cambria Math" panose="02040503050406030204" pitchFamily="18" charset="0"/>
                      </a:rPr>
                      <m:t>⇒</m:t>
                    </m:r>
                  </m:oMath>
                </a14:m>
                <a:r>
                  <a:rPr lang="en-US" altLang="zh-CN" dirty="0"/>
                  <a:t> </a:t>
                </a:r>
                <a14:m>
                  <m:oMath xmlns:m="http://schemas.openxmlformats.org/officeDocument/2006/math">
                    <m:acc>
                      <m:accPr>
                        <m:chr m:val="̅"/>
                        <m:ctrlPr>
                          <a:rPr lang="en-US" altLang="zh-CN" i="1">
                            <a:latin typeface="Cambria Math" panose="02040503050406030204" pitchFamily="18" charset="0"/>
                          </a:rPr>
                        </m:ctrlPr>
                      </m:acc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𝑙</m:t>
                            </m:r>
                          </m:sup>
                        </m:sSubSup>
                      </m:e>
                    </m:acc>
                    <m:d>
                      <m:dPr>
                        <m:ctrlPr>
                          <a:rPr lang="en-US" altLang="zh-CN" i="1" smtClean="0">
                            <a:latin typeface="Cambria Math" panose="02040503050406030204" pitchFamily="18" charset="0"/>
                          </a:rPr>
                        </m:ctrlPr>
                      </m:dPr>
                      <m:e>
                        <m:r>
                          <a:rPr lang="zh-CN" altLang="en-US" i="1" smtClean="0">
                            <a:latin typeface="Cambria Math" panose="02040503050406030204" pitchFamily="18" charset="0"/>
                          </a:rPr>
                          <m:t>𝛼</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endParaRPr lang="en-US" altLang="zh-CN" dirty="0">
                  <a:latin typeface="微软雅黑" panose="020B0503020204020204" pitchFamily="34" charset="-122"/>
                  <a:ea typeface="微软雅黑" panose="020B0503020204020204" pitchFamily="34" charset="-122"/>
                </a:endParaRPr>
              </a:p>
            </p:txBody>
          </p:sp>
        </mc:Choice>
        <mc:Fallback xmlns="">
          <p:sp>
            <p:nvSpPr>
              <p:cNvPr id="24" name="文本框 23">
                <a:extLst>
                  <a:ext uri="{FF2B5EF4-FFF2-40B4-BE49-F238E27FC236}">
                    <a16:creationId xmlns:a16="http://schemas.microsoft.com/office/drawing/2014/main" id="{B54251FD-E131-C4A3-B255-1B30136DAE45}"/>
                  </a:ext>
                </a:extLst>
              </p:cNvPr>
              <p:cNvSpPr txBox="1">
                <a:spLocks noRot="1" noChangeAspect="1" noMove="1" noResize="1" noEditPoints="1" noAdjustHandles="1" noChangeArrowheads="1" noChangeShapeType="1" noTextEdit="1"/>
              </p:cNvSpPr>
              <p:nvPr/>
            </p:nvSpPr>
            <p:spPr>
              <a:xfrm>
                <a:off x="428207" y="5791389"/>
                <a:ext cx="6158752" cy="429220"/>
              </a:xfrm>
              <a:prstGeom prst="rect">
                <a:avLst/>
              </a:prstGeom>
              <a:blipFill>
                <a:blip r:embed="rId7"/>
                <a:stretch>
                  <a:fillRect l="-297"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512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A4016-6610-2E57-3AC7-FE71B9B92795}"/>
              </a:ext>
            </a:extLst>
          </p:cNvPr>
          <p:cNvSpPr>
            <a:spLocks noGrp="1"/>
          </p:cNvSpPr>
          <p:nvPr>
            <p:ph type="title"/>
          </p:nvPr>
        </p:nvSpPr>
        <p:spPr>
          <a:xfrm>
            <a:off x="0" y="0"/>
            <a:ext cx="10515600" cy="1325563"/>
          </a:xfrm>
        </p:spPr>
        <p:txBody>
          <a:bodyPr>
            <a:normAutofit/>
          </a:bodyPr>
          <a:lstStyle/>
          <a:p>
            <a:r>
              <a:rPr lang="zh-CN" altLang="en-US" sz="2800" b="1" dirty="0">
                <a:latin typeface="微软雅黑" panose="020B0503020204020204" pitchFamily="34" charset="-122"/>
                <a:ea typeface="微软雅黑" panose="020B0503020204020204" pitchFamily="34" charset="-122"/>
              </a:rPr>
              <a:t>最大反应时间</a:t>
            </a:r>
          </a:p>
        </p:txBody>
      </p:sp>
      <p:pic>
        <p:nvPicPr>
          <p:cNvPr id="7" name="图片 6">
            <a:extLst>
              <a:ext uri="{FF2B5EF4-FFF2-40B4-BE49-F238E27FC236}">
                <a16:creationId xmlns:a16="http://schemas.microsoft.com/office/drawing/2014/main" id="{2C9104CE-2453-C292-5F95-77325F778560}"/>
              </a:ext>
            </a:extLst>
          </p:cNvPr>
          <p:cNvPicPr>
            <a:picLocks noChangeAspect="1"/>
          </p:cNvPicPr>
          <p:nvPr/>
        </p:nvPicPr>
        <p:blipFill>
          <a:blip r:embed="rId3"/>
          <a:stretch>
            <a:fillRect/>
          </a:stretch>
        </p:blipFill>
        <p:spPr>
          <a:xfrm>
            <a:off x="7374066" y="2592414"/>
            <a:ext cx="2066667" cy="428571"/>
          </a:xfrm>
          <a:prstGeom prst="rect">
            <a:avLst/>
          </a:prstGeom>
        </p:spPr>
      </p:pic>
      <p:pic>
        <p:nvPicPr>
          <p:cNvPr id="13" name="图片 12">
            <a:extLst>
              <a:ext uri="{FF2B5EF4-FFF2-40B4-BE49-F238E27FC236}">
                <a16:creationId xmlns:a16="http://schemas.microsoft.com/office/drawing/2014/main" id="{60D048F3-D0FE-34C3-2E98-4B68C6429BB5}"/>
              </a:ext>
            </a:extLst>
          </p:cNvPr>
          <p:cNvPicPr>
            <a:picLocks noChangeAspect="1"/>
          </p:cNvPicPr>
          <p:nvPr/>
        </p:nvPicPr>
        <p:blipFill>
          <a:blip r:embed="rId4"/>
          <a:stretch>
            <a:fillRect/>
          </a:stretch>
        </p:blipFill>
        <p:spPr>
          <a:xfrm>
            <a:off x="68670" y="1194589"/>
            <a:ext cx="5552381" cy="390476"/>
          </a:xfrm>
          <a:prstGeom prst="rect">
            <a:avLst/>
          </a:prstGeom>
        </p:spPr>
      </p:pic>
      <p:pic>
        <p:nvPicPr>
          <p:cNvPr id="15" name="图片 14">
            <a:extLst>
              <a:ext uri="{FF2B5EF4-FFF2-40B4-BE49-F238E27FC236}">
                <a16:creationId xmlns:a16="http://schemas.microsoft.com/office/drawing/2014/main" id="{86B01992-347A-73A4-02A2-9CE926E32565}"/>
              </a:ext>
            </a:extLst>
          </p:cNvPr>
          <p:cNvPicPr>
            <a:picLocks noChangeAspect="1"/>
          </p:cNvPicPr>
          <p:nvPr/>
        </p:nvPicPr>
        <p:blipFill>
          <a:blip r:embed="rId5"/>
          <a:stretch>
            <a:fillRect/>
          </a:stretch>
        </p:blipFill>
        <p:spPr>
          <a:xfrm>
            <a:off x="95005" y="3531038"/>
            <a:ext cx="5038095" cy="438095"/>
          </a:xfrm>
          <a:prstGeom prst="rect">
            <a:avLst/>
          </a:prstGeom>
        </p:spPr>
      </p:pic>
      <p:sp>
        <p:nvSpPr>
          <p:cNvPr id="28" name="文本框 27">
            <a:extLst>
              <a:ext uri="{FF2B5EF4-FFF2-40B4-BE49-F238E27FC236}">
                <a16:creationId xmlns:a16="http://schemas.microsoft.com/office/drawing/2014/main" id="{44AEB87A-FBE0-5202-84A2-A53A31C336DC}"/>
              </a:ext>
            </a:extLst>
          </p:cNvPr>
          <p:cNvSpPr txBox="1"/>
          <p:nvPr/>
        </p:nvSpPr>
        <p:spPr>
          <a:xfrm>
            <a:off x="2291437" y="4432867"/>
            <a:ext cx="2704762"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非跳过作业Ji的最大延迟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关于</a:t>
            </a:r>
            <a:r>
              <a:rPr lang="en-US" altLang="zh-CN" dirty="0">
                <a:latin typeface="微软雅黑" panose="020B0503020204020204" pitchFamily="34" charset="-122"/>
                <a:ea typeface="微软雅黑" panose="020B0503020204020204" pitchFamily="34" charset="-122"/>
              </a:rPr>
              <a:t>|Bi|</a:t>
            </a:r>
            <a:r>
              <a:rPr lang="zh-CN" altLang="en-US" dirty="0">
                <a:latin typeface="微软雅黑" panose="020B0503020204020204" pitchFamily="34" charset="-122"/>
                <a:ea typeface="微软雅黑" panose="020B0503020204020204" pitchFamily="34" charset="-122"/>
              </a:rPr>
              <a:t>的非递减函数</a:t>
            </a:r>
            <a:r>
              <a:rPr lang="zh-CN" altLang="en-US" sz="1800" dirty="0">
                <a:solidFill>
                  <a:schemeClr val="bg2">
                    <a:lumMod val="25000"/>
                  </a:schemeClr>
                </a:solidFill>
                <a:latin typeface="Times New Roman" panose="02020603050405020304" pitchFamily="18" charset="0"/>
                <a:cs typeface="Times New Roman" panose="02020603050405020304" pitchFamily="18" charset="0"/>
              </a:rPr>
              <a:t>[10] </a:t>
            </a:r>
            <a:endParaRPr lang="zh-CN" altLang="en-US" dirty="0">
              <a:latin typeface="微软雅黑" panose="020B0503020204020204" pitchFamily="34" charset="-122"/>
              <a:ea typeface="微软雅黑" panose="020B0503020204020204" pitchFamily="34" charset="-122"/>
            </a:endParaRPr>
          </a:p>
        </p:txBody>
      </p:sp>
      <p:cxnSp>
        <p:nvCxnSpPr>
          <p:cNvPr id="30" name="直接箭头连接符 29">
            <a:extLst>
              <a:ext uri="{FF2B5EF4-FFF2-40B4-BE49-F238E27FC236}">
                <a16:creationId xmlns:a16="http://schemas.microsoft.com/office/drawing/2014/main" id="{9F8FBA44-ACC6-A74A-DB23-2DCB441776D5}"/>
              </a:ext>
            </a:extLst>
          </p:cNvPr>
          <p:cNvCxnSpPr>
            <a:cxnSpLocks/>
          </p:cNvCxnSpPr>
          <p:nvPr/>
        </p:nvCxnSpPr>
        <p:spPr>
          <a:xfrm>
            <a:off x="3458883" y="3954367"/>
            <a:ext cx="0" cy="557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CCD2A61-09ED-A878-5FEB-B3E61A742688}"/>
              </a:ext>
            </a:extLst>
          </p:cNvPr>
          <p:cNvSpPr txBox="1"/>
          <p:nvPr/>
        </p:nvSpPr>
        <p:spPr>
          <a:xfrm>
            <a:off x="166425" y="6402574"/>
            <a:ext cx="12144658" cy="307777"/>
          </a:xfrm>
          <a:prstGeom prst="rect">
            <a:avLst/>
          </a:prstGeom>
          <a:noFill/>
        </p:spPr>
        <p:txBody>
          <a:bodyPr wrap="square">
            <a:spAutoFit/>
          </a:bodyPr>
          <a:lstStyle/>
          <a:p>
            <a:r>
              <a:rPr lang="zh-CN" altLang="en-US" sz="1400" dirty="0">
                <a:solidFill>
                  <a:schemeClr val="bg2">
                    <a:lumMod val="25000"/>
                  </a:schemeClr>
                </a:solidFill>
                <a:latin typeface="Times New Roman" panose="02020603050405020304" pitchFamily="18" charset="0"/>
                <a:cs typeface="Times New Roman" panose="02020603050405020304" pitchFamily="18" charset="0"/>
              </a:rPr>
              <a:t>[10] L. Phan, R. Schneider, S. Chakraborty, and I. Lee, “Modeling buffers with data refresh semantics in automotive architectures,” in EMSOFT , 2010.</a:t>
            </a:r>
          </a:p>
        </p:txBody>
      </p:sp>
      <p:sp>
        <p:nvSpPr>
          <p:cNvPr id="33" name="文本框 32">
            <a:extLst>
              <a:ext uri="{FF2B5EF4-FFF2-40B4-BE49-F238E27FC236}">
                <a16:creationId xmlns:a16="http://schemas.microsoft.com/office/drawing/2014/main" id="{8BF2DD53-FD07-87B7-A464-14AFFCBBEE9F}"/>
              </a:ext>
            </a:extLst>
          </p:cNvPr>
          <p:cNvSpPr txBox="1"/>
          <p:nvPr/>
        </p:nvSpPr>
        <p:spPr>
          <a:xfrm>
            <a:off x="6021685" y="4855305"/>
            <a:ext cx="413376" cy="646331"/>
          </a:xfrm>
          <a:prstGeom prst="rect">
            <a:avLst/>
          </a:prstGeom>
          <a:noFill/>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7413184-0B08-B583-64D6-A50960966666}"/>
              </a:ext>
            </a:extLst>
          </p:cNvPr>
          <p:cNvSpPr txBox="1"/>
          <p:nvPr/>
        </p:nvSpPr>
        <p:spPr>
          <a:xfrm>
            <a:off x="74260" y="1770616"/>
            <a:ext cx="6164494"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Case 1 t(ci)</a:t>
            </a:r>
            <a:r>
              <a:rPr lang="zh-CN" altLang="en-US" b="1" dirty="0">
                <a:latin typeface="微软雅黑" panose="020B0503020204020204" pitchFamily="34" charset="-122"/>
                <a:ea typeface="微软雅黑" panose="020B0503020204020204" pitchFamily="34" charset="-122"/>
              </a:rPr>
              <a:t>处放入缓冲器</a:t>
            </a:r>
            <a:r>
              <a:rPr lang="en-US" altLang="zh-CN" b="1" dirty="0">
                <a:latin typeface="微软雅黑" panose="020B0503020204020204" pitchFamily="34" charset="-122"/>
                <a:ea typeface="微软雅黑" panose="020B0503020204020204" pitchFamily="34" charset="-122"/>
              </a:rPr>
              <a:t>Bi</a:t>
            </a:r>
            <a:r>
              <a:rPr lang="zh-CN" altLang="en-US" b="1" dirty="0">
                <a:latin typeface="微软雅黑" panose="020B0503020204020204" pitchFamily="34" charset="-122"/>
                <a:ea typeface="微软雅黑" panose="020B0503020204020204" pitchFamily="34" charset="-122"/>
              </a:rPr>
              <a:t>数据帧不被重写</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8F28B7A-9589-4CFD-C427-8B8ABDD12444}"/>
                  </a:ext>
                </a:extLst>
              </p:cNvPr>
              <p:cNvSpPr txBox="1"/>
              <p:nvPr/>
            </p:nvSpPr>
            <p:spPr>
              <a:xfrm>
                <a:off x="-298024" y="2930365"/>
                <a:ext cx="365639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𝑡</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i="1" smtClean="0">
                          <a:latin typeface="Cambria Math" panose="02040503050406030204" pitchFamily="18" charset="0"/>
                        </a:rPr>
                        <m:t>=</m:t>
                      </m:r>
                      <m:r>
                        <a:rPr lang="en-US" altLang="zh-CN" i="1" smtClean="0">
                          <a:latin typeface="Cambria Math" panose="02040503050406030204" pitchFamily="18" charset="0"/>
                        </a:rPr>
                        <m:t>𝑓</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smtClean="0">
                          <a:latin typeface="Cambria Math" panose="02040503050406030204" pitchFamily="18" charset="0"/>
                        </a:rPr>
                        <m:t>=</m:t>
                      </m:r>
                      <m:r>
                        <a:rPr lang="en-US" altLang="zh-CN" i="1" smtClean="0">
                          <a:latin typeface="Cambria Math" panose="02040503050406030204" pitchFamily="18" charset="0"/>
                        </a:rPr>
                        <m:t>𝑟</m:t>
                      </m:r>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oMath>
                  </m:oMathPara>
                </a14:m>
                <a:endParaRPr lang="zh-CN" altLang="en-US" dirty="0"/>
              </a:p>
            </p:txBody>
          </p:sp>
        </mc:Choice>
        <mc:Fallback xmlns="">
          <p:sp>
            <p:nvSpPr>
              <p:cNvPr id="31" name="文本框 30">
                <a:extLst>
                  <a:ext uri="{FF2B5EF4-FFF2-40B4-BE49-F238E27FC236}">
                    <a16:creationId xmlns:a16="http://schemas.microsoft.com/office/drawing/2014/main" id="{88F28B7A-9589-4CFD-C427-8B8ABDD12444}"/>
                  </a:ext>
                </a:extLst>
              </p:cNvPr>
              <p:cNvSpPr txBox="1">
                <a:spLocks noRot="1" noChangeAspect="1" noMove="1" noResize="1" noEditPoints="1" noAdjustHandles="1" noChangeArrowheads="1" noChangeShapeType="1" noTextEdit="1"/>
              </p:cNvSpPr>
              <p:nvPr/>
            </p:nvSpPr>
            <p:spPr>
              <a:xfrm>
                <a:off x="-298024" y="2930365"/>
                <a:ext cx="3656393" cy="369332"/>
              </a:xfrm>
              <a:prstGeom prst="rect">
                <a:avLst/>
              </a:prstGeom>
              <a:blipFill>
                <a:blip r:embed="rId6"/>
                <a:stretch>
                  <a:fillRect b="-13333"/>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32C13071-DA39-B61D-3B32-1665F4E9164D}"/>
              </a:ext>
            </a:extLst>
          </p:cNvPr>
          <p:cNvSpPr txBox="1"/>
          <p:nvPr/>
        </p:nvSpPr>
        <p:spPr>
          <a:xfrm>
            <a:off x="95005" y="2290698"/>
            <a:ext cx="3702277" cy="458908"/>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t(ci)</a:t>
            </a:r>
            <a:r>
              <a:rPr lang="zh-CN" altLang="en-US" dirty="0">
                <a:latin typeface="微软雅黑" panose="020B0503020204020204" pitchFamily="34" charset="-122"/>
                <a:ea typeface="微软雅黑" panose="020B0503020204020204" pitchFamily="34" charset="-122"/>
              </a:rPr>
              <a:t>处释放的作业不被跳过</a:t>
            </a:r>
          </a:p>
        </p:txBody>
      </p:sp>
      <p:grpSp>
        <p:nvGrpSpPr>
          <p:cNvPr id="37" name="组合 36">
            <a:extLst>
              <a:ext uri="{FF2B5EF4-FFF2-40B4-BE49-F238E27FC236}">
                <a16:creationId xmlns:a16="http://schemas.microsoft.com/office/drawing/2014/main" id="{FD9D1E8C-1A8F-E8B4-F906-64E350234955}"/>
              </a:ext>
            </a:extLst>
          </p:cNvPr>
          <p:cNvGrpSpPr/>
          <p:nvPr/>
        </p:nvGrpSpPr>
        <p:grpSpPr>
          <a:xfrm>
            <a:off x="5629906" y="814385"/>
            <a:ext cx="6562094" cy="3139982"/>
            <a:chOff x="5629906" y="814385"/>
            <a:chExt cx="6562094" cy="3139982"/>
          </a:xfrm>
        </p:grpSpPr>
        <p:grpSp>
          <p:nvGrpSpPr>
            <p:cNvPr id="4" name="组合 3">
              <a:extLst>
                <a:ext uri="{FF2B5EF4-FFF2-40B4-BE49-F238E27FC236}">
                  <a16:creationId xmlns:a16="http://schemas.microsoft.com/office/drawing/2014/main" id="{B566D713-3BDE-B83A-F668-4E90A0830303}"/>
                </a:ext>
              </a:extLst>
            </p:cNvPr>
            <p:cNvGrpSpPr/>
            <p:nvPr/>
          </p:nvGrpSpPr>
          <p:grpSpPr>
            <a:xfrm>
              <a:off x="5629906" y="814385"/>
              <a:ext cx="6562094" cy="3139982"/>
              <a:chOff x="1762667" y="2557464"/>
              <a:chExt cx="8666665" cy="3741736"/>
            </a:xfrm>
          </p:grpSpPr>
          <p:pic>
            <p:nvPicPr>
              <p:cNvPr id="5" name="图片 4">
                <a:extLst>
                  <a:ext uri="{FF2B5EF4-FFF2-40B4-BE49-F238E27FC236}">
                    <a16:creationId xmlns:a16="http://schemas.microsoft.com/office/drawing/2014/main" id="{2A98C3B7-0E2E-D070-4654-8DD0D4672638}"/>
                  </a:ext>
                </a:extLst>
              </p:cNvPr>
              <p:cNvPicPr>
                <a:picLocks noChangeAspect="1"/>
              </p:cNvPicPr>
              <p:nvPr/>
            </p:nvPicPr>
            <p:blipFill rotWithShape="1">
              <a:blip r:embed="rId7"/>
              <a:srcRect b="14297"/>
              <a:stretch/>
            </p:blipFill>
            <p:spPr>
              <a:xfrm>
                <a:off x="1762667" y="2557464"/>
                <a:ext cx="8666665" cy="3741736"/>
              </a:xfrm>
              <a:prstGeom prst="rect">
                <a:avLst/>
              </a:prstGeom>
            </p:spPr>
          </p:pic>
          <p:sp>
            <p:nvSpPr>
              <p:cNvPr id="6" name="文本框 5">
                <a:extLst>
                  <a:ext uri="{FF2B5EF4-FFF2-40B4-BE49-F238E27FC236}">
                    <a16:creationId xmlns:a16="http://schemas.microsoft.com/office/drawing/2014/main" id="{84914E8E-350C-DBFD-1DB8-5624890C06C7}"/>
                  </a:ext>
                </a:extLst>
              </p:cNvPr>
              <p:cNvSpPr txBox="1"/>
              <p:nvPr/>
            </p:nvSpPr>
            <p:spPr>
              <a:xfrm>
                <a:off x="3445728" y="3939871"/>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F9212D5-D2EB-A5B7-C5E0-75BE34806BA4}"/>
                  </a:ext>
                </a:extLst>
              </p:cNvPr>
              <p:cNvSpPr txBox="1"/>
              <p:nvPr/>
            </p:nvSpPr>
            <p:spPr>
              <a:xfrm>
                <a:off x="5182105" y="3659023"/>
                <a:ext cx="680256"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C0</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7B2630E-97DD-6029-171B-C5DEEF95FBF5}"/>
                  </a:ext>
                </a:extLst>
              </p:cNvPr>
              <p:cNvSpPr txBox="1"/>
              <p:nvPr/>
            </p:nvSpPr>
            <p:spPr>
              <a:xfrm>
                <a:off x="5367049" y="3289691"/>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09F39D4-152B-1C2D-9D96-5042F34F7027}"/>
                  </a:ext>
                </a:extLst>
              </p:cNvPr>
              <p:cNvSpPr txBox="1"/>
              <p:nvPr/>
            </p:nvSpPr>
            <p:spPr>
              <a:xfrm>
                <a:off x="5367049" y="3049773"/>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4FC89AC-CF4B-5E55-BFD8-69427F341A3D}"/>
                  </a:ext>
                </a:extLst>
              </p:cNvPr>
              <p:cNvSpPr txBox="1"/>
              <p:nvPr/>
            </p:nvSpPr>
            <p:spPr>
              <a:xfrm>
                <a:off x="6002665" y="4552370"/>
                <a:ext cx="635618" cy="366760"/>
              </a:xfrm>
              <a:prstGeom prst="rect">
                <a:avLst/>
              </a:prstGeom>
              <a:noFill/>
            </p:spPr>
            <p:txBody>
              <a:bodyPr wrap="square">
                <a:spAutoFit/>
              </a:bodyPr>
              <a:lstStyle/>
              <a:p>
                <a:r>
                  <a:rPr lang="en-US" altLang="zh-CN" sz="1400" dirty="0">
                    <a:solidFill>
                      <a:srgbClr val="FF0000"/>
                    </a:solidFill>
                    <a:latin typeface="微软雅黑" panose="020B0503020204020204" pitchFamily="34" charset="-122"/>
                    <a:ea typeface="微软雅黑" panose="020B0503020204020204" pitchFamily="34" charset="-122"/>
                  </a:rPr>
                  <a:t>C1</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4F23DD3-884D-1E37-F1AB-70D5BFA40B1F}"/>
                  </a:ext>
                </a:extLst>
              </p:cNvPr>
              <p:cNvSpPr txBox="1"/>
              <p:nvPr/>
            </p:nvSpPr>
            <p:spPr>
              <a:xfrm>
                <a:off x="4807143" y="3936265"/>
                <a:ext cx="90834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r(C0)</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481D73AD-088D-B46A-D674-CC84B47D1803}"/>
                  </a:ext>
                </a:extLst>
              </p:cNvPr>
              <p:cNvSpPr txBox="1"/>
              <p:nvPr/>
            </p:nvSpPr>
            <p:spPr>
              <a:xfrm>
                <a:off x="6138418" y="4192694"/>
                <a:ext cx="987404"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616F3705-1ECD-8727-1BF7-57B43BB3BF20}"/>
                  </a:ext>
                </a:extLst>
              </p:cNvPr>
              <p:cNvSpPr txBox="1"/>
              <p:nvPr/>
            </p:nvSpPr>
            <p:spPr>
              <a:xfrm>
                <a:off x="6138418" y="3952778"/>
                <a:ext cx="1119806"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2BC28CF1-BD18-D392-9A8C-E2A37B150DA9}"/>
                  </a:ext>
                </a:extLst>
              </p:cNvPr>
              <p:cNvSpPr txBox="1"/>
              <p:nvPr/>
            </p:nvSpPr>
            <p:spPr>
              <a:xfrm>
                <a:off x="7762779" y="5053030"/>
                <a:ext cx="897372" cy="403435"/>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f(C2)</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4C0E5C75-9D3E-3498-3B3D-45F7FAE047DE}"/>
                  </a:ext>
                </a:extLst>
              </p:cNvPr>
              <p:cNvSpPr/>
              <p:nvPr/>
            </p:nvSpPr>
            <p:spPr>
              <a:xfrm>
                <a:off x="2826048" y="3073312"/>
                <a:ext cx="756249" cy="3136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36" name="文本框 35">
              <a:extLst>
                <a:ext uri="{FF2B5EF4-FFF2-40B4-BE49-F238E27FC236}">
                  <a16:creationId xmlns:a16="http://schemas.microsoft.com/office/drawing/2014/main" id="{6E55F499-301B-E331-2AEE-F6FE76BAD514}"/>
                </a:ext>
              </a:extLst>
            </p:cNvPr>
            <p:cNvSpPr txBox="1"/>
            <p:nvPr/>
          </p:nvSpPr>
          <p:spPr>
            <a:xfrm>
              <a:off x="8278958" y="2810308"/>
              <a:ext cx="687765" cy="338554"/>
            </a:xfrm>
            <a:prstGeom prst="rect">
              <a:avLst/>
            </a:prstGeom>
            <a:noFill/>
          </p:spPr>
          <p:txBody>
            <a:bodyPr wrap="square">
              <a:spAutoFit/>
            </a:bodyPr>
            <a:lstStyle/>
            <a:p>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r(C1)</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904670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2536</Words>
  <Application>Microsoft Office PowerPoint</Application>
  <PresentationFormat>宽屏</PresentationFormat>
  <Paragraphs>229</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微软雅黑</vt:lpstr>
      <vt:lpstr>Arial</vt:lpstr>
      <vt:lpstr>Cambria Math</vt:lpstr>
      <vt:lpstr>Times New Roman</vt:lpstr>
      <vt:lpstr>Wingdings</vt:lpstr>
      <vt:lpstr>Office 主题​​</vt:lpstr>
      <vt:lpstr>Reaction Time Analysis of Event-Triggered Processing Chains with Data Refreshing</vt:lpstr>
      <vt:lpstr>任务链的两种触发形式</vt:lpstr>
      <vt:lpstr>带有数据刷新的事件触发(ETDR)</vt:lpstr>
      <vt:lpstr>ETDR的任务链</vt:lpstr>
      <vt:lpstr>ETDR的任务链</vt:lpstr>
      <vt:lpstr>最大反应时间</vt:lpstr>
      <vt:lpstr>最大反应时间</vt:lpstr>
      <vt:lpstr>最大反应时间</vt:lpstr>
      <vt:lpstr>最大反应时间</vt:lpstr>
      <vt:lpstr>最大反应时间</vt:lpstr>
      <vt:lpstr>最大反应时间</vt:lpstr>
      <vt:lpstr>最大反应时间</vt:lpstr>
      <vt:lpstr>缓冲区大小的影响</vt:lpstr>
      <vt:lpstr>与TT比较</vt:lpstr>
      <vt:lpstr>实验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Reaction Time Analysis of Event-Triggered Processing Chains with Data Refreshing</dc:title>
  <dc:creator>王 书墨</dc:creator>
  <cp:lastModifiedBy>王 书墨</cp:lastModifiedBy>
  <cp:revision>19</cp:revision>
  <dcterms:created xsi:type="dcterms:W3CDTF">2023-10-15T10:37:51Z</dcterms:created>
  <dcterms:modified xsi:type="dcterms:W3CDTF">2023-10-17T09:12:15Z</dcterms:modified>
</cp:coreProperties>
</file>