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4" r:id="rId2"/>
    <p:sldId id="263" r:id="rId3"/>
    <p:sldId id="261" r:id="rId4"/>
    <p:sldId id="260" r:id="rId5"/>
    <p:sldId id="269" r:id="rId6"/>
    <p:sldId id="264" r:id="rId7"/>
    <p:sldId id="262" r:id="rId8"/>
    <p:sldId id="268" r:id="rId9"/>
    <p:sldId id="266" r:id="rId10"/>
    <p:sldId id="265" r:id="rId11"/>
    <p:sldId id="267" r:id="rId12"/>
    <p:sldId id="270" r:id="rId13"/>
    <p:sldId id="272" r:id="rId14"/>
    <p:sldId id="275"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922"/>
    <a:srgbClr val="739FD0"/>
    <a:srgbClr val="77BC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7" d="100"/>
          <a:sy n="87" d="100"/>
        </p:scale>
        <p:origin x="38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20721-D5F9-4128-A835-37438FD22037}" type="datetimeFigureOut">
              <a:rPr lang="zh-CN" altLang="en-US" smtClean="0"/>
              <a:t>2022/7/14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2DF7C-8DEE-4356-826A-DA546D85B6ED}" type="slidenum">
              <a:rPr lang="zh-CN" altLang="en-US" smtClean="0"/>
              <a:t>‹#›</a:t>
            </a:fld>
            <a:endParaRPr lang="zh-CN" altLang="en-US"/>
          </a:p>
        </p:txBody>
      </p:sp>
    </p:spTree>
    <p:extLst>
      <p:ext uri="{BB962C8B-B14F-4D97-AF65-F5344CB8AC3E}">
        <p14:creationId xmlns:p14="http://schemas.microsoft.com/office/powerpoint/2010/main" val="406444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31AD0-7E86-4DE8-972D-C88484E45B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5DED91-49E8-4A39-9C49-AE5E2B476F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1DF4C6-AC1A-4EC1-BD1B-00F1258F87BE}"/>
              </a:ext>
            </a:extLst>
          </p:cNvPr>
          <p:cNvSpPr>
            <a:spLocks noGrp="1"/>
          </p:cNvSpPr>
          <p:nvPr>
            <p:ph type="dt" sz="half" idx="10"/>
          </p:nvPr>
        </p:nvSpPr>
        <p:spPr/>
        <p:txBody>
          <a:bodyPr/>
          <a:lstStyle/>
          <a:p>
            <a:r>
              <a:rPr lang="en-US" altLang="zh-CN"/>
              <a:t>2022/7/14</a:t>
            </a:r>
            <a:endParaRPr lang="zh-CN" altLang="en-US"/>
          </a:p>
        </p:txBody>
      </p:sp>
      <p:sp>
        <p:nvSpPr>
          <p:cNvPr id="5" name="页脚占位符 4">
            <a:extLst>
              <a:ext uri="{FF2B5EF4-FFF2-40B4-BE49-F238E27FC236}">
                <a16:creationId xmlns:a16="http://schemas.microsoft.com/office/drawing/2014/main" id="{836DABF8-772B-4CF2-AB9D-6130D4371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3940E9-A277-4024-945D-7D34B1AF9AF3}"/>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194615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A97A9-9C8F-4E29-926D-606AE07B72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505F82-AE5E-4269-9F95-CA34944832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828C07-D29B-44AD-8F13-3D345C2C3A0D}"/>
              </a:ext>
            </a:extLst>
          </p:cNvPr>
          <p:cNvSpPr>
            <a:spLocks noGrp="1"/>
          </p:cNvSpPr>
          <p:nvPr>
            <p:ph type="dt" sz="half" idx="10"/>
          </p:nvPr>
        </p:nvSpPr>
        <p:spPr/>
        <p:txBody>
          <a:bodyPr/>
          <a:lstStyle/>
          <a:p>
            <a:r>
              <a:rPr lang="en-US" altLang="zh-CN"/>
              <a:t>2022/7/14</a:t>
            </a:r>
            <a:endParaRPr lang="zh-CN" altLang="en-US"/>
          </a:p>
        </p:txBody>
      </p:sp>
      <p:sp>
        <p:nvSpPr>
          <p:cNvPr id="5" name="页脚占位符 4">
            <a:extLst>
              <a:ext uri="{FF2B5EF4-FFF2-40B4-BE49-F238E27FC236}">
                <a16:creationId xmlns:a16="http://schemas.microsoft.com/office/drawing/2014/main" id="{191DD9D3-A6C8-49E4-86AE-01A078F17C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1B4248-9D6E-4564-8C49-34218A78438C}"/>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146398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935DA8-E495-40E1-B667-5FD5100DA0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881C0A3-7BDA-44C3-B27B-BAB533356E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A76E08-437A-4C0B-8EA0-5A214C724366}"/>
              </a:ext>
            </a:extLst>
          </p:cNvPr>
          <p:cNvSpPr>
            <a:spLocks noGrp="1"/>
          </p:cNvSpPr>
          <p:nvPr>
            <p:ph type="dt" sz="half" idx="10"/>
          </p:nvPr>
        </p:nvSpPr>
        <p:spPr/>
        <p:txBody>
          <a:bodyPr/>
          <a:lstStyle/>
          <a:p>
            <a:r>
              <a:rPr lang="en-US" altLang="zh-CN"/>
              <a:t>2022/7/14</a:t>
            </a:r>
            <a:endParaRPr lang="zh-CN" altLang="en-US"/>
          </a:p>
        </p:txBody>
      </p:sp>
      <p:sp>
        <p:nvSpPr>
          <p:cNvPr id="5" name="页脚占位符 4">
            <a:extLst>
              <a:ext uri="{FF2B5EF4-FFF2-40B4-BE49-F238E27FC236}">
                <a16:creationId xmlns:a16="http://schemas.microsoft.com/office/drawing/2014/main" id="{9C0AEDFE-A6B6-427E-8F84-D9538DA25F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9FB79A-11D9-4226-8ECC-EDFE4E7E9BEF}"/>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248328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C17E-1C0D-43FA-8C73-686D095F02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A770D5-BBD0-49F6-A179-550416F437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C867BB-8486-4047-A2BB-866E978BB33F}"/>
              </a:ext>
            </a:extLst>
          </p:cNvPr>
          <p:cNvSpPr>
            <a:spLocks noGrp="1"/>
          </p:cNvSpPr>
          <p:nvPr>
            <p:ph type="dt" sz="half" idx="10"/>
          </p:nvPr>
        </p:nvSpPr>
        <p:spPr/>
        <p:txBody>
          <a:bodyPr/>
          <a:lstStyle/>
          <a:p>
            <a:r>
              <a:rPr lang="en-US" altLang="zh-CN"/>
              <a:t>2022/7/14</a:t>
            </a:r>
            <a:endParaRPr lang="zh-CN" altLang="en-US"/>
          </a:p>
        </p:txBody>
      </p:sp>
      <p:sp>
        <p:nvSpPr>
          <p:cNvPr id="5" name="页脚占位符 4">
            <a:extLst>
              <a:ext uri="{FF2B5EF4-FFF2-40B4-BE49-F238E27FC236}">
                <a16:creationId xmlns:a16="http://schemas.microsoft.com/office/drawing/2014/main" id="{1D169167-3D37-4939-844C-405241C297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C47A82-CC9A-4D1E-9E14-30BF420D6E90}"/>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2621109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A0F2F-680D-469A-A8FE-DAD7956FDB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B7CAE5-7291-4A29-857B-FF334BECB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7659AA-7AA7-4D16-A55F-18A49E221113}"/>
              </a:ext>
            </a:extLst>
          </p:cNvPr>
          <p:cNvSpPr>
            <a:spLocks noGrp="1"/>
          </p:cNvSpPr>
          <p:nvPr>
            <p:ph type="dt" sz="half" idx="10"/>
          </p:nvPr>
        </p:nvSpPr>
        <p:spPr/>
        <p:txBody>
          <a:bodyPr/>
          <a:lstStyle/>
          <a:p>
            <a:r>
              <a:rPr lang="en-US" altLang="zh-CN"/>
              <a:t>2022/7/14</a:t>
            </a:r>
            <a:endParaRPr lang="zh-CN" altLang="en-US"/>
          </a:p>
        </p:txBody>
      </p:sp>
      <p:sp>
        <p:nvSpPr>
          <p:cNvPr id="5" name="页脚占位符 4">
            <a:extLst>
              <a:ext uri="{FF2B5EF4-FFF2-40B4-BE49-F238E27FC236}">
                <a16:creationId xmlns:a16="http://schemas.microsoft.com/office/drawing/2014/main" id="{DDF2F434-20C3-4E4B-B429-EF32A8D6D7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227B4-F7EB-458F-BC92-48CACA46997F}"/>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348711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A1D12-F548-4800-80BE-A64C2506CF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9EEB6A-D0B8-4E50-BB4E-999CFC79DD8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CBC76B-2D10-4BB9-93F6-B90B3CC323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A50BA7-39BA-47BB-B871-DD05257BA021}"/>
              </a:ext>
            </a:extLst>
          </p:cNvPr>
          <p:cNvSpPr>
            <a:spLocks noGrp="1"/>
          </p:cNvSpPr>
          <p:nvPr>
            <p:ph type="dt" sz="half" idx="10"/>
          </p:nvPr>
        </p:nvSpPr>
        <p:spPr/>
        <p:txBody>
          <a:bodyPr/>
          <a:lstStyle/>
          <a:p>
            <a:r>
              <a:rPr lang="en-US" altLang="zh-CN"/>
              <a:t>2022/7/14</a:t>
            </a:r>
            <a:endParaRPr lang="zh-CN" altLang="en-US"/>
          </a:p>
        </p:txBody>
      </p:sp>
      <p:sp>
        <p:nvSpPr>
          <p:cNvPr id="6" name="页脚占位符 5">
            <a:extLst>
              <a:ext uri="{FF2B5EF4-FFF2-40B4-BE49-F238E27FC236}">
                <a16:creationId xmlns:a16="http://schemas.microsoft.com/office/drawing/2014/main" id="{B2F404AF-3310-42EA-BBAE-355A51B103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C3F637-7B9D-4C7A-97DC-57C272B6399A}"/>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45383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7B86F-D771-4142-B90D-34AF2466E4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E8B3D3-E0E2-412F-B855-CB4EA50D19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90852F-88FF-4750-B064-E18E7A7216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97C8BA-D67B-4AEE-8ACC-19076EF048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63F222-6B15-4FBF-A5E1-06FB6CA33FF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58F85C-4ACB-452F-A76D-C8F2F186C2C7}"/>
              </a:ext>
            </a:extLst>
          </p:cNvPr>
          <p:cNvSpPr>
            <a:spLocks noGrp="1"/>
          </p:cNvSpPr>
          <p:nvPr>
            <p:ph type="dt" sz="half" idx="10"/>
          </p:nvPr>
        </p:nvSpPr>
        <p:spPr/>
        <p:txBody>
          <a:bodyPr/>
          <a:lstStyle/>
          <a:p>
            <a:r>
              <a:rPr lang="en-US" altLang="zh-CN"/>
              <a:t>2022/7/14</a:t>
            </a:r>
            <a:endParaRPr lang="zh-CN" altLang="en-US"/>
          </a:p>
        </p:txBody>
      </p:sp>
      <p:sp>
        <p:nvSpPr>
          <p:cNvPr id="8" name="页脚占位符 7">
            <a:extLst>
              <a:ext uri="{FF2B5EF4-FFF2-40B4-BE49-F238E27FC236}">
                <a16:creationId xmlns:a16="http://schemas.microsoft.com/office/drawing/2014/main" id="{C3B3221C-1E9C-4063-9892-0439665BB8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684E072-4387-4B5F-8389-4F3B2AE694FA}"/>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397276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F7650-2F90-4B95-95F8-43201D8EDD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616DA1-71D7-46F4-AFCB-2A8EAC672D43}"/>
              </a:ext>
            </a:extLst>
          </p:cNvPr>
          <p:cNvSpPr>
            <a:spLocks noGrp="1"/>
          </p:cNvSpPr>
          <p:nvPr>
            <p:ph type="dt" sz="half" idx="10"/>
          </p:nvPr>
        </p:nvSpPr>
        <p:spPr/>
        <p:txBody>
          <a:bodyPr/>
          <a:lstStyle/>
          <a:p>
            <a:r>
              <a:rPr lang="en-US" altLang="zh-CN"/>
              <a:t>2022/7/14</a:t>
            </a:r>
            <a:endParaRPr lang="zh-CN" altLang="en-US"/>
          </a:p>
        </p:txBody>
      </p:sp>
      <p:sp>
        <p:nvSpPr>
          <p:cNvPr id="4" name="页脚占位符 3">
            <a:extLst>
              <a:ext uri="{FF2B5EF4-FFF2-40B4-BE49-F238E27FC236}">
                <a16:creationId xmlns:a16="http://schemas.microsoft.com/office/drawing/2014/main" id="{736EDB30-2F46-462F-ACF3-88E14B2C9A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B5C016-FDC2-4D4E-8F7B-795C9E083ACE}"/>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352925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65707A-3E52-4DA5-948F-485711BDB44E}"/>
              </a:ext>
            </a:extLst>
          </p:cNvPr>
          <p:cNvSpPr>
            <a:spLocks noGrp="1"/>
          </p:cNvSpPr>
          <p:nvPr>
            <p:ph type="dt" sz="half" idx="10"/>
          </p:nvPr>
        </p:nvSpPr>
        <p:spPr/>
        <p:txBody>
          <a:bodyPr/>
          <a:lstStyle/>
          <a:p>
            <a:r>
              <a:rPr lang="en-US" altLang="zh-CN"/>
              <a:t>2022/7/14</a:t>
            </a:r>
            <a:endParaRPr lang="zh-CN" altLang="en-US"/>
          </a:p>
        </p:txBody>
      </p:sp>
      <p:sp>
        <p:nvSpPr>
          <p:cNvPr id="3" name="页脚占位符 2">
            <a:extLst>
              <a:ext uri="{FF2B5EF4-FFF2-40B4-BE49-F238E27FC236}">
                <a16:creationId xmlns:a16="http://schemas.microsoft.com/office/drawing/2014/main" id="{C26F8D1B-79EF-4C05-88FF-F9A5168FFB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0AC063-3F0C-438B-8AD7-47BBB26F1E46}"/>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4284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5365F-DC7D-4110-94ED-878496D68B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480C30-B60E-434A-AC2D-6DDD11E06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488E42-4387-4BE7-AB38-3F2A49540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5015D5-5CBE-40BB-A0FC-6DF9D4E71141}"/>
              </a:ext>
            </a:extLst>
          </p:cNvPr>
          <p:cNvSpPr>
            <a:spLocks noGrp="1"/>
          </p:cNvSpPr>
          <p:nvPr>
            <p:ph type="dt" sz="half" idx="10"/>
          </p:nvPr>
        </p:nvSpPr>
        <p:spPr/>
        <p:txBody>
          <a:bodyPr/>
          <a:lstStyle/>
          <a:p>
            <a:r>
              <a:rPr lang="en-US" altLang="zh-CN"/>
              <a:t>2022/7/14</a:t>
            </a:r>
            <a:endParaRPr lang="zh-CN" altLang="en-US"/>
          </a:p>
        </p:txBody>
      </p:sp>
      <p:sp>
        <p:nvSpPr>
          <p:cNvPr id="6" name="页脚占位符 5">
            <a:extLst>
              <a:ext uri="{FF2B5EF4-FFF2-40B4-BE49-F238E27FC236}">
                <a16:creationId xmlns:a16="http://schemas.microsoft.com/office/drawing/2014/main" id="{1E497FFB-97E6-4563-8408-20B8AB9D2E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B89FED-AEBE-4EA7-A94C-A2F968521D90}"/>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31906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21506-0BB5-4017-90B9-6A69D69D5F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9E4DEF-79AD-448B-8AA8-C9BE868C5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872142-1DFD-4AD1-AE19-469188E31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AF8FC1-E656-49E4-80C1-23008B38A7F2}"/>
              </a:ext>
            </a:extLst>
          </p:cNvPr>
          <p:cNvSpPr>
            <a:spLocks noGrp="1"/>
          </p:cNvSpPr>
          <p:nvPr>
            <p:ph type="dt" sz="half" idx="10"/>
          </p:nvPr>
        </p:nvSpPr>
        <p:spPr/>
        <p:txBody>
          <a:bodyPr/>
          <a:lstStyle/>
          <a:p>
            <a:r>
              <a:rPr lang="en-US" altLang="zh-CN"/>
              <a:t>2022/7/14</a:t>
            </a:r>
            <a:endParaRPr lang="zh-CN" altLang="en-US"/>
          </a:p>
        </p:txBody>
      </p:sp>
      <p:sp>
        <p:nvSpPr>
          <p:cNvPr id="6" name="页脚占位符 5">
            <a:extLst>
              <a:ext uri="{FF2B5EF4-FFF2-40B4-BE49-F238E27FC236}">
                <a16:creationId xmlns:a16="http://schemas.microsoft.com/office/drawing/2014/main" id="{AAAE0078-E2E7-498F-AF51-181CB39153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A1A650-FB42-4F16-8AD4-E68F43FD0860}"/>
              </a:ext>
            </a:extLst>
          </p:cNvPr>
          <p:cNvSpPr>
            <a:spLocks noGrp="1"/>
          </p:cNvSpPr>
          <p:nvPr>
            <p:ph type="sldNum" sz="quarter" idx="12"/>
          </p:nvPr>
        </p:nvSpPr>
        <p:spPr/>
        <p:txBody>
          <a:body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139988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919015-D20D-4A75-A0C9-812F59187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48718C-13EF-43AE-9D4E-EB3093C67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587EF-DEDA-4D6F-92E3-9D554BC8F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2022/7/14</a:t>
            </a:r>
            <a:endParaRPr lang="zh-CN" altLang="en-US"/>
          </a:p>
        </p:txBody>
      </p:sp>
      <p:sp>
        <p:nvSpPr>
          <p:cNvPr id="5" name="页脚占位符 4">
            <a:extLst>
              <a:ext uri="{FF2B5EF4-FFF2-40B4-BE49-F238E27FC236}">
                <a16:creationId xmlns:a16="http://schemas.microsoft.com/office/drawing/2014/main" id="{455F53EF-898B-494F-826E-3FBD5A796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6BFDE6-5E01-4896-B462-214FBA127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1BD03-9CA3-478D-B6F5-A6C7035722DC}" type="slidenum">
              <a:rPr lang="zh-CN" altLang="en-US" smtClean="0"/>
              <a:t>‹#›</a:t>
            </a:fld>
            <a:endParaRPr lang="zh-CN" altLang="en-US"/>
          </a:p>
        </p:txBody>
      </p:sp>
    </p:spTree>
    <p:extLst>
      <p:ext uri="{BB962C8B-B14F-4D97-AF65-F5344CB8AC3E}">
        <p14:creationId xmlns:p14="http://schemas.microsoft.com/office/powerpoint/2010/main" val="370482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blog.linuxplumbersconf.org/2013/ocw/system/presentations/1143/original/dynticks-lpc.pdf" TargetMode="External"/><Relationship Id="rId3" Type="http://schemas.openxmlformats.org/officeDocument/2006/relationships/hyperlink" Target="https://zhuanlan.zhihu.com/p/372103052" TargetMode="External"/><Relationship Id="rId7" Type="http://schemas.openxmlformats.org/officeDocument/2006/relationships/hyperlink" Target="http://www.lenky.info/archives/2013/07/2317" TargetMode="External"/><Relationship Id="rId2" Type="http://schemas.openxmlformats.org/officeDocument/2006/relationships/hyperlink" Target="https://heapdump.cn/article/3151332" TargetMode="External"/><Relationship Id="rId1" Type="http://schemas.openxmlformats.org/officeDocument/2006/relationships/slideLayout" Target="../slideLayouts/slideLayout7.xml"/><Relationship Id="rId6" Type="http://schemas.openxmlformats.org/officeDocument/2006/relationships/hyperlink" Target="http://www.uml.org.cn/embeded/2022062444.asp?artid=25225" TargetMode="External"/><Relationship Id="rId5" Type="http://schemas.openxmlformats.org/officeDocument/2006/relationships/hyperlink" Target="https://os.51cto.com/article/711730.html" TargetMode="External"/><Relationship Id="rId10" Type="http://schemas.openxmlformats.org/officeDocument/2006/relationships/hyperlink" Target="https://www.infoq.cn/theme/130/" TargetMode="External"/><Relationship Id="rId4" Type="http://schemas.openxmlformats.org/officeDocument/2006/relationships/hyperlink" Target="https://blog.csdn.net/maochengtao/article/details/30711975" TargetMode="External"/><Relationship Id="rId9" Type="http://schemas.openxmlformats.org/officeDocument/2006/relationships/hyperlink" Target="https://www.suse.com/c/cpu-isolation-introduction-part-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9328FD-2ECC-4211-98CD-3CDE7B841D86}"/>
              </a:ext>
            </a:extLst>
          </p:cNvPr>
          <p:cNvSpPr txBox="1"/>
          <p:nvPr/>
        </p:nvSpPr>
        <p:spPr>
          <a:xfrm>
            <a:off x="4596149" y="1002706"/>
            <a:ext cx="4029105" cy="4177362"/>
          </a:xfrm>
          <a:prstGeom prst="rect">
            <a:avLst/>
          </a:prstGeom>
          <a:noFill/>
        </p:spPr>
        <p:txBody>
          <a:bodyPr wrap="square" rtlCol="0">
            <a:spAutoFit/>
          </a:bodyPr>
          <a:lstStyle/>
          <a:p>
            <a:pPr>
              <a:lnSpc>
                <a:spcPct val="300000"/>
              </a:lnSpc>
            </a:pPr>
            <a:r>
              <a:rPr lang="zh-CN" altLang="en-US" sz="7200" dirty="0"/>
              <a:t>周   报</a:t>
            </a:r>
            <a:r>
              <a:rPr lang="en-US" altLang="zh-CN" sz="7200" dirty="0"/>
              <a:t> </a:t>
            </a:r>
          </a:p>
          <a:p>
            <a:pPr algn="r">
              <a:lnSpc>
                <a:spcPct val="300000"/>
              </a:lnSpc>
            </a:pPr>
            <a:r>
              <a:rPr lang="zh-CN" altLang="en-US" sz="2000" dirty="0"/>
              <a:t>王丹丹</a:t>
            </a:r>
          </a:p>
        </p:txBody>
      </p:sp>
      <p:sp>
        <p:nvSpPr>
          <p:cNvPr id="5" name="日期占位符 4">
            <a:extLst>
              <a:ext uri="{FF2B5EF4-FFF2-40B4-BE49-F238E27FC236}">
                <a16:creationId xmlns:a16="http://schemas.microsoft.com/office/drawing/2014/main" id="{51E97CA4-FA5C-45D7-B847-F59BC5A80F43}"/>
              </a:ext>
            </a:extLst>
          </p:cNvPr>
          <p:cNvSpPr>
            <a:spLocks noGrp="1"/>
          </p:cNvSpPr>
          <p:nvPr>
            <p:ph type="dt" sz="half" idx="10"/>
          </p:nvPr>
        </p:nvSpPr>
        <p:spPr/>
        <p:txBody>
          <a:bodyPr/>
          <a:lstStyle/>
          <a:p>
            <a:r>
              <a:rPr lang="en-US" altLang="zh-CN"/>
              <a:t>2022/7/14</a:t>
            </a:r>
            <a:endParaRPr lang="zh-CN" altLang="en-US"/>
          </a:p>
        </p:txBody>
      </p:sp>
    </p:spTree>
    <p:extLst>
      <p:ext uri="{BB962C8B-B14F-4D97-AF65-F5344CB8AC3E}">
        <p14:creationId xmlns:p14="http://schemas.microsoft.com/office/powerpoint/2010/main" val="104669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9B7A391-4D2F-4668-A421-B871E46DE8C7}"/>
              </a:ext>
            </a:extLst>
          </p:cNvPr>
          <p:cNvSpPr txBox="1"/>
          <p:nvPr/>
        </p:nvSpPr>
        <p:spPr>
          <a:xfrm>
            <a:off x="757382" y="794327"/>
            <a:ext cx="1338828" cy="369332"/>
          </a:xfrm>
          <a:prstGeom prst="rect">
            <a:avLst/>
          </a:prstGeom>
          <a:noFill/>
        </p:spPr>
        <p:txBody>
          <a:bodyPr wrap="none" rtlCol="0">
            <a:spAutoFit/>
          </a:bodyPr>
          <a:lstStyle/>
          <a:p>
            <a:r>
              <a:rPr lang="zh-CN" altLang="en-US" dirty="0"/>
              <a:t>参考资料：</a:t>
            </a:r>
          </a:p>
        </p:txBody>
      </p:sp>
      <p:sp>
        <p:nvSpPr>
          <p:cNvPr id="14" name="文本框 13">
            <a:extLst>
              <a:ext uri="{FF2B5EF4-FFF2-40B4-BE49-F238E27FC236}">
                <a16:creationId xmlns:a16="http://schemas.microsoft.com/office/drawing/2014/main" id="{DA9D6BF9-B425-43F6-BE52-2238281D9F5C}"/>
              </a:ext>
            </a:extLst>
          </p:cNvPr>
          <p:cNvSpPr txBox="1"/>
          <p:nvPr/>
        </p:nvSpPr>
        <p:spPr>
          <a:xfrm>
            <a:off x="665018" y="4788861"/>
            <a:ext cx="7426036"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hlinkClick r:id="rId2"/>
              </a:rPr>
              <a:t>https://heapdump.cn/article/3151332</a:t>
            </a:r>
            <a:endParaRPr lang="en-US" altLang="zh-CN" dirty="0"/>
          </a:p>
          <a:p>
            <a:pPr marL="285750" indent="-285750">
              <a:buFont typeface="Arial" panose="020B0604020202020204" pitchFamily="34" charset="0"/>
              <a:buChar char="•"/>
            </a:pPr>
            <a:r>
              <a:rPr lang="en-US" altLang="zh-CN" dirty="0">
                <a:hlinkClick r:id="rId3"/>
              </a:rPr>
              <a:t>https://zhuanlan.zhihu.com/p/372103052</a:t>
            </a:r>
            <a:endParaRPr lang="en-US" altLang="zh-CN" dirty="0"/>
          </a:p>
          <a:p>
            <a:pPr marL="285750" indent="-285750">
              <a:buFont typeface="Arial" panose="020B0604020202020204" pitchFamily="34" charset="0"/>
              <a:buChar char="•"/>
            </a:pPr>
            <a:r>
              <a:rPr lang="en-US" altLang="zh-CN" dirty="0">
                <a:hlinkClick r:id="rId4"/>
              </a:rPr>
              <a:t>https://blog.csdn.net/maochengtao/article/details/30711975</a:t>
            </a:r>
            <a:endParaRPr lang="en-US" altLang="zh-CN" dirty="0"/>
          </a:p>
          <a:p>
            <a:pPr marL="285750" indent="-285750">
              <a:buFont typeface="Arial" panose="020B0604020202020204" pitchFamily="34" charset="0"/>
              <a:buChar char="•"/>
            </a:pPr>
            <a:r>
              <a:rPr lang="en-US" altLang="zh-CN" dirty="0">
                <a:hlinkClick r:id="rId5"/>
              </a:rPr>
              <a:t>https://os.51cto.com/article/711730.html</a:t>
            </a:r>
            <a:endParaRPr lang="en-US" altLang="zh-CN" dirty="0"/>
          </a:p>
          <a:p>
            <a:pPr marL="285750" indent="-285750">
              <a:buFont typeface="Arial" panose="020B0604020202020204" pitchFamily="34" charset="0"/>
              <a:buChar char="•"/>
            </a:pPr>
            <a:r>
              <a:rPr lang="en-US" altLang="zh-CN" dirty="0">
                <a:hlinkClick r:id="rId6"/>
              </a:rPr>
              <a:t>http://www.uml.org.cn/embeded/2022062444.asp?artid=25225</a:t>
            </a:r>
            <a:endParaRPr lang="en-US" altLang="zh-CN" dirty="0"/>
          </a:p>
          <a:p>
            <a:pPr marL="285750" indent="-285750">
              <a:buFont typeface="Arial" panose="020B0604020202020204" pitchFamily="34" charset="0"/>
              <a:buChar char="•"/>
            </a:pPr>
            <a:r>
              <a:rPr lang="en-US" altLang="zh-CN" dirty="0">
                <a:hlinkClick r:id="rId7"/>
              </a:rPr>
              <a:t>http://www.lenky.info/archives/2013/07/2317</a:t>
            </a:r>
            <a:endParaRPr lang="en-US" altLang="zh-CN" dirty="0"/>
          </a:p>
        </p:txBody>
      </p:sp>
      <p:sp>
        <p:nvSpPr>
          <p:cNvPr id="18" name="文本框 17">
            <a:extLst>
              <a:ext uri="{FF2B5EF4-FFF2-40B4-BE49-F238E27FC236}">
                <a16:creationId xmlns:a16="http://schemas.microsoft.com/office/drawing/2014/main" id="{927EEAEC-AEAC-4DB0-A43D-02328B11C5F8}"/>
              </a:ext>
            </a:extLst>
          </p:cNvPr>
          <p:cNvSpPr txBox="1"/>
          <p:nvPr/>
        </p:nvSpPr>
        <p:spPr>
          <a:xfrm>
            <a:off x="665018" y="1329655"/>
            <a:ext cx="11711709" cy="3293209"/>
          </a:xfrm>
          <a:prstGeom prst="rect">
            <a:avLst/>
          </a:prstGeom>
          <a:noFill/>
        </p:spPr>
        <p:txBody>
          <a:bodyPr wrap="square">
            <a:spAutoFit/>
          </a:bodyPr>
          <a:lstStyle/>
          <a:p>
            <a:pPr marL="285750" indent="-285750">
              <a:buFont typeface="Arial" panose="020B0604020202020204" pitchFamily="34" charset="0"/>
              <a:buChar char="•"/>
            </a:pPr>
            <a:r>
              <a:rPr lang="en-US" altLang="zh-CN" sz="1600" dirty="0"/>
              <a:t>[1] Status of Linux </a:t>
            </a:r>
            <a:r>
              <a:rPr lang="en-US" altLang="zh-CN" sz="1600" dirty="0" err="1"/>
              <a:t>dynticks</a:t>
            </a:r>
            <a:r>
              <a:rPr lang="en-US" altLang="zh-CN" sz="1600" dirty="0"/>
              <a:t>:</a:t>
            </a:r>
          </a:p>
          <a:p>
            <a:pPr marL="742950" lvl="1" indent="-285750">
              <a:buFont typeface="Arial" panose="020B0604020202020204" pitchFamily="34" charset="0"/>
              <a:buChar char="•"/>
            </a:pPr>
            <a:r>
              <a:rPr lang="en-US" altLang="zh-CN" sz="1600" dirty="0">
                <a:hlinkClick r:id="rId8">
                  <a:extLst>
                    <a:ext uri="{A12FA001-AC4F-418D-AE19-62706E023703}">
                      <ahyp:hlinkClr xmlns:ahyp="http://schemas.microsoft.com/office/drawing/2018/hyperlinkcolor" val="tx"/>
                    </a:ext>
                  </a:extLst>
                </a:hlinkClick>
              </a:rPr>
              <a:t>https://blog.linuxplumbersconf.org/2013/ocw/system/presentations/1143/original/dynticks-lpc.pdf</a:t>
            </a:r>
            <a:endParaRPr lang="en-US" altLang="zh-CN" sz="1600" dirty="0"/>
          </a:p>
          <a:p>
            <a:pPr marL="285750" indent="-285750">
              <a:buFont typeface="Arial" panose="020B0604020202020204" pitchFamily="34" charset="0"/>
              <a:buChar char="•"/>
            </a:pPr>
            <a:r>
              <a:rPr lang="en-US" altLang="zh-CN" sz="1600" dirty="0"/>
              <a:t>[2] Towards understanding application performance and system behavior with the full </a:t>
            </a:r>
            <a:r>
              <a:rPr lang="en-US" altLang="zh-CN" sz="1600" dirty="0" err="1"/>
              <a:t>dynticks</a:t>
            </a:r>
            <a:r>
              <a:rPr lang="en-US" altLang="zh-CN" sz="1600" dirty="0"/>
              <a:t> feature</a:t>
            </a:r>
          </a:p>
          <a:p>
            <a:pPr marL="742950" lvl="1" indent="-285750">
              <a:buFont typeface="Arial" panose="020B0604020202020204" pitchFamily="34" charset="0"/>
              <a:buChar char="•"/>
            </a:pPr>
            <a:r>
              <a:rPr lang="en-US" altLang="zh-CN" sz="1600" dirty="0"/>
              <a:t>A. </a:t>
            </a:r>
            <a:r>
              <a:rPr lang="en-US" altLang="zh-CN" sz="1600" dirty="0" err="1"/>
              <a:t>Aljuhni</a:t>
            </a:r>
            <a:r>
              <a:rPr lang="en-US" altLang="zh-CN" sz="1600" dirty="0"/>
              <a:t>, C. E. Chow, A. </a:t>
            </a:r>
            <a:r>
              <a:rPr lang="en-US" altLang="zh-CN" sz="1600" dirty="0" err="1"/>
              <a:t>Aljaedi</a:t>
            </a:r>
            <a:r>
              <a:rPr lang="en-US" altLang="zh-CN" sz="1600" dirty="0"/>
              <a:t>, S. Yusuf and F. Torres-Reyes, "Towards understanding application performance and system behavior with the full </a:t>
            </a:r>
            <a:r>
              <a:rPr lang="en-US" altLang="zh-CN" sz="1600" dirty="0" err="1"/>
              <a:t>dynticks</a:t>
            </a:r>
            <a:r>
              <a:rPr lang="en-US" altLang="zh-CN" sz="1600" dirty="0"/>
              <a:t> feature," 2018 IEEE 8th Annual Computing and Communication Workshop and Conference (</a:t>
            </a:r>
            <a:r>
              <a:rPr lang="en-US" altLang="zh-CN" sz="1600" b="1" dirty="0"/>
              <a:t>CCWC</a:t>
            </a:r>
            <a:r>
              <a:rPr lang="en-US" altLang="zh-CN" sz="1600" dirty="0"/>
              <a:t>), 2018, pp. 394-401, </a:t>
            </a:r>
            <a:r>
              <a:rPr lang="en-US" altLang="zh-CN" sz="1600" dirty="0" err="1"/>
              <a:t>doi</a:t>
            </a:r>
            <a:r>
              <a:rPr lang="en-US" altLang="zh-CN" sz="1600" dirty="0"/>
              <a:t>: 10.1109/CCWC.2018.8301733.</a:t>
            </a:r>
          </a:p>
          <a:p>
            <a:pPr marL="285750" indent="-285750">
              <a:buFont typeface="Arial" panose="020B0604020202020204" pitchFamily="34" charset="0"/>
              <a:buChar char="•"/>
            </a:pPr>
            <a:r>
              <a:rPr lang="en-US" altLang="zh-CN" sz="1600" dirty="0"/>
              <a:t>[3] CPU Isolation – by SUSE Labs </a:t>
            </a:r>
          </a:p>
          <a:p>
            <a:pPr marL="742950" lvl="1" indent="-285750">
              <a:buFont typeface="Arial" panose="020B0604020202020204" pitchFamily="34" charset="0"/>
              <a:buChar char="•"/>
            </a:pPr>
            <a:r>
              <a:rPr lang="en-US" altLang="zh-CN" sz="1600" dirty="0"/>
              <a:t>Frederic </a:t>
            </a:r>
            <a:r>
              <a:rPr lang="en-US" altLang="zh-CN" sz="1600" dirty="0" err="1"/>
              <a:t>Weisbecker</a:t>
            </a:r>
            <a:r>
              <a:rPr lang="en-US" altLang="zh-CN" sz="1600" dirty="0"/>
              <a:t> - Linux Kernel Engineer at SUSE Labs. </a:t>
            </a:r>
          </a:p>
          <a:p>
            <a:pPr marL="742950" lvl="1" indent="-285750">
              <a:buFont typeface="Arial" panose="020B0604020202020204" pitchFamily="34" charset="0"/>
              <a:buChar char="•"/>
            </a:pPr>
            <a:r>
              <a:rPr lang="en-US" altLang="zh-CN" sz="1600" dirty="0">
                <a:hlinkClick r:id="rId9">
                  <a:extLst>
                    <a:ext uri="{A12FA001-AC4F-418D-AE19-62706E023703}">
                      <ahyp:hlinkClr xmlns:ahyp="http://schemas.microsoft.com/office/drawing/2018/hyperlinkcolor" val="tx"/>
                    </a:ext>
                  </a:extLst>
                </a:hlinkClick>
              </a:rPr>
              <a:t>https://www.suse.com/c/cpu-isolation-introduction-part-1/</a:t>
            </a:r>
            <a:r>
              <a:rPr lang="en-US" altLang="zh-CN" sz="1600" dirty="0"/>
              <a:t> </a:t>
            </a:r>
            <a:r>
              <a:rPr lang="zh-CN" altLang="en-US" sz="1600" dirty="0"/>
              <a:t>中文 </a:t>
            </a:r>
            <a:r>
              <a:rPr lang="en-US" altLang="zh-CN" sz="1600" dirty="0">
                <a:hlinkClick r:id="rId10">
                  <a:extLst>
                    <a:ext uri="{A12FA001-AC4F-418D-AE19-62706E023703}">
                      <ahyp:hlinkClr xmlns:ahyp="http://schemas.microsoft.com/office/drawing/2018/hyperlinkcolor" val="tx"/>
                    </a:ext>
                  </a:extLst>
                </a:hlinkClick>
              </a:rPr>
              <a:t>https://www.infoq.cn/theme/130/</a:t>
            </a:r>
            <a:endParaRPr lang="en-US" altLang="zh-CN" sz="1600" dirty="0"/>
          </a:p>
          <a:p>
            <a:pPr marL="285750" indent="-285750">
              <a:buFont typeface="Arial" panose="020B0604020202020204" pitchFamily="34" charset="0"/>
              <a:buChar char="•"/>
            </a:pPr>
            <a:r>
              <a:rPr lang="en-US" altLang="zh-CN" sz="1600" dirty="0"/>
              <a:t>[4] Periodic jitter and bounded uncorrelated jitter decomposition using incoherent </a:t>
            </a:r>
            <a:r>
              <a:rPr lang="en-US" altLang="zh-CN" sz="1600" dirty="0" err="1"/>
              <a:t>undersampling</a:t>
            </a:r>
            <a:endParaRPr lang="en-US" altLang="zh-CN" sz="1600" dirty="0"/>
          </a:p>
          <a:p>
            <a:pPr marL="742950" lvl="1" indent="-285750">
              <a:buFont typeface="Arial" panose="020B0604020202020204" pitchFamily="34" charset="0"/>
              <a:buChar char="•"/>
            </a:pPr>
            <a:r>
              <a:rPr lang="en-US" altLang="zh-CN" sz="1600" dirty="0"/>
              <a:t>N. L. </a:t>
            </a:r>
            <a:r>
              <a:rPr lang="en-US" altLang="zh-CN" sz="1600" dirty="0" err="1"/>
              <a:t>Tzou</a:t>
            </a:r>
            <a:r>
              <a:rPr lang="en-US" altLang="zh-CN" sz="1600" dirty="0"/>
              <a:t>, D. Bhatta, S. Hsiao and A. Chatterjee, "Periodic jitter and bounded uncorrelated jitter decomposition using incoherent </a:t>
            </a:r>
            <a:r>
              <a:rPr lang="en-US" altLang="zh-CN" sz="1600" dirty="0" err="1"/>
              <a:t>undersampling</a:t>
            </a:r>
            <a:r>
              <a:rPr lang="en-US" altLang="zh-CN" sz="1600" dirty="0"/>
              <a:t>," 2013 Design, Automation &amp; Test in Europe Conference &amp; Exhibition (</a:t>
            </a:r>
            <a:r>
              <a:rPr lang="en-US" altLang="zh-CN" sz="1600" b="1" dirty="0"/>
              <a:t>DATE</a:t>
            </a:r>
            <a:r>
              <a:rPr lang="en-US" altLang="zh-CN" sz="1600" dirty="0"/>
              <a:t>), 2013, pp. 1667-1672, </a:t>
            </a:r>
            <a:r>
              <a:rPr lang="en-US" altLang="zh-CN" sz="1600" dirty="0" err="1"/>
              <a:t>doi</a:t>
            </a:r>
            <a:r>
              <a:rPr lang="en-US" altLang="zh-CN" sz="1600" dirty="0"/>
              <a:t>: 10.7873/DATE.2013.337.</a:t>
            </a:r>
          </a:p>
        </p:txBody>
      </p:sp>
      <p:sp>
        <p:nvSpPr>
          <p:cNvPr id="2" name="日期占位符 1">
            <a:extLst>
              <a:ext uri="{FF2B5EF4-FFF2-40B4-BE49-F238E27FC236}">
                <a16:creationId xmlns:a16="http://schemas.microsoft.com/office/drawing/2014/main" id="{1FB2925D-082D-49A5-8B75-ACDCE0199ABE}"/>
              </a:ext>
            </a:extLst>
          </p:cNvPr>
          <p:cNvSpPr>
            <a:spLocks noGrp="1"/>
          </p:cNvSpPr>
          <p:nvPr>
            <p:ph type="dt" sz="half" idx="10"/>
          </p:nvPr>
        </p:nvSpPr>
        <p:spPr/>
        <p:txBody>
          <a:bodyPr/>
          <a:lstStyle/>
          <a:p>
            <a:r>
              <a:rPr lang="en-US" altLang="zh-CN"/>
              <a:t>2022/7/14</a:t>
            </a:r>
            <a:endParaRPr lang="zh-CN" altLang="en-US"/>
          </a:p>
        </p:txBody>
      </p:sp>
    </p:spTree>
    <p:extLst>
      <p:ext uri="{BB962C8B-B14F-4D97-AF65-F5344CB8AC3E}">
        <p14:creationId xmlns:p14="http://schemas.microsoft.com/office/powerpoint/2010/main" val="408931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9328FD-2ECC-4211-98CD-3CDE7B841D86}"/>
              </a:ext>
            </a:extLst>
          </p:cNvPr>
          <p:cNvSpPr txBox="1"/>
          <p:nvPr/>
        </p:nvSpPr>
        <p:spPr>
          <a:xfrm>
            <a:off x="2016197" y="2536511"/>
            <a:ext cx="8159606" cy="646331"/>
          </a:xfrm>
          <a:prstGeom prst="rect">
            <a:avLst/>
          </a:prstGeom>
          <a:noFill/>
        </p:spPr>
        <p:txBody>
          <a:bodyPr wrap="none" rtlCol="0">
            <a:spAutoFit/>
          </a:bodyPr>
          <a:lstStyle/>
          <a:p>
            <a:r>
              <a:rPr lang="zh-CN" altLang="en-US" sz="3600" dirty="0"/>
              <a:t>第二部分：中断线程化对实时性的影响 </a:t>
            </a:r>
          </a:p>
        </p:txBody>
      </p:sp>
      <p:sp>
        <p:nvSpPr>
          <p:cNvPr id="5" name="日期占位符 4">
            <a:extLst>
              <a:ext uri="{FF2B5EF4-FFF2-40B4-BE49-F238E27FC236}">
                <a16:creationId xmlns:a16="http://schemas.microsoft.com/office/drawing/2014/main" id="{51E97CA4-FA5C-45D7-B847-F59BC5A80F43}"/>
              </a:ext>
            </a:extLst>
          </p:cNvPr>
          <p:cNvSpPr>
            <a:spLocks noGrp="1"/>
          </p:cNvSpPr>
          <p:nvPr>
            <p:ph type="dt" sz="half" idx="10"/>
          </p:nvPr>
        </p:nvSpPr>
        <p:spPr/>
        <p:txBody>
          <a:bodyPr/>
          <a:lstStyle/>
          <a:p>
            <a:r>
              <a:rPr lang="en-US" altLang="zh-CN"/>
              <a:t>2022/7/14</a:t>
            </a:r>
            <a:endParaRPr lang="zh-CN" altLang="en-US"/>
          </a:p>
        </p:txBody>
      </p:sp>
    </p:spTree>
    <p:extLst>
      <p:ext uri="{BB962C8B-B14F-4D97-AF65-F5344CB8AC3E}">
        <p14:creationId xmlns:p14="http://schemas.microsoft.com/office/powerpoint/2010/main" val="139922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9328FD-2ECC-4211-98CD-3CDE7B841D86}"/>
              </a:ext>
            </a:extLst>
          </p:cNvPr>
          <p:cNvSpPr txBox="1"/>
          <p:nvPr/>
        </p:nvSpPr>
        <p:spPr>
          <a:xfrm>
            <a:off x="1985068" y="2016321"/>
            <a:ext cx="4634602"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latin typeface="Times New Roman" panose="02020603050405020304" pitchFamily="18" charset="0"/>
                <a:ea typeface="等线" panose="02010600030101010101" pitchFamily="2" charset="-122"/>
              </a:rPr>
              <a:t>中断是导致内核延迟的一个主要来源</a:t>
            </a:r>
          </a:p>
        </p:txBody>
      </p:sp>
      <p:sp>
        <p:nvSpPr>
          <p:cNvPr id="5" name="日期占位符 4">
            <a:extLst>
              <a:ext uri="{FF2B5EF4-FFF2-40B4-BE49-F238E27FC236}">
                <a16:creationId xmlns:a16="http://schemas.microsoft.com/office/drawing/2014/main" id="{51E97CA4-FA5C-45D7-B847-F59BC5A80F43}"/>
              </a:ext>
            </a:extLst>
          </p:cNvPr>
          <p:cNvSpPr>
            <a:spLocks noGrp="1"/>
          </p:cNvSpPr>
          <p:nvPr>
            <p:ph type="dt" sz="half" idx="10"/>
          </p:nvPr>
        </p:nvSpPr>
        <p:spPr/>
        <p:txBody>
          <a:bodyPr/>
          <a:lstStyle/>
          <a:p>
            <a:r>
              <a:rPr lang="en-US" altLang="zh-CN"/>
              <a:t>2022/7/14</a:t>
            </a:r>
            <a:endParaRPr lang="zh-CN" altLang="en-US"/>
          </a:p>
        </p:txBody>
      </p:sp>
      <p:sp>
        <p:nvSpPr>
          <p:cNvPr id="11" name="文本框 10">
            <a:extLst>
              <a:ext uri="{FF2B5EF4-FFF2-40B4-BE49-F238E27FC236}">
                <a16:creationId xmlns:a16="http://schemas.microsoft.com/office/drawing/2014/main" id="{5CEFFF0F-48AF-4EE8-AB32-83C106B45CB3}"/>
              </a:ext>
            </a:extLst>
          </p:cNvPr>
          <p:cNvSpPr txBox="1"/>
          <p:nvPr/>
        </p:nvSpPr>
        <p:spPr>
          <a:xfrm>
            <a:off x="1985070" y="2773628"/>
            <a:ext cx="6613808" cy="966931"/>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等线" panose="02010600030101010101" pitchFamily="2" charset="-122"/>
              </a:rPr>
              <a:t>Linux Preempt-RT Patch </a:t>
            </a:r>
            <a:r>
              <a:rPr lang="zh-CN" altLang="en-US" sz="2000" dirty="0">
                <a:latin typeface="Times New Roman" panose="02020603050405020304" pitchFamily="18" charset="0"/>
                <a:ea typeface="等线" panose="02010600030101010101" pitchFamily="2" charset="-122"/>
              </a:rPr>
              <a:t>有“</a:t>
            </a:r>
            <a:r>
              <a:rPr lang="zh-CN" altLang="en-US" sz="2000" b="1" dirty="0">
                <a:solidFill>
                  <a:schemeClr val="accent1"/>
                </a:solidFill>
                <a:latin typeface="Times New Roman" panose="02020603050405020304" pitchFamily="18" charset="0"/>
                <a:ea typeface="等线" panose="02010600030101010101" pitchFamily="2" charset="-122"/>
              </a:rPr>
              <a:t>中断线程化</a:t>
            </a:r>
            <a:r>
              <a:rPr lang="zh-CN" altLang="en-US" sz="2000" dirty="0">
                <a:latin typeface="Times New Roman" panose="02020603050405020304" pitchFamily="18" charset="0"/>
                <a:ea typeface="等线" panose="02010600030101010101" pitchFamily="2" charset="-122"/>
              </a:rPr>
              <a:t>“这一功能</a:t>
            </a:r>
            <a:endParaRPr lang="en-US" altLang="zh-CN" sz="2000" dirty="0">
              <a:latin typeface="Times New Roman" panose="02020603050405020304" pitchFamily="18" charset="0"/>
              <a:ea typeface="等线" panose="02010600030101010101" pitchFamily="2" charset="-122"/>
            </a:endParaRPr>
          </a:p>
          <a:p>
            <a:pPr>
              <a:lnSpc>
                <a:spcPct val="150000"/>
              </a:lnSpc>
            </a:pPr>
            <a:r>
              <a:rPr lang="en-US" altLang="zh-CN" sz="2000" dirty="0">
                <a:latin typeface="Times New Roman" panose="02020603050405020304" pitchFamily="18" charset="0"/>
                <a:ea typeface="等线" panose="02010600030101010101" pitchFamily="2" charset="-122"/>
              </a:rPr>
              <a:t>      ——</a:t>
            </a:r>
            <a:r>
              <a:rPr lang="zh-CN" altLang="en-US" sz="2000" dirty="0">
                <a:latin typeface="Times New Roman" panose="02020603050405020304" pitchFamily="18" charset="0"/>
                <a:ea typeface="等线" panose="02010600030101010101" pitchFamily="2" charset="-122"/>
              </a:rPr>
              <a:t>可以改善由于中断处理导致的内核延迟的问题。</a:t>
            </a:r>
          </a:p>
        </p:txBody>
      </p:sp>
      <p:sp>
        <p:nvSpPr>
          <p:cNvPr id="19" name="文本框 18">
            <a:extLst>
              <a:ext uri="{FF2B5EF4-FFF2-40B4-BE49-F238E27FC236}">
                <a16:creationId xmlns:a16="http://schemas.microsoft.com/office/drawing/2014/main" id="{710EA3F8-8C98-4EF5-ABDB-495D6F42CDE7}"/>
              </a:ext>
            </a:extLst>
          </p:cNvPr>
          <p:cNvSpPr txBox="1"/>
          <p:nvPr/>
        </p:nvSpPr>
        <p:spPr>
          <a:xfrm>
            <a:off x="1985068" y="4096757"/>
            <a:ext cx="7118209" cy="966931"/>
          </a:xfrm>
          <a:prstGeom prst="rect">
            <a:avLst/>
          </a:prstGeom>
          <a:noFill/>
          <a:ln>
            <a:noFill/>
          </a:ln>
        </p:spPr>
        <p:txBody>
          <a:bodyPr wrap="square">
            <a:spAutoFit/>
          </a:bodyPr>
          <a:lstStyle/>
          <a:p>
            <a:pPr marL="342900" indent="-342900">
              <a:lnSpc>
                <a:spcPct val="150000"/>
              </a:lnSpc>
              <a:buFont typeface="Wingdings" panose="05000000000000000000" pitchFamily="2" charset="2"/>
              <a:buChar char="l"/>
            </a:pPr>
            <a:r>
              <a:rPr lang="zh-CN" altLang="en-US" sz="2000" i="0" dirty="0">
                <a:effectLst/>
                <a:latin typeface="Times New Roman" panose="02020603050405020304" pitchFamily="18" charset="0"/>
                <a:ea typeface="等线" panose="02010600030101010101" pitchFamily="2" charset="-122"/>
              </a:rPr>
              <a:t>中断</a:t>
            </a:r>
            <a:r>
              <a:rPr lang="zh-CN" altLang="en-US" sz="2000" dirty="0">
                <a:latin typeface="Times New Roman" panose="02020603050405020304" pitchFamily="18" charset="0"/>
                <a:ea typeface="等线" panose="02010600030101010101" pitchFamily="2" charset="-122"/>
              </a:rPr>
              <a:t>线程化</a:t>
            </a:r>
            <a:r>
              <a:rPr lang="zh-CN" altLang="en-US" sz="2000" dirty="0">
                <a:solidFill>
                  <a:srgbClr val="464646"/>
                </a:solidFill>
                <a:latin typeface="Times New Roman" panose="02020603050405020304" pitchFamily="18" charset="0"/>
                <a:ea typeface="等线" panose="02010600030101010101" pitchFamily="2" charset="-122"/>
              </a:rPr>
              <a:t>可以</a:t>
            </a:r>
            <a:r>
              <a:rPr lang="zh-CN" altLang="en-US" sz="2000" b="1" dirty="0">
                <a:solidFill>
                  <a:srgbClr val="FF0000"/>
                </a:solidFill>
                <a:latin typeface="Times New Roman" panose="02020603050405020304" pitchFamily="18" charset="0"/>
                <a:ea typeface="等线" panose="02010600030101010101" pitchFamily="2" charset="-122"/>
              </a:rPr>
              <a:t>减少中断服务子程序（</a:t>
            </a:r>
            <a:r>
              <a:rPr lang="en-US" altLang="zh-CN" sz="2000" b="1" dirty="0">
                <a:solidFill>
                  <a:srgbClr val="FF0000"/>
                </a:solidFill>
                <a:latin typeface="Times New Roman" panose="02020603050405020304" pitchFamily="18" charset="0"/>
                <a:ea typeface="等线" panose="02010600030101010101" pitchFamily="2" charset="-122"/>
              </a:rPr>
              <a:t>ISR</a:t>
            </a:r>
            <a:r>
              <a:rPr lang="zh-CN" altLang="en-US" sz="2000" b="1" dirty="0">
                <a:solidFill>
                  <a:srgbClr val="FF0000"/>
                </a:solidFill>
                <a:latin typeface="Times New Roman" panose="02020603050405020304" pitchFamily="18" charset="0"/>
                <a:ea typeface="等线" panose="02010600030101010101" pitchFamily="2" charset="-122"/>
              </a:rPr>
              <a:t>）的关中断时间</a:t>
            </a:r>
            <a:r>
              <a:rPr lang="zh-CN" altLang="en-US" sz="2000" dirty="0">
                <a:solidFill>
                  <a:srgbClr val="464646"/>
                </a:solidFill>
                <a:latin typeface="Times New Roman" panose="02020603050405020304" pitchFamily="18" charset="0"/>
                <a:ea typeface="等线" panose="02010600030101010101" pitchFamily="2" charset="-122"/>
              </a:rPr>
              <a:t>，从而降低中断延迟时间，</a:t>
            </a:r>
            <a:r>
              <a:rPr lang="en-US" altLang="zh-CN" sz="2000" dirty="0" err="1">
                <a:solidFill>
                  <a:srgbClr val="464646"/>
                </a:solidFill>
                <a:latin typeface="Times New Roman" panose="02020603050405020304" pitchFamily="18" charset="0"/>
                <a:ea typeface="等线" panose="02010600030101010101" pitchFamily="2" charset="-122"/>
              </a:rPr>
              <a:t>提高系统的响应能力</a:t>
            </a:r>
            <a:r>
              <a:rPr lang="en-US" altLang="zh-CN" sz="2000" dirty="0">
                <a:solidFill>
                  <a:srgbClr val="464646"/>
                </a:solidFill>
                <a:latin typeface="Times New Roman" panose="02020603050405020304" pitchFamily="18" charset="0"/>
                <a:ea typeface="等线" panose="02010600030101010101" pitchFamily="2" charset="-122"/>
              </a:rPr>
              <a:t> </a:t>
            </a:r>
            <a:r>
              <a:rPr lang="zh-CN" altLang="en-US" sz="2000" dirty="0">
                <a:solidFill>
                  <a:srgbClr val="464646"/>
                </a:solidFill>
                <a:latin typeface="Times New Roman" panose="02020603050405020304" pitchFamily="18" charset="0"/>
                <a:ea typeface="等线" panose="02010600030101010101" pitchFamily="2" charset="-122"/>
              </a:rPr>
              <a:t>。</a:t>
            </a:r>
            <a:endParaRPr lang="zh-CN" altLang="en-US" sz="2000" dirty="0">
              <a:latin typeface="Times New Roman" panose="02020603050405020304" pitchFamily="18" charset="0"/>
              <a:ea typeface="等线" panose="02010600030101010101" pitchFamily="2" charset="-122"/>
            </a:endParaRPr>
          </a:p>
        </p:txBody>
      </p:sp>
      <p:sp>
        <p:nvSpPr>
          <p:cNvPr id="3" name="文本框 2">
            <a:extLst>
              <a:ext uri="{FF2B5EF4-FFF2-40B4-BE49-F238E27FC236}">
                <a16:creationId xmlns:a16="http://schemas.microsoft.com/office/drawing/2014/main" id="{2BECEF5E-4DB9-45A4-94F2-4B4023BD05AB}"/>
              </a:ext>
            </a:extLst>
          </p:cNvPr>
          <p:cNvSpPr txBox="1"/>
          <p:nvPr/>
        </p:nvSpPr>
        <p:spPr>
          <a:xfrm>
            <a:off x="838200" y="545123"/>
            <a:ext cx="4068743" cy="461665"/>
          </a:xfrm>
          <a:prstGeom prst="rect">
            <a:avLst/>
          </a:prstGeom>
          <a:noFill/>
        </p:spPr>
        <p:txBody>
          <a:bodyPr wrap="none" rtlCol="0">
            <a:spAutoFit/>
          </a:bodyPr>
          <a:lstStyle/>
          <a:p>
            <a:r>
              <a:rPr lang="en-US" altLang="zh-CN" sz="2400" dirty="0"/>
              <a:t>1. </a:t>
            </a:r>
            <a:r>
              <a:rPr lang="zh-CN" altLang="en-US" sz="2400" dirty="0"/>
              <a:t>中断延迟</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Interrupt latency </a:t>
            </a:r>
            <a:r>
              <a:rPr lang="zh-CN" altLang="en-US" sz="20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88D462C-ADA6-4F54-BB62-ECB146645BAD}"/>
              </a:ext>
            </a:extLst>
          </p:cNvPr>
          <p:cNvSpPr txBox="1"/>
          <p:nvPr/>
        </p:nvSpPr>
        <p:spPr>
          <a:xfrm>
            <a:off x="487862" y="1985544"/>
            <a:ext cx="1031051" cy="430887"/>
          </a:xfrm>
          <a:prstGeom prst="rect">
            <a:avLst/>
          </a:prstGeom>
          <a:solidFill>
            <a:srgbClr val="F2F922"/>
          </a:solidFill>
        </p:spPr>
        <p:txBody>
          <a:bodyPr wrap="none" rtlCol="0">
            <a:spAutoFit/>
          </a:bodyPr>
          <a:lstStyle/>
          <a:p>
            <a:r>
              <a:rPr lang="zh-CN" altLang="en-US" sz="2200" dirty="0"/>
              <a:t>问题：</a:t>
            </a:r>
          </a:p>
        </p:txBody>
      </p:sp>
      <p:sp>
        <p:nvSpPr>
          <p:cNvPr id="14" name="文本框 13">
            <a:extLst>
              <a:ext uri="{FF2B5EF4-FFF2-40B4-BE49-F238E27FC236}">
                <a16:creationId xmlns:a16="http://schemas.microsoft.com/office/drawing/2014/main" id="{E4B5DC31-5022-433F-9EE0-3B5B8E4BCE87}"/>
              </a:ext>
            </a:extLst>
          </p:cNvPr>
          <p:cNvSpPr txBox="1"/>
          <p:nvPr/>
        </p:nvSpPr>
        <p:spPr>
          <a:xfrm>
            <a:off x="515303" y="2816541"/>
            <a:ext cx="1031051" cy="430887"/>
          </a:xfrm>
          <a:prstGeom prst="rect">
            <a:avLst/>
          </a:prstGeom>
          <a:solidFill>
            <a:srgbClr val="F2F922"/>
          </a:solidFill>
        </p:spPr>
        <p:txBody>
          <a:bodyPr wrap="none" rtlCol="0">
            <a:spAutoFit/>
          </a:bodyPr>
          <a:lstStyle/>
          <a:p>
            <a:r>
              <a:rPr lang="zh-CN" altLang="en-US" sz="2200" dirty="0"/>
              <a:t>发展：</a:t>
            </a:r>
          </a:p>
        </p:txBody>
      </p:sp>
      <p:sp>
        <p:nvSpPr>
          <p:cNvPr id="15" name="文本框 14">
            <a:extLst>
              <a:ext uri="{FF2B5EF4-FFF2-40B4-BE49-F238E27FC236}">
                <a16:creationId xmlns:a16="http://schemas.microsoft.com/office/drawing/2014/main" id="{619760EA-2CA7-492A-94AE-156D04FB32C7}"/>
              </a:ext>
            </a:extLst>
          </p:cNvPr>
          <p:cNvSpPr txBox="1"/>
          <p:nvPr/>
        </p:nvSpPr>
        <p:spPr>
          <a:xfrm>
            <a:off x="515302" y="4226126"/>
            <a:ext cx="1031051" cy="430887"/>
          </a:xfrm>
          <a:prstGeom prst="rect">
            <a:avLst/>
          </a:prstGeom>
          <a:solidFill>
            <a:srgbClr val="F2F922"/>
          </a:solidFill>
        </p:spPr>
        <p:txBody>
          <a:bodyPr wrap="none" rtlCol="0">
            <a:spAutoFit/>
          </a:bodyPr>
          <a:lstStyle/>
          <a:p>
            <a:r>
              <a:rPr lang="zh-CN" altLang="en-US" sz="2200" dirty="0"/>
              <a:t>结果：</a:t>
            </a:r>
          </a:p>
        </p:txBody>
      </p:sp>
    </p:spTree>
    <p:extLst>
      <p:ext uri="{BB962C8B-B14F-4D97-AF65-F5344CB8AC3E}">
        <p14:creationId xmlns:p14="http://schemas.microsoft.com/office/powerpoint/2010/main" val="363317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51E97CA4-FA5C-45D7-B847-F59BC5A80F43}"/>
              </a:ext>
            </a:extLst>
          </p:cNvPr>
          <p:cNvSpPr>
            <a:spLocks noGrp="1"/>
          </p:cNvSpPr>
          <p:nvPr>
            <p:ph type="dt" sz="half" idx="10"/>
          </p:nvPr>
        </p:nvSpPr>
        <p:spPr/>
        <p:txBody>
          <a:bodyPr/>
          <a:lstStyle/>
          <a:p>
            <a:r>
              <a:rPr lang="en-US" altLang="zh-CN"/>
              <a:t>2022/7/14</a:t>
            </a:r>
            <a:endParaRPr lang="zh-CN" altLang="en-US"/>
          </a:p>
        </p:txBody>
      </p:sp>
      <p:sp>
        <p:nvSpPr>
          <p:cNvPr id="2" name="文本框 1">
            <a:extLst>
              <a:ext uri="{FF2B5EF4-FFF2-40B4-BE49-F238E27FC236}">
                <a16:creationId xmlns:a16="http://schemas.microsoft.com/office/drawing/2014/main" id="{F351D3B7-5701-429C-B864-3D28702AA075}"/>
              </a:ext>
            </a:extLst>
          </p:cNvPr>
          <p:cNvSpPr txBox="1"/>
          <p:nvPr/>
        </p:nvSpPr>
        <p:spPr>
          <a:xfrm>
            <a:off x="1857068" y="1802828"/>
            <a:ext cx="8648521" cy="400110"/>
          </a:xfrm>
          <a:prstGeom prst="rect">
            <a:avLst/>
          </a:prstGeom>
          <a:noFill/>
        </p:spPr>
        <p:txBody>
          <a:bodyPr wrap="square" rtlCol="0">
            <a:spAutoFit/>
          </a:bodyPr>
          <a:lstStyle/>
          <a:p>
            <a:r>
              <a:rPr lang="zh-CN" altLang="en-US" sz="2000" dirty="0"/>
              <a:t>是将中断任务尽可能地放到内核线程中去完成</a:t>
            </a:r>
          </a:p>
        </p:txBody>
      </p:sp>
      <p:sp>
        <p:nvSpPr>
          <p:cNvPr id="15" name="文本框 14">
            <a:extLst>
              <a:ext uri="{FF2B5EF4-FFF2-40B4-BE49-F238E27FC236}">
                <a16:creationId xmlns:a16="http://schemas.microsoft.com/office/drawing/2014/main" id="{180EE626-6417-4B31-BA0E-2481B4FB0AD6}"/>
              </a:ext>
            </a:extLst>
          </p:cNvPr>
          <p:cNvSpPr txBox="1"/>
          <p:nvPr/>
        </p:nvSpPr>
        <p:spPr>
          <a:xfrm>
            <a:off x="1860672" y="2553193"/>
            <a:ext cx="8470655" cy="646331"/>
          </a:xfrm>
          <a:prstGeom prst="rect">
            <a:avLst/>
          </a:prstGeom>
          <a:noFill/>
        </p:spPr>
        <p:txBody>
          <a:bodyPr wrap="square">
            <a:spAutoFit/>
          </a:bodyPr>
          <a:lstStyle/>
          <a:p>
            <a:r>
              <a:rPr lang="zh-CN" altLang="en-US" sz="1800" dirty="0">
                <a:solidFill>
                  <a:srgbClr val="000000"/>
                </a:solidFill>
                <a:effectLst/>
                <a:latin typeface="方正书宋_GBK"/>
              </a:rPr>
              <a:t>将中断事件集合中的绝大部分置于内核线程中进行处理</a:t>
            </a:r>
            <a:r>
              <a:rPr lang="zh-CN" altLang="en-US" dirty="0">
                <a:solidFill>
                  <a:srgbClr val="000000"/>
                </a:solidFill>
                <a:latin typeface="SSJ0"/>
              </a:rPr>
              <a:t>时，系统可以</a:t>
            </a:r>
            <a:r>
              <a:rPr lang="zh-CN" altLang="en-US" sz="1800" dirty="0">
                <a:solidFill>
                  <a:srgbClr val="000000"/>
                </a:solidFill>
                <a:effectLst/>
                <a:latin typeface="方正书宋_GBK"/>
              </a:rPr>
              <a:t>通过唤醒线程使中断得以执行，最终可以</a:t>
            </a:r>
            <a:r>
              <a:rPr lang="zh-CN" altLang="en-US" sz="1800" dirty="0">
                <a:solidFill>
                  <a:srgbClr val="FF0000"/>
                </a:solidFill>
                <a:effectLst/>
                <a:latin typeface="方正书宋_GBK"/>
              </a:rPr>
              <a:t>增强内核的可抢占性，使得实时任务能够获得及时处理</a:t>
            </a:r>
            <a:r>
              <a:rPr lang="zh-CN" altLang="en-US" sz="1800" dirty="0">
                <a:solidFill>
                  <a:srgbClr val="000000"/>
                </a:solidFill>
                <a:effectLst/>
                <a:latin typeface="SSJ0"/>
              </a:rPr>
              <a:t>。</a:t>
            </a:r>
            <a:endParaRPr lang="zh-CN" altLang="en-US" dirty="0"/>
          </a:p>
        </p:txBody>
      </p:sp>
      <p:sp>
        <p:nvSpPr>
          <p:cNvPr id="17" name="文本框 16">
            <a:extLst>
              <a:ext uri="{FF2B5EF4-FFF2-40B4-BE49-F238E27FC236}">
                <a16:creationId xmlns:a16="http://schemas.microsoft.com/office/drawing/2014/main" id="{99DC5DE1-EF9D-4748-92ED-F4D832897B44}"/>
              </a:ext>
            </a:extLst>
          </p:cNvPr>
          <p:cNvSpPr txBox="1"/>
          <p:nvPr/>
        </p:nvSpPr>
        <p:spPr>
          <a:xfrm>
            <a:off x="1857068" y="5282218"/>
            <a:ext cx="6939330" cy="881139"/>
          </a:xfrm>
          <a:prstGeom prst="rect">
            <a:avLst/>
          </a:prstGeom>
          <a:noFill/>
        </p:spPr>
        <p:txBody>
          <a:bodyPr wrap="square">
            <a:spAutoFit/>
          </a:bodyPr>
          <a:lstStyle/>
          <a:p>
            <a:pPr>
              <a:lnSpc>
                <a:spcPct val="150000"/>
              </a:lnSpc>
            </a:pPr>
            <a:r>
              <a:rPr lang="zh-CN" altLang="en-US" sz="1800" dirty="0">
                <a:solidFill>
                  <a:srgbClr val="000000"/>
                </a:solidFill>
                <a:effectLst/>
                <a:latin typeface="方正书宋_GBK"/>
              </a:rPr>
              <a:t>整个中断处理花费的时间主要消耗在中断主处理程序上，</a:t>
            </a:r>
            <a:endParaRPr lang="en-US" altLang="zh-CN" sz="1800" dirty="0">
              <a:solidFill>
                <a:srgbClr val="000000"/>
              </a:solidFill>
              <a:effectLst/>
              <a:latin typeface="方正书宋_GBK"/>
            </a:endParaRPr>
          </a:p>
          <a:p>
            <a:pPr>
              <a:lnSpc>
                <a:spcPct val="150000"/>
              </a:lnSpc>
            </a:pPr>
            <a:r>
              <a:rPr lang="zh-CN" altLang="en-US" sz="1800" dirty="0">
                <a:solidFill>
                  <a:srgbClr val="000000"/>
                </a:solidFill>
                <a:effectLst/>
                <a:latin typeface="方正书宋_GBK"/>
              </a:rPr>
              <a:t>所以</a:t>
            </a:r>
            <a:r>
              <a:rPr lang="zh-CN" altLang="en-US" sz="1800" b="1" dirty="0">
                <a:solidFill>
                  <a:schemeClr val="accent1"/>
                </a:solidFill>
                <a:effectLst/>
                <a:latin typeface="方正书宋_GBK"/>
              </a:rPr>
              <a:t>中断主处理程序的运行时间决定了系统关中断的时间</a:t>
            </a:r>
            <a:r>
              <a:rPr lang="zh-CN" altLang="en-US" sz="1800" dirty="0">
                <a:solidFill>
                  <a:srgbClr val="000000"/>
                </a:solidFill>
                <a:effectLst/>
                <a:latin typeface="SSJ0"/>
              </a:rPr>
              <a:t>。</a:t>
            </a:r>
            <a:endParaRPr lang="zh-CN" altLang="en-US" dirty="0"/>
          </a:p>
        </p:txBody>
      </p:sp>
      <p:sp>
        <p:nvSpPr>
          <p:cNvPr id="20" name="文本框 19">
            <a:extLst>
              <a:ext uri="{FF2B5EF4-FFF2-40B4-BE49-F238E27FC236}">
                <a16:creationId xmlns:a16="http://schemas.microsoft.com/office/drawing/2014/main" id="{F4C671F7-6A21-4824-885E-0814BFA07BBD}"/>
              </a:ext>
            </a:extLst>
          </p:cNvPr>
          <p:cNvSpPr txBox="1"/>
          <p:nvPr/>
        </p:nvSpPr>
        <p:spPr>
          <a:xfrm>
            <a:off x="838200" y="545123"/>
            <a:ext cx="5394425" cy="461665"/>
          </a:xfrm>
          <a:prstGeom prst="rect">
            <a:avLst/>
          </a:prstGeom>
          <a:noFill/>
        </p:spPr>
        <p:txBody>
          <a:bodyPr wrap="none" rtlCol="0">
            <a:spAutoFit/>
          </a:bodyPr>
          <a:lstStyle/>
          <a:p>
            <a:r>
              <a:rPr lang="en-US" altLang="zh-CN" sz="2400" dirty="0"/>
              <a:t>2. </a:t>
            </a:r>
            <a:r>
              <a:rPr lang="zh-CN" altLang="en-US" sz="2400" dirty="0"/>
              <a:t>中断线程化</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Threaded interrupt handlers</a:t>
            </a:r>
            <a:r>
              <a:rPr lang="zh-CN" altLang="en-US" sz="20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4D91C46-8B0B-408E-9B73-ED4CABB0D986}"/>
              </a:ext>
            </a:extLst>
          </p:cNvPr>
          <p:cNvSpPr txBox="1"/>
          <p:nvPr/>
        </p:nvSpPr>
        <p:spPr>
          <a:xfrm>
            <a:off x="1857068" y="3711077"/>
            <a:ext cx="6588663" cy="369332"/>
          </a:xfrm>
          <a:prstGeom prst="rect">
            <a:avLst/>
          </a:prstGeom>
          <a:noFill/>
        </p:spPr>
        <p:txBody>
          <a:bodyPr wrap="none" rtlCol="0">
            <a:spAutoFit/>
          </a:bodyPr>
          <a:lstStyle/>
          <a:p>
            <a:r>
              <a:rPr lang="zh-CN" altLang="en-US" dirty="0"/>
              <a:t>中断的处理分为两个部分：</a:t>
            </a:r>
            <a:r>
              <a:rPr lang="zh-CN" altLang="en-US" sz="1800" b="1" dirty="0">
                <a:solidFill>
                  <a:srgbClr val="FF0000"/>
                </a:solidFill>
                <a:effectLst/>
                <a:latin typeface="方正书宋_GBK"/>
              </a:rPr>
              <a:t>快速检测处理程序</a:t>
            </a:r>
            <a:r>
              <a:rPr lang="en-US" altLang="zh-CN" sz="1800" b="1" dirty="0">
                <a:effectLst/>
                <a:latin typeface="方正书宋_GBK"/>
              </a:rPr>
              <a:t>+</a:t>
            </a:r>
            <a:r>
              <a:rPr lang="zh-CN" altLang="en-US" sz="1800" b="1" dirty="0">
                <a:solidFill>
                  <a:srgbClr val="FF0000"/>
                </a:solidFill>
                <a:effectLst/>
                <a:latin typeface="方正书宋_GBK"/>
              </a:rPr>
              <a:t>中断主处理程序</a:t>
            </a:r>
            <a:endParaRPr lang="zh-CN" altLang="en-US" b="1" dirty="0">
              <a:solidFill>
                <a:srgbClr val="FF0000"/>
              </a:solidFill>
            </a:endParaRPr>
          </a:p>
        </p:txBody>
      </p:sp>
      <p:sp>
        <p:nvSpPr>
          <p:cNvPr id="22" name="文本框 21">
            <a:extLst>
              <a:ext uri="{FF2B5EF4-FFF2-40B4-BE49-F238E27FC236}">
                <a16:creationId xmlns:a16="http://schemas.microsoft.com/office/drawing/2014/main" id="{6628341B-73CF-4248-8B31-9CF7820CBCCC}"/>
              </a:ext>
            </a:extLst>
          </p:cNvPr>
          <p:cNvSpPr txBox="1"/>
          <p:nvPr/>
        </p:nvSpPr>
        <p:spPr>
          <a:xfrm>
            <a:off x="402248" y="1802828"/>
            <a:ext cx="1189159" cy="369332"/>
          </a:xfrm>
          <a:prstGeom prst="rect">
            <a:avLst/>
          </a:prstGeom>
          <a:solidFill>
            <a:srgbClr val="F2F922"/>
          </a:solidFill>
        </p:spPr>
        <p:txBody>
          <a:bodyPr wrap="square">
            <a:spAutoFit/>
          </a:bodyPr>
          <a:lstStyle/>
          <a:p>
            <a:r>
              <a:rPr lang="zh-CN" altLang="en-US" sz="1800" dirty="0"/>
              <a:t>核心思想</a:t>
            </a:r>
            <a:endParaRPr lang="zh-CN" altLang="en-US" dirty="0"/>
          </a:p>
        </p:txBody>
      </p:sp>
      <p:sp>
        <p:nvSpPr>
          <p:cNvPr id="23" name="文本框 22">
            <a:extLst>
              <a:ext uri="{FF2B5EF4-FFF2-40B4-BE49-F238E27FC236}">
                <a16:creationId xmlns:a16="http://schemas.microsoft.com/office/drawing/2014/main" id="{DFB6F5C8-6C4A-4D12-BC6C-7919D078835D}"/>
              </a:ext>
            </a:extLst>
          </p:cNvPr>
          <p:cNvSpPr txBox="1"/>
          <p:nvPr/>
        </p:nvSpPr>
        <p:spPr>
          <a:xfrm>
            <a:off x="402247" y="2611084"/>
            <a:ext cx="1189159" cy="369332"/>
          </a:xfrm>
          <a:prstGeom prst="rect">
            <a:avLst/>
          </a:prstGeom>
          <a:solidFill>
            <a:srgbClr val="F2F922"/>
          </a:solidFill>
        </p:spPr>
        <p:txBody>
          <a:bodyPr wrap="square">
            <a:spAutoFit/>
          </a:bodyPr>
          <a:lstStyle/>
          <a:p>
            <a:pPr algn="ctr"/>
            <a:r>
              <a:rPr lang="zh-CN" altLang="en-US" sz="1800" dirty="0"/>
              <a:t>好处</a:t>
            </a:r>
            <a:endParaRPr lang="zh-CN" altLang="en-US" dirty="0"/>
          </a:p>
        </p:txBody>
      </p:sp>
      <p:sp>
        <p:nvSpPr>
          <p:cNvPr id="24" name="文本框 23">
            <a:extLst>
              <a:ext uri="{FF2B5EF4-FFF2-40B4-BE49-F238E27FC236}">
                <a16:creationId xmlns:a16="http://schemas.microsoft.com/office/drawing/2014/main" id="{479F6956-A749-42EB-8EE3-B4B454D7FD52}"/>
              </a:ext>
            </a:extLst>
          </p:cNvPr>
          <p:cNvSpPr txBox="1"/>
          <p:nvPr/>
        </p:nvSpPr>
        <p:spPr>
          <a:xfrm>
            <a:off x="1739032" y="4703272"/>
            <a:ext cx="2954655" cy="369332"/>
          </a:xfrm>
          <a:prstGeom prst="rect">
            <a:avLst/>
          </a:prstGeom>
          <a:noFill/>
          <a:ln>
            <a:solidFill>
              <a:schemeClr val="accent1"/>
            </a:solidFill>
          </a:ln>
        </p:spPr>
        <p:txBody>
          <a:bodyPr wrap="none" rtlCol="0">
            <a:spAutoFit/>
          </a:bodyPr>
          <a:lstStyle/>
          <a:p>
            <a:r>
              <a:rPr lang="zh-CN" altLang="en-US" dirty="0"/>
              <a:t>必须在硬中断上下文中处理</a:t>
            </a:r>
          </a:p>
        </p:txBody>
      </p:sp>
      <p:sp>
        <p:nvSpPr>
          <p:cNvPr id="25" name="文本框 24">
            <a:extLst>
              <a:ext uri="{FF2B5EF4-FFF2-40B4-BE49-F238E27FC236}">
                <a16:creationId xmlns:a16="http://schemas.microsoft.com/office/drawing/2014/main" id="{770E2AE6-4005-4380-A33F-98431F8E8052}"/>
              </a:ext>
            </a:extLst>
          </p:cNvPr>
          <p:cNvSpPr txBox="1"/>
          <p:nvPr/>
        </p:nvSpPr>
        <p:spPr>
          <a:xfrm>
            <a:off x="8200291" y="4733013"/>
            <a:ext cx="2031325" cy="369332"/>
          </a:xfrm>
          <a:prstGeom prst="rect">
            <a:avLst/>
          </a:prstGeom>
          <a:noFill/>
          <a:ln>
            <a:solidFill>
              <a:schemeClr val="accent1"/>
            </a:solidFill>
          </a:ln>
        </p:spPr>
        <p:txBody>
          <a:bodyPr wrap="none" rtlCol="0">
            <a:spAutoFit/>
          </a:bodyPr>
          <a:lstStyle/>
          <a:p>
            <a:r>
              <a:rPr lang="zh-CN" altLang="en-US" dirty="0"/>
              <a:t>在内核线程中处理</a:t>
            </a:r>
          </a:p>
        </p:txBody>
      </p:sp>
      <p:cxnSp>
        <p:nvCxnSpPr>
          <p:cNvPr id="27" name="直接箭头连接符 26">
            <a:extLst>
              <a:ext uri="{FF2B5EF4-FFF2-40B4-BE49-F238E27FC236}">
                <a16:creationId xmlns:a16="http://schemas.microsoft.com/office/drawing/2014/main" id="{BD09AEE2-1A24-4C6D-AAF0-5C15960F71A2}"/>
              </a:ext>
            </a:extLst>
          </p:cNvPr>
          <p:cNvCxnSpPr>
            <a:cxnSpLocks/>
            <a:stCxn id="24" idx="0"/>
          </p:cNvCxnSpPr>
          <p:nvPr/>
        </p:nvCxnSpPr>
        <p:spPr>
          <a:xfrm flipV="1">
            <a:off x="3216360" y="4074114"/>
            <a:ext cx="1477327" cy="629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1CADBD9-1253-4DD7-A9FD-2259A4E3D2E9}"/>
              </a:ext>
            </a:extLst>
          </p:cNvPr>
          <p:cNvCxnSpPr>
            <a:cxnSpLocks/>
            <a:stCxn id="25" idx="0"/>
          </p:cNvCxnSpPr>
          <p:nvPr/>
        </p:nvCxnSpPr>
        <p:spPr>
          <a:xfrm flipH="1" flipV="1">
            <a:off x="8335108" y="4049631"/>
            <a:ext cx="880846" cy="68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441FBFF8-7594-460E-9E42-4803EF564F96}"/>
              </a:ext>
            </a:extLst>
          </p:cNvPr>
          <p:cNvSpPr txBox="1"/>
          <p:nvPr/>
        </p:nvSpPr>
        <p:spPr>
          <a:xfrm>
            <a:off x="5049811" y="4286036"/>
            <a:ext cx="2794355" cy="584775"/>
          </a:xfrm>
          <a:prstGeom prst="rect">
            <a:avLst/>
          </a:prstGeom>
          <a:noFill/>
          <a:ln>
            <a:solidFill>
              <a:schemeClr val="accent1"/>
            </a:solidFill>
          </a:ln>
        </p:spPr>
        <p:txBody>
          <a:bodyPr wrap="none" rtlCol="0">
            <a:spAutoFit/>
          </a:bodyPr>
          <a:lstStyle/>
          <a:p>
            <a:pPr algn="ctr"/>
            <a:r>
              <a:rPr lang="zh-CN" altLang="en-US" sz="1600" dirty="0">
                <a:solidFill>
                  <a:schemeClr val="bg1">
                    <a:lumMod val="50000"/>
                  </a:schemeClr>
                </a:solidFill>
              </a:rPr>
              <a:t>中断线程化之后，</a:t>
            </a:r>
            <a:endParaRPr lang="en-US" altLang="zh-CN" sz="1600" dirty="0">
              <a:solidFill>
                <a:schemeClr val="bg1">
                  <a:lumMod val="50000"/>
                </a:schemeClr>
              </a:solidFill>
            </a:endParaRPr>
          </a:p>
          <a:p>
            <a:pPr algn="ctr"/>
            <a:r>
              <a:rPr lang="zh-CN" altLang="en-US" sz="1600" dirty="0">
                <a:solidFill>
                  <a:schemeClr val="bg1">
                    <a:lumMod val="50000"/>
                  </a:schemeClr>
                </a:solidFill>
              </a:rPr>
              <a:t>“硬中断上下文唤醒中断线程”</a:t>
            </a:r>
          </a:p>
        </p:txBody>
      </p:sp>
      <p:sp>
        <p:nvSpPr>
          <p:cNvPr id="31" name="文本框 30">
            <a:extLst>
              <a:ext uri="{FF2B5EF4-FFF2-40B4-BE49-F238E27FC236}">
                <a16:creationId xmlns:a16="http://schemas.microsoft.com/office/drawing/2014/main" id="{FA8B6E8C-0948-4CDD-AC72-416210A93DA0}"/>
              </a:ext>
            </a:extLst>
          </p:cNvPr>
          <p:cNvSpPr txBox="1"/>
          <p:nvPr/>
        </p:nvSpPr>
        <p:spPr>
          <a:xfrm>
            <a:off x="1857068" y="3283828"/>
            <a:ext cx="5314275" cy="338554"/>
          </a:xfrm>
          <a:prstGeom prst="rect">
            <a:avLst/>
          </a:prstGeom>
          <a:noFill/>
        </p:spPr>
        <p:txBody>
          <a:bodyPr wrap="none" rtlCol="0">
            <a:spAutoFit/>
          </a:bodyPr>
          <a:lstStyle/>
          <a:p>
            <a:r>
              <a:rPr lang="zh-CN" altLang="en-US" sz="1600" dirty="0">
                <a:solidFill>
                  <a:schemeClr val="bg1">
                    <a:lumMod val="50000"/>
                  </a:schemeClr>
                </a:solidFill>
              </a:rPr>
              <a:t>中断线程化之前，这两个部分处理都在硬中断上下文处理</a:t>
            </a:r>
          </a:p>
        </p:txBody>
      </p:sp>
      <p:sp>
        <p:nvSpPr>
          <p:cNvPr id="38" name="文本框 37">
            <a:extLst>
              <a:ext uri="{FF2B5EF4-FFF2-40B4-BE49-F238E27FC236}">
                <a16:creationId xmlns:a16="http://schemas.microsoft.com/office/drawing/2014/main" id="{F814634F-FE8B-407A-8393-827D4D4D2256}"/>
              </a:ext>
            </a:extLst>
          </p:cNvPr>
          <p:cNvSpPr txBox="1"/>
          <p:nvPr/>
        </p:nvSpPr>
        <p:spPr>
          <a:xfrm>
            <a:off x="4660135" y="4526936"/>
            <a:ext cx="301136" cy="369332"/>
          </a:xfrm>
          <a:prstGeom prst="rect">
            <a:avLst/>
          </a:prstGeom>
          <a:noFill/>
        </p:spPr>
        <p:txBody>
          <a:bodyPr wrap="square">
            <a:spAutoFit/>
          </a:bodyPr>
          <a:lstStyle/>
          <a:p>
            <a:r>
              <a:rPr lang="en-US" altLang="zh-CN" sz="1800" b="1" dirty="0">
                <a:effectLst/>
                <a:latin typeface="方正书宋_GBK"/>
              </a:rPr>
              <a:t>+</a:t>
            </a:r>
            <a:endParaRPr lang="zh-CN" altLang="en-US" dirty="0"/>
          </a:p>
        </p:txBody>
      </p:sp>
      <p:sp>
        <p:nvSpPr>
          <p:cNvPr id="39" name="文本框 38">
            <a:extLst>
              <a:ext uri="{FF2B5EF4-FFF2-40B4-BE49-F238E27FC236}">
                <a16:creationId xmlns:a16="http://schemas.microsoft.com/office/drawing/2014/main" id="{4F43174E-5E47-4467-88BB-D2318AA573B1}"/>
              </a:ext>
            </a:extLst>
          </p:cNvPr>
          <p:cNvSpPr txBox="1"/>
          <p:nvPr/>
        </p:nvSpPr>
        <p:spPr>
          <a:xfrm>
            <a:off x="7881479" y="4623413"/>
            <a:ext cx="243042" cy="369332"/>
          </a:xfrm>
          <a:prstGeom prst="rect">
            <a:avLst/>
          </a:prstGeom>
          <a:noFill/>
        </p:spPr>
        <p:txBody>
          <a:bodyPr wrap="square">
            <a:spAutoFit/>
          </a:bodyPr>
          <a:lstStyle/>
          <a:p>
            <a:r>
              <a:rPr lang="en-US" altLang="zh-CN" sz="1800" b="1" dirty="0">
                <a:effectLst/>
                <a:latin typeface="方正书宋_GBK"/>
              </a:rPr>
              <a:t>+</a:t>
            </a:r>
            <a:endParaRPr lang="zh-CN" altLang="en-US" dirty="0"/>
          </a:p>
        </p:txBody>
      </p:sp>
      <p:sp>
        <p:nvSpPr>
          <p:cNvPr id="43" name="文本框 42">
            <a:extLst>
              <a:ext uri="{FF2B5EF4-FFF2-40B4-BE49-F238E27FC236}">
                <a16:creationId xmlns:a16="http://schemas.microsoft.com/office/drawing/2014/main" id="{87C16636-A3B7-4BAB-B3BE-4A620F78BA00}"/>
              </a:ext>
            </a:extLst>
          </p:cNvPr>
          <p:cNvSpPr txBox="1"/>
          <p:nvPr/>
        </p:nvSpPr>
        <p:spPr>
          <a:xfrm>
            <a:off x="400325" y="3694216"/>
            <a:ext cx="1189159" cy="369332"/>
          </a:xfrm>
          <a:prstGeom prst="rect">
            <a:avLst/>
          </a:prstGeom>
          <a:solidFill>
            <a:srgbClr val="F2F922"/>
          </a:solidFill>
        </p:spPr>
        <p:txBody>
          <a:bodyPr wrap="square">
            <a:spAutoFit/>
          </a:bodyPr>
          <a:lstStyle/>
          <a:p>
            <a:r>
              <a:rPr lang="zh-CN" altLang="en-US" dirty="0"/>
              <a:t>处理过程</a:t>
            </a:r>
          </a:p>
        </p:txBody>
      </p:sp>
      <p:sp>
        <p:nvSpPr>
          <p:cNvPr id="21" name="文本框 20">
            <a:extLst>
              <a:ext uri="{FF2B5EF4-FFF2-40B4-BE49-F238E27FC236}">
                <a16:creationId xmlns:a16="http://schemas.microsoft.com/office/drawing/2014/main" id="{99757FDD-7B2C-4B68-945D-D0AF3683ADF5}"/>
              </a:ext>
            </a:extLst>
          </p:cNvPr>
          <p:cNvSpPr txBox="1"/>
          <p:nvPr/>
        </p:nvSpPr>
        <p:spPr>
          <a:xfrm>
            <a:off x="315271" y="4311014"/>
            <a:ext cx="1904546" cy="369332"/>
          </a:xfrm>
          <a:prstGeom prst="rect">
            <a:avLst/>
          </a:prstGeom>
          <a:noFill/>
        </p:spPr>
        <p:txBody>
          <a:bodyPr wrap="square">
            <a:spAutoFit/>
          </a:bodyPr>
          <a:lstStyle/>
          <a:p>
            <a:pPr algn="ctr"/>
            <a:r>
              <a:rPr lang="zh-CN" altLang="en-US" sz="1800" dirty="0">
                <a:solidFill>
                  <a:schemeClr val="bg1">
                    <a:lumMod val="50000"/>
                  </a:schemeClr>
                </a:solidFill>
              </a:rPr>
              <a:t>中断线程化之后</a:t>
            </a:r>
            <a:endParaRPr lang="en-US" altLang="zh-CN" sz="1800" dirty="0">
              <a:solidFill>
                <a:schemeClr val="bg1">
                  <a:lumMod val="50000"/>
                </a:schemeClr>
              </a:solidFill>
            </a:endParaRPr>
          </a:p>
        </p:txBody>
      </p:sp>
      <p:sp>
        <p:nvSpPr>
          <p:cNvPr id="4" name="文本框 3">
            <a:extLst>
              <a:ext uri="{FF2B5EF4-FFF2-40B4-BE49-F238E27FC236}">
                <a16:creationId xmlns:a16="http://schemas.microsoft.com/office/drawing/2014/main" id="{E8F0E023-5674-4C60-BD43-9DDAEB853CEC}"/>
              </a:ext>
            </a:extLst>
          </p:cNvPr>
          <p:cNvSpPr txBox="1"/>
          <p:nvPr/>
        </p:nvSpPr>
        <p:spPr>
          <a:xfrm>
            <a:off x="8796398" y="3833446"/>
            <a:ext cx="2492990" cy="369332"/>
          </a:xfrm>
          <a:prstGeom prst="rect">
            <a:avLst/>
          </a:prstGeom>
          <a:solidFill>
            <a:schemeClr val="accent6"/>
          </a:solidFill>
        </p:spPr>
        <p:txBody>
          <a:bodyPr wrap="none" rtlCol="0">
            <a:spAutoFit/>
          </a:bodyPr>
          <a:lstStyle/>
          <a:p>
            <a:r>
              <a:rPr lang="zh-CN" altLang="en-US" dirty="0"/>
              <a:t>怎么划分这两个部分？</a:t>
            </a:r>
          </a:p>
        </p:txBody>
      </p:sp>
    </p:spTree>
    <p:extLst>
      <p:ext uri="{BB962C8B-B14F-4D97-AF65-F5344CB8AC3E}">
        <p14:creationId xmlns:p14="http://schemas.microsoft.com/office/powerpoint/2010/main" val="20022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51E97CA4-FA5C-45D7-B847-F59BC5A80F43}"/>
              </a:ext>
            </a:extLst>
          </p:cNvPr>
          <p:cNvSpPr>
            <a:spLocks noGrp="1"/>
          </p:cNvSpPr>
          <p:nvPr>
            <p:ph type="dt" sz="half" idx="10"/>
          </p:nvPr>
        </p:nvSpPr>
        <p:spPr/>
        <p:txBody>
          <a:bodyPr/>
          <a:lstStyle/>
          <a:p>
            <a:r>
              <a:rPr lang="en-US" altLang="zh-CN"/>
              <a:t>2022/7/14</a:t>
            </a:r>
            <a:endParaRPr lang="zh-CN" altLang="en-US"/>
          </a:p>
        </p:txBody>
      </p:sp>
      <p:sp>
        <p:nvSpPr>
          <p:cNvPr id="2" name="文本框 1">
            <a:extLst>
              <a:ext uri="{FF2B5EF4-FFF2-40B4-BE49-F238E27FC236}">
                <a16:creationId xmlns:a16="http://schemas.microsoft.com/office/drawing/2014/main" id="{F351D3B7-5701-429C-B864-3D28702AA075}"/>
              </a:ext>
            </a:extLst>
          </p:cNvPr>
          <p:cNvSpPr txBox="1"/>
          <p:nvPr/>
        </p:nvSpPr>
        <p:spPr>
          <a:xfrm>
            <a:off x="1908364" y="1528508"/>
            <a:ext cx="8648521" cy="400110"/>
          </a:xfrm>
          <a:prstGeom prst="rect">
            <a:avLst/>
          </a:prstGeom>
          <a:noFill/>
        </p:spPr>
        <p:txBody>
          <a:bodyPr wrap="square" rtlCol="0">
            <a:spAutoFit/>
          </a:bodyPr>
          <a:lstStyle/>
          <a:p>
            <a:r>
              <a:rPr lang="zh-CN" altLang="en-US" sz="2000" b="0" i="0" dirty="0">
                <a:solidFill>
                  <a:srgbClr val="121212"/>
                </a:solidFill>
                <a:effectLst/>
                <a:latin typeface="-apple-system"/>
              </a:rPr>
              <a:t>强行将所有中断线程化</a:t>
            </a:r>
            <a:endParaRPr lang="zh-CN" altLang="en-US" sz="2000" dirty="0"/>
          </a:p>
        </p:txBody>
      </p:sp>
      <p:sp>
        <p:nvSpPr>
          <p:cNvPr id="15" name="文本框 14">
            <a:extLst>
              <a:ext uri="{FF2B5EF4-FFF2-40B4-BE49-F238E27FC236}">
                <a16:creationId xmlns:a16="http://schemas.microsoft.com/office/drawing/2014/main" id="{180EE626-6417-4B31-BA0E-2481B4FB0AD6}"/>
              </a:ext>
            </a:extLst>
          </p:cNvPr>
          <p:cNvSpPr txBox="1"/>
          <p:nvPr/>
        </p:nvSpPr>
        <p:spPr>
          <a:xfrm>
            <a:off x="1911968" y="1991703"/>
            <a:ext cx="8470655" cy="1798506"/>
          </a:xfrm>
          <a:prstGeom prst="rect">
            <a:avLst/>
          </a:prstGeom>
          <a:noFill/>
        </p:spPr>
        <p:txBody>
          <a:bodyPr wrap="square">
            <a:spAutoFit/>
          </a:bodyPr>
          <a:lstStyle/>
          <a:p>
            <a:pPr marL="285750" indent="-285750" algn="l">
              <a:lnSpc>
                <a:spcPct val="125000"/>
              </a:lnSpc>
              <a:buFont typeface="Arial" panose="020B0604020202020204" pitchFamily="34" charset="0"/>
              <a:buChar char="•"/>
            </a:pPr>
            <a:r>
              <a:rPr lang="zh-CN" altLang="en-US" b="0" i="0" dirty="0">
                <a:solidFill>
                  <a:srgbClr val="121212"/>
                </a:solidFill>
                <a:effectLst/>
                <a:latin typeface="-apple-system"/>
              </a:rPr>
              <a:t>这个中断服务程序非常简单，没必要线程化。强行线程化对实时性的改善不大，反而会</a:t>
            </a:r>
            <a:r>
              <a:rPr lang="zh-CN" altLang="en-US" b="0" i="0" dirty="0">
                <a:solidFill>
                  <a:srgbClr val="FF0000"/>
                </a:solidFill>
                <a:effectLst/>
                <a:latin typeface="-apple-system"/>
              </a:rPr>
              <a:t>带来不必要的开销</a:t>
            </a:r>
            <a:r>
              <a:rPr lang="zh-CN" altLang="en-US" b="0" i="0" dirty="0">
                <a:solidFill>
                  <a:srgbClr val="121212"/>
                </a:solidFill>
                <a:effectLst/>
                <a:latin typeface="-apple-system"/>
              </a:rPr>
              <a:t>。</a:t>
            </a:r>
          </a:p>
          <a:p>
            <a:pPr marL="285750" indent="-285750" algn="l">
              <a:lnSpc>
                <a:spcPct val="125000"/>
              </a:lnSpc>
              <a:buFont typeface="Arial" panose="020B0604020202020204" pitchFamily="34" charset="0"/>
              <a:buChar char="•"/>
            </a:pPr>
            <a:r>
              <a:rPr lang="zh-CN" altLang="en-US" b="0" i="0" dirty="0">
                <a:solidFill>
                  <a:srgbClr val="121212"/>
                </a:solidFill>
                <a:effectLst/>
                <a:latin typeface="-apple-system"/>
              </a:rPr>
              <a:t>这个中断服务程序非常关键，其中</a:t>
            </a:r>
            <a:r>
              <a:rPr lang="zh-CN" altLang="en-US" b="0" i="0" dirty="0">
                <a:solidFill>
                  <a:srgbClr val="FF0000"/>
                </a:solidFill>
                <a:effectLst/>
                <a:latin typeface="-apple-system"/>
              </a:rPr>
              <a:t>采集的数据的实时性</a:t>
            </a:r>
            <a:r>
              <a:rPr lang="zh-CN" altLang="en-US" b="0" i="0" dirty="0">
                <a:solidFill>
                  <a:srgbClr val="121212"/>
                </a:solidFill>
                <a:effectLst/>
                <a:latin typeface="-apple-system"/>
              </a:rPr>
              <a:t>也非常重要，不应该被延迟执行。中断切换回实时进程后，实时进程依赖这些数据，还是要等这个进程把数据取出。</a:t>
            </a:r>
          </a:p>
        </p:txBody>
      </p:sp>
      <p:sp>
        <p:nvSpPr>
          <p:cNvPr id="20" name="文本框 19">
            <a:extLst>
              <a:ext uri="{FF2B5EF4-FFF2-40B4-BE49-F238E27FC236}">
                <a16:creationId xmlns:a16="http://schemas.microsoft.com/office/drawing/2014/main" id="{F4C671F7-6A21-4824-885E-0814BFA07BBD}"/>
              </a:ext>
            </a:extLst>
          </p:cNvPr>
          <p:cNvSpPr txBox="1"/>
          <p:nvPr/>
        </p:nvSpPr>
        <p:spPr>
          <a:xfrm>
            <a:off x="838200" y="545123"/>
            <a:ext cx="5394425" cy="461665"/>
          </a:xfrm>
          <a:prstGeom prst="rect">
            <a:avLst/>
          </a:prstGeom>
          <a:noFill/>
        </p:spPr>
        <p:txBody>
          <a:bodyPr wrap="none" rtlCol="0">
            <a:spAutoFit/>
          </a:bodyPr>
          <a:lstStyle/>
          <a:p>
            <a:r>
              <a:rPr lang="en-US" altLang="zh-CN" sz="2400" dirty="0"/>
              <a:t>2. </a:t>
            </a:r>
            <a:r>
              <a:rPr lang="zh-CN" altLang="en-US" sz="2400" dirty="0"/>
              <a:t>中断线程化</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Threaded interrupt handlers</a:t>
            </a:r>
            <a:r>
              <a:rPr lang="zh-CN" altLang="en-US" sz="20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6628341B-73CF-4248-8B31-9CF7820CBCCC}"/>
              </a:ext>
            </a:extLst>
          </p:cNvPr>
          <p:cNvSpPr txBox="1"/>
          <p:nvPr/>
        </p:nvSpPr>
        <p:spPr>
          <a:xfrm>
            <a:off x="453544" y="1528508"/>
            <a:ext cx="1189159" cy="369332"/>
          </a:xfrm>
          <a:prstGeom prst="rect">
            <a:avLst/>
          </a:prstGeom>
          <a:solidFill>
            <a:srgbClr val="F2F922"/>
          </a:solidFill>
        </p:spPr>
        <p:txBody>
          <a:bodyPr wrap="square">
            <a:spAutoFit/>
          </a:bodyPr>
          <a:lstStyle/>
          <a:p>
            <a:r>
              <a:rPr lang="zh-CN" altLang="en-US" sz="1800" dirty="0"/>
              <a:t>新的问题</a:t>
            </a:r>
            <a:endParaRPr lang="zh-CN" altLang="en-US" dirty="0"/>
          </a:p>
        </p:txBody>
      </p:sp>
      <p:sp>
        <p:nvSpPr>
          <p:cNvPr id="43" name="文本框 42">
            <a:extLst>
              <a:ext uri="{FF2B5EF4-FFF2-40B4-BE49-F238E27FC236}">
                <a16:creationId xmlns:a16="http://schemas.microsoft.com/office/drawing/2014/main" id="{87C16636-A3B7-4BAB-B3BE-4A620F78BA00}"/>
              </a:ext>
            </a:extLst>
          </p:cNvPr>
          <p:cNvSpPr txBox="1"/>
          <p:nvPr/>
        </p:nvSpPr>
        <p:spPr>
          <a:xfrm>
            <a:off x="402247" y="4157009"/>
            <a:ext cx="1189159" cy="369332"/>
          </a:xfrm>
          <a:prstGeom prst="rect">
            <a:avLst/>
          </a:prstGeom>
          <a:solidFill>
            <a:srgbClr val="F2F922"/>
          </a:solidFill>
        </p:spPr>
        <p:txBody>
          <a:bodyPr wrap="square">
            <a:spAutoFit/>
          </a:bodyPr>
          <a:lstStyle/>
          <a:p>
            <a:r>
              <a:rPr lang="zh-CN" altLang="en-US" dirty="0"/>
              <a:t>解决办法</a:t>
            </a:r>
          </a:p>
        </p:txBody>
      </p:sp>
      <p:sp>
        <p:nvSpPr>
          <p:cNvPr id="26" name="文本框 25">
            <a:extLst>
              <a:ext uri="{FF2B5EF4-FFF2-40B4-BE49-F238E27FC236}">
                <a16:creationId xmlns:a16="http://schemas.microsoft.com/office/drawing/2014/main" id="{975D574B-0FFF-41AF-B068-6B2B2FB9BDDB}"/>
              </a:ext>
            </a:extLst>
          </p:cNvPr>
          <p:cNvSpPr txBox="1"/>
          <p:nvPr/>
        </p:nvSpPr>
        <p:spPr>
          <a:xfrm>
            <a:off x="1859960" y="4151580"/>
            <a:ext cx="8470655" cy="1758302"/>
          </a:xfrm>
          <a:prstGeom prst="rect">
            <a:avLst/>
          </a:prstGeom>
          <a:noFill/>
        </p:spPr>
        <p:txBody>
          <a:bodyPr wrap="square">
            <a:spAutoFit/>
          </a:bodyPr>
          <a:lstStyle/>
          <a:p>
            <a:pPr>
              <a:spcAft>
                <a:spcPts val="1200"/>
              </a:spcAft>
            </a:pPr>
            <a:r>
              <a:rPr lang="zh-CN" altLang="en-US" sz="2000" b="0" i="0" dirty="0">
                <a:solidFill>
                  <a:srgbClr val="121212"/>
                </a:solidFill>
                <a:effectLst/>
                <a:latin typeface="-apple-system"/>
              </a:rPr>
              <a:t>取消线程化</a:t>
            </a:r>
            <a:endParaRPr lang="en-US" altLang="zh-CN" sz="2000" b="0" i="0" dirty="0">
              <a:solidFill>
                <a:srgbClr val="121212"/>
              </a:solidFill>
              <a:effectLst/>
              <a:latin typeface="-apple-system"/>
            </a:endParaRPr>
          </a:p>
          <a:p>
            <a:pPr marL="285750" indent="-285750">
              <a:lnSpc>
                <a:spcPct val="150000"/>
              </a:lnSpc>
              <a:buFont typeface="Arial" panose="020B0604020202020204" pitchFamily="34" charset="0"/>
              <a:buChar char="•"/>
            </a:pPr>
            <a:r>
              <a:rPr lang="zh-CN" altLang="en-US" dirty="0"/>
              <a:t>设置</a:t>
            </a:r>
            <a:r>
              <a:rPr lang="en-US" altLang="zh-CN" dirty="0"/>
              <a:t>IRQF _NODALY </a:t>
            </a:r>
            <a:r>
              <a:rPr lang="zh-CN" altLang="en-US" dirty="0"/>
              <a:t>标志位</a:t>
            </a:r>
            <a:r>
              <a:rPr lang="en-US" altLang="zh-CN" dirty="0"/>
              <a:t>——</a:t>
            </a:r>
            <a:r>
              <a:rPr lang="zh-CN" altLang="en-US" dirty="0"/>
              <a:t>在申请某一个中断时，如果设置了此标志位，则此中断将被禁止中断线程化</a:t>
            </a:r>
            <a:endParaRPr lang="en-US" altLang="zh-CN" dirty="0"/>
          </a:p>
          <a:p>
            <a:pPr marL="285750" indent="-285750">
              <a:lnSpc>
                <a:spcPct val="150000"/>
              </a:lnSpc>
              <a:buFont typeface="Arial" panose="020B0604020202020204" pitchFamily="34" charset="0"/>
              <a:buChar char="•"/>
            </a:pPr>
            <a:r>
              <a:rPr lang="zh-CN" altLang="en-US" dirty="0"/>
              <a:t>设置</a:t>
            </a:r>
            <a:r>
              <a:rPr lang="en-US" altLang="zh-CN" dirty="0"/>
              <a:t>IRQF _NODALY </a:t>
            </a:r>
            <a:r>
              <a:rPr lang="zh-CN" altLang="en-US" dirty="0"/>
              <a:t>标志位</a:t>
            </a:r>
            <a:r>
              <a:rPr lang="en-US" altLang="zh-CN" dirty="0"/>
              <a:t>——</a:t>
            </a:r>
            <a:r>
              <a:rPr lang="zh-CN" altLang="en-US" dirty="0"/>
              <a:t>实时中断</a:t>
            </a:r>
          </a:p>
        </p:txBody>
      </p:sp>
    </p:spTree>
    <p:extLst>
      <p:ext uri="{BB962C8B-B14F-4D97-AF65-F5344CB8AC3E}">
        <p14:creationId xmlns:p14="http://schemas.microsoft.com/office/powerpoint/2010/main" val="412708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A73DA1-6622-4F31-AFB2-BA6608040698}"/>
              </a:ext>
            </a:extLst>
          </p:cNvPr>
          <p:cNvSpPr>
            <a:spLocks noGrp="1"/>
          </p:cNvSpPr>
          <p:nvPr>
            <p:ph type="dt" sz="half" idx="10"/>
          </p:nvPr>
        </p:nvSpPr>
        <p:spPr/>
        <p:txBody>
          <a:bodyPr/>
          <a:lstStyle/>
          <a:p>
            <a:r>
              <a:rPr lang="en-US" altLang="zh-CN"/>
              <a:t>2022/7/14</a:t>
            </a:r>
            <a:endParaRPr lang="zh-CN" altLang="en-US"/>
          </a:p>
        </p:txBody>
      </p:sp>
      <p:sp>
        <p:nvSpPr>
          <p:cNvPr id="3" name="文本框 2">
            <a:extLst>
              <a:ext uri="{FF2B5EF4-FFF2-40B4-BE49-F238E27FC236}">
                <a16:creationId xmlns:a16="http://schemas.microsoft.com/office/drawing/2014/main" id="{403DDA44-C7DA-4673-8AED-0EB0D9DF6580}"/>
              </a:ext>
            </a:extLst>
          </p:cNvPr>
          <p:cNvSpPr txBox="1"/>
          <p:nvPr/>
        </p:nvSpPr>
        <p:spPr>
          <a:xfrm>
            <a:off x="944337" y="1269374"/>
            <a:ext cx="9641602" cy="1845955"/>
          </a:xfrm>
          <a:prstGeom prst="rect">
            <a:avLst/>
          </a:prstGeom>
          <a:noFill/>
        </p:spPr>
        <p:txBody>
          <a:bodyPr wrap="square">
            <a:spAutoFit/>
          </a:bodyPr>
          <a:lstStyle/>
          <a:p>
            <a:pPr>
              <a:lnSpc>
                <a:spcPct val="150000"/>
              </a:lnSpc>
            </a:pPr>
            <a:r>
              <a:rPr lang="zh-CN" altLang="en-US" sz="2400" b="1" dirty="0">
                <a:effectLst/>
                <a:latin typeface="Times New Roman" panose="02020603050405020304" pitchFamily="18" charset="0"/>
                <a:ea typeface="Times New Roman" panose="02020603050405020304" pitchFamily="18" charset="0"/>
              </a:rPr>
              <a:t>局限性</a:t>
            </a:r>
            <a:r>
              <a:rPr lang="zh-CN" altLang="en-US" sz="2400" b="1" dirty="0">
                <a:latin typeface="Times New Roman" panose="02020603050405020304" pitchFamily="18" charset="0"/>
                <a:ea typeface="Times New Roman" panose="02020603050405020304" pitchFamily="18" charset="0"/>
              </a:rPr>
              <a:t>：</a:t>
            </a:r>
            <a:endParaRPr lang="en-US" altLang="zh-CN" sz="2400" b="1" dirty="0">
              <a:latin typeface="Times New Roman" panose="02020603050405020304" pitchFamily="18" charset="0"/>
              <a:ea typeface="Times New Roman" panose="02020603050405020304" pitchFamily="18" charset="0"/>
            </a:endParaRPr>
          </a:p>
          <a:p>
            <a:pPr>
              <a:lnSpc>
                <a:spcPct val="150000"/>
              </a:lnSpc>
            </a:pPr>
            <a:r>
              <a:rPr lang="zh-CN" altLang="en-US" sz="1800" dirty="0">
                <a:effectLst/>
                <a:latin typeface="Times New Roman" panose="02020603050405020304" pitchFamily="18" charset="0"/>
                <a:ea typeface="Times New Roman" panose="02020603050405020304" pitchFamily="18" charset="0"/>
              </a:rPr>
              <a:t>中断线程化的</a:t>
            </a:r>
            <a:r>
              <a:rPr lang="zh-CN" altLang="en-US" dirty="0">
                <a:latin typeface="Times New Roman" panose="02020603050405020304" pitchFamily="18" charset="0"/>
                <a:ea typeface="Times New Roman" panose="02020603050405020304" pitchFamily="18" charset="0"/>
              </a:rPr>
              <a:t>服务函数</a:t>
            </a:r>
            <a:r>
              <a:rPr lang="zh-CN" altLang="en-US" sz="1800" dirty="0">
                <a:effectLst/>
                <a:latin typeface="Times New Roman" panose="02020603050405020304" pitchFamily="18" charset="0"/>
                <a:ea typeface="Times New Roman" panose="02020603050405020304" pitchFamily="18" charset="0"/>
              </a:rPr>
              <a:t>必须被分配一个固定的调度优先级。</a:t>
            </a:r>
            <a:endParaRPr lang="en-US" altLang="zh-CN" sz="1800" dirty="0">
              <a:effectLst/>
              <a:latin typeface="Times New Roman" panose="02020603050405020304" pitchFamily="18" charset="0"/>
              <a:ea typeface="Times New Roman" panose="02020603050405020304" pitchFamily="18" charset="0"/>
            </a:endParaRPr>
          </a:p>
          <a:p>
            <a:pPr>
              <a:lnSpc>
                <a:spcPct val="150000"/>
              </a:lnSpc>
            </a:pPr>
            <a:r>
              <a:rPr lang="zh-CN" altLang="en-US" sz="1800" dirty="0">
                <a:effectLst/>
                <a:latin typeface="Times New Roman" panose="02020603050405020304" pitchFamily="18" charset="0"/>
                <a:ea typeface="Times New Roman" panose="02020603050405020304" pitchFamily="18" charset="0"/>
              </a:rPr>
              <a:t>但是当中断生成设备由不同优先级的线程共享时，有文章证明了没有一个合适的办法来为中断线程化的处理分配一个固定的优先级。</a:t>
            </a:r>
            <a:endParaRPr lang="zh-CN" altLang="en-US" dirty="0"/>
          </a:p>
        </p:txBody>
      </p:sp>
      <p:sp>
        <p:nvSpPr>
          <p:cNvPr id="4" name="文本框 3">
            <a:extLst>
              <a:ext uri="{FF2B5EF4-FFF2-40B4-BE49-F238E27FC236}">
                <a16:creationId xmlns:a16="http://schemas.microsoft.com/office/drawing/2014/main" id="{8BE40C2E-7267-49F1-8F79-00BB2F181235}"/>
              </a:ext>
            </a:extLst>
          </p:cNvPr>
          <p:cNvSpPr txBox="1"/>
          <p:nvPr/>
        </p:nvSpPr>
        <p:spPr>
          <a:xfrm>
            <a:off x="944337" y="5508989"/>
            <a:ext cx="10465045" cy="584775"/>
          </a:xfrm>
          <a:prstGeom prst="rect">
            <a:avLst/>
          </a:prstGeom>
          <a:noFill/>
        </p:spPr>
        <p:txBody>
          <a:bodyPr wrap="square">
            <a:spAutoFit/>
          </a:bodyPr>
          <a:lstStyle/>
          <a:p>
            <a:r>
              <a:rPr lang="en-US" altLang="zh-CN" sz="1600" dirty="0">
                <a:solidFill>
                  <a:schemeClr val="bg1">
                    <a:lumMod val="65000"/>
                  </a:schemeClr>
                </a:solidFill>
                <a:effectLst/>
              </a:rPr>
              <a:t>The Limitations of Fixed-Priority Interrupt Handling in PREEMPT RT and Alternative Approaches</a:t>
            </a:r>
          </a:p>
          <a:p>
            <a:r>
              <a:rPr lang="en-US" altLang="zh-CN" sz="1600" b="0" i="0" dirty="0">
                <a:solidFill>
                  <a:schemeClr val="bg1">
                    <a:lumMod val="65000"/>
                  </a:schemeClr>
                </a:solidFill>
                <a:effectLst/>
                <a:latin typeface="arial" panose="020B0604020202020204" pitchFamily="34" charset="0"/>
              </a:rPr>
              <a:t>by Glenn A. Elliott , James H. Anderson</a:t>
            </a:r>
          </a:p>
        </p:txBody>
      </p:sp>
      <p:sp>
        <p:nvSpPr>
          <p:cNvPr id="5" name="文本框 4">
            <a:extLst>
              <a:ext uri="{FF2B5EF4-FFF2-40B4-BE49-F238E27FC236}">
                <a16:creationId xmlns:a16="http://schemas.microsoft.com/office/drawing/2014/main" id="{2952FDA4-49DD-4041-A861-107B0060B5CF}"/>
              </a:ext>
            </a:extLst>
          </p:cNvPr>
          <p:cNvSpPr txBox="1"/>
          <p:nvPr/>
        </p:nvSpPr>
        <p:spPr>
          <a:xfrm>
            <a:off x="838200" y="545123"/>
            <a:ext cx="2037737" cy="461665"/>
          </a:xfrm>
          <a:prstGeom prst="rect">
            <a:avLst/>
          </a:prstGeom>
          <a:noFill/>
        </p:spPr>
        <p:txBody>
          <a:bodyPr wrap="none" rtlCol="0">
            <a:spAutoFit/>
          </a:bodyPr>
          <a:lstStyle/>
          <a:p>
            <a:r>
              <a:rPr lang="en-US" altLang="zh-CN" sz="2400" dirty="0"/>
              <a:t>2. </a:t>
            </a:r>
            <a:r>
              <a:rPr lang="zh-CN" altLang="en-US" sz="2400" dirty="0"/>
              <a:t>中断线程化</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28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9328FD-2ECC-4211-98CD-3CDE7B841D86}"/>
              </a:ext>
            </a:extLst>
          </p:cNvPr>
          <p:cNvSpPr txBox="1"/>
          <p:nvPr/>
        </p:nvSpPr>
        <p:spPr>
          <a:xfrm>
            <a:off x="1016604" y="2228671"/>
            <a:ext cx="10158791" cy="1200329"/>
          </a:xfrm>
          <a:prstGeom prst="rect">
            <a:avLst/>
          </a:prstGeom>
          <a:noFill/>
        </p:spPr>
        <p:txBody>
          <a:bodyPr wrap="square" rtlCol="0">
            <a:spAutoFit/>
          </a:bodyPr>
          <a:lstStyle/>
          <a:p>
            <a:pPr algn="ctr"/>
            <a:r>
              <a:rPr lang="zh-CN" altLang="en-US" sz="3600" dirty="0"/>
              <a:t>第一部分：</a:t>
            </a:r>
            <a:r>
              <a:rPr lang="en-US" altLang="zh-CN" sz="3600" dirty="0"/>
              <a:t> </a:t>
            </a:r>
          </a:p>
          <a:p>
            <a:pPr algn="ctr"/>
            <a:r>
              <a:rPr lang="en-US" altLang="zh-CN" sz="3600" dirty="0"/>
              <a:t>CPU</a:t>
            </a:r>
            <a:r>
              <a:rPr lang="zh-CN" altLang="en-US" sz="3600" dirty="0"/>
              <a:t>隔离与时钟（</a:t>
            </a:r>
            <a:r>
              <a:rPr lang="en-US" altLang="zh-CN" sz="3600" dirty="0" err="1"/>
              <a:t>dynticks</a:t>
            </a:r>
            <a:r>
              <a:rPr lang="zh-CN" altLang="en-US" sz="3600" dirty="0"/>
              <a:t>）机制对实时性的影响</a:t>
            </a:r>
          </a:p>
        </p:txBody>
      </p:sp>
      <p:sp>
        <p:nvSpPr>
          <p:cNvPr id="5" name="日期占位符 4">
            <a:extLst>
              <a:ext uri="{FF2B5EF4-FFF2-40B4-BE49-F238E27FC236}">
                <a16:creationId xmlns:a16="http://schemas.microsoft.com/office/drawing/2014/main" id="{51E97CA4-FA5C-45D7-B847-F59BC5A80F43}"/>
              </a:ext>
            </a:extLst>
          </p:cNvPr>
          <p:cNvSpPr>
            <a:spLocks noGrp="1"/>
          </p:cNvSpPr>
          <p:nvPr>
            <p:ph type="dt" sz="half" idx="10"/>
          </p:nvPr>
        </p:nvSpPr>
        <p:spPr/>
        <p:txBody>
          <a:bodyPr/>
          <a:lstStyle/>
          <a:p>
            <a:r>
              <a:rPr lang="en-US" altLang="zh-CN"/>
              <a:t>2022/7/14</a:t>
            </a:r>
            <a:endParaRPr lang="zh-CN" altLang="en-US"/>
          </a:p>
        </p:txBody>
      </p:sp>
    </p:spTree>
    <p:extLst>
      <p:ext uri="{BB962C8B-B14F-4D97-AF65-F5344CB8AC3E}">
        <p14:creationId xmlns:p14="http://schemas.microsoft.com/office/powerpoint/2010/main" val="41638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F1DB3878-0A75-4E42-A10C-F81676751171}"/>
              </a:ext>
            </a:extLst>
          </p:cNvPr>
          <p:cNvSpPr txBox="1"/>
          <p:nvPr/>
        </p:nvSpPr>
        <p:spPr>
          <a:xfrm>
            <a:off x="1925049" y="2915448"/>
            <a:ext cx="9143999" cy="1631216"/>
          </a:xfrm>
          <a:prstGeom prst="rect">
            <a:avLst/>
          </a:prstGeom>
          <a:noFill/>
        </p:spPr>
        <p:txBody>
          <a:bodyPr wrap="square" rtlCol="0">
            <a:spAutoFit/>
          </a:bodyPr>
          <a:lstStyle/>
          <a:p>
            <a:r>
              <a:rPr lang="en-US" altLang="zh-CN" sz="2000" dirty="0"/>
              <a:t>CPU</a:t>
            </a:r>
            <a:r>
              <a:rPr lang="zh-CN" altLang="en-US" sz="2000" dirty="0"/>
              <a:t>隔离是将某一个或者几个</a:t>
            </a:r>
            <a:r>
              <a:rPr lang="en-US" altLang="zh-CN" sz="2000" dirty="0"/>
              <a:t>CPU</a:t>
            </a:r>
            <a:r>
              <a:rPr lang="zh-CN" altLang="en-US" sz="2000" dirty="0"/>
              <a:t>从正常运行的</a:t>
            </a:r>
            <a:r>
              <a:rPr lang="en-US" altLang="zh-CN" sz="2000" dirty="0"/>
              <a:t>CPU</a:t>
            </a:r>
            <a:r>
              <a:rPr lang="zh-CN" altLang="en-US" sz="2000" dirty="0"/>
              <a:t>集合中分隔出来，被分隔出的这些</a:t>
            </a:r>
            <a:r>
              <a:rPr lang="en-US" altLang="zh-CN" sz="2000" dirty="0"/>
              <a:t>CPU</a:t>
            </a:r>
            <a:r>
              <a:rPr lang="zh-CN" altLang="en-US" sz="2000" dirty="0">
                <a:solidFill>
                  <a:srgbClr val="FF0000"/>
                </a:solidFill>
              </a:rPr>
              <a:t>可以隔离用户态和内核态的线程</a:t>
            </a:r>
            <a:r>
              <a:rPr lang="zh-CN" altLang="en-US" sz="2000" dirty="0"/>
              <a:t>，</a:t>
            </a:r>
            <a:r>
              <a:rPr lang="zh-CN" altLang="en-US" sz="2000" dirty="0">
                <a:solidFill>
                  <a:srgbClr val="FF0000"/>
                </a:solidFill>
              </a:rPr>
              <a:t>只运行指定的线程</a:t>
            </a:r>
            <a:r>
              <a:rPr lang="zh-CN" altLang="en-US" sz="2000" dirty="0"/>
              <a:t>，不被干扰。</a:t>
            </a:r>
            <a:endParaRPr lang="en-US" altLang="zh-CN" sz="2000" dirty="0"/>
          </a:p>
          <a:p>
            <a:endParaRPr lang="en-US" altLang="zh-CN" sz="2000" dirty="0"/>
          </a:p>
          <a:p>
            <a:r>
              <a:rPr lang="zh-CN" altLang="en-US" sz="2000" dirty="0"/>
              <a:t>一般用于高实时要求、高效能计算等领域，在</a:t>
            </a:r>
            <a:r>
              <a:rPr lang="en-US" altLang="zh-CN" sz="2000" dirty="0"/>
              <a:t>Linux</a:t>
            </a:r>
            <a:r>
              <a:rPr lang="zh-CN" altLang="en-US" sz="2000" dirty="0"/>
              <a:t>中使用“</a:t>
            </a:r>
            <a:r>
              <a:rPr lang="en-US" altLang="zh-CN" sz="2000" dirty="0"/>
              <a:t>CPU</a:t>
            </a:r>
            <a:r>
              <a:rPr lang="zh-CN" altLang="en-US" sz="2000" dirty="0"/>
              <a:t>隔离”使让某一个线程排他性独占</a:t>
            </a:r>
            <a:r>
              <a:rPr lang="en-US" altLang="zh-CN" sz="2000" dirty="0"/>
              <a:t>CPU</a:t>
            </a:r>
            <a:r>
              <a:rPr lang="zh-CN" altLang="en-US" sz="2000" dirty="0"/>
              <a:t>。</a:t>
            </a:r>
          </a:p>
        </p:txBody>
      </p:sp>
      <p:sp>
        <p:nvSpPr>
          <p:cNvPr id="4" name="文本框 3">
            <a:extLst>
              <a:ext uri="{FF2B5EF4-FFF2-40B4-BE49-F238E27FC236}">
                <a16:creationId xmlns:a16="http://schemas.microsoft.com/office/drawing/2014/main" id="{8A7AB6CF-5131-474D-B499-8FB0DCD4BE6D}"/>
              </a:ext>
            </a:extLst>
          </p:cNvPr>
          <p:cNvSpPr txBox="1"/>
          <p:nvPr/>
        </p:nvSpPr>
        <p:spPr>
          <a:xfrm>
            <a:off x="757382" y="711200"/>
            <a:ext cx="4939173" cy="523220"/>
          </a:xfrm>
          <a:prstGeom prst="rect">
            <a:avLst/>
          </a:prstGeom>
          <a:noFill/>
        </p:spPr>
        <p:txBody>
          <a:bodyPr wrap="none" rtlCol="0">
            <a:spAutoFit/>
          </a:bodyPr>
          <a:lstStyle/>
          <a:p>
            <a:r>
              <a:rPr lang="en-US" altLang="zh-CN" sz="2800" dirty="0"/>
              <a:t>1.</a:t>
            </a:r>
            <a:r>
              <a:rPr lang="zh-CN" altLang="en-US" sz="2800" dirty="0"/>
              <a:t> </a:t>
            </a:r>
            <a:r>
              <a:rPr lang="en-US" altLang="zh-CN" sz="2800" dirty="0"/>
              <a:t>CPU</a:t>
            </a:r>
            <a:r>
              <a:rPr lang="zh-CN" altLang="en-US" sz="2800" dirty="0"/>
              <a:t>隔离 （</a:t>
            </a:r>
            <a:r>
              <a:rPr lang="en-US" altLang="zh-CN" sz="2800" dirty="0"/>
              <a:t>CPU isolations</a:t>
            </a:r>
            <a:r>
              <a:rPr lang="zh-CN" altLang="en-US" sz="2800" dirty="0"/>
              <a:t>）</a:t>
            </a:r>
          </a:p>
        </p:txBody>
      </p:sp>
      <p:sp>
        <p:nvSpPr>
          <p:cNvPr id="8" name="文本框 7">
            <a:extLst>
              <a:ext uri="{FF2B5EF4-FFF2-40B4-BE49-F238E27FC236}">
                <a16:creationId xmlns:a16="http://schemas.microsoft.com/office/drawing/2014/main" id="{EF02E6F6-4A20-4DF1-97B9-AEA377E4EB3D}"/>
              </a:ext>
            </a:extLst>
          </p:cNvPr>
          <p:cNvSpPr txBox="1"/>
          <p:nvPr/>
        </p:nvSpPr>
        <p:spPr>
          <a:xfrm>
            <a:off x="1925050" y="1720991"/>
            <a:ext cx="9143999" cy="707886"/>
          </a:xfrm>
          <a:prstGeom prst="rect">
            <a:avLst/>
          </a:prstGeom>
          <a:noFill/>
        </p:spPr>
        <p:txBody>
          <a:bodyPr wrap="square" rtlCol="0">
            <a:spAutoFit/>
          </a:bodyPr>
          <a:lstStyle/>
          <a:p>
            <a:r>
              <a:rPr lang="zh-CN" altLang="en-US" sz="2000" dirty="0"/>
              <a:t>在</a:t>
            </a:r>
            <a:r>
              <a:rPr lang="en-US" altLang="zh-CN" sz="2000" dirty="0"/>
              <a:t>CPU</a:t>
            </a:r>
            <a:r>
              <a:rPr lang="zh-CN" altLang="en-US" sz="2000" dirty="0"/>
              <a:t>的数量大于</a:t>
            </a:r>
            <a:r>
              <a:rPr lang="en-US" altLang="zh-CN" sz="2000" dirty="0"/>
              <a:t>1</a:t>
            </a:r>
            <a:r>
              <a:rPr lang="zh-CN" altLang="en-US" sz="2000" dirty="0"/>
              <a:t>的系统中：在工程上有时候有一种需求，就是让某个任务能够独占</a:t>
            </a:r>
            <a:r>
              <a:rPr lang="en-US" altLang="zh-CN" sz="2000" dirty="0"/>
              <a:t>CPU</a:t>
            </a:r>
            <a:r>
              <a:rPr lang="zh-CN" altLang="en-US" sz="2000" dirty="0"/>
              <a:t>，这个</a:t>
            </a:r>
            <a:r>
              <a:rPr lang="en-US" altLang="zh-CN" sz="2000" dirty="0"/>
              <a:t>CPU</a:t>
            </a:r>
            <a:r>
              <a:rPr lang="zh-CN" altLang="en-US" sz="2000" dirty="0"/>
              <a:t>只做指定的任务，从而获得</a:t>
            </a:r>
            <a:r>
              <a:rPr lang="zh-CN" altLang="en-US" sz="2000" dirty="0">
                <a:solidFill>
                  <a:srgbClr val="FF0000"/>
                </a:solidFill>
              </a:rPr>
              <a:t>低延迟、高实时</a:t>
            </a:r>
            <a:r>
              <a:rPr lang="zh-CN" altLang="en-US" sz="2000" dirty="0"/>
              <a:t>的好处。</a:t>
            </a:r>
          </a:p>
        </p:txBody>
      </p:sp>
      <p:sp>
        <p:nvSpPr>
          <p:cNvPr id="6" name="文本框 5">
            <a:extLst>
              <a:ext uri="{FF2B5EF4-FFF2-40B4-BE49-F238E27FC236}">
                <a16:creationId xmlns:a16="http://schemas.microsoft.com/office/drawing/2014/main" id="{67B3E6F6-3949-495D-94DE-13D6E8532E37}"/>
              </a:ext>
            </a:extLst>
          </p:cNvPr>
          <p:cNvSpPr txBox="1"/>
          <p:nvPr/>
        </p:nvSpPr>
        <p:spPr>
          <a:xfrm>
            <a:off x="2388136" y="5017672"/>
            <a:ext cx="4759636" cy="400110"/>
          </a:xfrm>
          <a:prstGeom prst="rect">
            <a:avLst/>
          </a:prstGeom>
          <a:noFill/>
        </p:spPr>
        <p:txBody>
          <a:bodyPr wrap="none" rtlCol="0">
            <a:spAutoFit/>
          </a:bodyPr>
          <a:lstStyle/>
          <a:p>
            <a:r>
              <a:rPr lang="zh-CN" altLang="en-US" sz="2000" dirty="0"/>
              <a:t>但是中断仍然可以在被隔离的</a:t>
            </a:r>
            <a:r>
              <a:rPr lang="en-US" altLang="zh-CN" sz="2000" dirty="0"/>
              <a:t>CPU</a:t>
            </a:r>
            <a:r>
              <a:rPr lang="zh-CN" altLang="en-US" sz="2000" dirty="0"/>
              <a:t>上发生</a:t>
            </a:r>
          </a:p>
        </p:txBody>
      </p:sp>
      <p:sp>
        <p:nvSpPr>
          <p:cNvPr id="12" name="文本框 11">
            <a:extLst>
              <a:ext uri="{FF2B5EF4-FFF2-40B4-BE49-F238E27FC236}">
                <a16:creationId xmlns:a16="http://schemas.microsoft.com/office/drawing/2014/main" id="{D5D5B4DC-E2AF-484A-BDCD-5F55E0B9BF11}"/>
              </a:ext>
            </a:extLst>
          </p:cNvPr>
          <p:cNvSpPr txBox="1"/>
          <p:nvPr/>
        </p:nvSpPr>
        <p:spPr>
          <a:xfrm>
            <a:off x="2628281" y="5772214"/>
            <a:ext cx="3068469" cy="369332"/>
          </a:xfrm>
          <a:prstGeom prst="rect">
            <a:avLst/>
          </a:prstGeom>
          <a:noFill/>
          <a:ln>
            <a:solidFill>
              <a:schemeClr val="tx1"/>
            </a:solidFill>
          </a:ln>
        </p:spPr>
        <p:txBody>
          <a:bodyPr wrap="none" rtlCol="0">
            <a:spAutoFit/>
          </a:bodyPr>
          <a:lstStyle/>
          <a:p>
            <a:r>
              <a:rPr lang="zh-CN" altLang="en-US" dirty="0"/>
              <a:t>由</a:t>
            </a:r>
            <a:r>
              <a:rPr lang="en-US" altLang="zh-CN" dirty="0"/>
              <a:t>Linux </a:t>
            </a:r>
            <a:r>
              <a:rPr lang="zh-CN" altLang="en-US" dirty="0"/>
              <a:t>内核调度定时器产生</a:t>
            </a:r>
          </a:p>
        </p:txBody>
      </p:sp>
      <p:sp>
        <p:nvSpPr>
          <p:cNvPr id="14" name="椭圆 13">
            <a:extLst>
              <a:ext uri="{FF2B5EF4-FFF2-40B4-BE49-F238E27FC236}">
                <a16:creationId xmlns:a16="http://schemas.microsoft.com/office/drawing/2014/main" id="{3BB71462-81CE-4A2C-9D2B-9F78BB40D23B}"/>
              </a:ext>
            </a:extLst>
          </p:cNvPr>
          <p:cNvSpPr/>
          <p:nvPr/>
        </p:nvSpPr>
        <p:spPr>
          <a:xfrm>
            <a:off x="2897401" y="4850423"/>
            <a:ext cx="674254" cy="6119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15" name="直接箭头连接符 14">
            <a:extLst>
              <a:ext uri="{FF2B5EF4-FFF2-40B4-BE49-F238E27FC236}">
                <a16:creationId xmlns:a16="http://schemas.microsoft.com/office/drawing/2014/main" id="{4AE21774-E3D0-4B3E-A282-E2515D5AEE5E}"/>
              </a:ext>
            </a:extLst>
          </p:cNvPr>
          <p:cNvCxnSpPr>
            <a:cxnSpLocks/>
          </p:cNvCxnSpPr>
          <p:nvPr/>
        </p:nvCxnSpPr>
        <p:spPr>
          <a:xfrm flipV="1">
            <a:off x="3095450" y="5426041"/>
            <a:ext cx="0" cy="3324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95BD2DB-A237-45F0-B90C-06712A7F5B76}"/>
              </a:ext>
            </a:extLst>
          </p:cNvPr>
          <p:cNvSpPr txBox="1"/>
          <p:nvPr/>
        </p:nvSpPr>
        <p:spPr>
          <a:xfrm>
            <a:off x="470278" y="1859490"/>
            <a:ext cx="1031051" cy="430887"/>
          </a:xfrm>
          <a:prstGeom prst="rect">
            <a:avLst/>
          </a:prstGeom>
          <a:solidFill>
            <a:srgbClr val="F2F922"/>
          </a:solidFill>
        </p:spPr>
        <p:txBody>
          <a:bodyPr wrap="none" rtlCol="0">
            <a:spAutoFit/>
          </a:bodyPr>
          <a:lstStyle/>
          <a:p>
            <a:r>
              <a:rPr lang="zh-CN" altLang="en-US" sz="2200" dirty="0"/>
              <a:t>需求：</a:t>
            </a:r>
          </a:p>
        </p:txBody>
      </p:sp>
      <p:sp>
        <p:nvSpPr>
          <p:cNvPr id="19" name="文本框 18">
            <a:extLst>
              <a:ext uri="{FF2B5EF4-FFF2-40B4-BE49-F238E27FC236}">
                <a16:creationId xmlns:a16="http://schemas.microsoft.com/office/drawing/2014/main" id="{8E08FAA9-B45C-47BD-B8F9-41E22B95E307}"/>
              </a:ext>
            </a:extLst>
          </p:cNvPr>
          <p:cNvSpPr txBox="1"/>
          <p:nvPr/>
        </p:nvSpPr>
        <p:spPr>
          <a:xfrm>
            <a:off x="470278" y="2998113"/>
            <a:ext cx="1031051" cy="430887"/>
          </a:xfrm>
          <a:prstGeom prst="rect">
            <a:avLst/>
          </a:prstGeom>
          <a:solidFill>
            <a:srgbClr val="F2F922"/>
          </a:solidFill>
        </p:spPr>
        <p:txBody>
          <a:bodyPr wrap="none" rtlCol="0">
            <a:spAutoFit/>
          </a:bodyPr>
          <a:lstStyle/>
          <a:p>
            <a:r>
              <a:rPr lang="zh-CN" altLang="en-US" sz="2200" dirty="0"/>
              <a:t>功能：</a:t>
            </a:r>
          </a:p>
        </p:txBody>
      </p:sp>
      <p:sp>
        <p:nvSpPr>
          <p:cNvPr id="20" name="文本框 19">
            <a:extLst>
              <a:ext uri="{FF2B5EF4-FFF2-40B4-BE49-F238E27FC236}">
                <a16:creationId xmlns:a16="http://schemas.microsoft.com/office/drawing/2014/main" id="{B488A4FD-9D53-451D-A052-CE46E852F13A}"/>
              </a:ext>
            </a:extLst>
          </p:cNvPr>
          <p:cNvSpPr txBox="1"/>
          <p:nvPr/>
        </p:nvSpPr>
        <p:spPr>
          <a:xfrm>
            <a:off x="470277" y="3921292"/>
            <a:ext cx="1031051" cy="430887"/>
          </a:xfrm>
          <a:prstGeom prst="rect">
            <a:avLst/>
          </a:prstGeom>
          <a:solidFill>
            <a:srgbClr val="F2F922"/>
          </a:solidFill>
        </p:spPr>
        <p:txBody>
          <a:bodyPr wrap="none" rtlCol="0">
            <a:spAutoFit/>
          </a:bodyPr>
          <a:lstStyle/>
          <a:p>
            <a:r>
              <a:rPr lang="zh-CN" altLang="en-US" sz="2200" dirty="0"/>
              <a:t>用途：</a:t>
            </a:r>
          </a:p>
        </p:txBody>
      </p:sp>
      <p:sp>
        <p:nvSpPr>
          <p:cNvPr id="21" name="箭头: 下 20">
            <a:extLst>
              <a:ext uri="{FF2B5EF4-FFF2-40B4-BE49-F238E27FC236}">
                <a16:creationId xmlns:a16="http://schemas.microsoft.com/office/drawing/2014/main" id="{26E91A57-2662-43C9-B02F-BD43D667A385}"/>
              </a:ext>
            </a:extLst>
          </p:cNvPr>
          <p:cNvSpPr/>
          <p:nvPr/>
        </p:nvSpPr>
        <p:spPr>
          <a:xfrm>
            <a:off x="5931580" y="2466291"/>
            <a:ext cx="328840" cy="44753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6048D18-0066-4780-B7C4-93BBB6B62D79}"/>
              </a:ext>
            </a:extLst>
          </p:cNvPr>
          <p:cNvSpPr txBox="1"/>
          <p:nvPr/>
        </p:nvSpPr>
        <p:spPr>
          <a:xfrm>
            <a:off x="470277" y="4956117"/>
            <a:ext cx="1595309" cy="430887"/>
          </a:xfrm>
          <a:prstGeom prst="rect">
            <a:avLst/>
          </a:prstGeom>
          <a:solidFill>
            <a:srgbClr val="F2F922"/>
          </a:solidFill>
        </p:spPr>
        <p:txBody>
          <a:bodyPr wrap="none" rtlCol="0">
            <a:spAutoFit/>
          </a:bodyPr>
          <a:lstStyle/>
          <a:p>
            <a:r>
              <a:rPr lang="zh-CN" altLang="en-US" sz="2200" dirty="0"/>
              <a:t>存在问题：</a:t>
            </a:r>
          </a:p>
        </p:txBody>
      </p:sp>
      <p:sp>
        <p:nvSpPr>
          <p:cNvPr id="23" name="日期占位符 22">
            <a:extLst>
              <a:ext uri="{FF2B5EF4-FFF2-40B4-BE49-F238E27FC236}">
                <a16:creationId xmlns:a16="http://schemas.microsoft.com/office/drawing/2014/main" id="{078454D2-8809-4E4E-A2F5-3930E70A0156}"/>
              </a:ext>
            </a:extLst>
          </p:cNvPr>
          <p:cNvSpPr>
            <a:spLocks noGrp="1"/>
          </p:cNvSpPr>
          <p:nvPr>
            <p:ph type="dt" sz="half" idx="10"/>
          </p:nvPr>
        </p:nvSpPr>
        <p:spPr/>
        <p:txBody>
          <a:bodyPr/>
          <a:lstStyle/>
          <a:p>
            <a:r>
              <a:rPr lang="en-US" altLang="zh-CN"/>
              <a:t>2022/7/14</a:t>
            </a:r>
            <a:endParaRPr lang="zh-CN" altLang="en-US"/>
          </a:p>
        </p:txBody>
      </p:sp>
    </p:spTree>
    <p:extLst>
      <p:ext uri="{BB962C8B-B14F-4D97-AF65-F5344CB8AC3E}">
        <p14:creationId xmlns:p14="http://schemas.microsoft.com/office/powerpoint/2010/main" val="423799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EA345A-977B-431C-B238-60CE60911323}"/>
              </a:ext>
            </a:extLst>
          </p:cNvPr>
          <p:cNvSpPr txBox="1"/>
          <p:nvPr/>
        </p:nvSpPr>
        <p:spPr>
          <a:xfrm>
            <a:off x="526474" y="523015"/>
            <a:ext cx="7577715" cy="523220"/>
          </a:xfrm>
          <a:prstGeom prst="rect">
            <a:avLst/>
          </a:prstGeom>
          <a:noFill/>
        </p:spPr>
        <p:txBody>
          <a:bodyPr wrap="none" rtlCol="0">
            <a:spAutoFit/>
          </a:bodyPr>
          <a:lstStyle/>
          <a:p>
            <a:r>
              <a:rPr lang="en-US" altLang="zh-CN" sz="2800" dirty="0">
                <a:latin typeface="Times New Roman" panose="02020603050405020304" pitchFamily="18" charset="0"/>
              </a:rPr>
              <a:t>2. Linux</a:t>
            </a:r>
            <a:r>
              <a:rPr lang="zh-CN" altLang="en-US" sz="2800" dirty="0">
                <a:latin typeface="Times New Roman" panose="02020603050405020304" pitchFamily="18" charset="0"/>
              </a:rPr>
              <a:t>内核调度定时器</a:t>
            </a:r>
            <a:r>
              <a:rPr lang="zh-CN" altLang="en-US" sz="2000" dirty="0">
                <a:latin typeface="Times New Roman" panose="02020603050405020304" pitchFamily="18" charset="0"/>
              </a:rPr>
              <a:t>（</a:t>
            </a:r>
            <a:r>
              <a:rPr lang="en-US" altLang="zh-CN" sz="2000" dirty="0">
                <a:latin typeface="Times New Roman" panose="02020603050405020304" pitchFamily="18" charset="0"/>
              </a:rPr>
              <a:t>Linux kernel scheduling timer</a:t>
            </a:r>
            <a:r>
              <a:rPr lang="zh-CN" altLang="en-US" sz="20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36" name="文本框 35">
            <a:extLst>
              <a:ext uri="{FF2B5EF4-FFF2-40B4-BE49-F238E27FC236}">
                <a16:creationId xmlns:a16="http://schemas.microsoft.com/office/drawing/2014/main" id="{4F5E6D24-D370-4900-9A51-E66B1C8679C5}"/>
              </a:ext>
            </a:extLst>
          </p:cNvPr>
          <p:cNvSpPr txBox="1"/>
          <p:nvPr/>
        </p:nvSpPr>
        <p:spPr>
          <a:xfrm>
            <a:off x="970339" y="1388665"/>
            <a:ext cx="9638819" cy="3021340"/>
          </a:xfrm>
          <a:prstGeom prst="rect">
            <a:avLst/>
          </a:prstGeom>
          <a:noFill/>
        </p:spPr>
        <p:txBody>
          <a:bodyPr wrap="square">
            <a:spAutoFit/>
          </a:bodyPr>
          <a:lstStyle/>
          <a:p>
            <a:pPr>
              <a:spcBef>
                <a:spcPts val="600"/>
              </a:spcBef>
              <a:spcAft>
                <a:spcPts val="1000"/>
              </a:spcAft>
            </a:pPr>
            <a:r>
              <a:rPr lang="zh-CN" altLang="en-US" sz="2400" dirty="0"/>
              <a:t>定时器作为内核的核心组件，</a:t>
            </a:r>
            <a:r>
              <a:rPr lang="zh-CN" altLang="en-US" sz="2400" b="0" i="0" dirty="0">
                <a:solidFill>
                  <a:srgbClr val="303030"/>
                </a:solidFill>
                <a:effectLst/>
                <a:latin typeface="Helvetica Neue"/>
              </a:rPr>
              <a:t>在每个 </a:t>
            </a:r>
            <a:r>
              <a:rPr lang="en-US" altLang="zh-CN" sz="2400" b="0" i="0" dirty="0">
                <a:solidFill>
                  <a:srgbClr val="303030"/>
                </a:solidFill>
                <a:effectLst/>
                <a:latin typeface="Helvetica Neue"/>
              </a:rPr>
              <a:t>CPU </a:t>
            </a:r>
            <a:r>
              <a:rPr lang="zh-CN" altLang="en-US" sz="2400" b="0" i="0" dirty="0">
                <a:solidFill>
                  <a:srgbClr val="303030"/>
                </a:solidFill>
                <a:effectLst/>
                <a:latin typeface="Helvetica Neue"/>
              </a:rPr>
              <a:t>上以 </a:t>
            </a:r>
            <a:r>
              <a:rPr lang="en-US" altLang="zh-CN" sz="2400" b="0" i="0" dirty="0">
                <a:solidFill>
                  <a:srgbClr val="303030"/>
                </a:solidFill>
                <a:effectLst/>
                <a:latin typeface="Helvetica Neue"/>
              </a:rPr>
              <a:t>100 </a:t>
            </a:r>
            <a:r>
              <a:rPr lang="zh-CN" altLang="en-US" sz="2400" b="0" i="0" dirty="0">
                <a:solidFill>
                  <a:srgbClr val="303030"/>
                </a:solidFill>
                <a:effectLst/>
                <a:latin typeface="Helvetica Neue"/>
              </a:rPr>
              <a:t>到 </a:t>
            </a:r>
            <a:r>
              <a:rPr lang="en-US" altLang="zh-CN" sz="2400" b="0" i="0" dirty="0">
                <a:solidFill>
                  <a:srgbClr val="303030"/>
                </a:solidFill>
                <a:effectLst/>
                <a:latin typeface="Helvetica Neue"/>
              </a:rPr>
              <a:t>1000 Hz </a:t>
            </a:r>
            <a:r>
              <a:rPr lang="zh-CN" altLang="en-US" sz="2400" b="0" i="0" dirty="0">
                <a:solidFill>
                  <a:srgbClr val="303030"/>
                </a:solidFill>
                <a:effectLst/>
                <a:latin typeface="Helvetica Neue"/>
              </a:rPr>
              <a:t>的频率执行的周期性定时器中断，会对</a:t>
            </a:r>
            <a:r>
              <a:rPr lang="en-US" altLang="zh-CN" sz="2400" b="0" i="0" dirty="0">
                <a:solidFill>
                  <a:srgbClr val="303030"/>
                </a:solidFill>
                <a:effectLst/>
                <a:latin typeface="Helvetica Neue"/>
              </a:rPr>
              <a:t>CPU</a:t>
            </a:r>
            <a:r>
              <a:rPr lang="zh-CN" altLang="en-US" sz="2400" b="0" i="0" dirty="0">
                <a:solidFill>
                  <a:srgbClr val="303030"/>
                </a:solidFill>
                <a:effectLst/>
                <a:latin typeface="Helvetica Neue"/>
              </a:rPr>
              <a:t>上正在运行的任务</a:t>
            </a:r>
            <a:r>
              <a:rPr lang="zh-CN" altLang="en-US" sz="2400" b="1" i="0" dirty="0">
                <a:solidFill>
                  <a:srgbClr val="FF0000"/>
                </a:solidFill>
                <a:effectLst/>
                <a:latin typeface="Helvetica Neue"/>
              </a:rPr>
              <a:t>产生干扰</a:t>
            </a:r>
            <a:r>
              <a:rPr lang="zh-CN" altLang="en-US" sz="2400" b="0" i="0" dirty="0">
                <a:solidFill>
                  <a:srgbClr val="303030"/>
                </a:solidFill>
                <a:effectLst/>
                <a:latin typeface="Helvetica Neue"/>
              </a:rPr>
              <a:t>。</a:t>
            </a:r>
            <a:endParaRPr lang="en-US" altLang="zh-CN" sz="2400" b="0" i="0" dirty="0">
              <a:solidFill>
                <a:srgbClr val="303030"/>
              </a:solidFill>
              <a:effectLst/>
              <a:latin typeface="Helvetica Neue"/>
            </a:endParaRPr>
          </a:p>
          <a:p>
            <a:pPr marL="285750" indent="-285750">
              <a:buFont typeface="Arial" panose="020B0604020202020204" pitchFamily="34" charset="0"/>
              <a:buChar char="•"/>
            </a:pPr>
            <a:endParaRPr lang="en-US" altLang="zh-CN" sz="2000" dirty="0">
              <a:solidFill>
                <a:schemeClr val="bg2">
                  <a:lumMod val="50000"/>
                </a:schemeClr>
              </a:solidFill>
            </a:endParaRPr>
          </a:p>
          <a:p>
            <a:pPr marL="742950" lvl="1" indent="-285750">
              <a:buFont typeface="Arial" panose="020B0604020202020204" pitchFamily="34" charset="0"/>
              <a:buChar char="•"/>
            </a:pPr>
            <a:r>
              <a:rPr lang="zh-CN" altLang="en-US" dirty="0">
                <a:solidFill>
                  <a:schemeClr val="bg2">
                    <a:lumMod val="50000"/>
                  </a:schemeClr>
                </a:solidFill>
              </a:rPr>
              <a:t>运行过期的通用计时器回调</a:t>
            </a:r>
          </a:p>
          <a:p>
            <a:pPr marL="742950" lvl="1" indent="-285750">
              <a:buFont typeface="Arial" panose="020B0604020202020204" pitchFamily="34" charset="0"/>
              <a:buChar char="•"/>
            </a:pPr>
            <a:r>
              <a:rPr lang="zh-CN" altLang="en-US" dirty="0">
                <a:solidFill>
                  <a:schemeClr val="bg2">
                    <a:lumMod val="50000"/>
                  </a:schemeClr>
                </a:solidFill>
              </a:rPr>
              <a:t>跳过 </a:t>
            </a:r>
            <a:r>
              <a:rPr lang="en-US" altLang="zh-CN" dirty="0" err="1">
                <a:solidFill>
                  <a:schemeClr val="bg2">
                    <a:lumMod val="50000"/>
                  </a:schemeClr>
                </a:solidFill>
              </a:rPr>
              <a:t>posix</a:t>
            </a:r>
            <a:r>
              <a:rPr lang="en-US" altLang="zh-CN" dirty="0">
                <a:solidFill>
                  <a:schemeClr val="bg2">
                    <a:lumMod val="50000"/>
                  </a:schemeClr>
                </a:solidFill>
              </a:rPr>
              <a:t> CPU </a:t>
            </a:r>
            <a:r>
              <a:rPr lang="zh-CN" altLang="en-US" dirty="0">
                <a:solidFill>
                  <a:schemeClr val="bg2">
                    <a:lumMod val="50000"/>
                  </a:schemeClr>
                </a:solidFill>
              </a:rPr>
              <a:t>定时器，并运行已经过期的定时器</a:t>
            </a:r>
          </a:p>
          <a:p>
            <a:pPr marL="742950" lvl="1" indent="-285750">
              <a:buFont typeface="Arial" panose="020B0604020202020204" pitchFamily="34" charset="0"/>
              <a:buChar char="•"/>
            </a:pPr>
            <a:r>
              <a:rPr lang="zh-CN" altLang="en-US" dirty="0">
                <a:solidFill>
                  <a:schemeClr val="bg2">
                    <a:lumMod val="50000"/>
                  </a:schemeClr>
                </a:solidFill>
              </a:rPr>
              <a:t>计时：维护内部时钟 </a:t>
            </a:r>
            <a:r>
              <a:rPr lang="en-US" altLang="zh-CN" dirty="0">
                <a:solidFill>
                  <a:schemeClr val="bg2">
                    <a:lumMod val="50000"/>
                  </a:schemeClr>
                </a:solidFill>
              </a:rPr>
              <a:t>(jiffies) </a:t>
            </a:r>
            <a:r>
              <a:rPr lang="zh-CN" altLang="en-US" dirty="0">
                <a:solidFill>
                  <a:schemeClr val="bg2">
                    <a:lumMod val="50000"/>
                  </a:schemeClr>
                </a:solidFill>
              </a:rPr>
              <a:t>和外部时钟 </a:t>
            </a:r>
            <a:r>
              <a:rPr lang="en-US" altLang="zh-CN" dirty="0">
                <a:solidFill>
                  <a:schemeClr val="bg2">
                    <a:lumMod val="50000"/>
                  </a:schemeClr>
                </a:solidFill>
              </a:rPr>
              <a:t>(</a:t>
            </a:r>
            <a:r>
              <a:rPr lang="en-US" altLang="zh-CN" dirty="0" err="1">
                <a:solidFill>
                  <a:schemeClr val="bg2">
                    <a:lumMod val="50000"/>
                  </a:schemeClr>
                </a:solidFill>
              </a:rPr>
              <a:t>gettimeofday</a:t>
            </a:r>
            <a:r>
              <a:rPr lang="en-US" altLang="zh-CN" dirty="0">
                <a:solidFill>
                  <a:schemeClr val="bg2">
                    <a:lumMod val="50000"/>
                  </a:schemeClr>
                </a:solidFill>
              </a:rPr>
              <a:t>())</a:t>
            </a:r>
          </a:p>
          <a:p>
            <a:pPr marL="742950" lvl="1" indent="-285750">
              <a:buFont typeface="Arial" panose="020B0604020202020204" pitchFamily="34" charset="0"/>
              <a:buChar char="•"/>
            </a:pPr>
            <a:r>
              <a:rPr lang="zh-CN" altLang="en-US" dirty="0">
                <a:solidFill>
                  <a:schemeClr val="bg2">
                    <a:lumMod val="50000"/>
                  </a:schemeClr>
                </a:solidFill>
              </a:rPr>
              <a:t>调度程序：维护内部状态、公平性和优先级（任务优先级）</a:t>
            </a:r>
          </a:p>
          <a:p>
            <a:pPr marL="742950" lvl="1" indent="-285750">
              <a:buFont typeface="Arial" panose="020B0604020202020204" pitchFamily="34" charset="0"/>
              <a:buChar char="•"/>
            </a:pPr>
            <a:r>
              <a:rPr lang="zh-CN" altLang="en-US" dirty="0">
                <a:solidFill>
                  <a:schemeClr val="bg2">
                    <a:lumMod val="50000"/>
                  </a:schemeClr>
                </a:solidFill>
              </a:rPr>
              <a:t>维护全局平均负载</a:t>
            </a:r>
          </a:p>
          <a:p>
            <a:pPr marL="742950" lvl="1" indent="-285750">
              <a:buFont typeface="Arial" panose="020B0604020202020204" pitchFamily="34" charset="0"/>
              <a:buChar char="•"/>
            </a:pPr>
            <a:r>
              <a:rPr lang="zh-CN" altLang="en-US" dirty="0">
                <a:solidFill>
                  <a:schemeClr val="bg2">
                    <a:lumMod val="50000"/>
                  </a:schemeClr>
                </a:solidFill>
              </a:rPr>
              <a:t>维护性能事件等</a:t>
            </a:r>
            <a:r>
              <a:rPr lang="zh-CN" altLang="en-US" sz="2000" dirty="0">
                <a:solidFill>
                  <a:schemeClr val="bg2">
                    <a:lumMod val="50000"/>
                  </a:schemeClr>
                </a:solidFill>
              </a:rPr>
              <a:t> </a:t>
            </a:r>
            <a:endParaRPr lang="zh-CN" altLang="en-US" sz="2000" dirty="0"/>
          </a:p>
        </p:txBody>
      </p:sp>
      <p:sp>
        <p:nvSpPr>
          <p:cNvPr id="37" name="文本框 36">
            <a:extLst>
              <a:ext uri="{FF2B5EF4-FFF2-40B4-BE49-F238E27FC236}">
                <a16:creationId xmlns:a16="http://schemas.microsoft.com/office/drawing/2014/main" id="{0AA9A29F-C845-454B-9034-55CE602C7A89}"/>
              </a:ext>
            </a:extLst>
          </p:cNvPr>
          <p:cNvSpPr txBox="1"/>
          <p:nvPr/>
        </p:nvSpPr>
        <p:spPr>
          <a:xfrm>
            <a:off x="970339" y="4749018"/>
            <a:ext cx="9898288" cy="1200329"/>
          </a:xfrm>
          <a:prstGeom prst="rect">
            <a:avLst/>
          </a:prstGeom>
          <a:noFill/>
        </p:spPr>
        <p:txBody>
          <a:bodyPr wrap="square">
            <a:spAutoFit/>
          </a:bodyPr>
          <a:lstStyle/>
          <a:p>
            <a:r>
              <a:rPr lang="zh-CN" altLang="en-US" sz="2400" dirty="0">
                <a:solidFill>
                  <a:srgbClr val="303030"/>
                </a:solidFill>
                <a:latin typeface="Helvetica Neue"/>
              </a:rPr>
              <a:t>不能轻易的</a:t>
            </a:r>
            <a:r>
              <a:rPr lang="zh-CN" altLang="en-US" sz="2400" b="0" i="0" dirty="0">
                <a:solidFill>
                  <a:srgbClr val="303030"/>
                </a:solidFill>
                <a:effectLst/>
                <a:latin typeface="Helvetica Neue"/>
              </a:rPr>
              <a:t>停止定时器中断，因为</a:t>
            </a:r>
            <a:r>
              <a:rPr lang="zh-CN" altLang="en-US" sz="2400" b="1" i="0" dirty="0">
                <a:solidFill>
                  <a:srgbClr val="FF0000"/>
                </a:solidFill>
                <a:effectLst/>
                <a:latin typeface="Helvetica Neue"/>
              </a:rPr>
              <a:t>许多 </a:t>
            </a:r>
            <a:r>
              <a:rPr lang="en-US" altLang="zh-CN" sz="2400" b="1" i="0" dirty="0">
                <a:solidFill>
                  <a:srgbClr val="FF0000"/>
                </a:solidFill>
                <a:effectLst/>
                <a:latin typeface="Helvetica Neue"/>
              </a:rPr>
              <a:t>kernel </a:t>
            </a:r>
            <a:r>
              <a:rPr lang="zh-CN" altLang="en-US" sz="2400" b="1" i="0" dirty="0">
                <a:solidFill>
                  <a:srgbClr val="FF0000"/>
                </a:solidFill>
                <a:effectLst/>
                <a:latin typeface="Helvetica Neue"/>
              </a:rPr>
              <a:t>组件依赖周期性事件</a:t>
            </a:r>
            <a:r>
              <a:rPr lang="zh-CN" altLang="en-US" sz="2400" b="0" i="0" dirty="0">
                <a:solidFill>
                  <a:srgbClr val="303030"/>
                </a:solidFill>
                <a:effectLst/>
                <a:latin typeface="Helvetica Neue"/>
              </a:rPr>
              <a:t>，主要是</a:t>
            </a:r>
            <a:r>
              <a:rPr lang="zh-CN" altLang="en-US" sz="2400" b="1" i="0" dirty="0">
                <a:solidFill>
                  <a:schemeClr val="accent1"/>
                </a:solidFill>
                <a:effectLst/>
                <a:latin typeface="Helvetica Neue"/>
              </a:rPr>
              <a:t>定时器、定时和调度程序</a:t>
            </a:r>
            <a:r>
              <a:rPr lang="zh-CN" altLang="en-US" sz="2400" b="0" i="0" dirty="0">
                <a:solidFill>
                  <a:srgbClr val="303030"/>
                </a:solidFill>
                <a:effectLst/>
                <a:latin typeface="Helvetica Neue"/>
              </a:rPr>
              <a:t>。例如，定时的一次性事件（计时器回调）或周期性事件（调度程序、计时、</a:t>
            </a:r>
            <a:r>
              <a:rPr lang="en-US" altLang="zh-CN" sz="2400" b="0" i="0" dirty="0">
                <a:solidFill>
                  <a:srgbClr val="303030"/>
                </a:solidFill>
                <a:effectLst/>
                <a:latin typeface="Helvetica Neue"/>
              </a:rPr>
              <a:t>RCU </a:t>
            </a:r>
            <a:r>
              <a:rPr lang="zh-CN" altLang="en-US" sz="2400" b="0" i="0" dirty="0">
                <a:solidFill>
                  <a:srgbClr val="303030"/>
                </a:solidFill>
                <a:effectLst/>
                <a:latin typeface="Helvetica Neue"/>
              </a:rPr>
              <a:t>等）的几个子系统需要时钟中断。 </a:t>
            </a:r>
            <a:endParaRPr lang="zh-CN" altLang="en-US" sz="2400" dirty="0"/>
          </a:p>
        </p:txBody>
      </p:sp>
      <p:sp>
        <p:nvSpPr>
          <p:cNvPr id="2" name="日期占位符 1">
            <a:extLst>
              <a:ext uri="{FF2B5EF4-FFF2-40B4-BE49-F238E27FC236}">
                <a16:creationId xmlns:a16="http://schemas.microsoft.com/office/drawing/2014/main" id="{5FE68343-7EB2-4714-902B-396D300B0856}"/>
              </a:ext>
            </a:extLst>
          </p:cNvPr>
          <p:cNvSpPr>
            <a:spLocks noGrp="1"/>
          </p:cNvSpPr>
          <p:nvPr>
            <p:ph type="dt" sz="half" idx="10"/>
          </p:nvPr>
        </p:nvSpPr>
        <p:spPr/>
        <p:txBody>
          <a:bodyPr/>
          <a:lstStyle/>
          <a:p>
            <a:r>
              <a:rPr lang="en-US" altLang="zh-CN"/>
              <a:t>2022/7/14</a:t>
            </a:r>
            <a:endParaRPr lang="zh-CN" altLang="en-US"/>
          </a:p>
        </p:txBody>
      </p:sp>
    </p:spTree>
    <p:extLst>
      <p:ext uri="{BB962C8B-B14F-4D97-AF65-F5344CB8AC3E}">
        <p14:creationId xmlns:p14="http://schemas.microsoft.com/office/powerpoint/2010/main" val="27844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EA345A-977B-431C-B238-60CE60911323}"/>
              </a:ext>
            </a:extLst>
          </p:cNvPr>
          <p:cNvSpPr txBox="1"/>
          <p:nvPr/>
        </p:nvSpPr>
        <p:spPr>
          <a:xfrm>
            <a:off x="475674" y="368259"/>
            <a:ext cx="7577715" cy="523220"/>
          </a:xfrm>
          <a:prstGeom prst="rect">
            <a:avLst/>
          </a:prstGeom>
          <a:noFill/>
        </p:spPr>
        <p:txBody>
          <a:bodyPr wrap="none" rtlCol="0">
            <a:spAutoFit/>
          </a:bodyPr>
          <a:lstStyle/>
          <a:p>
            <a:r>
              <a:rPr lang="en-US" altLang="zh-CN" sz="2800" dirty="0">
                <a:latin typeface="Times New Roman" panose="02020603050405020304" pitchFamily="18" charset="0"/>
              </a:rPr>
              <a:t>2. Linux</a:t>
            </a:r>
            <a:r>
              <a:rPr lang="zh-CN" altLang="en-US" sz="2800" dirty="0">
                <a:latin typeface="Times New Roman" panose="02020603050405020304" pitchFamily="18" charset="0"/>
              </a:rPr>
              <a:t>内核调度定时器</a:t>
            </a:r>
            <a:r>
              <a:rPr lang="zh-CN" altLang="en-US" sz="2000" dirty="0">
                <a:latin typeface="Times New Roman" panose="02020603050405020304" pitchFamily="18" charset="0"/>
              </a:rPr>
              <a:t>（</a:t>
            </a:r>
            <a:r>
              <a:rPr lang="en-US" altLang="zh-CN" sz="2000" dirty="0">
                <a:latin typeface="Times New Roman" panose="02020603050405020304" pitchFamily="18" charset="0"/>
              </a:rPr>
              <a:t>Linux Kernel scheduling timer</a:t>
            </a:r>
            <a:r>
              <a:rPr lang="zh-CN" altLang="en-US" sz="20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5" name="文本框 4">
            <a:extLst>
              <a:ext uri="{FF2B5EF4-FFF2-40B4-BE49-F238E27FC236}">
                <a16:creationId xmlns:a16="http://schemas.microsoft.com/office/drawing/2014/main" id="{B0E18878-2EF3-4C22-BE8E-9BB3C1234E5D}"/>
              </a:ext>
            </a:extLst>
          </p:cNvPr>
          <p:cNvSpPr txBox="1"/>
          <p:nvPr/>
        </p:nvSpPr>
        <p:spPr>
          <a:xfrm>
            <a:off x="643495" y="2877021"/>
            <a:ext cx="2401455" cy="646331"/>
          </a:xfrm>
          <a:prstGeom prst="rect">
            <a:avLst/>
          </a:prstGeom>
          <a:noFill/>
        </p:spPr>
        <p:txBody>
          <a:bodyPr wrap="square" rtlCol="0">
            <a:spAutoFit/>
          </a:bodyPr>
          <a:lstStyle/>
          <a:p>
            <a:pPr algn="ctr"/>
            <a:r>
              <a:rPr lang="en-US" altLang="zh-CN" dirty="0">
                <a:latin typeface="Times New Roman" panose="02020603050405020304" pitchFamily="18" charset="0"/>
              </a:rPr>
              <a:t>Linux</a:t>
            </a:r>
            <a:r>
              <a:rPr lang="zh-CN" altLang="en-US" dirty="0">
                <a:latin typeface="Times New Roman" panose="02020603050405020304" pitchFamily="18" charset="0"/>
              </a:rPr>
              <a:t>内核调度计时器发展了三代 </a:t>
            </a:r>
            <a:r>
              <a:rPr lang="en-US" altLang="zh-CN" dirty="0">
                <a:latin typeface="Times New Roman" panose="02020603050405020304" pitchFamily="18" charset="0"/>
              </a:rPr>
              <a:t>[2]</a:t>
            </a:r>
            <a:endParaRPr lang="zh-CN" altLang="en-US" dirty="0">
              <a:latin typeface="Times New Roman" panose="02020603050405020304" pitchFamily="18" charset="0"/>
            </a:endParaRPr>
          </a:p>
        </p:txBody>
      </p:sp>
      <p:sp>
        <p:nvSpPr>
          <p:cNvPr id="6" name="左大括号 5">
            <a:extLst>
              <a:ext uri="{FF2B5EF4-FFF2-40B4-BE49-F238E27FC236}">
                <a16:creationId xmlns:a16="http://schemas.microsoft.com/office/drawing/2014/main" id="{639396CD-CE7C-4843-B940-C7437A28C817}"/>
              </a:ext>
            </a:extLst>
          </p:cNvPr>
          <p:cNvSpPr/>
          <p:nvPr/>
        </p:nvSpPr>
        <p:spPr>
          <a:xfrm>
            <a:off x="3066193" y="1208702"/>
            <a:ext cx="552339" cy="3822947"/>
          </a:xfrm>
          <a:prstGeom prst="leftBrace">
            <a:avLst>
              <a:gd name="adj1" fmla="val 40105"/>
              <a:gd name="adj2" fmla="val 491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endParaRPr>
          </a:p>
        </p:txBody>
      </p:sp>
      <p:sp>
        <p:nvSpPr>
          <p:cNvPr id="7" name="文本框 6">
            <a:extLst>
              <a:ext uri="{FF2B5EF4-FFF2-40B4-BE49-F238E27FC236}">
                <a16:creationId xmlns:a16="http://schemas.microsoft.com/office/drawing/2014/main" id="{E613111B-AC74-4430-97FE-C4077A2FAD82}"/>
              </a:ext>
            </a:extLst>
          </p:cNvPr>
          <p:cNvSpPr txBox="1"/>
          <p:nvPr/>
        </p:nvSpPr>
        <p:spPr>
          <a:xfrm>
            <a:off x="3597289" y="1242537"/>
            <a:ext cx="2320892" cy="369332"/>
          </a:xfrm>
          <a:prstGeom prst="rect">
            <a:avLst/>
          </a:prstGeom>
          <a:noFill/>
        </p:spPr>
        <p:txBody>
          <a:bodyPr wrap="none" rtlCol="0">
            <a:spAutoFit/>
          </a:bodyPr>
          <a:lstStyle/>
          <a:p>
            <a:r>
              <a:rPr lang="zh-CN" altLang="en-US" dirty="0">
                <a:solidFill>
                  <a:srgbClr val="000000"/>
                </a:solidFill>
                <a:latin typeface="Times New Roman" panose="02020603050405020304" pitchFamily="18" charset="0"/>
              </a:rPr>
              <a:t>① </a:t>
            </a:r>
            <a:r>
              <a:rPr lang="en-US" altLang="zh-CN" dirty="0">
                <a:solidFill>
                  <a:srgbClr val="000000"/>
                </a:solidFill>
                <a:latin typeface="Times New Roman" panose="02020603050405020304" pitchFamily="18" charset="0"/>
              </a:rPr>
              <a:t>Periodic Tick Timer</a:t>
            </a:r>
            <a:endParaRPr lang="zh-CN" altLang="en-US" dirty="0">
              <a:latin typeface="Times New Roman" panose="02020603050405020304" pitchFamily="18" charset="0"/>
            </a:endParaRPr>
          </a:p>
        </p:txBody>
      </p:sp>
      <p:sp>
        <p:nvSpPr>
          <p:cNvPr id="8" name="文本框 7">
            <a:extLst>
              <a:ext uri="{FF2B5EF4-FFF2-40B4-BE49-F238E27FC236}">
                <a16:creationId xmlns:a16="http://schemas.microsoft.com/office/drawing/2014/main" id="{42962D2F-960F-4010-9436-7F5F723B17BE}"/>
              </a:ext>
            </a:extLst>
          </p:cNvPr>
          <p:cNvSpPr txBox="1"/>
          <p:nvPr/>
        </p:nvSpPr>
        <p:spPr>
          <a:xfrm>
            <a:off x="3582402" y="2957055"/>
            <a:ext cx="4148315" cy="369332"/>
          </a:xfrm>
          <a:prstGeom prst="rect">
            <a:avLst/>
          </a:prstGeom>
          <a:noFill/>
        </p:spPr>
        <p:txBody>
          <a:bodyPr wrap="none" rtlCol="0">
            <a:spAutoFit/>
          </a:bodyPr>
          <a:lstStyle/>
          <a:p>
            <a:r>
              <a:rPr lang="zh-CN" altLang="en-US" sz="1800" dirty="0">
                <a:solidFill>
                  <a:srgbClr val="000000"/>
                </a:solidFill>
                <a:effectLst/>
                <a:latin typeface="Times New Roman" panose="02020603050405020304" pitchFamily="18" charset="0"/>
              </a:rPr>
              <a:t>② </a:t>
            </a:r>
            <a:r>
              <a:rPr lang="en-US" altLang="zh-CN" sz="1800" dirty="0">
                <a:solidFill>
                  <a:srgbClr val="000000"/>
                </a:solidFill>
                <a:effectLst/>
                <a:latin typeface="Times New Roman" panose="02020603050405020304" pitchFamily="18" charset="0"/>
              </a:rPr>
              <a:t>Partially </a:t>
            </a:r>
            <a:r>
              <a:rPr lang="en-US" altLang="zh-CN" sz="1800" dirty="0" err="1">
                <a:solidFill>
                  <a:srgbClr val="000000"/>
                </a:solidFill>
                <a:effectLst/>
                <a:latin typeface="Times New Roman" panose="02020603050405020304" pitchFamily="18" charset="0"/>
              </a:rPr>
              <a:t>Tickless</a:t>
            </a:r>
            <a:r>
              <a:rPr lang="en-US" altLang="zh-CN" sz="1800" dirty="0">
                <a:solidFill>
                  <a:srgbClr val="000000"/>
                </a:solidFill>
                <a:effectLst/>
                <a:latin typeface="Times New Roman" panose="02020603050405020304" pitchFamily="18" charset="0"/>
              </a:rPr>
              <a:t> Timer (</a:t>
            </a:r>
            <a:r>
              <a:rPr lang="en-US" altLang="zh-CN" sz="1800" dirty="0" err="1">
                <a:solidFill>
                  <a:srgbClr val="000000"/>
                </a:solidFill>
                <a:effectLst/>
                <a:latin typeface="Times New Roman" panose="02020603050405020304" pitchFamily="18" charset="0"/>
              </a:rPr>
              <a:t>Dynticks</a:t>
            </a:r>
            <a:r>
              <a:rPr lang="en-US" altLang="zh-CN" sz="1800" dirty="0">
                <a:solidFill>
                  <a:srgbClr val="000000"/>
                </a:solidFill>
                <a:effectLst/>
                <a:latin typeface="Times New Roman" panose="02020603050405020304" pitchFamily="18" charset="0"/>
              </a:rPr>
              <a:t>-idle)</a:t>
            </a:r>
            <a:endParaRPr lang="zh-CN" altLang="en-US" dirty="0">
              <a:latin typeface="Times New Roman" panose="02020603050405020304" pitchFamily="18" charset="0"/>
            </a:endParaRPr>
          </a:p>
        </p:txBody>
      </p:sp>
      <p:sp>
        <p:nvSpPr>
          <p:cNvPr id="9" name="文本框 8">
            <a:extLst>
              <a:ext uri="{FF2B5EF4-FFF2-40B4-BE49-F238E27FC236}">
                <a16:creationId xmlns:a16="http://schemas.microsoft.com/office/drawing/2014/main" id="{9EC50993-FAE5-4A54-9882-51CD45AD658E}"/>
              </a:ext>
            </a:extLst>
          </p:cNvPr>
          <p:cNvSpPr txBox="1"/>
          <p:nvPr/>
        </p:nvSpPr>
        <p:spPr>
          <a:xfrm>
            <a:off x="3582402" y="4675753"/>
            <a:ext cx="3808478" cy="369332"/>
          </a:xfrm>
          <a:prstGeom prst="rect">
            <a:avLst/>
          </a:prstGeom>
          <a:noFill/>
        </p:spPr>
        <p:txBody>
          <a:bodyPr wrap="none" rtlCol="0">
            <a:spAutoFit/>
          </a:bodyPr>
          <a:lstStyle/>
          <a:p>
            <a:r>
              <a:rPr lang="zh-CN" altLang="en-US" sz="1800" dirty="0">
                <a:solidFill>
                  <a:srgbClr val="000000"/>
                </a:solidFill>
                <a:effectLst/>
                <a:latin typeface="TimesNewRomanPS-ItalicMT"/>
              </a:rPr>
              <a:t>③ </a:t>
            </a:r>
            <a:r>
              <a:rPr lang="en-US" altLang="zh-CN" sz="1800" dirty="0">
                <a:solidFill>
                  <a:srgbClr val="000000"/>
                </a:solidFill>
                <a:effectLst/>
                <a:latin typeface="TimesNewRomanPS-ItalicMT"/>
              </a:rPr>
              <a:t>Fully </a:t>
            </a:r>
            <a:r>
              <a:rPr lang="en-US" altLang="zh-CN" sz="1800" dirty="0" err="1">
                <a:solidFill>
                  <a:srgbClr val="000000"/>
                </a:solidFill>
                <a:effectLst/>
                <a:latin typeface="TimesNewRomanPS-ItalicMT"/>
              </a:rPr>
              <a:t>Tickless</a:t>
            </a:r>
            <a:r>
              <a:rPr lang="en-US" altLang="zh-CN" sz="1800" dirty="0">
                <a:solidFill>
                  <a:srgbClr val="000000"/>
                </a:solidFill>
                <a:effectLst/>
                <a:latin typeface="TimesNewRomanPS-ItalicMT"/>
              </a:rPr>
              <a:t> Timer (Full </a:t>
            </a:r>
            <a:r>
              <a:rPr lang="en-US" altLang="zh-CN" sz="1800" dirty="0" err="1">
                <a:solidFill>
                  <a:srgbClr val="000000"/>
                </a:solidFill>
                <a:effectLst/>
                <a:latin typeface="TimesNewRomanPS-ItalicMT"/>
              </a:rPr>
              <a:t>dynticks</a:t>
            </a:r>
            <a:r>
              <a:rPr lang="en-US" altLang="zh-CN" sz="1800" dirty="0">
                <a:solidFill>
                  <a:srgbClr val="000000"/>
                </a:solidFill>
                <a:effectLst/>
                <a:latin typeface="TimesNewRomanPS-ItalicMT"/>
              </a:rPr>
              <a:t>)</a:t>
            </a:r>
            <a:endParaRPr lang="zh-CN" altLang="en-US" dirty="0">
              <a:latin typeface="Times New Roman" panose="02020603050405020304" pitchFamily="18" charset="0"/>
            </a:endParaRPr>
          </a:p>
        </p:txBody>
      </p:sp>
      <p:pic>
        <p:nvPicPr>
          <p:cNvPr id="13" name="图片 12">
            <a:extLst>
              <a:ext uri="{FF2B5EF4-FFF2-40B4-BE49-F238E27FC236}">
                <a16:creationId xmlns:a16="http://schemas.microsoft.com/office/drawing/2014/main" id="{DD94491F-FB41-4F68-90AE-AFBDA7C0F142}"/>
              </a:ext>
            </a:extLst>
          </p:cNvPr>
          <p:cNvPicPr>
            <a:picLocks noChangeAspect="1"/>
          </p:cNvPicPr>
          <p:nvPr/>
        </p:nvPicPr>
        <p:blipFill>
          <a:blip r:embed="rId2"/>
          <a:stretch>
            <a:fillRect/>
          </a:stretch>
        </p:blipFill>
        <p:spPr>
          <a:xfrm>
            <a:off x="8860977" y="1208702"/>
            <a:ext cx="2975969" cy="1015103"/>
          </a:xfrm>
          <a:prstGeom prst="rect">
            <a:avLst/>
          </a:prstGeom>
        </p:spPr>
      </p:pic>
      <p:pic>
        <p:nvPicPr>
          <p:cNvPr id="15" name="图片 14">
            <a:extLst>
              <a:ext uri="{FF2B5EF4-FFF2-40B4-BE49-F238E27FC236}">
                <a16:creationId xmlns:a16="http://schemas.microsoft.com/office/drawing/2014/main" id="{8E4CE808-DDF1-44E0-9CC6-8DC0BE56C85E}"/>
              </a:ext>
            </a:extLst>
          </p:cNvPr>
          <p:cNvPicPr>
            <a:picLocks noChangeAspect="1"/>
          </p:cNvPicPr>
          <p:nvPr/>
        </p:nvPicPr>
        <p:blipFill>
          <a:blip r:embed="rId3"/>
          <a:stretch>
            <a:fillRect/>
          </a:stretch>
        </p:blipFill>
        <p:spPr>
          <a:xfrm>
            <a:off x="8892178" y="2892867"/>
            <a:ext cx="2913569" cy="1012825"/>
          </a:xfrm>
          <a:prstGeom prst="rect">
            <a:avLst/>
          </a:prstGeom>
        </p:spPr>
      </p:pic>
      <p:pic>
        <p:nvPicPr>
          <p:cNvPr id="17" name="图片 16">
            <a:extLst>
              <a:ext uri="{FF2B5EF4-FFF2-40B4-BE49-F238E27FC236}">
                <a16:creationId xmlns:a16="http://schemas.microsoft.com/office/drawing/2014/main" id="{C00C3B7E-B5A9-48AE-AC87-8A7E2097A1C7}"/>
              </a:ext>
            </a:extLst>
          </p:cNvPr>
          <p:cNvPicPr>
            <a:picLocks noChangeAspect="1"/>
          </p:cNvPicPr>
          <p:nvPr/>
        </p:nvPicPr>
        <p:blipFill rotWithShape="1">
          <a:blip r:embed="rId4"/>
          <a:srcRect t="26323" b="-1"/>
          <a:stretch/>
        </p:blipFill>
        <p:spPr>
          <a:xfrm>
            <a:off x="8836965" y="4514946"/>
            <a:ext cx="3088064" cy="1060277"/>
          </a:xfrm>
          <a:prstGeom prst="rect">
            <a:avLst/>
          </a:prstGeom>
        </p:spPr>
      </p:pic>
      <p:grpSp>
        <p:nvGrpSpPr>
          <p:cNvPr id="33" name="组合 32">
            <a:extLst>
              <a:ext uri="{FF2B5EF4-FFF2-40B4-BE49-F238E27FC236}">
                <a16:creationId xmlns:a16="http://schemas.microsoft.com/office/drawing/2014/main" id="{8A8E9A25-B3E1-4BB8-9D1B-54E8B2B663E1}"/>
              </a:ext>
            </a:extLst>
          </p:cNvPr>
          <p:cNvGrpSpPr/>
          <p:nvPr/>
        </p:nvGrpSpPr>
        <p:grpSpPr>
          <a:xfrm>
            <a:off x="668502" y="3887219"/>
            <a:ext cx="1966398" cy="1666690"/>
            <a:chOff x="770102" y="4025765"/>
            <a:chExt cx="1966398" cy="1666690"/>
          </a:xfrm>
        </p:grpSpPr>
        <p:grpSp>
          <p:nvGrpSpPr>
            <p:cNvPr id="22" name="组合 21">
              <a:extLst>
                <a:ext uri="{FF2B5EF4-FFF2-40B4-BE49-F238E27FC236}">
                  <a16:creationId xmlns:a16="http://schemas.microsoft.com/office/drawing/2014/main" id="{7DB8783A-64CF-4A0C-960F-1DF0F832F1BD}"/>
                </a:ext>
              </a:extLst>
            </p:cNvPr>
            <p:cNvGrpSpPr/>
            <p:nvPr/>
          </p:nvGrpSpPr>
          <p:grpSpPr>
            <a:xfrm>
              <a:off x="770102" y="4025765"/>
              <a:ext cx="1966398" cy="307777"/>
              <a:chOff x="610561" y="3796145"/>
              <a:chExt cx="1966398" cy="307777"/>
            </a:xfrm>
          </p:grpSpPr>
          <p:sp>
            <p:nvSpPr>
              <p:cNvPr id="20" name="文本框 19">
                <a:extLst>
                  <a:ext uri="{FF2B5EF4-FFF2-40B4-BE49-F238E27FC236}">
                    <a16:creationId xmlns:a16="http://schemas.microsoft.com/office/drawing/2014/main" id="{56B9889D-9EA6-4F5C-A3F7-C099C7E68FF0}"/>
                  </a:ext>
                </a:extLst>
              </p:cNvPr>
              <p:cNvSpPr txBox="1"/>
              <p:nvPr/>
            </p:nvSpPr>
            <p:spPr>
              <a:xfrm>
                <a:off x="877455" y="3796145"/>
                <a:ext cx="1699504" cy="307777"/>
              </a:xfrm>
              <a:prstGeom prst="rect">
                <a:avLst/>
              </a:prstGeom>
              <a:noFill/>
            </p:spPr>
            <p:txBody>
              <a:bodyPr wrap="none" rtlCol="0">
                <a:spAutoFit/>
              </a:bodyPr>
              <a:lstStyle/>
              <a:p>
                <a:r>
                  <a:rPr lang="en-US" altLang="zh-CN" sz="1400" dirty="0"/>
                  <a:t>task in kernel mode</a:t>
                </a:r>
                <a:endParaRPr lang="zh-CN" altLang="en-US" sz="1400" dirty="0"/>
              </a:p>
            </p:txBody>
          </p:sp>
          <p:sp>
            <p:nvSpPr>
              <p:cNvPr id="21" name="矩形 20">
                <a:extLst>
                  <a:ext uri="{FF2B5EF4-FFF2-40B4-BE49-F238E27FC236}">
                    <a16:creationId xmlns:a16="http://schemas.microsoft.com/office/drawing/2014/main" id="{AA20502F-A3CE-4993-B145-1AE9F419F595}"/>
                  </a:ext>
                </a:extLst>
              </p:cNvPr>
              <p:cNvSpPr/>
              <p:nvPr/>
            </p:nvSpPr>
            <p:spPr>
              <a:xfrm>
                <a:off x="610561" y="3814618"/>
                <a:ext cx="266894" cy="240146"/>
              </a:xfrm>
              <a:prstGeom prst="rect">
                <a:avLst/>
              </a:prstGeom>
              <a:solidFill>
                <a:srgbClr val="77BC65"/>
              </a:solidFill>
              <a:ln>
                <a:solidFill>
                  <a:srgbClr val="77BC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F304178F-ACE5-434D-B382-D2729EC7348C}"/>
                </a:ext>
              </a:extLst>
            </p:cNvPr>
            <p:cNvGrpSpPr/>
            <p:nvPr/>
          </p:nvGrpSpPr>
          <p:grpSpPr>
            <a:xfrm>
              <a:off x="770102" y="4494362"/>
              <a:ext cx="1822128" cy="307777"/>
              <a:chOff x="610561" y="3796145"/>
              <a:chExt cx="1822128" cy="307777"/>
            </a:xfrm>
          </p:grpSpPr>
          <p:sp>
            <p:nvSpPr>
              <p:cNvPr id="24" name="文本框 23">
                <a:extLst>
                  <a:ext uri="{FF2B5EF4-FFF2-40B4-BE49-F238E27FC236}">
                    <a16:creationId xmlns:a16="http://schemas.microsoft.com/office/drawing/2014/main" id="{DBCD56E7-84B8-49EC-8666-DD9A837464A8}"/>
                  </a:ext>
                </a:extLst>
              </p:cNvPr>
              <p:cNvSpPr txBox="1"/>
              <p:nvPr/>
            </p:nvSpPr>
            <p:spPr>
              <a:xfrm>
                <a:off x="877455" y="3796145"/>
                <a:ext cx="1555234" cy="307777"/>
              </a:xfrm>
              <a:prstGeom prst="rect">
                <a:avLst/>
              </a:prstGeom>
              <a:noFill/>
            </p:spPr>
            <p:txBody>
              <a:bodyPr wrap="none" rtlCol="0">
                <a:spAutoFit/>
              </a:bodyPr>
              <a:lstStyle/>
              <a:p>
                <a:r>
                  <a:rPr lang="en-US" altLang="zh-CN" sz="1400" dirty="0"/>
                  <a:t>task in user mode</a:t>
                </a:r>
                <a:endParaRPr lang="zh-CN" altLang="en-US" sz="1400" dirty="0"/>
              </a:p>
            </p:txBody>
          </p:sp>
          <p:sp>
            <p:nvSpPr>
              <p:cNvPr id="25" name="矩形 24">
                <a:extLst>
                  <a:ext uri="{FF2B5EF4-FFF2-40B4-BE49-F238E27FC236}">
                    <a16:creationId xmlns:a16="http://schemas.microsoft.com/office/drawing/2014/main" id="{1B1FE581-C4C1-4949-85E1-CC6A2C05B01F}"/>
                  </a:ext>
                </a:extLst>
              </p:cNvPr>
              <p:cNvSpPr/>
              <p:nvPr/>
            </p:nvSpPr>
            <p:spPr>
              <a:xfrm>
                <a:off x="610561" y="3814618"/>
                <a:ext cx="266894" cy="240146"/>
              </a:xfrm>
              <a:prstGeom prst="rect">
                <a:avLst/>
              </a:prstGeom>
              <a:solidFill>
                <a:srgbClr val="739FD0"/>
              </a:solidFill>
              <a:ln>
                <a:solidFill>
                  <a:srgbClr val="739F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16234973-8687-4D99-B02A-6AE82B276B52}"/>
                </a:ext>
              </a:extLst>
            </p:cNvPr>
            <p:cNvGrpSpPr/>
            <p:nvPr/>
          </p:nvGrpSpPr>
          <p:grpSpPr>
            <a:xfrm>
              <a:off x="770102" y="4932274"/>
              <a:ext cx="1108681" cy="307777"/>
              <a:chOff x="609069" y="3796145"/>
              <a:chExt cx="1108681" cy="307777"/>
            </a:xfrm>
          </p:grpSpPr>
          <p:sp>
            <p:nvSpPr>
              <p:cNvPr id="27" name="文本框 26">
                <a:extLst>
                  <a:ext uri="{FF2B5EF4-FFF2-40B4-BE49-F238E27FC236}">
                    <a16:creationId xmlns:a16="http://schemas.microsoft.com/office/drawing/2014/main" id="{E830FF2A-2236-469B-A7BC-4BB2DC10EB02}"/>
                  </a:ext>
                </a:extLst>
              </p:cNvPr>
              <p:cNvSpPr txBox="1"/>
              <p:nvPr/>
            </p:nvSpPr>
            <p:spPr>
              <a:xfrm>
                <a:off x="877455" y="3796145"/>
                <a:ext cx="840295" cy="307777"/>
              </a:xfrm>
              <a:prstGeom prst="rect">
                <a:avLst/>
              </a:prstGeom>
              <a:noFill/>
            </p:spPr>
            <p:txBody>
              <a:bodyPr wrap="none" rtlCol="0">
                <a:spAutoFit/>
              </a:bodyPr>
              <a:lstStyle/>
              <a:p>
                <a:r>
                  <a:rPr lang="en-US" altLang="zh-CN" sz="1400" dirty="0"/>
                  <a:t>CPU idle</a:t>
                </a:r>
                <a:endParaRPr lang="zh-CN" altLang="en-US" sz="1400" dirty="0"/>
              </a:p>
            </p:txBody>
          </p:sp>
          <p:sp>
            <p:nvSpPr>
              <p:cNvPr id="28" name="矩形 27">
                <a:extLst>
                  <a:ext uri="{FF2B5EF4-FFF2-40B4-BE49-F238E27FC236}">
                    <a16:creationId xmlns:a16="http://schemas.microsoft.com/office/drawing/2014/main" id="{08C4B09C-B6FC-4D5B-A78E-3C0D5FF6300B}"/>
                  </a:ext>
                </a:extLst>
              </p:cNvPr>
              <p:cNvSpPr/>
              <p:nvPr/>
            </p:nvSpPr>
            <p:spPr>
              <a:xfrm>
                <a:off x="609069" y="3845303"/>
                <a:ext cx="266894" cy="24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208EFD6D-5ECE-4FD2-81C7-1B5EE8C81447}"/>
                </a:ext>
              </a:extLst>
            </p:cNvPr>
            <p:cNvGrpSpPr/>
            <p:nvPr/>
          </p:nvGrpSpPr>
          <p:grpSpPr>
            <a:xfrm>
              <a:off x="771594" y="5384678"/>
              <a:ext cx="1437407" cy="307777"/>
              <a:chOff x="610561" y="3796145"/>
              <a:chExt cx="1437407" cy="307777"/>
            </a:xfrm>
          </p:grpSpPr>
          <p:sp>
            <p:nvSpPr>
              <p:cNvPr id="30" name="文本框 29">
                <a:extLst>
                  <a:ext uri="{FF2B5EF4-FFF2-40B4-BE49-F238E27FC236}">
                    <a16:creationId xmlns:a16="http://schemas.microsoft.com/office/drawing/2014/main" id="{3E19B9D0-4826-449C-858F-1D2F50D41321}"/>
                  </a:ext>
                </a:extLst>
              </p:cNvPr>
              <p:cNvSpPr txBox="1"/>
              <p:nvPr/>
            </p:nvSpPr>
            <p:spPr>
              <a:xfrm>
                <a:off x="877455" y="3796145"/>
                <a:ext cx="1170513" cy="307777"/>
              </a:xfrm>
              <a:prstGeom prst="rect">
                <a:avLst/>
              </a:prstGeom>
              <a:noFill/>
            </p:spPr>
            <p:txBody>
              <a:bodyPr wrap="none" rtlCol="0">
                <a:spAutoFit/>
              </a:bodyPr>
              <a:lstStyle/>
              <a:p>
                <a:r>
                  <a:rPr lang="en-US" altLang="zh-CN" sz="1400" dirty="0"/>
                  <a:t>tick interrupt</a:t>
                </a:r>
                <a:endParaRPr lang="zh-CN" altLang="en-US" sz="1400" dirty="0"/>
              </a:p>
            </p:txBody>
          </p:sp>
          <p:sp>
            <p:nvSpPr>
              <p:cNvPr id="31" name="矩形 30">
                <a:extLst>
                  <a:ext uri="{FF2B5EF4-FFF2-40B4-BE49-F238E27FC236}">
                    <a16:creationId xmlns:a16="http://schemas.microsoft.com/office/drawing/2014/main" id="{0485B8C9-DA61-4ABA-97BD-BE3C78FF5EB4}"/>
                  </a:ext>
                </a:extLst>
              </p:cNvPr>
              <p:cNvSpPr/>
              <p:nvPr/>
            </p:nvSpPr>
            <p:spPr>
              <a:xfrm>
                <a:off x="610561" y="3814618"/>
                <a:ext cx="266894" cy="240146"/>
              </a:xfrm>
              <a:prstGeom prst="rect">
                <a:avLst/>
              </a:prstGeom>
              <a:solidFill>
                <a:srgbClr val="F2F922"/>
              </a:solidFill>
              <a:ln>
                <a:solidFill>
                  <a:srgbClr val="F2F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32" name="文本框 31">
            <a:extLst>
              <a:ext uri="{FF2B5EF4-FFF2-40B4-BE49-F238E27FC236}">
                <a16:creationId xmlns:a16="http://schemas.microsoft.com/office/drawing/2014/main" id="{0900D1B7-3C0C-4559-9564-9F7B5CF982C3}"/>
              </a:ext>
            </a:extLst>
          </p:cNvPr>
          <p:cNvSpPr txBox="1"/>
          <p:nvPr/>
        </p:nvSpPr>
        <p:spPr>
          <a:xfrm>
            <a:off x="3582402" y="1659320"/>
            <a:ext cx="5942652" cy="1162819"/>
          </a:xfrm>
          <a:prstGeom prst="rect">
            <a:avLst/>
          </a:prstGeom>
          <a:noFill/>
        </p:spPr>
        <p:txBody>
          <a:bodyPr wrap="none" rtlCol="0">
            <a:spAutoFit/>
          </a:bodyPr>
          <a:lstStyle/>
          <a:p>
            <a:pPr>
              <a:lnSpc>
                <a:spcPct val="150000"/>
              </a:lnSpc>
            </a:pPr>
            <a:r>
              <a:rPr lang="zh-CN" altLang="en-US" sz="1600" dirty="0"/>
              <a:t>以恒定的频率</a:t>
            </a:r>
            <a:r>
              <a:rPr lang="zh-CN" altLang="en-US" sz="1600" b="1" dirty="0"/>
              <a:t>周期性</a:t>
            </a:r>
            <a:r>
              <a:rPr lang="zh-CN" altLang="en-US" sz="1600" dirty="0"/>
              <a:t>的产生中断。</a:t>
            </a:r>
            <a:endParaRPr lang="en-US" altLang="zh-CN" sz="1600" dirty="0"/>
          </a:p>
          <a:p>
            <a:pPr>
              <a:lnSpc>
                <a:spcPct val="150000"/>
              </a:lnSpc>
            </a:pPr>
            <a:r>
              <a:rPr lang="zh-CN" altLang="en-US" sz="1600" dirty="0"/>
              <a:t>缺点：一些不必要情况下产生中断</a:t>
            </a:r>
            <a:r>
              <a:rPr lang="en-US" altLang="zh-CN" sz="1600" dirty="0"/>
              <a:t>:</a:t>
            </a:r>
          </a:p>
          <a:p>
            <a:pPr>
              <a:lnSpc>
                <a:spcPct val="150000"/>
              </a:lnSpc>
            </a:pPr>
            <a:r>
              <a:rPr lang="en-US" altLang="zh-CN" sz="1600" b="1" dirty="0">
                <a:solidFill>
                  <a:srgbClr val="FF0000"/>
                </a:solidFill>
              </a:rPr>
              <a:t>           </a:t>
            </a:r>
            <a:r>
              <a:rPr lang="zh-CN" altLang="en-US" sz="1600" b="1" dirty="0">
                <a:solidFill>
                  <a:srgbClr val="FF0000"/>
                </a:solidFill>
              </a:rPr>
              <a:t>占用</a:t>
            </a:r>
            <a:r>
              <a:rPr lang="en-US" altLang="zh-CN" sz="1600" b="1" dirty="0">
                <a:solidFill>
                  <a:srgbClr val="FF0000"/>
                </a:solidFill>
              </a:rPr>
              <a:t>CPU</a:t>
            </a:r>
            <a:r>
              <a:rPr lang="zh-CN" altLang="en-US" sz="1600" b="1" dirty="0">
                <a:solidFill>
                  <a:srgbClr val="FF0000"/>
                </a:solidFill>
              </a:rPr>
              <a:t>周期、破坏</a:t>
            </a:r>
            <a:r>
              <a:rPr lang="en-US" altLang="zh-CN" sz="1600" b="1" dirty="0">
                <a:solidFill>
                  <a:srgbClr val="FF0000"/>
                </a:solidFill>
              </a:rPr>
              <a:t>CPU</a:t>
            </a:r>
            <a:r>
              <a:rPr lang="zh-CN" altLang="en-US" sz="1600" b="1" dirty="0">
                <a:solidFill>
                  <a:srgbClr val="FF0000"/>
                </a:solidFill>
              </a:rPr>
              <a:t>缓存，做的是没有价值的工作</a:t>
            </a:r>
            <a:r>
              <a:rPr lang="en-US" altLang="zh-CN" sz="1600" b="1" dirty="0">
                <a:solidFill>
                  <a:srgbClr val="FF0000"/>
                </a:solidFill>
              </a:rPr>
              <a:t>[2]</a:t>
            </a:r>
            <a:endParaRPr lang="zh-CN" altLang="en-US" sz="1600" b="1" dirty="0">
              <a:solidFill>
                <a:srgbClr val="FF0000"/>
              </a:solidFill>
            </a:endParaRPr>
          </a:p>
        </p:txBody>
      </p:sp>
      <p:sp>
        <p:nvSpPr>
          <p:cNvPr id="34" name="文本框 33">
            <a:extLst>
              <a:ext uri="{FF2B5EF4-FFF2-40B4-BE49-F238E27FC236}">
                <a16:creationId xmlns:a16="http://schemas.microsoft.com/office/drawing/2014/main" id="{CADAB6F7-FE0C-4917-A9FC-D8C79991719F}"/>
              </a:ext>
            </a:extLst>
          </p:cNvPr>
          <p:cNvSpPr txBox="1"/>
          <p:nvPr/>
        </p:nvSpPr>
        <p:spPr>
          <a:xfrm>
            <a:off x="3716938" y="3378889"/>
            <a:ext cx="5224507" cy="1162819"/>
          </a:xfrm>
          <a:prstGeom prst="rect">
            <a:avLst/>
          </a:prstGeom>
          <a:noFill/>
        </p:spPr>
        <p:txBody>
          <a:bodyPr wrap="none" rtlCol="0">
            <a:spAutoFit/>
          </a:bodyPr>
          <a:lstStyle/>
          <a:p>
            <a:pPr>
              <a:lnSpc>
                <a:spcPct val="150000"/>
              </a:lnSpc>
            </a:pPr>
            <a:r>
              <a:rPr lang="zh-CN" altLang="en-US" sz="1600" dirty="0"/>
              <a:t>在</a:t>
            </a:r>
            <a:r>
              <a:rPr lang="en-US" altLang="zh-CN" sz="1600" dirty="0"/>
              <a:t>CPU</a:t>
            </a:r>
            <a:r>
              <a:rPr lang="zh-CN" altLang="en-US" sz="1600" dirty="0"/>
              <a:t>空闲时不产生中断。</a:t>
            </a:r>
            <a:r>
              <a:rPr lang="zh-CN" altLang="en-US" sz="1600" dirty="0">
                <a:highlight>
                  <a:srgbClr val="FFFF00"/>
                </a:highlight>
              </a:rPr>
              <a:t>任务到来时是否需要</a:t>
            </a:r>
            <a:r>
              <a:rPr lang="en-US" altLang="zh-CN" sz="1600" dirty="0">
                <a:highlight>
                  <a:srgbClr val="FFFF00"/>
                </a:highlight>
              </a:rPr>
              <a:t>interrupt</a:t>
            </a:r>
          </a:p>
          <a:p>
            <a:pPr>
              <a:lnSpc>
                <a:spcPct val="150000"/>
              </a:lnSpc>
            </a:pPr>
            <a:r>
              <a:rPr lang="zh-CN" altLang="en-US" sz="1600" dirty="0"/>
              <a:t>优点：</a:t>
            </a:r>
            <a:r>
              <a:rPr lang="zh-CN" altLang="en-US" sz="1600" b="1" dirty="0">
                <a:solidFill>
                  <a:schemeClr val="accent1"/>
                </a:solidFill>
              </a:rPr>
              <a:t>功耗降低</a:t>
            </a:r>
            <a:r>
              <a:rPr lang="en-US" altLang="zh-CN" sz="1600" b="1" dirty="0">
                <a:solidFill>
                  <a:schemeClr val="accent1"/>
                </a:solidFill>
              </a:rPr>
              <a:t>[3]</a:t>
            </a:r>
          </a:p>
          <a:p>
            <a:pPr>
              <a:lnSpc>
                <a:spcPct val="150000"/>
              </a:lnSpc>
            </a:pPr>
            <a:r>
              <a:rPr lang="zh-CN" altLang="en-US" sz="1600" dirty="0"/>
              <a:t>不足：只解决了</a:t>
            </a:r>
            <a:r>
              <a:rPr lang="en-US" altLang="zh-CN" sz="1600" dirty="0"/>
              <a:t>CPU idle</a:t>
            </a:r>
            <a:r>
              <a:rPr lang="zh-CN" altLang="en-US" sz="1600" dirty="0"/>
              <a:t>情况下产生中断的问题</a:t>
            </a:r>
          </a:p>
        </p:txBody>
      </p:sp>
      <p:sp>
        <p:nvSpPr>
          <p:cNvPr id="40" name="文本框 39">
            <a:extLst>
              <a:ext uri="{FF2B5EF4-FFF2-40B4-BE49-F238E27FC236}">
                <a16:creationId xmlns:a16="http://schemas.microsoft.com/office/drawing/2014/main" id="{47062A65-379E-4F8E-BB13-3120F1903FF4}"/>
              </a:ext>
            </a:extLst>
          </p:cNvPr>
          <p:cNvSpPr txBox="1"/>
          <p:nvPr/>
        </p:nvSpPr>
        <p:spPr>
          <a:xfrm>
            <a:off x="3716937" y="5127743"/>
            <a:ext cx="6018189" cy="1530675"/>
          </a:xfrm>
          <a:prstGeom prst="rect">
            <a:avLst/>
          </a:prstGeom>
          <a:noFill/>
        </p:spPr>
        <p:txBody>
          <a:bodyPr wrap="square">
            <a:spAutoFit/>
          </a:bodyPr>
          <a:lstStyle/>
          <a:p>
            <a:pPr>
              <a:lnSpc>
                <a:spcPct val="150000"/>
              </a:lnSpc>
            </a:pPr>
            <a:r>
              <a:rPr lang="zh-CN" altLang="en-US" sz="1600" b="1" dirty="0"/>
              <a:t>根据系统需求动态的改变定时器的持续时间</a:t>
            </a:r>
            <a:r>
              <a:rPr lang="en-US" altLang="zh-CN" sz="1600" dirty="0"/>
              <a:t>[2]</a:t>
            </a:r>
          </a:p>
          <a:p>
            <a:pPr>
              <a:lnSpc>
                <a:spcPct val="150000"/>
              </a:lnSpc>
            </a:pPr>
            <a:r>
              <a:rPr lang="zh-CN" altLang="en-US" sz="1600" dirty="0"/>
              <a:t>优点：</a:t>
            </a:r>
            <a:r>
              <a:rPr lang="en-US" altLang="zh-CN" sz="1600" b="1" dirty="0" err="1">
                <a:solidFill>
                  <a:schemeClr val="accent1"/>
                </a:solidFill>
              </a:rPr>
              <a:t>减少</a:t>
            </a:r>
            <a:r>
              <a:rPr lang="zh-CN" altLang="en-US" sz="1600" b="1" dirty="0">
                <a:solidFill>
                  <a:schemeClr val="accent1"/>
                </a:solidFill>
              </a:rPr>
              <a:t>计</a:t>
            </a:r>
            <a:r>
              <a:rPr lang="en-US" altLang="zh-CN" sz="1600" b="1" dirty="0" err="1">
                <a:solidFill>
                  <a:schemeClr val="accent1"/>
                </a:solidFill>
              </a:rPr>
              <a:t>时器中断的次数</a:t>
            </a:r>
            <a:r>
              <a:rPr lang="zh-CN" altLang="en-US" sz="1600" b="1" dirty="0">
                <a:solidFill>
                  <a:schemeClr val="accent1"/>
                </a:solidFill>
              </a:rPr>
              <a:t>，任务</a:t>
            </a:r>
            <a:r>
              <a:rPr lang="en-US" altLang="zh-CN" sz="1600" b="1" dirty="0" err="1">
                <a:solidFill>
                  <a:schemeClr val="accent1"/>
                </a:solidFill>
              </a:rPr>
              <a:t>可以相对不间断地运行</a:t>
            </a:r>
            <a:r>
              <a:rPr lang="en-US" altLang="zh-CN" sz="1600" b="1" dirty="0">
                <a:solidFill>
                  <a:schemeClr val="accent1"/>
                </a:solidFill>
              </a:rPr>
              <a:t>[2]</a:t>
            </a:r>
          </a:p>
          <a:p>
            <a:pPr>
              <a:lnSpc>
                <a:spcPct val="150000"/>
              </a:lnSpc>
            </a:pPr>
            <a:r>
              <a:rPr lang="zh-CN" altLang="en-US" sz="1600" dirty="0"/>
              <a:t>缺点：</a:t>
            </a:r>
            <a:r>
              <a:rPr lang="zh-CN" altLang="en-US" sz="1600" b="1" dirty="0">
                <a:solidFill>
                  <a:srgbClr val="FF0000"/>
                </a:solidFill>
              </a:rPr>
              <a:t>每个</a:t>
            </a:r>
            <a:r>
              <a:rPr lang="en-US" altLang="zh-CN" sz="1600" b="1" dirty="0">
                <a:solidFill>
                  <a:srgbClr val="FF0000"/>
                </a:solidFill>
              </a:rPr>
              <a:t>CPU</a:t>
            </a:r>
            <a:r>
              <a:rPr lang="zh-CN" altLang="en-US" sz="1600" b="1" dirty="0">
                <a:solidFill>
                  <a:srgbClr val="FF0000"/>
                </a:solidFill>
              </a:rPr>
              <a:t>上只能有</a:t>
            </a:r>
            <a:r>
              <a:rPr lang="en-US" altLang="zh-CN" sz="1600" b="1" dirty="0">
                <a:solidFill>
                  <a:srgbClr val="FF0000"/>
                </a:solidFill>
              </a:rPr>
              <a:t>1</a:t>
            </a:r>
            <a:r>
              <a:rPr lang="zh-CN" altLang="en-US" sz="1600" b="1" dirty="0">
                <a:solidFill>
                  <a:srgbClr val="FF0000"/>
                </a:solidFill>
              </a:rPr>
              <a:t>个</a:t>
            </a:r>
            <a:r>
              <a:rPr lang="en-US" altLang="zh-CN" sz="1600" b="1" dirty="0">
                <a:solidFill>
                  <a:srgbClr val="FF0000"/>
                </a:solidFill>
              </a:rPr>
              <a:t>task</a:t>
            </a:r>
            <a:r>
              <a:rPr lang="zh-CN" altLang="en-US" sz="1600" dirty="0"/>
              <a:t>，</a:t>
            </a:r>
            <a:endParaRPr lang="en-US" altLang="zh-CN" sz="1600" dirty="0"/>
          </a:p>
          <a:p>
            <a:pPr>
              <a:lnSpc>
                <a:spcPct val="150000"/>
              </a:lnSpc>
            </a:pPr>
            <a:r>
              <a:rPr lang="en-US" altLang="zh-CN" sz="1600" dirty="0"/>
              <a:t>           </a:t>
            </a:r>
            <a:r>
              <a:rPr lang="zh-CN" altLang="en-US" sz="1600" dirty="0"/>
              <a:t>与</a:t>
            </a:r>
            <a:r>
              <a:rPr lang="en-US" altLang="zh-CN" sz="1600" dirty="0" err="1">
                <a:solidFill>
                  <a:srgbClr val="000000"/>
                </a:solidFill>
                <a:effectLst/>
                <a:latin typeface="Times New Roman" panose="02020603050405020304" pitchFamily="18" charset="0"/>
              </a:rPr>
              <a:t>Dynticks</a:t>
            </a:r>
            <a:r>
              <a:rPr lang="en-US" altLang="zh-CN" sz="1600" dirty="0">
                <a:solidFill>
                  <a:srgbClr val="000000"/>
                </a:solidFill>
                <a:effectLst/>
                <a:latin typeface="Times New Roman" panose="02020603050405020304" pitchFamily="18" charset="0"/>
              </a:rPr>
              <a:t>-idle</a:t>
            </a:r>
            <a:r>
              <a:rPr lang="zh-CN" altLang="en-US" sz="1600" dirty="0">
                <a:solidFill>
                  <a:srgbClr val="000000"/>
                </a:solidFill>
                <a:effectLst/>
                <a:latin typeface="Times New Roman" panose="02020603050405020304" pitchFamily="18" charset="0"/>
              </a:rPr>
              <a:t>相比</a:t>
            </a:r>
            <a:r>
              <a:rPr lang="zh-CN" altLang="en-US" sz="1600" dirty="0">
                <a:solidFill>
                  <a:srgbClr val="FF0000"/>
                </a:solidFill>
                <a:effectLst/>
                <a:latin typeface="Times New Roman" panose="02020603050405020304" pitchFamily="18" charset="0"/>
              </a:rPr>
              <a:t>增加了一些开销</a:t>
            </a:r>
            <a:r>
              <a:rPr lang="en-US" altLang="zh-CN" sz="1600" dirty="0">
                <a:effectLst/>
                <a:latin typeface="Times New Roman" panose="02020603050405020304" pitchFamily="18" charset="0"/>
              </a:rPr>
              <a:t>[3]</a:t>
            </a:r>
            <a:endParaRPr lang="en-US" altLang="zh-CN" sz="1600" dirty="0"/>
          </a:p>
        </p:txBody>
      </p:sp>
      <p:sp>
        <p:nvSpPr>
          <p:cNvPr id="41" name="日期占位符 40">
            <a:extLst>
              <a:ext uri="{FF2B5EF4-FFF2-40B4-BE49-F238E27FC236}">
                <a16:creationId xmlns:a16="http://schemas.microsoft.com/office/drawing/2014/main" id="{CED3F128-0FC6-46B3-A1C5-9F64B1FEDC83}"/>
              </a:ext>
            </a:extLst>
          </p:cNvPr>
          <p:cNvSpPr>
            <a:spLocks noGrp="1"/>
          </p:cNvSpPr>
          <p:nvPr>
            <p:ph type="dt" sz="half" idx="10"/>
          </p:nvPr>
        </p:nvSpPr>
        <p:spPr>
          <a:xfrm>
            <a:off x="668502" y="6334985"/>
            <a:ext cx="2743200" cy="365125"/>
          </a:xfrm>
        </p:spPr>
        <p:txBody>
          <a:bodyPr/>
          <a:lstStyle/>
          <a:p>
            <a:r>
              <a:rPr lang="en-US" altLang="zh-CN"/>
              <a:t>2022/7/14</a:t>
            </a:r>
            <a:endParaRPr lang="zh-CN" altLang="en-US"/>
          </a:p>
        </p:txBody>
      </p:sp>
    </p:spTree>
    <p:extLst>
      <p:ext uri="{BB962C8B-B14F-4D97-AF65-F5344CB8AC3E}">
        <p14:creationId xmlns:p14="http://schemas.microsoft.com/office/powerpoint/2010/main" val="405225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EA345A-977B-431C-B238-60CE60911323}"/>
              </a:ext>
            </a:extLst>
          </p:cNvPr>
          <p:cNvSpPr txBox="1"/>
          <p:nvPr/>
        </p:nvSpPr>
        <p:spPr>
          <a:xfrm>
            <a:off x="877455" y="655781"/>
            <a:ext cx="7847020" cy="523220"/>
          </a:xfrm>
          <a:prstGeom prst="rect">
            <a:avLst/>
          </a:prstGeom>
          <a:noFill/>
        </p:spPr>
        <p:txBody>
          <a:bodyPr wrap="none" rtlCol="0">
            <a:spAutoFit/>
          </a:bodyPr>
          <a:lstStyle/>
          <a:p>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 Linux</a:t>
            </a:r>
            <a:r>
              <a:rPr lang="zh-CN" altLang="en-US" sz="2800" dirty="0">
                <a:latin typeface="Times New Roman" panose="02020603050405020304" pitchFamily="18" charset="0"/>
              </a:rPr>
              <a:t>内核调度定时器</a:t>
            </a:r>
            <a:r>
              <a:rPr lang="zh-CN" altLang="en-US" sz="2000" dirty="0">
                <a:latin typeface="Times New Roman" panose="02020603050405020304" pitchFamily="18" charset="0"/>
              </a:rPr>
              <a:t>（</a:t>
            </a:r>
            <a:r>
              <a:rPr lang="en-US" altLang="zh-CN" sz="2000" dirty="0">
                <a:latin typeface="Times New Roman" panose="02020603050405020304" pitchFamily="18" charset="0"/>
              </a:rPr>
              <a:t>Linux Kernel scheduling timer</a:t>
            </a:r>
            <a:r>
              <a:rPr lang="zh-CN" altLang="en-US" sz="20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9" name="文本框 8">
            <a:extLst>
              <a:ext uri="{FF2B5EF4-FFF2-40B4-BE49-F238E27FC236}">
                <a16:creationId xmlns:a16="http://schemas.microsoft.com/office/drawing/2014/main" id="{9EC50993-FAE5-4A54-9882-51CD45AD658E}"/>
              </a:ext>
            </a:extLst>
          </p:cNvPr>
          <p:cNvSpPr txBox="1"/>
          <p:nvPr/>
        </p:nvSpPr>
        <p:spPr>
          <a:xfrm>
            <a:off x="1127139" y="1617949"/>
            <a:ext cx="1798890" cy="461665"/>
          </a:xfrm>
          <a:prstGeom prst="rect">
            <a:avLst/>
          </a:prstGeom>
          <a:solidFill>
            <a:schemeClr val="accent1">
              <a:lumMod val="20000"/>
              <a:lumOff val="80000"/>
            </a:schemeClr>
          </a:solidFill>
        </p:spPr>
        <p:txBody>
          <a:bodyPr wrap="none" rtlCol="0">
            <a:spAutoFit/>
          </a:bodyPr>
          <a:lstStyle/>
          <a:p>
            <a:r>
              <a:rPr lang="en-US" altLang="zh-CN" sz="2400" dirty="0">
                <a:solidFill>
                  <a:srgbClr val="000000"/>
                </a:solidFill>
                <a:effectLst/>
                <a:latin typeface="TimesNewRomanPS-ItalicMT"/>
              </a:rPr>
              <a:t>Full </a:t>
            </a:r>
            <a:r>
              <a:rPr lang="en-US" altLang="zh-CN" sz="2400" dirty="0" err="1">
                <a:solidFill>
                  <a:srgbClr val="000000"/>
                </a:solidFill>
                <a:effectLst/>
                <a:latin typeface="TimesNewRomanPS-ItalicMT"/>
              </a:rPr>
              <a:t>dynticks</a:t>
            </a:r>
            <a:endParaRPr lang="zh-CN" altLang="en-US" sz="2400" dirty="0">
              <a:latin typeface="Times New Roman" panose="02020603050405020304" pitchFamily="18" charset="0"/>
            </a:endParaRPr>
          </a:p>
        </p:txBody>
      </p:sp>
      <p:sp>
        <p:nvSpPr>
          <p:cNvPr id="2" name="日期占位符 1">
            <a:extLst>
              <a:ext uri="{FF2B5EF4-FFF2-40B4-BE49-F238E27FC236}">
                <a16:creationId xmlns:a16="http://schemas.microsoft.com/office/drawing/2014/main" id="{45E7A6F3-DE31-4D26-B1A2-0B12A3A30486}"/>
              </a:ext>
            </a:extLst>
          </p:cNvPr>
          <p:cNvSpPr>
            <a:spLocks noGrp="1"/>
          </p:cNvSpPr>
          <p:nvPr>
            <p:ph type="dt" sz="half" idx="10"/>
          </p:nvPr>
        </p:nvSpPr>
        <p:spPr/>
        <p:txBody>
          <a:bodyPr/>
          <a:lstStyle/>
          <a:p>
            <a:r>
              <a:rPr lang="en-US" altLang="zh-CN"/>
              <a:t>2022/7/14</a:t>
            </a:r>
            <a:endParaRPr lang="zh-CN" altLang="en-US"/>
          </a:p>
        </p:txBody>
      </p:sp>
      <p:sp>
        <p:nvSpPr>
          <p:cNvPr id="35" name="文本框 34">
            <a:extLst>
              <a:ext uri="{FF2B5EF4-FFF2-40B4-BE49-F238E27FC236}">
                <a16:creationId xmlns:a16="http://schemas.microsoft.com/office/drawing/2014/main" id="{F9A3F6F3-B305-445E-BA0F-A3121A23E2A9}"/>
              </a:ext>
            </a:extLst>
          </p:cNvPr>
          <p:cNvSpPr txBox="1"/>
          <p:nvPr/>
        </p:nvSpPr>
        <p:spPr>
          <a:xfrm>
            <a:off x="1127139" y="2213163"/>
            <a:ext cx="2539697" cy="465640"/>
          </a:xfrm>
          <a:prstGeom prst="rect">
            <a:avLst/>
          </a:prstGeom>
          <a:noFill/>
        </p:spPr>
        <p:txBody>
          <a:bodyPr wrap="square">
            <a:spAutoFit/>
          </a:bodyPr>
          <a:lstStyle/>
          <a:p>
            <a:pPr>
              <a:lnSpc>
                <a:spcPct val="150000"/>
              </a:lnSpc>
            </a:pPr>
            <a:r>
              <a:rPr lang="zh-CN" altLang="en-US" dirty="0">
                <a:latin typeface="Times New Roman" panose="02020603050405020304" pitchFamily="18" charset="0"/>
              </a:rPr>
              <a:t>已有论文的一些数据</a:t>
            </a:r>
            <a:r>
              <a:rPr lang="en-US" altLang="zh-CN" dirty="0">
                <a:latin typeface="Times New Roman" panose="02020603050405020304" pitchFamily="18" charset="0"/>
              </a:rPr>
              <a:t>[2]</a:t>
            </a:r>
            <a:r>
              <a:rPr lang="zh-CN" altLang="en-US" dirty="0">
                <a:latin typeface="Times New Roman" panose="02020603050405020304" pitchFamily="18" charset="0"/>
              </a:rPr>
              <a:t>：</a:t>
            </a:r>
            <a:endParaRPr lang="en-US" altLang="zh-CN" dirty="0"/>
          </a:p>
        </p:txBody>
      </p:sp>
      <p:sp>
        <p:nvSpPr>
          <p:cNvPr id="36" name="文本框 35">
            <a:extLst>
              <a:ext uri="{FF2B5EF4-FFF2-40B4-BE49-F238E27FC236}">
                <a16:creationId xmlns:a16="http://schemas.microsoft.com/office/drawing/2014/main" id="{C560A91E-6D50-40FE-9559-731E279E6E01}"/>
              </a:ext>
            </a:extLst>
          </p:cNvPr>
          <p:cNvSpPr txBox="1"/>
          <p:nvPr/>
        </p:nvSpPr>
        <p:spPr>
          <a:xfrm>
            <a:off x="3048000" y="1664115"/>
            <a:ext cx="6096000" cy="369332"/>
          </a:xfrm>
          <a:prstGeom prst="rect">
            <a:avLst/>
          </a:prstGeom>
          <a:noFill/>
        </p:spPr>
        <p:txBody>
          <a:bodyPr wrap="square">
            <a:spAutoFit/>
          </a:bodyPr>
          <a:lstStyle/>
          <a:p>
            <a:r>
              <a:rPr lang="en-US" altLang="zh-CN" sz="1800" b="1" dirty="0" err="1">
                <a:solidFill>
                  <a:schemeClr val="accent1"/>
                </a:solidFill>
              </a:rPr>
              <a:t>减少</a:t>
            </a:r>
            <a:r>
              <a:rPr lang="zh-CN" altLang="en-US" sz="1800" b="1" dirty="0">
                <a:solidFill>
                  <a:schemeClr val="accent1"/>
                </a:solidFill>
              </a:rPr>
              <a:t>计</a:t>
            </a:r>
            <a:r>
              <a:rPr lang="en-US" altLang="zh-CN" sz="1800" b="1" dirty="0" err="1">
                <a:solidFill>
                  <a:schemeClr val="accent1"/>
                </a:solidFill>
              </a:rPr>
              <a:t>时器中断的次数</a:t>
            </a:r>
            <a:r>
              <a:rPr lang="zh-CN" altLang="en-US" sz="1800" b="1" dirty="0">
                <a:solidFill>
                  <a:schemeClr val="accent1"/>
                </a:solidFill>
              </a:rPr>
              <a:t>，任务</a:t>
            </a:r>
            <a:r>
              <a:rPr lang="en-US" altLang="zh-CN" sz="1800" b="1" dirty="0" err="1">
                <a:solidFill>
                  <a:schemeClr val="accent1"/>
                </a:solidFill>
              </a:rPr>
              <a:t>可以相对不间断地运行</a:t>
            </a:r>
            <a:endParaRPr lang="zh-CN" altLang="en-US" dirty="0"/>
          </a:p>
        </p:txBody>
      </p:sp>
      <p:pic>
        <p:nvPicPr>
          <p:cNvPr id="5" name="图片 4">
            <a:extLst>
              <a:ext uri="{FF2B5EF4-FFF2-40B4-BE49-F238E27FC236}">
                <a16:creationId xmlns:a16="http://schemas.microsoft.com/office/drawing/2014/main" id="{AE4EB14D-EAD3-4684-86A3-416084DBAC4C}"/>
              </a:ext>
            </a:extLst>
          </p:cNvPr>
          <p:cNvPicPr>
            <a:picLocks noChangeAspect="1"/>
          </p:cNvPicPr>
          <p:nvPr/>
        </p:nvPicPr>
        <p:blipFill>
          <a:blip r:embed="rId2"/>
          <a:stretch>
            <a:fillRect/>
          </a:stretch>
        </p:blipFill>
        <p:spPr>
          <a:xfrm>
            <a:off x="329606" y="2967766"/>
            <a:ext cx="2309051" cy="2324600"/>
          </a:xfrm>
          <a:prstGeom prst="rect">
            <a:avLst/>
          </a:prstGeom>
        </p:spPr>
      </p:pic>
      <p:pic>
        <p:nvPicPr>
          <p:cNvPr id="7" name="图片 6">
            <a:extLst>
              <a:ext uri="{FF2B5EF4-FFF2-40B4-BE49-F238E27FC236}">
                <a16:creationId xmlns:a16="http://schemas.microsoft.com/office/drawing/2014/main" id="{68F56D7D-9B50-4707-92B1-BA0AD70FEDAF}"/>
              </a:ext>
            </a:extLst>
          </p:cNvPr>
          <p:cNvPicPr>
            <a:picLocks noChangeAspect="1"/>
          </p:cNvPicPr>
          <p:nvPr/>
        </p:nvPicPr>
        <p:blipFill>
          <a:blip r:embed="rId3"/>
          <a:stretch>
            <a:fillRect/>
          </a:stretch>
        </p:blipFill>
        <p:spPr>
          <a:xfrm>
            <a:off x="6134109" y="3098213"/>
            <a:ext cx="2266516" cy="2237551"/>
          </a:xfrm>
          <a:prstGeom prst="rect">
            <a:avLst/>
          </a:prstGeom>
        </p:spPr>
      </p:pic>
      <p:sp>
        <p:nvSpPr>
          <p:cNvPr id="11" name="文本框 10">
            <a:extLst>
              <a:ext uri="{FF2B5EF4-FFF2-40B4-BE49-F238E27FC236}">
                <a16:creationId xmlns:a16="http://schemas.microsoft.com/office/drawing/2014/main" id="{6E0AAD85-9BAE-4D54-83FE-383125CB8FC6}"/>
              </a:ext>
            </a:extLst>
          </p:cNvPr>
          <p:cNvSpPr txBox="1"/>
          <p:nvPr/>
        </p:nvSpPr>
        <p:spPr>
          <a:xfrm>
            <a:off x="2773045" y="3098213"/>
            <a:ext cx="3439160" cy="2543132"/>
          </a:xfrm>
          <a:prstGeom prst="rect">
            <a:avLst/>
          </a:prstGeom>
          <a:noFill/>
        </p:spPr>
        <p:txBody>
          <a:bodyPr wrap="square">
            <a:spAutoFit/>
          </a:bodyPr>
          <a:lstStyle/>
          <a:p>
            <a:pPr>
              <a:lnSpc>
                <a:spcPct val="150000"/>
              </a:lnSpc>
            </a:pPr>
            <a:r>
              <a:rPr lang="en-US" altLang="zh-CN" sz="1800" dirty="0">
                <a:solidFill>
                  <a:srgbClr val="000000"/>
                </a:solidFill>
                <a:effectLst/>
                <a:latin typeface="TimesNewRomanPS-ItalicMT"/>
              </a:rPr>
              <a:t>Full </a:t>
            </a:r>
            <a:r>
              <a:rPr lang="en-US" altLang="zh-CN" sz="1800" dirty="0" err="1">
                <a:solidFill>
                  <a:srgbClr val="000000"/>
                </a:solidFill>
                <a:effectLst/>
                <a:latin typeface="TimesNewRomanPS-ItalicMT"/>
              </a:rPr>
              <a:t>dynticks</a:t>
            </a:r>
            <a:r>
              <a:rPr lang="zh-CN" altLang="en-US" dirty="0">
                <a:solidFill>
                  <a:srgbClr val="000000"/>
                </a:solidFill>
                <a:latin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CPU在所有CPU上的</a:t>
            </a:r>
            <a:r>
              <a:rPr lang="en-US" altLang="zh-CN" sz="1800" dirty="0">
                <a:solidFill>
                  <a:srgbClr val="FF0000"/>
                </a:solidFill>
                <a:effectLst/>
                <a:latin typeface="Times New Roman" panose="02020603050405020304" pitchFamily="18" charset="0"/>
                <a:ea typeface="Times New Roman" panose="02020603050405020304" pitchFamily="18" charset="0"/>
              </a:rPr>
              <a:t>性能持续提高1%到4%</a:t>
            </a:r>
            <a:r>
              <a:rPr lang="en-US" altLang="zh-CN" sz="1800" dirty="0">
                <a:effectLst/>
                <a:latin typeface="Times New Roman" panose="02020603050405020304" pitchFamily="18" charset="0"/>
                <a:ea typeface="Times New Roman" panose="02020603050405020304" pitchFamily="18" charset="0"/>
              </a:rPr>
              <a:t>。</a:t>
            </a:r>
          </a:p>
          <a:p>
            <a:pPr>
              <a:lnSpc>
                <a:spcPct val="150000"/>
              </a:lnSpc>
            </a:pPr>
            <a:r>
              <a:rPr lang="en-US" altLang="zh-CN" sz="1800" dirty="0">
                <a:effectLst/>
                <a:latin typeface="Times New Roman" panose="02020603050405020304" pitchFamily="18" charset="0"/>
                <a:ea typeface="Times New Roman" panose="02020603050405020304" pitchFamily="18" charset="0"/>
              </a:rPr>
              <a:t>CPU0运行在Periodic Tick Timer </a:t>
            </a:r>
            <a:r>
              <a:rPr lang="en-US" altLang="zh-CN" sz="1800" dirty="0" err="1">
                <a:effectLst/>
                <a:latin typeface="Times New Roman" panose="02020603050405020304" pitchFamily="18" charset="0"/>
                <a:ea typeface="Times New Roman" panose="02020603050405020304" pitchFamily="18" charset="0"/>
              </a:rPr>
              <a:t>模式</a:t>
            </a:r>
            <a:r>
              <a:rPr lang="zh-CN" altLang="en-US" sz="1800" dirty="0">
                <a:effectLst/>
                <a:latin typeface="Times New Roman" panose="02020603050405020304" pitchFamily="18" charset="0"/>
                <a:ea typeface="Times New Roman" panose="02020603050405020304" pitchFamily="18" charset="0"/>
              </a:rPr>
              <a:t>，</a:t>
            </a:r>
            <a:r>
              <a:rPr lang="en-US" altLang="zh-CN" sz="1800" dirty="0">
                <a:effectLst/>
                <a:latin typeface="Times New Roman" panose="02020603050405020304" pitchFamily="18" charset="0"/>
                <a:ea typeface="Times New Roman" panose="02020603050405020304" pitchFamily="18" charset="0"/>
              </a:rPr>
              <a:t>1%的性能增益可以归因于系统中的缓存丢失率</a:t>
            </a:r>
            <a:r>
              <a:rPr lang="zh-CN" altLang="en-US" sz="1800" dirty="0">
                <a:effectLst/>
                <a:latin typeface="Times New Roman" panose="02020603050405020304" pitchFamily="18" charset="0"/>
                <a:ea typeface="Times New Roman" panose="02020603050405020304" pitchFamily="18" charset="0"/>
              </a:rPr>
              <a:t>的降低</a:t>
            </a:r>
            <a:endParaRPr lang="zh-CN" altLang="zh-CN" sz="1800" dirty="0">
              <a:effectLst/>
              <a:latin typeface="Times New Roman" panose="02020603050405020304" pitchFamily="18" charset="0"/>
              <a:ea typeface="Times New Roman" panose="02020603050405020304" pitchFamily="18" charset="0"/>
            </a:endParaRPr>
          </a:p>
          <a:p>
            <a:pPr>
              <a:lnSpc>
                <a:spcPct val="150000"/>
              </a:lnSpc>
            </a:pPr>
            <a:endParaRPr lang="en-US" altLang="zh-CN" dirty="0"/>
          </a:p>
        </p:txBody>
      </p:sp>
      <p:sp>
        <p:nvSpPr>
          <p:cNvPr id="13" name="文本框 12">
            <a:extLst>
              <a:ext uri="{FF2B5EF4-FFF2-40B4-BE49-F238E27FC236}">
                <a16:creationId xmlns:a16="http://schemas.microsoft.com/office/drawing/2014/main" id="{B1AF1BBB-69C8-4320-92A5-8B1A2F1445D6}"/>
              </a:ext>
            </a:extLst>
          </p:cNvPr>
          <p:cNvSpPr txBox="1"/>
          <p:nvPr/>
        </p:nvSpPr>
        <p:spPr>
          <a:xfrm>
            <a:off x="8400625" y="3229561"/>
            <a:ext cx="3617385" cy="923330"/>
          </a:xfrm>
          <a:prstGeom prst="rect">
            <a:avLst/>
          </a:prstGeom>
          <a:noFill/>
        </p:spPr>
        <p:txBody>
          <a:bodyPr wrap="square">
            <a:spAutoFit/>
          </a:bodyPr>
          <a:lstStyle/>
          <a:p>
            <a:r>
              <a:rPr lang="en-US" altLang="zh-CN" sz="1800" dirty="0">
                <a:solidFill>
                  <a:srgbClr val="000000"/>
                </a:solidFill>
                <a:effectLst/>
                <a:latin typeface="TimesNewRomanPS-ItalicMT"/>
              </a:rPr>
              <a:t>Full </a:t>
            </a:r>
            <a:r>
              <a:rPr lang="en-US" altLang="zh-CN" sz="1800" dirty="0" err="1">
                <a:solidFill>
                  <a:srgbClr val="000000"/>
                </a:solidFill>
                <a:effectLst/>
                <a:latin typeface="TimesNewRomanPS-ItalicMT"/>
              </a:rPr>
              <a:t>dynticks</a:t>
            </a:r>
            <a:r>
              <a:rPr lang="en-US" altLang="zh-CN" sz="1800" dirty="0">
                <a:solidFill>
                  <a:srgbClr val="000000"/>
                </a:solidFill>
                <a:effectLst/>
                <a:latin typeface="TimesNewRomanPS-ItalicMT"/>
              </a:rPr>
              <a:t> </a:t>
            </a:r>
            <a:r>
              <a:rPr lang="en-US" altLang="zh-CN" sz="1800" dirty="0" err="1">
                <a:effectLst/>
                <a:latin typeface="Times New Roman" panose="02020603050405020304" pitchFamily="18" charset="0"/>
                <a:ea typeface="Times New Roman" panose="02020603050405020304" pitchFamily="18" charset="0"/>
              </a:rPr>
              <a:t>系统中的Cache丢失率</a:t>
            </a:r>
            <a:endParaRPr lang="en-US" altLang="zh-CN" sz="1800" dirty="0">
              <a:effectLst/>
              <a:latin typeface="Times New Roman" panose="02020603050405020304" pitchFamily="18" charset="0"/>
              <a:ea typeface="Times New Roman" panose="02020603050405020304" pitchFamily="18" charset="0"/>
            </a:endParaRPr>
          </a:p>
          <a:p>
            <a:r>
              <a:rPr lang="en-US" altLang="zh-CN" sz="1800" dirty="0">
                <a:effectLst/>
                <a:latin typeface="Times New Roman" panose="02020603050405020304" pitchFamily="18" charset="0"/>
                <a:ea typeface="Times New Roman" panose="02020603050405020304" pitchFamily="18" charset="0"/>
              </a:rPr>
              <a:t>比在类似条件下dynticks-idle系统中的</a:t>
            </a:r>
            <a:r>
              <a:rPr lang="en-US" altLang="zh-CN" sz="1800" dirty="0">
                <a:solidFill>
                  <a:srgbClr val="FF0000"/>
                </a:solidFill>
                <a:effectLst/>
                <a:latin typeface="Times New Roman" panose="02020603050405020304" pitchFamily="18" charset="0"/>
                <a:ea typeface="Times New Roman" panose="02020603050405020304" pitchFamily="18" charset="0"/>
              </a:rPr>
              <a:t>Cache丢失率低30%~49%</a:t>
            </a:r>
            <a:endParaRPr lang="zh-CN" altLang="en-US" dirty="0">
              <a:solidFill>
                <a:srgbClr val="FF0000"/>
              </a:solidFill>
            </a:endParaRPr>
          </a:p>
        </p:txBody>
      </p:sp>
      <p:sp>
        <p:nvSpPr>
          <p:cNvPr id="15" name="文本框 14">
            <a:extLst>
              <a:ext uri="{FF2B5EF4-FFF2-40B4-BE49-F238E27FC236}">
                <a16:creationId xmlns:a16="http://schemas.microsoft.com/office/drawing/2014/main" id="{8DA2EEA3-994E-41CE-A666-54BF3184B8F6}"/>
              </a:ext>
            </a:extLst>
          </p:cNvPr>
          <p:cNvSpPr txBox="1"/>
          <p:nvPr/>
        </p:nvSpPr>
        <p:spPr>
          <a:xfrm>
            <a:off x="547687" y="5708945"/>
            <a:ext cx="11096625" cy="584775"/>
          </a:xfrm>
          <a:prstGeom prst="rect">
            <a:avLst/>
          </a:prstGeom>
          <a:noFill/>
        </p:spPr>
        <p:txBody>
          <a:bodyPr wrap="square">
            <a:spAutoFit/>
          </a:bodyPr>
          <a:lstStyle/>
          <a:p>
            <a:r>
              <a:rPr lang="en-US" altLang="zh-CN" sz="1600" dirty="0">
                <a:solidFill>
                  <a:schemeClr val="bg2">
                    <a:lumMod val="50000"/>
                  </a:schemeClr>
                </a:solidFill>
              </a:rPr>
              <a:t>"Towards understanding application performance and system behavior with the full </a:t>
            </a:r>
            <a:r>
              <a:rPr lang="en-US" altLang="zh-CN" sz="1600" dirty="0" err="1">
                <a:solidFill>
                  <a:schemeClr val="bg2">
                    <a:lumMod val="50000"/>
                  </a:schemeClr>
                </a:solidFill>
              </a:rPr>
              <a:t>dynticks</a:t>
            </a:r>
            <a:r>
              <a:rPr lang="en-US" altLang="zh-CN" sz="1600" dirty="0">
                <a:solidFill>
                  <a:schemeClr val="bg2">
                    <a:lumMod val="50000"/>
                  </a:schemeClr>
                </a:solidFill>
              </a:rPr>
              <a:t> feature," </a:t>
            </a:r>
          </a:p>
          <a:p>
            <a:r>
              <a:rPr lang="en-US" altLang="zh-CN" sz="1600" dirty="0">
                <a:solidFill>
                  <a:schemeClr val="bg2">
                    <a:lumMod val="50000"/>
                  </a:schemeClr>
                </a:solidFill>
              </a:rPr>
              <a:t>2018 IEEE 8th Annual Computing and Communication Workshop and Conference (</a:t>
            </a:r>
            <a:r>
              <a:rPr lang="en-US" altLang="zh-CN" sz="1600" b="1" dirty="0">
                <a:solidFill>
                  <a:schemeClr val="bg2">
                    <a:lumMod val="50000"/>
                  </a:schemeClr>
                </a:solidFill>
              </a:rPr>
              <a:t>CCWC</a:t>
            </a:r>
            <a:r>
              <a:rPr lang="en-US" altLang="zh-CN" sz="1600" dirty="0">
                <a:solidFill>
                  <a:schemeClr val="bg2">
                    <a:lumMod val="50000"/>
                  </a:schemeClr>
                </a:solidFill>
              </a:rPr>
              <a:t>),</a:t>
            </a:r>
          </a:p>
        </p:txBody>
      </p:sp>
    </p:spTree>
    <p:extLst>
      <p:ext uri="{BB962C8B-B14F-4D97-AF65-F5344CB8AC3E}">
        <p14:creationId xmlns:p14="http://schemas.microsoft.com/office/powerpoint/2010/main" val="90001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EA345A-977B-431C-B238-60CE60911323}"/>
              </a:ext>
            </a:extLst>
          </p:cNvPr>
          <p:cNvSpPr txBox="1"/>
          <p:nvPr/>
        </p:nvSpPr>
        <p:spPr>
          <a:xfrm>
            <a:off x="877455" y="655781"/>
            <a:ext cx="7577715" cy="523220"/>
          </a:xfrm>
          <a:prstGeom prst="rect">
            <a:avLst/>
          </a:prstGeom>
          <a:noFill/>
        </p:spPr>
        <p:txBody>
          <a:bodyPr wrap="none" rtlCol="0">
            <a:spAutoFit/>
          </a:bodyPr>
          <a:lstStyle/>
          <a:p>
            <a:r>
              <a:rPr lang="en-US" altLang="zh-CN" sz="2800" dirty="0">
                <a:latin typeface="Times New Roman" panose="02020603050405020304" pitchFamily="18" charset="0"/>
              </a:rPr>
              <a:t>2. Linux</a:t>
            </a:r>
            <a:r>
              <a:rPr lang="zh-CN" altLang="en-US" sz="2800" dirty="0">
                <a:latin typeface="Times New Roman" panose="02020603050405020304" pitchFamily="18" charset="0"/>
              </a:rPr>
              <a:t>内核调度定时器</a:t>
            </a:r>
            <a:r>
              <a:rPr lang="zh-CN" altLang="en-US" sz="2000" dirty="0">
                <a:latin typeface="Times New Roman" panose="02020603050405020304" pitchFamily="18" charset="0"/>
              </a:rPr>
              <a:t>（</a:t>
            </a:r>
            <a:r>
              <a:rPr lang="en-US" altLang="zh-CN" sz="2000" dirty="0">
                <a:latin typeface="Times New Roman" panose="02020603050405020304" pitchFamily="18" charset="0"/>
              </a:rPr>
              <a:t>Linux Kernel scheduling timer</a:t>
            </a:r>
            <a:r>
              <a:rPr lang="zh-CN" altLang="en-US" sz="20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9" name="文本框 8">
            <a:extLst>
              <a:ext uri="{FF2B5EF4-FFF2-40B4-BE49-F238E27FC236}">
                <a16:creationId xmlns:a16="http://schemas.microsoft.com/office/drawing/2014/main" id="{9EC50993-FAE5-4A54-9882-51CD45AD658E}"/>
              </a:ext>
            </a:extLst>
          </p:cNvPr>
          <p:cNvSpPr txBox="1"/>
          <p:nvPr/>
        </p:nvSpPr>
        <p:spPr>
          <a:xfrm>
            <a:off x="1127139" y="1617949"/>
            <a:ext cx="1798890" cy="461665"/>
          </a:xfrm>
          <a:prstGeom prst="rect">
            <a:avLst/>
          </a:prstGeom>
          <a:solidFill>
            <a:schemeClr val="accent1">
              <a:lumMod val="20000"/>
              <a:lumOff val="80000"/>
            </a:schemeClr>
          </a:solidFill>
        </p:spPr>
        <p:txBody>
          <a:bodyPr wrap="none" rtlCol="0">
            <a:spAutoFit/>
          </a:bodyPr>
          <a:lstStyle/>
          <a:p>
            <a:r>
              <a:rPr lang="en-US" altLang="zh-CN" sz="2400" dirty="0">
                <a:solidFill>
                  <a:srgbClr val="000000"/>
                </a:solidFill>
                <a:effectLst/>
                <a:latin typeface="Times New Roman" panose="02020603050405020304" pitchFamily="18" charset="0"/>
              </a:rPr>
              <a:t>Full </a:t>
            </a:r>
            <a:r>
              <a:rPr lang="en-US" altLang="zh-CN" sz="2400" dirty="0" err="1">
                <a:solidFill>
                  <a:srgbClr val="000000"/>
                </a:solidFill>
                <a:effectLst/>
                <a:latin typeface="Times New Roman" panose="02020603050405020304" pitchFamily="18" charset="0"/>
              </a:rPr>
              <a:t>dynticks</a:t>
            </a:r>
            <a:endParaRPr lang="zh-CN" altLang="en-US" sz="2400" dirty="0">
              <a:latin typeface="Times New Roman" panose="02020603050405020304" pitchFamily="18" charset="0"/>
            </a:endParaRPr>
          </a:p>
        </p:txBody>
      </p:sp>
      <p:sp>
        <p:nvSpPr>
          <p:cNvPr id="2" name="日期占位符 1">
            <a:extLst>
              <a:ext uri="{FF2B5EF4-FFF2-40B4-BE49-F238E27FC236}">
                <a16:creationId xmlns:a16="http://schemas.microsoft.com/office/drawing/2014/main" id="{45E7A6F3-DE31-4D26-B1A2-0B12A3A30486}"/>
              </a:ext>
            </a:extLst>
          </p:cNvPr>
          <p:cNvSpPr>
            <a:spLocks noGrp="1"/>
          </p:cNvSpPr>
          <p:nvPr>
            <p:ph type="dt" sz="half" idx="10"/>
          </p:nvPr>
        </p:nvSpPr>
        <p:spPr/>
        <p:txBody>
          <a:bodyPr/>
          <a:lstStyle/>
          <a:p>
            <a:r>
              <a:rPr lang="en-US" altLang="zh-CN">
                <a:latin typeface="Times New Roman" panose="02020603050405020304" pitchFamily="18" charset="0"/>
              </a:rPr>
              <a:t>2022/7/14</a:t>
            </a:r>
            <a:endParaRPr lang="zh-CN" altLang="en-US" dirty="0">
              <a:latin typeface="Times New Roman" panose="02020603050405020304" pitchFamily="18" charset="0"/>
            </a:endParaRPr>
          </a:p>
        </p:txBody>
      </p:sp>
      <p:sp>
        <p:nvSpPr>
          <p:cNvPr id="35" name="文本框 34">
            <a:extLst>
              <a:ext uri="{FF2B5EF4-FFF2-40B4-BE49-F238E27FC236}">
                <a16:creationId xmlns:a16="http://schemas.microsoft.com/office/drawing/2014/main" id="{F9A3F6F3-B305-445E-BA0F-A3121A23E2A9}"/>
              </a:ext>
            </a:extLst>
          </p:cNvPr>
          <p:cNvSpPr txBox="1"/>
          <p:nvPr/>
        </p:nvSpPr>
        <p:spPr>
          <a:xfrm>
            <a:off x="1127139" y="2758315"/>
            <a:ext cx="10082189" cy="3372462"/>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latin typeface="Times New Roman" panose="02020603050405020304" pitchFamily="18" charset="0"/>
              </a:rPr>
              <a:t>每个</a:t>
            </a:r>
            <a:r>
              <a:rPr lang="en-US" altLang="zh-CN" dirty="0">
                <a:latin typeface="Times New Roman" panose="02020603050405020304" pitchFamily="18" charset="0"/>
              </a:rPr>
              <a:t>CPU</a:t>
            </a:r>
            <a:r>
              <a:rPr lang="zh-CN" altLang="en-US" dirty="0">
                <a:latin typeface="Times New Roman" panose="02020603050405020304" pitchFamily="18" charset="0"/>
              </a:rPr>
              <a:t>上最多</a:t>
            </a:r>
            <a:r>
              <a:rPr lang="zh-CN" altLang="en-US" b="1" dirty="0">
                <a:solidFill>
                  <a:srgbClr val="FF0000"/>
                </a:solidFill>
                <a:latin typeface="Times New Roman" panose="02020603050405020304" pitchFamily="18" charset="0"/>
              </a:rPr>
              <a:t>只能绑定一个任务</a:t>
            </a:r>
            <a:r>
              <a:rPr lang="en-US" altLang="zh-CN" dirty="0">
                <a:latin typeface="Times New Roman" panose="02020603050405020304" pitchFamily="18" charset="0"/>
              </a:rPr>
              <a:t>[3]</a:t>
            </a:r>
          </a:p>
          <a:p>
            <a:pPr>
              <a:lnSpc>
                <a:spcPct val="150000"/>
              </a:lnSpc>
            </a:pPr>
            <a:r>
              <a:rPr lang="en-US" altLang="zh-CN" dirty="0">
                <a:latin typeface="Times New Roman" panose="02020603050405020304" pitchFamily="18" charset="0"/>
              </a:rPr>
              <a:t>     </a:t>
            </a:r>
            <a:r>
              <a:rPr lang="zh-CN" altLang="en-US" dirty="0">
                <a:latin typeface="Times New Roman" panose="02020603050405020304" pitchFamily="18" charset="0"/>
              </a:rPr>
              <a:t>如果有多个任务，则性能几乎不会改变，仍然会有</a:t>
            </a:r>
            <a:r>
              <a:rPr lang="en-US" altLang="zh-CN" dirty="0">
                <a:latin typeface="Times New Roman" panose="02020603050405020304" pitchFamily="18" charset="0"/>
              </a:rPr>
              <a:t>periodic tick[2]</a:t>
            </a:r>
          </a:p>
          <a:p>
            <a:pPr marL="285750" indent="-285750">
              <a:lnSpc>
                <a:spcPct val="150000"/>
              </a:lnSpc>
              <a:buFont typeface="Wingdings" panose="05000000000000000000" pitchFamily="2" charset="2"/>
              <a:buChar char="l"/>
            </a:pPr>
            <a:r>
              <a:rPr lang="zh-CN" altLang="en-US" dirty="0">
                <a:latin typeface="Times New Roman" panose="02020603050405020304" pitchFamily="18" charset="0"/>
              </a:rPr>
              <a:t>如果没有挂起的软件计时器请求，最长计时器持续时间可以延长到一秒钟</a:t>
            </a:r>
            <a:r>
              <a:rPr lang="en-US" altLang="zh-CN" dirty="0">
                <a:latin typeface="Times New Roman" panose="02020603050405020304" pitchFamily="18" charset="0"/>
                <a:cs typeface="Times New Roman" panose="02020603050405020304" pitchFamily="18" charset="0"/>
              </a:rPr>
              <a:t>[2]</a:t>
            </a:r>
          </a:p>
          <a:p>
            <a:pPr marL="285750" indent="-285750">
              <a:lnSpc>
                <a:spcPct val="150000"/>
              </a:lnSpc>
              <a:buFont typeface="Wingdings" panose="05000000000000000000" pitchFamily="2" charset="2"/>
              <a:buChar char="l"/>
            </a:pPr>
            <a:r>
              <a:rPr lang="zh-CN" altLang="en-US" dirty="0">
                <a:latin typeface="Times New Roman" panose="02020603050405020304" pitchFamily="18" charset="0"/>
              </a:rPr>
              <a:t>系统中</a:t>
            </a:r>
            <a:r>
              <a:rPr lang="zh-CN" altLang="en-US" b="1" dirty="0">
                <a:solidFill>
                  <a:srgbClr val="FF0000"/>
                </a:solidFill>
                <a:latin typeface="Times New Roman" panose="02020603050405020304" pitchFamily="18" charset="0"/>
              </a:rPr>
              <a:t>至少有一个</a:t>
            </a:r>
            <a:r>
              <a:rPr lang="en-US" altLang="zh-CN" b="1" dirty="0">
                <a:solidFill>
                  <a:srgbClr val="FF0000"/>
                </a:solidFill>
                <a:latin typeface="Times New Roman" panose="02020603050405020304" pitchFamily="18" charset="0"/>
              </a:rPr>
              <a:t>CPU</a:t>
            </a:r>
            <a:r>
              <a:rPr lang="zh-CN" altLang="en-US" b="1" dirty="0">
                <a:solidFill>
                  <a:srgbClr val="FF0000"/>
                </a:solidFill>
                <a:latin typeface="Times New Roman" panose="02020603050405020304" pitchFamily="18" charset="0"/>
              </a:rPr>
              <a:t>是</a:t>
            </a:r>
            <a:r>
              <a:rPr lang="en-US" altLang="zh-CN" b="1" dirty="0">
                <a:solidFill>
                  <a:srgbClr val="FF0000"/>
                </a:solidFill>
                <a:latin typeface="Times New Roman" panose="02020603050405020304" pitchFamily="18" charset="0"/>
              </a:rPr>
              <a:t>Periodic Tick Timer</a:t>
            </a:r>
            <a:r>
              <a:rPr lang="zh-CN" altLang="en-US" dirty="0">
                <a:latin typeface="Times New Roman" panose="02020603050405020304" pitchFamily="18" charset="0"/>
              </a:rPr>
              <a:t>模式（</a:t>
            </a:r>
            <a:r>
              <a:rPr lang="zh-CN" altLang="en-US" dirty="0">
                <a:solidFill>
                  <a:srgbClr val="000000"/>
                </a:solidFill>
                <a:latin typeface="Times New Roman" panose="02020603050405020304" pitchFamily="18" charset="0"/>
              </a:rPr>
              <a:t>默认为</a:t>
            </a:r>
            <a:r>
              <a:rPr lang="en-US" altLang="zh-CN" dirty="0">
                <a:solidFill>
                  <a:srgbClr val="000000"/>
                </a:solidFill>
                <a:latin typeface="Times New Roman" panose="02020603050405020304" pitchFamily="18" charset="0"/>
              </a:rPr>
              <a:t>CPU0</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[2,3]</a:t>
            </a:r>
          </a:p>
          <a:p>
            <a:pPr>
              <a:lnSpc>
                <a:spcPct val="150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此</a:t>
            </a:r>
            <a:r>
              <a:rPr lang="en-US" altLang="zh-CN" dirty="0">
                <a:solidFill>
                  <a:srgbClr val="000000"/>
                </a:solidFill>
                <a:latin typeface="Times New Roman" panose="02020603050405020304" pitchFamily="18" charset="0"/>
              </a:rPr>
              <a:t>CPU</a:t>
            </a:r>
            <a:r>
              <a:rPr lang="zh-CN" altLang="en-US" dirty="0">
                <a:solidFill>
                  <a:srgbClr val="000000"/>
                </a:solidFill>
                <a:latin typeface="Times New Roman" panose="02020603050405020304" pitchFamily="18" charset="0"/>
              </a:rPr>
              <a:t>用于处理</a:t>
            </a:r>
            <a:r>
              <a:rPr lang="zh-CN" altLang="en-US" b="0" i="0" dirty="0">
                <a:solidFill>
                  <a:srgbClr val="303030"/>
                </a:solidFill>
                <a:effectLst/>
                <a:latin typeface="Times New Roman" panose="02020603050405020304" pitchFamily="18" charset="0"/>
              </a:rPr>
              <a:t>内核需要做的周期性工作、事件驱动的基础工作</a:t>
            </a:r>
            <a:endParaRPr lang="en-US" altLang="zh-CN" dirty="0">
              <a:solidFill>
                <a:srgbClr val="000000"/>
              </a:solidFill>
              <a:latin typeface="Times New Roman" panose="02020603050405020304" pitchFamily="18" charset="0"/>
            </a:endParaRPr>
          </a:p>
          <a:p>
            <a:pPr marL="285750" indent="-285750">
              <a:lnSpc>
                <a:spcPct val="150000"/>
              </a:lnSpc>
              <a:buFont typeface="Wingdings" panose="05000000000000000000" pitchFamily="2" charset="2"/>
              <a:buChar char="l"/>
            </a:pPr>
            <a:r>
              <a:rPr lang="zh-CN" altLang="en-US" dirty="0">
                <a:latin typeface="Times New Roman" panose="02020603050405020304" pitchFamily="18" charset="0"/>
              </a:rPr>
              <a:t>与</a:t>
            </a:r>
            <a:r>
              <a:rPr lang="en-US" altLang="zh-CN" sz="1800" dirty="0" err="1">
                <a:solidFill>
                  <a:srgbClr val="000000"/>
                </a:solidFill>
                <a:effectLst/>
                <a:latin typeface="Times New Roman" panose="02020603050405020304" pitchFamily="18" charset="0"/>
              </a:rPr>
              <a:t>Dynticks</a:t>
            </a:r>
            <a:r>
              <a:rPr lang="en-US" altLang="zh-CN" sz="1800" dirty="0">
                <a:solidFill>
                  <a:srgbClr val="000000"/>
                </a:solidFill>
                <a:effectLst/>
                <a:latin typeface="Times New Roman" panose="02020603050405020304" pitchFamily="18" charset="0"/>
              </a:rPr>
              <a:t>-idle</a:t>
            </a:r>
            <a:r>
              <a:rPr lang="zh-CN" altLang="en-US" sz="1800" dirty="0">
                <a:solidFill>
                  <a:srgbClr val="000000"/>
                </a:solidFill>
                <a:effectLst/>
                <a:latin typeface="Times New Roman" panose="02020603050405020304" pitchFamily="18" charset="0"/>
              </a:rPr>
              <a:t>相比，</a:t>
            </a:r>
            <a:r>
              <a:rPr lang="zh-CN" altLang="en-US" sz="1800" b="1" dirty="0">
                <a:solidFill>
                  <a:srgbClr val="FF0000"/>
                </a:solidFill>
                <a:effectLst/>
                <a:latin typeface="Times New Roman" panose="02020603050405020304" pitchFamily="18" charset="0"/>
              </a:rPr>
              <a:t>增加的开销主要有两部分</a:t>
            </a:r>
            <a:r>
              <a:rPr lang="zh-CN" altLang="en-US" sz="1800" b="1" dirty="0">
                <a:solidFill>
                  <a:srgbClr val="000000"/>
                </a:solidFill>
                <a:effectLst/>
                <a:latin typeface="Times New Roman" panose="02020603050405020304" pitchFamily="18" charset="0"/>
              </a:rPr>
              <a:t>： </a:t>
            </a:r>
            <a:r>
              <a:rPr lang="en-US" altLang="zh-CN" sz="1800" b="1" dirty="0">
                <a:solidFill>
                  <a:srgbClr val="000000"/>
                </a:solidFill>
                <a:effectLst/>
                <a:latin typeface="Times New Roman" panose="02020603050405020304" pitchFamily="18" charset="0"/>
              </a:rPr>
              <a:t>RCU </a:t>
            </a:r>
            <a:r>
              <a:rPr lang="zh-CN" altLang="en-US" sz="1800" b="1" dirty="0">
                <a:solidFill>
                  <a:srgbClr val="000000"/>
                </a:solidFill>
                <a:effectLst/>
                <a:latin typeface="Times New Roman" panose="02020603050405020304" pitchFamily="18" charset="0"/>
              </a:rPr>
              <a:t>跟踪和排序、记录</a:t>
            </a:r>
            <a:r>
              <a:rPr lang="en-US" altLang="zh-CN" sz="1800" b="1" dirty="0">
                <a:solidFill>
                  <a:srgbClr val="000000"/>
                </a:solidFill>
                <a:effectLst/>
                <a:latin typeface="Times New Roman" panose="02020603050405020304" pitchFamily="18" charset="0"/>
              </a:rPr>
              <a:t>CPU</a:t>
            </a:r>
            <a:r>
              <a:rPr lang="zh-CN" altLang="en-US" sz="1800" b="1" dirty="0">
                <a:solidFill>
                  <a:srgbClr val="000000"/>
                </a:solidFill>
                <a:effectLst/>
                <a:latin typeface="Times New Roman" panose="02020603050405020304" pitchFamily="18" charset="0"/>
              </a:rPr>
              <a:t>运行时间</a:t>
            </a:r>
            <a:r>
              <a:rPr lang="en-US" altLang="zh-CN" sz="1800" dirty="0">
                <a:solidFill>
                  <a:srgbClr val="000000"/>
                </a:solidFill>
                <a:effectLst/>
                <a:latin typeface="Times New Roman" panose="02020603050405020304" pitchFamily="18" charset="0"/>
              </a:rPr>
              <a:t>[3]</a:t>
            </a:r>
          </a:p>
          <a:p>
            <a:pPr marL="285750" indent="-285750">
              <a:lnSpc>
                <a:spcPct val="150000"/>
              </a:lnSpc>
              <a:buFont typeface="Wingdings" panose="05000000000000000000" pitchFamily="2" charset="2"/>
              <a:buChar char="l"/>
            </a:pPr>
            <a:r>
              <a:rPr lang="zh-CN" altLang="en-US" sz="1800" b="1" dirty="0">
                <a:effectLst/>
                <a:latin typeface="Times New Roman" panose="02020603050405020304" pitchFamily="18" charset="0"/>
              </a:rPr>
              <a:t> </a:t>
            </a:r>
            <a:r>
              <a:rPr lang="zh-CN" altLang="en-US" sz="1800" b="1" dirty="0">
                <a:solidFill>
                  <a:srgbClr val="FF0000"/>
                </a:solidFill>
                <a:effectLst/>
                <a:latin typeface="Times New Roman" panose="02020603050405020304" pitchFamily="18" charset="0"/>
              </a:rPr>
              <a:t>使用条件：</a:t>
            </a:r>
            <a:r>
              <a:rPr lang="en-US" altLang="zh-CN" sz="1800" dirty="0">
                <a:solidFill>
                  <a:srgbClr val="000000"/>
                </a:solidFill>
                <a:effectLst/>
                <a:latin typeface="Times New Roman" panose="02020603050405020304" pitchFamily="18" charset="0"/>
              </a:rPr>
              <a:t>Full </a:t>
            </a:r>
            <a:r>
              <a:rPr lang="en-US" altLang="zh-CN" sz="1800" dirty="0" err="1">
                <a:solidFill>
                  <a:srgbClr val="000000"/>
                </a:solidFill>
                <a:effectLst/>
                <a:latin typeface="Times New Roman" panose="02020603050405020304" pitchFamily="18" charset="0"/>
              </a:rPr>
              <a:t>dynticks</a:t>
            </a:r>
            <a:r>
              <a:rPr lang="zh-CN" altLang="en-US" dirty="0">
                <a:effectLst/>
                <a:latin typeface="Times New Roman" panose="02020603050405020304" pitchFamily="18" charset="0"/>
              </a:rPr>
              <a:t> </a:t>
            </a:r>
            <a:r>
              <a:rPr lang="zh-CN" altLang="en-US" dirty="0">
                <a:solidFill>
                  <a:srgbClr val="000000"/>
                </a:solidFill>
                <a:latin typeface="Times New Roman" panose="02020603050405020304" pitchFamily="18" charset="0"/>
              </a:rPr>
              <a:t>仅适用于</a:t>
            </a:r>
            <a:r>
              <a:rPr lang="en-US" altLang="zh-CN" dirty="0">
                <a:solidFill>
                  <a:srgbClr val="000000"/>
                </a:solidFill>
                <a:latin typeface="Times New Roman" panose="02020603050405020304" pitchFamily="18" charset="0"/>
              </a:rPr>
              <a:t>CPU </a:t>
            </a:r>
            <a:r>
              <a:rPr lang="zh-CN" altLang="en-US" dirty="0">
                <a:solidFill>
                  <a:srgbClr val="000000"/>
                </a:solidFill>
                <a:latin typeface="Times New Roman" panose="02020603050405020304" pitchFamily="18" charset="0"/>
              </a:rPr>
              <a:t>计算型的工作负载，或者基于用户空间驱动程序的 </a:t>
            </a:r>
            <a:r>
              <a:rPr lang="en-US" altLang="zh-CN" dirty="0">
                <a:solidFill>
                  <a:srgbClr val="000000"/>
                </a:solidFill>
                <a:latin typeface="Times New Roman" panose="02020603050405020304" pitchFamily="18" charset="0"/>
              </a:rPr>
              <a:t>I/O</a:t>
            </a:r>
          </a:p>
          <a:p>
            <a:pPr>
              <a:lnSpc>
                <a:spcPct val="150000"/>
              </a:lnSpc>
            </a:pPr>
            <a:r>
              <a:rPr lang="zh-CN" altLang="en-US" dirty="0">
                <a:solidFill>
                  <a:srgbClr val="000000"/>
                </a:solidFill>
                <a:latin typeface="Times New Roman" panose="02020603050405020304" pitchFamily="18" charset="0"/>
              </a:rPr>
              <a:t>     不适合基于内核的 </a:t>
            </a:r>
            <a:r>
              <a:rPr lang="en-US" altLang="zh-CN" dirty="0">
                <a:solidFill>
                  <a:srgbClr val="000000"/>
                </a:solidFill>
                <a:latin typeface="Times New Roman" panose="02020603050405020304" pitchFamily="18" charset="0"/>
              </a:rPr>
              <a:t>I/O </a:t>
            </a:r>
            <a:r>
              <a:rPr lang="zh-CN" altLang="en-US" dirty="0">
                <a:solidFill>
                  <a:srgbClr val="000000"/>
                </a:solidFill>
                <a:latin typeface="Times New Roman" panose="02020603050405020304" pitchFamily="18" charset="0"/>
              </a:rPr>
              <a:t>型工作负载 </a:t>
            </a:r>
            <a:r>
              <a:rPr lang="en-US" altLang="zh-CN" dirty="0">
                <a:solidFill>
                  <a:srgbClr val="000000"/>
                </a:solidFill>
                <a:latin typeface="Times New Roman" panose="02020603050405020304" pitchFamily="18" charset="0"/>
              </a:rPr>
              <a:t>[3]</a:t>
            </a:r>
            <a:endParaRPr lang="zh-CN" altLang="en-US" sz="1800" dirty="0">
              <a:solidFill>
                <a:srgbClr val="000000"/>
              </a:solidFill>
              <a:effectLst/>
              <a:latin typeface="Times New Roman" panose="02020603050405020304" pitchFamily="18" charset="0"/>
            </a:endParaRPr>
          </a:p>
        </p:txBody>
      </p:sp>
      <p:sp>
        <p:nvSpPr>
          <p:cNvPr id="36" name="文本框 35">
            <a:extLst>
              <a:ext uri="{FF2B5EF4-FFF2-40B4-BE49-F238E27FC236}">
                <a16:creationId xmlns:a16="http://schemas.microsoft.com/office/drawing/2014/main" id="{C560A91E-6D50-40FE-9559-731E279E6E01}"/>
              </a:ext>
            </a:extLst>
          </p:cNvPr>
          <p:cNvSpPr txBox="1"/>
          <p:nvPr/>
        </p:nvSpPr>
        <p:spPr>
          <a:xfrm>
            <a:off x="3048000" y="1664115"/>
            <a:ext cx="6096000" cy="369332"/>
          </a:xfrm>
          <a:prstGeom prst="rect">
            <a:avLst/>
          </a:prstGeom>
          <a:noFill/>
        </p:spPr>
        <p:txBody>
          <a:bodyPr wrap="square">
            <a:spAutoFit/>
          </a:bodyPr>
          <a:lstStyle/>
          <a:p>
            <a:r>
              <a:rPr lang="en-US" altLang="zh-CN" sz="1800" b="1" dirty="0" err="1">
                <a:solidFill>
                  <a:schemeClr val="accent1"/>
                </a:solidFill>
                <a:latin typeface="Times New Roman" panose="02020603050405020304" pitchFamily="18" charset="0"/>
              </a:rPr>
              <a:t>减少</a:t>
            </a:r>
            <a:r>
              <a:rPr lang="zh-CN" altLang="en-US" sz="1800" b="1" dirty="0">
                <a:solidFill>
                  <a:schemeClr val="accent1"/>
                </a:solidFill>
                <a:latin typeface="Times New Roman" panose="02020603050405020304" pitchFamily="18" charset="0"/>
              </a:rPr>
              <a:t>计</a:t>
            </a:r>
            <a:r>
              <a:rPr lang="en-US" altLang="zh-CN" sz="1800" b="1" dirty="0" err="1">
                <a:solidFill>
                  <a:schemeClr val="accent1"/>
                </a:solidFill>
                <a:latin typeface="Times New Roman" panose="02020603050405020304" pitchFamily="18" charset="0"/>
              </a:rPr>
              <a:t>时器中断的次数</a:t>
            </a:r>
            <a:r>
              <a:rPr lang="zh-CN" altLang="en-US" sz="1800" b="1" dirty="0">
                <a:solidFill>
                  <a:schemeClr val="accent1"/>
                </a:solidFill>
                <a:latin typeface="Times New Roman" panose="02020603050405020304" pitchFamily="18" charset="0"/>
              </a:rPr>
              <a:t>，任务</a:t>
            </a:r>
            <a:r>
              <a:rPr lang="en-US" altLang="zh-CN" sz="1800" b="1" dirty="0" err="1">
                <a:solidFill>
                  <a:schemeClr val="accent1"/>
                </a:solidFill>
                <a:latin typeface="Times New Roman" panose="02020603050405020304" pitchFamily="18" charset="0"/>
              </a:rPr>
              <a:t>可以相对不间断地运行</a:t>
            </a:r>
            <a:endParaRPr lang="zh-CN" altLang="en-US" dirty="0">
              <a:latin typeface="Times New Roman" panose="02020603050405020304" pitchFamily="18" charset="0"/>
            </a:endParaRPr>
          </a:p>
        </p:txBody>
      </p:sp>
      <p:sp>
        <p:nvSpPr>
          <p:cNvPr id="10" name="文本框 9">
            <a:extLst>
              <a:ext uri="{FF2B5EF4-FFF2-40B4-BE49-F238E27FC236}">
                <a16:creationId xmlns:a16="http://schemas.microsoft.com/office/drawing/2014/main" id="{B4EA843B-0267-45EB-8A0F-E6B837C85FC8}"/>
              </a:ext>
            </a:extLst>
          </p:cNvPr>
          <p:cNvSpPr txBox="1"/>
          <p:nvPr/>
        </p:nvSpPr>
        <p:spPr>
          <a:xfrm>
            <a:off x="1127139" y="2378898"/>
            <a:ext cx="1338828" cy="369332"/>
          </a:xfrm>
          <a:prstGeom prst="rect">
            <a:avLst/>
          </a:prstGeom>
          <a:noFill/>
        </p:spPr>
        <p:txBody>
          <a:bodyPr wrap="none" rtlCol="0">
            <a:spAutoFit/>
          </a:bodyPr>
          <a:lstStyle/>
          <a:p>
            <a:r>
              <a:rPr lang="zh-CN" altLang="en-US" dirty="0">
                <a:latin typeface="Times New Roman" panose="02020603050405020304" pitchFamily="18" charset="0"/>
              </a:rPr>
              <a:t>不足之处：</a:t>
            </a:r>
          </a:p>
        </p:txBody>
      </p:sp>
    </p:spTree>
    <p:extLst>
      <p:ext uri="{BB962C8B-B14F-4D97-AF65-F5344CB8AC3E}">
        <p14:creationId xmlns:p14="http://schemas.microsoft.com/office/powerpoint/2010/main" val="61471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3887B1-2B12-4E8B-897D-17E970185C5D}"/>
              </a:ext>
            </a:extLst>
          </p:cNvPr>
          <p:cNvSpPr>
            <a:spLocks noGrp="1"/>
          </p:cNvSpPr>
          <p:nvPr>
            <p:ph type="dt" sz="half" idx="10"/>
          </p:nvPr>
        </p:nvSpPr>
        <p:spPr/>
        <p:txBody>
          <a:bodyPr/>
          <a:lstStyle/>
          <a:p>
            <a:r>
              <a:rPr lang="en-US" altLang="zh-CN">
                <a:latin typeface="Times New Roman" panose="02020603050405020304" pitchFamily="18" charset="0"/>
              </a:rPr>
              <a:t>2022/7/14</a:t>
            </a:r>
            <a:endParaRPr lang="zh-CN" altLang="en-US">
              <a:latin typeface="Times New Roman" panose="02020603050405020304" pitchFamily="18" charset="0"/>
            </a:endParaRPr>
          </a:p>
        </p:txBody>
      </p:sp>
      <p:sp>
        <p:nvSpPr>
          <p:cNvPr id="4" name="文本框 3">
            <a:extLst>
              <a:ext uri="{FF2B5EF4-FFF2-40B4-BE49-F238E27FC236}">
                <a16:creationId xmlns:a16="http://schemas.microsoft.com/office/drawing/2014/main" id="{041B508F-8137-41F6-B38A-F877D5EDC96A}"/>
              </a:ext>
            </a:extLst>
          </p:cNvPr>
          <p:cNvSpPr txBox="1"/>
          <p:nvPr/>
        </p:nvSpPr>
        <p:spPr>
          <a:xfrm>
            <a:off x="1973934" y="1682789"/>
            <a:ext cx="9303666" cy="1710468"/>
          </a:xfrm>
          <a:prstGeom prst="rect">
            <a:avLst/>
          </a:prstGeom>
          <a:noFill/>
        </p:spPr>
        <p:txBody>
          <a:bodyPr wrap="square">
            <a:spAutoFit/>
          </a:bodyPr>
          <a:lstStyle/>
          <a:p>
            <a:pPr>
              <a:lnSpc>
                <a:spcPct val="150000"/>
              </a:lnSpc>
            </a:pPr>
            <a:r>
              <a:rPr lang="en-US" altLang="zh-CN" sz="1800" dirty="0">
                <a:solidFill>
                  <a:srgbClr val="000000"/>
                </a:solidFill>
                <a:effectLst/>
                <a:latin typeface="Times New Roman" panose="02020603050405020304" pitchFamily="18" charset="0"/>
              </a:rPr>
              <a:t>Full </a:t>
            </a:r>
            <a:r>
              <a:rPr lang="en-US" altLang="zh-CN" sz="1800" dirty="0" err="1">
                <a:solidFill>
                  <a:srgbClr val="000000"/>
                </a:solidFill>
                <a:effectLst/>
                <a:latin typeface="Times New Roman" panose="02020603050405020304" pitchFamily="18" charset="0"/>
              </a:rPr>
              <a:t>dynticks</a:t>
            </a:r>
            <a:r>
              <a:rPr lang="zh-CN" altLang="en-US" sz="1800" dirty="0">
                <a:solidFill>
                  <a:srgbClr val="000000"/>
                </a:solidFill>
                <a:effectLst/>
                <a:latin typeface="Times New Roman" panose="02020603050405020304" pitchFamily="18" charset="0"/>
              </a:rPr>
              <a:t>模式下</a:t>
            </a:r>
            <a:r>
              <a:rPr lang="zh-CN" altLang="en-US" b="0" i="0" dirty="0">
                <a:solidFill>
                  <a:srgbClr val="303030"/>
                </a:solidFill>
                <a:effectLst/>
                <a:latin typeface="Times New Roman" panose="02020603050405020304" pitchFamily="18" charset="0"/>
              </a:rPr>
              <a:t>时钟残余的 </a:t>
            </a:r>
            <a:r>
              <a:rPr lang="en-US" altLang="zh-CN" b="0" i="0" dirty="0">
                <a:solidFill>
                  <a:srgbClr val="303030"/>
                </a:solidFill>
                <a:effectLst/>
                <a:latin typeface="Times New Roman" panose="02020603050405020304" pitchFamily="18" charset="0"/>
              </a:rPr>
              <a:t>1 Hz Tick</a:t>
            </a:r>
            <a:r>
              <a:rPr lang="zh-CN" altLang="en-US" b="0" i="0" dirty="0">
                <a:solidFill>
                  <a:srgbClr val="303030"/>
                </a:solidFill>
                <a:effectLst/>
                <a:latin typeface="Times New Roman" panose="02020603050405020304" pitchFamily="18" charset="0"/>
              </a:rPr>
              <a:t>（每秒钟中断）仍然存在，目的是为了维护调度程序内部统计。它以前在隔离的 </a:t>
            </a:r>
            <a:r>
              <a:rPr lang="en-US" altLang="zh-CN" b="0" i="0" dirty="0">
                <a:solidFill>
                  <a:srgbClr val="303030"/>
                </a:solidFill>
                <a:effectLst/>
                <a:latin typeface="Times New Roman" panose="02020603050405020304" pitchFamily="18" charset="0"/>
              </a:rPr>
              <a:t>CPU </a:t>
            </a:r>
            <a:r>
              <a:rPr lang="zh-CN" altLang="en-US" b="0" i="0" dirty="0">
                <a:solidFill>
                  <a:srgbClr val="303030"/>
                </a:solidFill>
                <a:effectLst/>
                <a:latin typeface="Times New Roman" panose="02020603050405020304" pitchFamily="18" charset="0"/>
              </a:rPr>
              <a:t>上执行，但是在</a:t>
            </a:r>
            <a:r>
              <a:rPr lang="en-US" altLang="zh-CN" dirty="0">
                <a:latin typeface="Times New Roman" panose="02020603050405020304" pitchFamily="18" charset="0"/>
              </a:rPr>
              <a:t>CPU</a:t>
            </a:r>
            <a:r>
              <a:rPr lang="zh-CN" altLang="en-US" dirty="0">
                <a:latin typeface="Times New Roman" panose="02020603050405020304" pitchFamily="18" charset="0"/>
              </a:rPr>
              <a:t>隔离与</a:t>
            </a:r>
            <a:r>
              <a:rPr lang="en-US" altLang="zh-CN" sz="1800" dirty="0">
                <a:solidFill>
                  <a:srgbClr val="000000"/>
                </a:solidFill>
                <a:effectLst/>
                <a:latin typeface="Times New Roman" panose="02020603050405020304" pitchFamily="18" charset="0"/>
              </a:rPr>
              <a:t>Full </a:t>
            </a:r>
            <a:r>
              <a:rPr lang="en-US" altLang="zh-CN" sz="1800" dirty="0" err="1">
                <a:solidFill>
                  <a:srgbClr val="000000"/>
                </a:solidFill>
                <a:effectLst/>
                <a:latin typeface="Times New Roman" panose="02020603050405020304" pitchFamily="18" charset="0"/>
              </a:rPr>
              <a:t>dynticks</a:t>
            </a:r>
            <a:r>
              <a:rPr lang="zh-CN" altLang="en-US" sz="1800" dirty="0">
                <a:solidFill>
                  <a:srgbClr val="000000"/>
                </a:solidFill>
                <a:effectLst/>
                <a:latin typeface="Times New Roman" panose="02020603050405020304" pitchFamily="18" charset="0"/>
              </a:rPr>
              <a:t>结合的情况下</a:t>
            </a:r>
            <a:r>
              <a:rPr lang="zh-CN" altLang="en-US" b="0" i="0" dirty="0">
                <a:solidFill>
                  <a:srgbClr val="303030"/>
                </a:solidFill>
                <a:effectLst/>
                <a:latin typeface="Times New Roman" panose="02020603050405020304" pitchFamily="18" charset="0"/>
              </a:rPr>
              <a:t>，这个工作使用一个未绑定的工作队列被卸载到 </a:t>
            </a:r>
            <a:r>
              <a:rPr lang="en-US" altLang="zh-CN" sz="1800" dirty="0">
                <a:solidFill>
                  <a:srgbClr val="000000"/>
                </a:solidFill>
                <a:effectLst/>
                <a:latin typeface="Times New Roman" panose="02020603050405020304" pitchFamily="18" charset="0"/>
              </a:rPr>
              <a:t>Full </a:t>
            </a:r>
            <a:r>
              <a:rPr lang="en-US" altLang="zh-CN" sz="1800" dirty="0" err="1">
                <a:solidFill>
                  <a:srgbClr val="000000"/>
                </a:solidFill>
                <a:effectLst/>
                <a:latin typeface="Times New Roman" panose="02020603050405020304" pitchFamily="18" charset="0"/>
              </a:rPr>
              <a:t>dynticks</a:t>
            </a:r>
            <a:r>
              <a:rPr lang="en-US" altLang="zh-CN" sz="1800" dirty="0">
                <a:solidFill>
                  <a:srgbClr val="000000"/>
                </a:solidFill>
                <a:effectLst/>
                <a:latin typeface="Times New Roman" panose="02020603050405020304" pitchFamily="18" charset="0"/>
              </a:rPr>
              <a:t> </a:t>
            </a:r>
            <a:r>
              <a:rPr lang="zh-CN" altLang="en-US" b="0" i="0" dirty="0">
                <a:solidFill>
                  <a:srgbClr val="303030"/>
                </a:solidFill>
                <a:effectLst/>
                <a:latin typeface="Times New Roman" panose="02020603050405020304" pitchFamily="18" charset="0"/>
              </a:rPr>
              <a:t>范围之外的 </a:t>
            </a:r>
            <a:r>
              <a:rPr lang="en-US" altLang="zh-CN" b="0" i="0" dirty="0">
                <a:solidFill>
                  <a:srgbClr val="303030"/>
                </a:solidFill>
                <a:effectLst/>
                <a:latin typeface="Times New Roman" panose="02020603050405020304" pitchFamily="18" charset="0"/>
              </a:rPr>
              <a:t>CPU</a:t>
            </a:r>
            <a:r>
              <a:rPr lang="zh-CN" altLang="en-US" b="0" i="0" dirty="0">
                <a:solidFill>
                  <a:srgbClr val="303030"/>
                </a:solidFill>
                <a:effectLst/>
                <a:latin typeface="Times New Roman" panose="02020603050405020304" pitchFamily="18" charset="0"/>
              </a:rPr>
              <a:t>。</a:t>
            </a:r>
            <a:endParaRPr lang="en-US" altLang="zh-CN" b="0" i="0" dirty="0">
              <a:solidFill>
                <a:srgbClr val="303030"/>
              </a:solidFill>
              <a:effectLst/>
              <a:latin typeface="Times New Roman" panose="02020603050405020304" pitchFamily="18" charset="0"/>
            </a:endParaRPr>
          </a:p>
          <a:p>
            <a:pPr>
              <a:lnSpc>
                <a:spcPct val="150000"/>
              </a:lnSpc>
            </a:pPr>
            <a:r>
              <a:rPr lang="zh-CN" altLang="en-US" b="0" i="0" dirty="0">
                <a:solidFill>
                  <a:srgbClr val="303030"/>
                </a:solidFill>
                <a:effectLst/>
                <a:latin typeface="Times New Roman" panose="02020603050405020304" pitchFamily="18" charset="0"/>
              </a:rPr>
              <a:t>这意味着</a:t>
            </a:r>
            <a:r>
              <a:rPr lang="zh-CN" altLang="en-US" b="1" i="0" dirty="0">
                <a:solidFill>
                  <a:srgbClr val="FF0000"/>
                </a:solidFill>
                <a:effectLst/>
                <a:latin typeface="Times New Roman" panose="02020603050405020304" pitchFamily="18" charset="0"/>
              </a:rPr>
              <a:t>任务可以在被隔离出的 </a:t>
            </a:r>
            <a:r>
              <a:rPr lang="en-US" altLang="zh-CN" b="1" i="0" dirty="0">
                <a:solidFill>
                  <a:srgbClr val="FF0000"/>
                </a:solidFill>
                <a:effectLst/>
                <a:latin typeface="Times New Roman" panose="02020603050405020304" pitchFamily="18" charset="0"/>
              </a:rPr>
              <a:t>CPU </a:t>
            </a:r>
            <a:r>
              <a:rPr lang="zh-CN" altLang="en-US" b="1" i="0" dirty="0">
                <a:solidFill>
                  <a:srgbClr val="FF0000"/>
                </a:solidFill>
                <a:effectLst/>
                <a:latin typeface="Times New Roman" panose="02020603050405020304" pitchFamily="18" charset="0"/>
              </a:rPr>
              <a:t>上 </a:t>
            </a:r>
            <a:r>
              <a:rPr lang="en-US" altLang="zh-CN" b="1" i="0" dirty="0">
                <a:solidFill>
                  <a:srgbClr val="FF0000"/>
                </a:solidFill>
                <a:effectLst/>
                <a:latin typeface="Times New Roman" panose="02020603050405020304" pitchFamily="18" charset="0"/>
              </a:rPr>
              <a:t>100%</a:t>
            </a:r>
            <a:r>
              <a:rPr lang="zh-CN" altLang="en-US" b="1" i="0" dirty="0">
                <a:solidFill>
                  <a:srgbClr val="FF0000"/>
                </a:solidFill>
                <a:effectLst/>
                <a:latin typeface="Times New Roman" panose="02020603050405020304" pitchFamily="18" charset="0"/>
              </a:rPr>
              <a:t>无 </a:t>
            </a:r>
            <a:r>
              <a:rPr lang="en-US" altLang="zh-CN" b="1" i="0" dirty="0">
                <a:solidFill>
                  <a:srgbClr val="FF0000"/>
                </a:solidFill>
                <a:effectLst/>
                <a:latin typeface="Times New Roman" panose="02020603050405020304" pitchFamily="18" charset="0"/>
              </a:rPr>
              <a:t>Tick </a:t>
            </a:r>
            <a:r>
              <a:rPr lang="zh-CN" altLang="en-US" b="1" i="0" dirty="0">
                <a:solidFill>
                  <a:srgbClr val="FF0000"/>
                </a:solidFill>
                <a:effectLst/>
                <a:latin typeface="Times New Roman" panose="02020603050405020304" pitchFamily="18" charset="0"/>
              </a:rPr>
              <a:t>运行</a:t>
            </a:r>
            <a:r>
              <a:rPr lang="en-US" altLang="zh-CN" sz="1800" dirty="0">
                <a:solidFill>
                  <a:srgbClr val="000000"/>
                </a:solidFill>
                <a:latin typeface="Times New Roman" panose="02020603050405020304" pitchFamily="18" charset="0"/>
              </a:rPr>
              <a:t>[3] </a:t>
            </a:r>
            <a:r>
              <a:rPr lang="zh-CN" altLang="en-US" b="0" i="0" dirty="0">
                <a:solidFill>
                  <a:srgbClr val="303030"/>
                </a:solidFill>
                <a:effectLst/>
                <a:latin typeface="Times New Roman" panose="02020603050405020304" pitchFamily="18" charset="0"/>
              </a:rPr>
              <a:t>。</a:t>
            </a:r>
            <a:endParaRPr lang="en-US" altLang="zh-CN" b="0" i="0" dirty="0">
              <a:solidFill>
                <a:srgbClr val="303030"/>
              </a:solidFill>
              <a:effectLst/>
              <a:latin typeface="Times New Roman" panose="02020603050405020304" pitchFamily="18" charset="0"/>
            </a:endParaRPr>
          </a:p>
        </p:txBody>
      </p:sp>
      <p:sp>
        <p:nvSpPr>
          <p:cNvPr id="7" name="文本框 6">
            <a:extLst>
              <a:ext uri="{FF2B5EF4-FFF2-40B4-BE49-F238E27FC236}">
                <a16:creationId xmlns:a16="http://schemas.microsoft.com/office/drawing/2014/main" id="{7C5B9DB6-54EF-494D-852C-1512BC7544C7}"/>
              </a:ext>
            </a:extLst>
          </p:cNvPr>
          <p:cNvSpPr txBox="1"/>
          <p:nvPr/>
        </p:nvSpPr>
        <p:spPr>
          <a:xfrm>
            <a:off x="589280" y="1038477"/>
            <a:ext cx="4552849" cy="461665"/>
          </a:xfrm>
          <a:prstGeom prst="rect">
            <a:avLst/>
          </a:prstGeom>
          <a:noFill/>
        </p:spPr>
        <p:txBody>
          <a:bodyPr wrap="none" rtlCol="0">
            <a:spAutoFit/>
          </a:bodyPr>
          <a:lstStyle/>
          <a:p>
            <a:r>
              <a:rPr lang="zh-CN" altLang="en-US" sz="2400" dirty="0">
                <a:latin typeface="Times New Roman" panose="02020603050405020304" pitchFamily="18" charset="0"/>
              </a:rPr>
              <a:t>当</a:t>
            </a:r>
            <a:r>
              <a:rPr lang="en-US" altLang="zh-CN" sz="2400" dirty="0">
                <a:latin typeface="Times New Roman" panose="02020603050405020304" pitchFamily="18" charset="0"/>
              </a:rPr>
              <a:t>CPU</a:t>
            </a:r>
            <a:r>
              <a:rPr lang="zh-CN" altLang="en-US" sz="2400" dirty="0">
                <a:latin typeface="Times New Roman" panose="02020603050405020304" pitchFamily="18" charset="0"/>
              </a:rPr>
              <a:t>隔离与</a:t>
            </a:r>
            <a:r>
              <a:rPr lang="en-US" altLang="zh-CN" sz="2400" dirty="0">
                <a:solidFill>
                  <a:srgbClr val="000000"/>
                </a:solidFill>
                <a:effectLst/>
                <a:latin typeface="Times New Roman" panose="02020603050405020304" pitchFamily="18" charset="0"/>
              </a:rPr>
              <a:t>Full </a:t>
            </a:r>
            <a:r>
              <a:rPr lang="en-US" altLang="zh-CN" sz="2400" dirty="0" err="1">
                <a:solidFill>
                  <a:srgbClr val="000000"/>
                </a:solidFill>
                <a:effectLst/>
                <a:latin typeface="Times New Roman" panose="02020603050405020304" pitchFamily="18" charset="0"/>
              </a:rPr>
              <a:t>dynticks</a:t>
            </a:r>
            <a:r>
              <a:rPr lang="zh-CN" altLang="en-US" sz="2400" dirty="0">
                <a:solidFill>
                  <a:srgbClr val="000000"/>
                </a:solidFill>
                <a:effectLst/>
                <a:latin typeface="Times New Roman" panose="02020603050405020304" pitchFamily="18" charset="0"/>
              </a:rPr>
              <a:t>结合：</a:t>
            </a:r>
            <a:endParaRPr lang="zh-CN" altLang="en-US" sz="2400" dirty="0">
              <a:latin typeface="Times New Roman" panose="02020603050405020304" pitchFamily="18" charset="0"/>
            </a:endParaRPr>
          </a:p>
        </p:txBody>
      </p:sp>
      <p:sp>
        <p:nvSpPr>
          <p:cNvPr id="8" name="文本框 7">
            <a:extLst>
              <a:ext uri="{FF2B5EF4-FFF2-40B4-BE49-F238E27FC236}">
                <a16:creationId xmlns:a16="http://schemas.microsoft.com/office/drawing/2014/main" id="{81B64E92-6A44-4008-8B8F-74153D8E3BB5}"/>
              </a:ext>
            </a:extLst>
          </p:cNvPr>
          <p:cNvSpPr txBox="1"/>
          <p:nvPr/>
        </p:nvSpPr>
        <p:spPr>
          <a:xfrm>
            <a:off x="1107440" y="3980679"/>
            <a:ext cx="1338828" cy="369332"/>
          </a:xfrm>
          <a:prstGeom prst="rect">
            <a:avLst/>
          </a:prstGeom>
          <a:noFill/>
        </p:spPr>
        <p:txBody>
          <a:bodyPr wrap="none" rtlCol="0">
            <a:spAutoFit/>
          </a:bodyPr>
          <a:lstStyle/>
          <a:p>
            <a:r>
              <a:rPr lang="zh-CN" altLang="en-US" dirty="0">
                <a:latin typeface="Times New Roman" panose="02020603050405020304" pitchFamily="18" charset="0"/>
              </a:rPr>
              <a:t>在工程上：</a:t>
            </a:r>
          </a:p>
        </p:txBody>
      </p:sp>
      <p:sp>
        <p:nvSpPr>
          <p:cNvPr id="9" name="文本框 8">
            <a:extLst>
              <a:ext uri="{FF2B5EF4-FFF2-40B4-BE49-F238E27FC236}">
                <a16:creationId xmlns:a16="http://schemas.microsoft.com/office/drawing/2014/main" id="{EF84BA08-3458-48B4-9001-A90E57A8EFCC}"/>
              </a:ext>
            </a:extLst>
          </p:cNvPr>
          <p:cNvSpPr txBox="1"/>
          <p:nvPr/>
        </p:nvSpPr>
        <p:spPr>
          <a:xfrm>
            <a:off x="1973934" y="4385455"/>
            <a:ext cx="8755026" cy="1294650"/>
          </a:xfrm>
          <a:prstGeom prst="rect">
            <a:avLst/>
          </a:prstGeom>
          <a:noFill/>
        </p:spPr>
        <p:txBody>
          <a:bodyPr wrap="square">
            <a:spAutoFit/>
          </a:bodyPr>
          <a:lstStyle/>
          <a:p>
            <a:pPr>
              <a:lnSpc>
                <a:spcPct val="150000"/>
              </a:lnSpc>
            </a:pPr>
            <a:r>
              <a:rPr lang="zh-CN" altLang="en-US" dirty="0">
                <a:solidFill>
                  <a:srgbClr val="303030"/>
                </a:solidFill>
                <a:latin typeface="Times New Roman" panose="02020603050405020304" pitchFamily="18" charset="0"/>
              </a:rPr>
              <a:t>使能</a:t>
            </a:r>
            <a:r>
              <a:rPr lang="en-US" altLang="zh-CN" b="0" i="0" dirty="0">
                <a:solidFill>
                  <a:srgbClr val="24292E"/>
                </a:solidFill>
                <a:effectLst/>
                <a:latin typeface="Times New Roman" panose="02020603050405020304" pitchFamily="18" charset="0"/>
              </a:rPr>
              <a:t>NO_HZ_FULL</a:t>
            </a:r>
            <a:r>
              <a:rPr lang="zh-CN" altLang="en-US" b="0" i="0" dirty="0">
                <a:solidFill>
                  <a:srgbClr val="24292E"/>
                </a:solidFill>
                <a:effectLst/>
                <a:latin typeface="Times New Roman" panose="02020603050405020304" pitchFamily="18" charset="0"/>
              </a:rPr>
              <a:t>（即</a:t>
            </a:r>
            <a:r>
              <a:rPr lang="en-US" altLang="zh-CN" sz="1800" dirty="0">
                <a:solidFill>
                  <a:srgbClr val="000000"/>
                </a:solidFill>
                <a:effectLst/>
                <a:latin typeface="Times New Roman" panose="02020603050405020304" pitchFamily="18" charset="0"/>
              </a:rPr>
              <a:t>Full </a:t>
            </a:r>
            <a:r>
              <a:rPr lang="en-US" altLang="zh-CN" sz="1800" dirty="0" err="1">
                <a:solidFill>
                  <a:srgbClr val="000000"/>
                </a:solidFill>
                <a:effectLst/>
                <a:latin typeface="Times New Roman" panose="02020603050405020304" pitchFamily="18" charset="0"/>
              </a:rPr>
              <a:t>dynticks</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Times New Roman" panose="02020603050405020304" pitchFamily="18" charset="0"/>
              </a:rPr>
              <a:t>设置</a:t>
            </a:r>
            <a:r>
              <a:rPr lang="zh-CN" altLang="en-US" b="0" i="0" dirty="0">
                <a:solidFill>
                  <a:srgbClr val="24292E"/>
                </a:solidFill>
                <a:effectLst/>
                <a:latin typeface="Times New Roman" panose="02020603050405020304" pitchFamily="18" charset="0"/>
              </a:rPr>
              <a:t>）</a:t>
            </a:r>
            <a:endParaRPr lang="en-US" altLang="zh-CN" b="0" i="0" dirty="0">
              <a:solidFill>
                <a:srgbClr val="24292E"/>
              </a:solidFill>
              <a:effectLst/>
              <a:latin typeface="Times New Roman" panose="02020603050405020304" pitchFamily="18" charset="0"/>
            </a:endParaRPr>
          </a:p>
          <a:p>
            <a:pPr>
              <a:lnSpc>
                <a:spcPct val="150000"/>
              </a:lnSpc>
            </a:pPr>
            <a:r>
              <a:rPr lang="zh-CN" altLang="en-US" b="0" i="0" dirty="0">
                <a:solidFill>
                  <a:srgbClr val="303030"/>
                </a:solidFill>
                <a:effectLst/>
                <a:latin typeface="Times New Roman" panose="02020603050405020304" pitchFamily="18" charset="0"/>
              </a:rPr>
              <a:t>使用“</a:t>
            </a:r>
            <a:r>
              <a:rPr lang="en-US" altLang="zh-CN" b="0" i="0" dirty="0" err="1">
                <a:solidFill>
                  <a:srgbClr val="303030"/>
                </a:solidFill>
                <a:effectLst/>
                <a:latin typeface="Times New Roman" panose="02020603050405020304" pitchFamily="18" charset="0"/>
              </a:rPr>
              <a:t>nohz_full</a:t>
            </a:r>
            <a:r>
              <a:rPr lang="en-US" altLang="zh-CN" b="0" i="0" dirty="0">
                <a:solidFill>
                  <a:srgbClr val="303030"/>
                </a:solidFill>
                <a:effectLst/>
                <a:latin typeface="Times New Roman" panose="02020603050405020304" pitchFamily="18" charset="0"/>
              </a:rPr>
              <a:t>=[CPU </a:t>
            </a:r>
            <a:r>
              <a:rPr lang="zh-CN" altLang="en-US" b="0" i="0" dirty="0">
                <a:solidFill>
                  <a:srgbClr val="303030"/>
                </a:solidFill>
                <a:effectLst/>
                <a:latin typeface="Times New Roman" panose="02020603050405020304" pitchFamily="18" charset="0"/>
              </a:rPr>
              <a:t>编号</a:t>
            </a:r>
            <a:r>
              <a:rPr lang="en-US" altLang="zh-CN" b="0" i="0" dirty="0">
                <a:solidFill>
                  <a:srgbClr val="303030"/>
                </a:solidFill>
                <a:effectLst/>
                <a:latin typeface="Times New Roman" panose="02020603050405020304" pitchFamily="18" charset="0"/>
              </a:rPr>
              <a:t>]” </a:t>
            </a:r>
            <a:r>
              <a:rPr lang="zh-CN" altLang="en-US" b="0" i="0" dirty="0">
                <a:solidFill>
                  <a:srgbClr val="303030"/>
                </a:solidFill>
                <a:effectLst/>
                <a:latin typeface="Times New Roman" panose="02020603050405020304" pitchFamily="18" charset="0"/>
              </a:rPr>
              <a:t>引导参数</a:t>
            </a:r>
            <a:r>
              <a:rPr lang="zh-CN" altLang="en-US" b="0" i="0" dirty="0">
                <a:solidFill>
                  <a:srgbClr val="24292E"/>
                </a:solidFill>
                <a:effectLst/>
                <a:latin typeface="Times New Roman" panose="02020603050405020304" pitchFamily="18" charset="0"/>
                <a:ea typeface="DengXian" panose="02010600030101010101" pitchFamily="2" charset="-122"/>
              </a:rPr>
              <a:t>，让</a:t>
            </a:r>
            <a:r>
              <a:rPr lang="zh-CN" altLang="en-US" b="0" i="0" dirty="0">
                <a:solidFill>
                  <a:srgbClr val="24292E"/>
                </a:solidFill>
                <a:effectLst/>
                <a:latin typeface="Times New Roman" panose="02020603050405020304" pitchFamily="18" charset="0"/>
              </a:rPr>
              <a:t>被隔离的</a:t>
            </a:r>
            <a:r>
              <a:rPr lang="en-US" altLang="zh-CN" b="0" i="0" dirty="0">
                <a:solidFill>
                  <a:srgbClr val="24292E"/>
                </a:solidFill>
                <a:effectLst/>
                <a:latin typeface="Times New Roman" panose="02020603050405020304" pitchFamily="18" charset="0"/>
              </a:rPr>
              <a:t>CPU</a:t>
            </a:r>
            <a:r>
              <a:rPr lang="zh-CN" altLang="en-US" b="0" i="0" dirty="0">
                <a:solidFill>
                  <a:srgbClr val="24292E"/>
                </a:solidFill>
                <a:effectLst/>
                <a:latin typeface="Times New Roman" panose="02020603050405020304" pitchFamily="18" charset="0"/>
                <a:ea typeface="DengXian" panose="02010600030101010101" pitchFamily="2" charset="-122"/>
              </a:rPr>
              <a:t>支持</a:t>
            </a:r>
            <a:r>
              <a:rPr lang="en-US" altLang="zh-CN" b="0" i="0" dirty="0">
                <a:solidFill>
                  <a:srgbClr val="24292E"/>
                </a:solidFill>
                <a:effectLst/>
                <a:latin typeface="Times New Roman" panose="02020603050405020304" pitchFamily="18" charset="0"/>
              </a:rPr>
              <a:t>NO_HZ_FULL</a:t>
            </a:r>
            <a:r>
              <a:rPr lang="zh-CN" altLang="en-US" b="0" i="0" dirty="0">
                <a:solidFill>
                  <a:srgbClr val="24292E"/>
                </a:solidFill>
                <a:effectLst/>
                <a:latin typeface="Times New Roman" panose="02020603050405020304" pitchFamily="18" charset="0"/>
              </a:rPr>
              <a:t>，</a:t>
            </a:r>
            <a:endParaRPr lang="en-US" altLang="zh-CN" b="0" i="0" dirty="0">
              <a:solidFill>
                <a:srgbClr val="24292E"/>
              </a:solidFill>
              <a:effectLst/>
              <a:latin typeface="Times New Roman" panose="02020603050405020304" pitchFamily="18" charset="0"/>
            </a:endParaRPr>
          </a:p>
          <a:p>
            <a:pPr>
              <a:lnSpc>
                <a:spcPct val="150000"/>
              </a:lnSpc>
            </a:pPr>
            <a:r>
              <a:rPr lang="zh-CN" altLang="en-US" dirty="0">
                <a:solidFill>
                  <a:srgbClr val="303030"/>
                </a:solidFill>
                <a:latin typeface="Times New Roman" panose="02020603050405020304" pitchFamily="18" charset="0"/>
              </a:rPr>
              <a:t>将</a:t>
            </a:r>
            <a:r>
              <a:rPr lang="en-US" altLang="zh-CN" dirty="0">
                <a:solidFill>
                  <a:srgbClr val="303030"/>
                </a:solidFill>
                <a:latin typeface="Times New Roman" panose="02020603050405020304" pitchFamily="18" charset="0"/>
              </a:rPr>
              <a:t>CPU</a:t>
            </a:r>
            <a:r>
              <a:rPr lang="zh-CN" altLang="en-US" dirty="0">
                <a:solidFill>
                  <a:srgbClr val="303030"/>
                </a:solidFill>
                <a:latin typeface="Times New Roman" panose="02020603050405020304" pitchFamily="18" charset="0"/>
              </a:rPr>
              <a:t>隔离，将任务绑定到对应的</a:t>
            </a:r>
            <a:r>
              <a:rPr lang="en-US" altLang="zh-CN" dirty="0">
                <a:solidFill>
                  <a:srgbClr val="303030"/>
                </a:solidFill>
                <a:latin typeface="Times New Roman" panose="02020603050405020304" pitchFamily="18" charset="0"/>
              </a:rPr>
              <a:t>CPU</a:t>
            </a:r>
            <a:r>
              <a:rPr lang="zh-CN" altLang="en-US" dirty="0">
                <a:solidFill>
                  <a:srgbClr val="303030"/>
                </a:solidFill>
                <a:latin typeface="Times New Roman" panose="02020603050405020304" pitchFamily="18" charset="0"/>
              </a:rPr>
              <a:t>上</a:t>
            </a:r>
            <a:endParaRPr lang="en-US" altLang="zh-CN" dirty="0">
              <a:solidFill>
                <a:srgbClr val="303030"/>
              </a:solidFill>
              <a:latin typeface="Times New Roman" panose="02020603050405020304" pitchFamily="18" charset="0"/>
            </a:endParaRPr>
          </a:p>
        </p:txBody>
      </p:sp>
    </p:spTree>
    <p:extLst>
      <p:ext uri="{BB962C8B-B14F-4D97-AF65-F5344CB8AC3E}">
        <p14:creationId xmlns:p14="http://schemas.microsoft.com/office/powerpoint/2010/main" val="116571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503B0CA-A422-4C23-B091-E0BC3438F6D3}"/>
              </a:ext>
            </a:extLst>
          </p:cNvPr>
          <p:cNvSpPr txBox="1"/>
          <p:nvPr/>
        </p:nvSpPr>
        <p:spPr>
          <a:xfrm>
            <a:off x="733872" y="2921811"/>
            <a:ext cx="10956846" cy="1294970"/>
          </a:xfrm>
          <a:prstGeom prst="rect">
            <a:avLst/>
          </a:prstGeom>
          <a:noFill/>
        </p:spPr>
        <p:txBody>
          <a:bodyPr wrap="none" rtlCol="0">
            <a:spAutoFit/>
          </a:bodyPr>
          <a:lstStyle/>
          <a:p>
            <a:pPr>
              <a:lnSpc>
                <a:spcPct val="150000"/>
              </a:lnSpc>
            </a:pPr>
            <a:r>
              <a:rPr lang="zh-CN" altLang="en-US" dirty="0"/>
              <a:t>在高实时、高性能的需求下，</a:t>
            </a:r>
            <a:r>
              <a:rPr lang="zh-CN" altLang="en-US" dirty="0">
                <a:solidFill>
                  <a:srgbClr val="000000"/>
                </a:solidFill>
                <a:latin typeface="Times New Roman" panose="02020603050405020304" pitchFamily="18" charset="0"/>
              </a:rPr>
              <a:t>满足</a:t>
            </a:r>
            <a:r>
              <a:rPr lang="en-US" altLang="zh-CN" sz="1800" dirty="0">
                <a:solidFill>
                  <a:srgbClr val="000000"/>
                </a:solidFill>
                <a:effectLst/>
                <a:latin typeface="TimesNewRomanPS-ItalicMT"/>
              </a:rPr>
              <a:t>Full </a:t>
            </a:r>
            <a:r>
              <a:rPr lang="en-US" altLang="zh-CN" sz="1800" dirty="0" err="1">
                <a:solidFill>
                  <a:srgbClr val="000000"/>
                </a:solidFill>
                <a:effectLst/>
                <a:latin typeface="TimesNewRomanPS-ItalicMT"/>
              </a:rPr>
              <a:t>dynticks</a:t>
            </a:r>
            <a:r>
              <a:rPr lang="en-US" altLang="zh-CN" sz="1800" dirty="0">
                <a:solidFill>
                  <a:srgbClr val="000000"/>
                </a:solidFill>
                <a:effectLst/>
                <a:latin typeface="TimesNewRomanPS-ItalicMT"/>
              </a:rPr>
              <a:t> </a:t>
            </a:r>
            <a:r>
              <a:rPr lang="zh-CN" altLang="en-US" sz="1800" dirty="0">
                <a:solidFill>
                  <a:srgbClr val="000000"/>
                </a:solidFill>
                <a:effectLst/>
                <a:latin typeface="TimesNewRomanPS-ItalicMT"/>
              </a:rPr>
              <a:t>使用条件时</a:t>
            </a:r>
            <a:r>
              <a:rPr lang="zh-CN" altLang="en-US" dirty="0"/>
              <a:t>：</a:t>
            </a:r>
            <a:endParaRPr lang="en-US" altLang="zh-CN" dirty="0"/>
          </a:p>
          <a:p>
            <a:pPr marL="285750" indent="-285750">
              <a:lnSpc>
                <a:spcPct val="150000"/>
              </a:lnSpc>
              <a:buFont typeface="Wingdings" panose="05000000000000000000" pitchFamily="2" charset="2"/>
              <a:buChar char="l"/>
            </a:pPr>
            <a:r>
              <a:rPr lang="zh-CN" altLang="en-US" dirty="0"/>
              <a:t>任务数量</a:t>
            </a:r>
            <a:r>
              <a:rPr lang="en-US" altLang="zh-CN" dirty="0"/>
              <a:t>&lt;CPU</a:t>
            </a:r>
            <a:r>
              <a:rPr lang="zh-CN" altLang="en-US" dirty="0"/>
              <a:t>数量，将</a:t>
            </a:r>
            <a:r>
              <a:rPr lang="en-US" altLang="zh-CN" dirty="0"/>
              <a:t>CPU</a:t>
            </a:r>
            <a:r>
              <a:rPr lang="zh-CN" altLang="en-US" dirty="0"/>
              <a:t>隔离，把指定任务绑定在</a:t>
            </a:r>
            <a:r>
              <a:rPr lang="en-US" altLang="zh-CN" dirty="0"/>
              <a:t>CPU</a:t>
            </a:r>
            <a:r>
              <a:rPr lang="zh-CN" altLang="en-US" dirty="0"/>
              <a:t>上，并将时钟设置为</a:t>
            </a:r>
            <a:r>
              <a:rPr lang="en-US" altLang="zh-CN" sz="1800" dirty="0">
                <a:solidFill>
                  <a:srgbClr val="000000"/>
                </a:solidFill>
                <a:effectLst/>
                <a:latin typeface="TimesNewRomanPS-ItalicMT"/>
              </a:rPr>
              <a:t>Full </a:t>
            </a:r>
            <a:r>
              <a:rPr lang="en-US" altLang="zh-CN" sz="1800" dirty="0" err="1">
                <a:solidFill>
                  <a:srgbClr val="000000"/>
                </a:solidFill>
                <a:effectLst/>
                <a:latin typeface="TimesNewRomanPS-ItalicMT"/>
              </a:rPr>
              <a:t>dynticks</a:t>
            </a:r>
            <a:r>
              <a:rPr lang="zh-CN" altLang="en-US" dirty="0">
                <a:solidFill>
                  <a:srgbClr val="000000"/>
                </a:solidFill>
                <a:latin typeface="TimesNewRomanPS-ItalicMT"/>
              </a:rPr>
              <a:t>，</a:t>
            </a:r>
            <a:r>
              <a:rPr lang="zh-CN" altLang="en-US" sz="1800" dirty="0">
                <a:solidFill>
                  <a:srgbClr val="000000"/>
                </a:solidFill>
                <a:effectLst/>
                <a:latin typeface="TimesNewRomanPS-ItalicMT"/>
              </a:rPr>
              <a:t>效果最好。</a:t>
            </a:r>
            <a:endParaRPr lang="en-US" altLang="zh-CN" sz="1800" dirty="0">
              <a:solidFill>
                <a:srgbClr val="000000"/>
              </a:solidFill>
              <a:effectLst/>
              <a:latin typeface="TimesNewRomanPS-ItalicMT"/>
            </a:endParaRPr>
          </a:p>
          <a:p>
            <a:pPr marL="285750" indent="-285750">
              <a:lnSpc>
                <a:spcPct val="150000"/>
              </a:lnSpc>
              <a:buFont typeface="Wingdings" panose="05000000000000000000" pitchFamily="2" charset="2"/>
              <a:buChar char="l"/>
            </a:pPr>
            <a:r>
              <a:rPr lang="zh-CN" altLang="en-US" dirty="0">
                <a:solidFill>
                  <a:srgbClr val="000000"/>
                </a:solidFill>
                <a:latin typeface="TimesNewRomanPS-ItalicMT"/>
              </a:rPr>
              <a:t>任务数量较多，将</a:t>
            </a:r>
            <a:r>
              <a:rPr lang="en-US" altLang="zh-CN" dirty="0">
                <a:solidFill>
                  <a:srgbClr val="000000"/>
                </a:solidFill>
                <a:latin typeface="TimesNewRomanPS-ItalicMT"/>
              </a:rPr>
              <a:t>CPU</a:t>
            </a:r>
            <a:r>
              <a:rPr lang="zh-CN" altLang="en-US" dirty="0">
                <a:solidFill>
                  <a:srgbClr val="000000"/>
                </a:solidFill>
                <a:latin typeface="TimesNewRomanPS-ItalicMT"/>
              </a:rPr>
              <a:t>隔离，</a:t>
            </a:r>
            <a:r>
              <a:rPr lang="zh-CN" altLang="en-US" dirty="0"/>
              <a:t>把指定任务绑定在</a:t>
            </a:r>
            <a:r>
              <a:rPr lang="en-US" altLang="zh-CN" dirty="0"/>
              <a:t>CPU</a:t>
            </a:r>
            <a:r>
              <a:rPr lang="zh-CN" altLang="en-US" dirty="0"/>
              <a:t>上，将时钟设置为</a:t>
            </a:r>
            <a:r>
              <a:rPr lang="en-US" altLang="zh-CN" sz="1800" dirty="0" err="1">
                <a:solidFill>
                  <a:srgbClr val="000000"/>
                </a:solidFill>
                <a:effectLst/>
                <a:latin typeface="Times New Roman" panose="02020603050405020304" pitchFamily="18" charset="0"/>
              </a:rPr>
              <a:t>Dynticks</a:t>
            </a:r>
            <a:r>
              <a:rPr lang="en-US" altLang="zh-CN" sz="1800" dirty="0">
                <a:solidFill>
                  <a:srgbClr val="000000"/>
                </a:solidFill>
                <a:effectLst/>
                <a:latin typeface="Times New Roman" panose="02020603050405020304" pitchFamily="18" charset="0"/>
              </a:rPr>
              <a:t>-idle</a:t>
            </a:r>
            <a:r>
              <a:rPr lang="zh-CN" altLang="en-US" sz="1800" dirty="0">
                <a:solidFill>
                  <a:srgbClr val="000000"/>
                </a:solidFill>
                <a:effectLst/>
                <a:latin typeface="Times New Roman" panose="02020603050405020304" pitchFamily="18" charset="0"/>
              </a:rPr>
              <a:t>较为</a:t>
            </a:r>
            <a:r>
              <a:rPr lang="zh-CN" altLang="en-US" dirty="0">
                <a:solidFill>
                  <a:srgbClr val="000000"/>
                </a:solidFill>
                <a:latin typeface="Times New Roman" panose="02020603050405020304" pitchFamily="18" charset="0"/>
              </a:rPr>
              <a:t>合适</a:t>
            </a:r>
            <a:r>
              <a:rPr lang="zh-CN" altLang="en-US" sz="1800" dirty="0">
                <a:solidFill>
                  <a:srgbClr val="000000"/>
                </a:solidFill>
                <a:effectLst/>
                <a:latin typeface="Times New Roman" panose="02020603050405020304" pitchFamily="18" charset="0"/>
              </a:rPr>
              <a:t>。</a:t>
            </a:r>
            <a:endParaRPr lang="zh-CN" altLang="en-US" sz="1800" dirty="0">
              <a:latin typeface="Times New Roman" panose="02020603050405020304" pitchFamily="18" charset="0"/>
            </a:endParaRPr>
          </a:p>
        </p:txBody>
      </p:sp>
      <p:sp>
        <p:nvSpPr>
          <p:cNvPr id="6" name="文本框 5">
            <a:extLst>
              <a:ext uri="{FF2B5EF4-FFF2-40B4-BE49-F238E27FC236}">
                <a16:creationId xmlns:a16="http://schemas.microsoft.com/office/drawing/2014/main" id="{55AA0729-A9A4-4229-852D-6C75EFABC67E}"/>
              </a:ext>
            </a:extLst>
          </p:cNvPr>
          <p:cNvSpPr txBox="1"/>
          <p:nvPr/>
        </p:nvSpPr>
        <p:spPr>
          <a:xfrm>
            <a:off x="727154" y="707539"/>
            <a:ext cx="1268296" cy="523220"/>
          </a:xfrm>
          <a:prstGeom prst="rect">
            <a:avLst/>
          </a:prstGeom>
          <a:noFill/>
        </p:spPr>
        <p:txBody>
          <a:bodyPr wrap="none" rtlCol="0">
            <a:spAutoFit/>
          </a:bodyPr>
          <a:lstStyle/>
          <a:p>
            <a:r>
              <a:rPr lang="en-US" altLang="zh-CN" sz="2800" dirty="0"/>
              <a:t>3. </a:t>
            </a:r>
            <a:r>
              <a:rPr lang="zh-CN" altLang="en-US" sz="2800" dirty="0"/>
              <a:t>总结</a:t>
            </a:r>
          </a:p>
        </p:txBody>
      </p:sp>
      <p:sp>
        <p:nvSpPr>
          <p:cNvPr id="16" name="文本框 15">
            <a:extLst>
              <a:ext uri="{FF2B5EF4-FFF2-40B4-BE49-F238E27FC236}">
                <a16:creationId xmlns:a16="http://schemas.microsoft.com/office/drawing/2014/main" id="{B38B82AD-8366-425E-B955-0C1071DA34C4}"/>
              </a:ext>
            </a:extLst>
          </p:cNvPr>
          <p:cNvSpPr txBox="1"/>
          <p:nvPr/>
        </p:nvSpPr>
        <p:spPr>
          <a:xfrm>
            <a:off x="1178567" y="1622140"/>
            <a:ext cx="6096000" cy="879151"/>
          </a:xfrm>
          <a:prstGeom prst="rect">
            <a:avLst/>
          </a:prstGeom>
          <a:noFill/>
        </p:spPr>
        <p:txBody>
          <a:bodyPr wrap="square">
            <a:spAutoFit/>
          </a:bodyPr>
          <a:lstStyle/>
          <a:p>
            <a:pPr>
              <a:lnSpc>
                <a:spcPct val="150000"/>
              </a:lnSpc>
            </a:pPr>
            <a:r>
              <a:rPr lang="en-US" altLang="zh-CN" b="0" i="0" dirty="0">
                <a:solidFill>
                  <a:srgbClr val="303030"/>
                </a:solidFill>
                <a:effectLst/>
                <a:latin typeface="Helvetica Neue"/>
              </a:rPr>
              <a:t>CPU</a:t>
            </a:r>
            <a:r>
              <a:rPr lang="zh-CN" altLang="en-US" b="0" i="0" dirty="0">
                <a:solidFill>
                  <a:srgbClr val="303030"/>
                </a:solidFill>
                <a:effectLst/>
                <a:latin typeface="Helvetica Neue"/>
              </a:rPr>
              <a:t>隔离解决的是：内核调度程序的干扰</a:t>
            </a:r>
            <a:endParaRPr lang="en-US" altLang="zh-CN" b="0" i="0" dirty="0">
              <a:solidFill>
                <a:srgbClr val="303030"/>
              </a:solidFill>
              <a:effectLst/>
              <a:latin typeface="Helvetica Neue"/>
            </a:endParaRPr>
          </a:p>
          <a:p>
            <a:pPr>
              <a:lnSpc>
                <a:spcPct val="150000"/>
              </a:lnSpc>
            </a:pPr>
            <a:r>
              <a:rPr lang="en-US" altLang="zh-CN" sz="1800" dirty="0" err="1">
                <a:solidFill>
                  <a:srgbClr val="000000"/>
                </a:solidFill>
                <a:effectLst/>
                <a:latin typeface="TimesNewRomanPS-ItalicMT"/>
              </a:rPr>
              <a:t>Dynticks</a:t>
            </a:r>
            <a:r>
              <a:rPr lang="zh-CN" altLang="en-US" sz="1800" dirty="0">
                <a:solidFill>
                  <a:srgbClr val="303030"/>
                </a:solidFill>
                <a:latin typeface="Helvetica Neue"/>
              </a:rPr>
              <a:t>解决的是：</a:t>
            </a:r>
            <a:r>
              <a:rPr lang="en-US" altLang="zh-CN" dirty="0">
                <a:solidFill>
                  <a:srgbClr val="303030"/>
                </a:solidFill>
                <a:latin typeface="Helvetica Neue"/>
              </a:rPr>
              <a:t>timer tick </a:t>
            </a:r>
            <a:r>
              <a:rPr lang="zh-CN" altLang="en-US" b="0" i="0" dirty="0">
                <a:solidFill>
                  <a:srgbClr val="303030"/>
                </a:solidFill>
                <a:effectLst/>
                <a:latin typeface="Helvetica Neue"/>
              </a:rPr>
              <a:t>中断的干扰</a:t>
            </a:r>
            <a:endParaRPr lang="zh-CN" altLang="en-US" dirty="0"/>
          </a:p>
        </p:txBody>
      </p:sp>
      <p:cxnSp>
        <p:nvCxnSpPr>
          <p:cNvPr id="21" name="直接箭头连接符 20">
            <a:extLst>
              <a:ext uri="{FF2B5EF4-FFF2-40B4-BE49-F238E27FC236}">
                <a16:creationId xmlns:a16="http://schemas.microsoft.com/office/drawing/2014/main" id="{2DEF92ED-11D7-44B1-8589-73B4055010BF}"/>
              </a:ext>
            </a:extLst>
          </p:cNvPr>
          <p:cNvCxnSpPr>
            <a:cxnSpLocks/>
          </p:cNvCxnSpPr>
          <p:nvPr/>
        </p:nvCxnSpPr>
        <p:spPr>
          <a:xfrm flipV="1">
            <a:off x="7989455" y="4261388"/>
            <a:ext cx="350982" cy="57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386615B-DDD8-4478-AEFE-1B20D76B94FE}"/>
              </a:ext>
            </a:extLst>
          </p:cNvPr>
          <p:cNvSpPr txBox="1"/>
          <p:nvPr/>
        </p:nvSpPr>
        <p:spPr>
          <a:xfrm>
            <a:off x="727154" y="5781129"/>
            <a:ext cx="7567101" cy="369332"/>
          </a:xfrm>
          <a:prstGeom prst="rect">
            <a:avLst/>
          </a:prstGeom>
          <a:noFill/>
        </p:spPr>
        <p:txBody>
          <a:bodyPr wrap="square">
            <a:spAutoFit/>
          </a:bodyPr>
          <a:lstStyle/>
          <a:p>
            <a:r>
              <a:rPr lang="zh-CN" altLang="en-US" dirty="0">
                <a:solidFill>
                  <a:srgbClr val="000000"/>
                </a:solidFill>
                <a:latin typeface="Times New Roman" panose="02020603050405020304" pitchFamily="18" charset="0"/>
              </a:rPr>
              <a:t>不满足</a:t>
            </a:r>
            <a:r>
              <a:rPr lang="en-US" altLang="zh-CN" sz="1800" dirty="0">
                <a:solidFill>
                  <a:srgbClr val="000000"/>
                </a:solidFill>
                <a:effectLst/>
                <a:latin typeface="TimesNewRomanPS-ItalicMT"/>
              </a:rPr>
              <a:t>Full </a:t>
            </a:r>
            <a:r>
              <a:rPr lang="en-US" altLang="zh-CN" sz="1800" dirty="0" err="1">
                <a:solidFill>
                  <a:srgbClr val="000000"/>
                </a:solidFill>
                <a:effectLst/>
                <a:latin typeface="TimesNewRomanPS-ItalicMT"/>
              </a:rPr>
              <a:t>dynticks</a:t>
            </a:r>
            <a:r>
              <a:rPr lang="en-US" altLang="zh-CN" sz="1800" dirty="0">
                <a:solidFill>
                  <a:srgbClr val="000000"/>
                </a:solidFill>
                <a:effectLst/>
                <a:latin typeface="TimesNewRomanPS-ItalicMT"/>
              </a:rPr>
              <a:t> </a:t>
            </a:r>
            <a:r>
              <a:rPr lang="zh-CN" altLang="en-US" sz="1800" dirty="0">
                <a:solidFill>
                  <a:srgbClr val="000000"/>
                </a:solidFill>
                <a:effectLst/>
                <a:latin typeface="TimesNewRomanPS-ItalicMT"/>
              </a:rPr>
              <a:t>使用条件时，可采用</a:t>
            </a:r>
            <a:r>
              <a:rPr lang="en-US" altLang="zh-CN" sz="1800" dirty="0">
                <a:solidFill>
                  <a:srgbClr val="000000"/>
                </a:solidFill>
                <a:effectLst/>
                <a:latin typeface="TimesNewRomanPS-ItalicMT"/>
              </a:rPr>
              <a:t>CPU</a:t>
            </a:r>
            <a:r>
              <a:rPr lang="zh-CN" altLang="en-US" sz="1800" dirty="0">
                <a:solidFill>
                  <a:srgbClr val="000000"/>
                </a:solidFill>
                <a:effectLst/>
                <a:latin typeface="TimesNewRomanPS-ItalicMT"/>
              </a:rPr>
              <a:t>隔离</a:t>
            </a:r>
            <a:r>
              <a:rPr lang="en-US" altLang="zh-CN" sz="1800" dirty="0">
                <a:solidFill>
                  <a:srgbClr val="000000"/>
                </a:solidFill>
                <a:effectLst/>
                <a:latin typeface="TimesNewRomanPS-ItalicMT"/>
              </a:rPr>
              <a:t>+</a:t>
            </a:r>
            <a:r>
              <a:rPr lang="en-US" altLang="zh-CN" sz="1800" dirty="0" err="1">
                <a:solidFill>
                  <a:srgbClr val="000000"/>
                </a:solidFill>
                <a:effectLst/>
                <a:latin typeface="Times New Roman" panose="02020603050405020304" pitchFamily="18" charset="0"/>
              </a:rPr>
              <a:t>Dynticks</a:t>
            </a:r>
            <a:r>
              <a:rPr lang="en-US" altLang="zh-CN" sz="1800" dirty="0">
                <a:solidFill>
                  <a:srgbClr val="000000"/>
                </a:solidFill>
                <a:effectLst/>
                <a:latin typeface="Times New Roman" panose="02020603050405020304" pitchFamily="18" charset="0"/>
              </a:rPr>
              <a:t>-idle</a:t>
            </a:r>
            <a:r>
              <a:rPr lang="zh-CN" altLang="en-US" sz="1800" dirty="0">
                <a:solidFill>
                  <a:srgbClr val="000000"/>
                </a:solidFill>
                <a:effectLst/>
                <a:latin typeface="Times New Roman" panose="02020603050405020304" pitchFamily="18" charset="0"/>
              </a:rPr>
              <a:t>的设置。</a:t>
            </a:r>
            <a:endParaRPr lang="zh-CN" altLang="en-US" dirty="0"/>
          </a:p>
        </p:txBody>
      </p:sp>
      <p:sp>
        <p:nvSpPr>
          <p:cNvPr id="17" name="文本框 16">
            <a:extLst>
              <a:ext uri="{FF2B5EF4-FFF2-40B4-BE49-F238E27FC236}">
                <a16:creationId xmlns:a16="http://schemas.microsoft.com/office/drawing/2014/main" id="{2A1B20BD-1671-4AE4-B581-BA1EBC0CC6CD}"/>
              </a:ext>
            </a:extLst>
          </p:cNvPr>
          <p:cNvSpPr txBox="1"/>
          <p:nvPr/>
        </p:nvSpPr>
        <p:spPr>
          <a:xfrm>
            <a:off x="4858327" y="4728871"/>
            <a:ext cx="5796780" cy="584775"/>
          </a:xfrm>
          <a:prstGeom prst="rect">
            <a:avLst/>
          </a:prstGeom>
          <a:solidFill>
            <a:schemeClr val="bg1">
              <a:lumMod val="95000"/>
            </a:schemeClr>
          </a:solidFill>
          <a:ln>
            <a:solidFill>
              <a:schemeClr val="bg2">
                <a:lumMod val="50000"/>
              </a:schemeClr>
            </a:solidFill>
          </a:ln>
        </p:spPr>
        <p:txBody>
          <a:bodyPr wrap="none" rtlCol="0">
            <a:spAutoFit/>
          </a:bodyPr>
          <a:lstStyle/>
          <a:p>
            <a:r>
              <a:rPr lang="zh-CN" altLang="en-US" sz="1600" dirty="0"/>
              <a:t>当一个</a:t>
            </a:r>
            <a:r>
              <a:rPr lang="en-US" altLang="zh-CN" sz="1600" dirty="0"/>
              <a:t>CPU</a:t>
            </a:r>
            <a:r>
              <a:rPr lang="zh-CN" altLang="en-US" sz="1600" dirty="0"/>
              <a:t>被分配了多个任务时，</a:t>
            </a:r>
            <a:r>
              <a:rPr lang="en-US" altLang="zh-CN" sz="1600" dirty="0">
                <a:solidFill>
                  <a:srgbClr val="000000"/>
                </a:solidFill>
                <a:effectLst/>
                <a:latin typeface="TimesNewRomanPS-ItalicMT"/>
              </a:rPr>
              <a:t> Full </a:t>
            </a:r>
            <a:r>
              <a:rPr lang="en-US" altLang="zh-CN" sz="1600" dirty="0" err="1">
                <a:solidFill>
                  <a:srgbClr val="000000"/>
                </a:solidFill>
                <a:effectLst/>
                <a:latin typeface="TimesNewRomanPS-ItalicMT"/>
              </a:rPr>
              <a:t>dynticks</a:t>
            </a:r>
            <a:r>
              <a:rPr lang="zh-CN" altLang="en-US" sz="1600" dirty="0">
                <a:solidFill>
                  <a:srgbClr val="000000"/>
                </a:solidFill>
                <a:effectLst/>
                <a:latin typeface="TimesNewRomanPS-ItalicMT"/>
              </a:rPr>
              <a:t>将不再起作用，</a:t>
            </a:r>
            <a:endParaRPr lang="en-US" altLang="zh-CN" sz="1600" dirty="0">
              <a:solidFill>
                <a:srgbClr val="000000"/>
              </a:solidFill>
              <a:effectLst/>
              <a:latin typeface="TimesNewRomanPS-ItalicMT"/>
            </a:endParaRPr>
          </a:p>
          <a:p>
            <a:r>
              <a:rPr lang="zh-CN" altLang="en-US" sz="1600" dirty="0">
                <a:solidFill>
                  <a:srgbClr val="000000"/>
                </a:solidFill>
                <a:effectLst/>
                <a:latin typeface="TimesNewRomanPS-ItalicMT"/>
              </a:rPr>
              <a:t>而且开销比</a:t>
            </a:r>
            <a:r>
              <a:rPr lang="en-US" altLang="zh-CN" sz="1600" dirty="0" err="1">
                <a:solidFill>
                  <a:srgbClr val="000000"/>
                </a:solidFill>
                <a:effectLst/>
                <a:latin typeface="Times New Roman" panose="02020603050405020304" pitchFamily="18" charset="0"/>
              </a:rPr>
              <a:t>Dynticks</a:t>
            </a:r>
            <a:r>
              <a:rPr lang="en-US" altLang="zh-CN" sz="1600" dirty="0">
                <a:solidFill>
                  <a:srgbClr val="000000"/>
                </a:solidFill>
                <a:effectLst/>
                <a:latin typeface="Times New Roman" panose="02020603050405020304" pitchFamily="18" charset="0"/>
              </a:rPr>
              <a:t>-idle</a:t>
            </a:r>
            <a:r>
              <a:rPr lang="zh-CN" altLang="en-US" sz="1600" dirty="0">
                <a:solidFill>
                  <a:srgbClr val="000000"/>
                </a:solidFill>
                <a:effectLst/>
                <a:latin typeface="Times New Roman" panose="02020603050405020304" pitchFamily="18" charset="0"/>
              </a:rPr>
              <a:t>高</a:t>
            </a:r>
            <a:r>
              <a:rPr lang="en-US" altLang="zh-CN" sz="1600" dirty="0">
                <a:solidFill>
                  <a:srgbClr val="000000"/>
                </a:solidFill>
                <a:effectLst/>
                <a:latin typeface="Times New Roman" panose="02020603050405020304" pitchFamily="18" charset="0"/>
              </a:rPr>
              <a:t>[3]</a:t>
            </a:r>
            <a:r>
              <a:rPr lang="zh-CN" altLang="en-US" sz="1600" dirty="0">
                <a:solidFill>
                  <a:srgbClr val="000000"/>
                </a:solidFill>
                <a:effectLst/>
                <a:latin typeface="Times New Roman" panose="02020603050405020304" pitchFamily="18" charset="0"/>
              </a:rPr>
              <a:t>。</a:t>
            </a:r>
            <a:endParaRPr lang="zh-CN" altLang="en-US" sz="1600" dirty="0"/>
          </a:p>
        </p:txBody>
      </p:sp>
      <p:sp>
        <p:nvSpPr>
          <p:cNvPr id="2" name="日期占位符 1">
            <a:extLst>
              <a:ext uri="{FF2B5EF4-FFF2-40B4-BE49-F238E27FC236}">
                <a16:creationId xmlns:a16="http://schemas.microsoft.com/office/drawing/2014/main" id="{2AA75A52-3521-4990-B97D-88096620B832}"/>
              </a:ext>
            </a:extLst>
          </p:cNvPr>
          <p:cNvSpPr>
            <a:spLocks noGrp="1"/>
          </p:cNvSpPr>
          <p:nvPr>
            <p:ph type="dt" sz="half" idx="10"/>
          </p:nvPr>
        </p:nvSpPr>
        <p:spPr/>
        <p:txBody>
          <a:bodyPr/>
          <a:lstStyle/>
          <a:p>
            <a:r>
              <a:rPr lang="en-US" altLang="zh-CN"/>
              <a:t>2022/7/14</a:t>
            </a:r>
            <a:endParaRPr lang="zh-CN" altLang="en-US"/>
          </a:p>
        </p:txBody>
      </p:sp>
    </p:spTree>
    <p:extLst>
      <p:ext uri="{BB962C8B-B14F-4D97-AF65-F5344CB8AC3E}">
        <p14:creationId xmlns:p14="http://schemas.microsoft.com/office/powerpoint/2010/main" val="9457523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4999</TotalTime>
  <Words>1832</Words>
  <Application>Microsoft Office PowerPoint</Application>
  <PresentationFormat>宽屏</PresentationFormat>
  <Paragraphs>155</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-apple-system</vt:lpstr>
      <vt:lpstr>Helvetica Neue</vt:lpstr>
      <vt:lpstr>SSJ0</vt:lpstr>
      <vt:lpstr>TimesNewRomanPS-ItalicMT</vt:lpstr>
      <vt:lpstr>等线</vt:lpstr>
      <vt:lpstr>等线 Light</vt:lpstr>
      <vt:lpstr>方正书宋_GBK</vt:lpstr>
      <vt:lpstr>Arial</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隔离是一组强大的功能，可以为那些依赖特定且通常对延迟或性能有极端要求的工作负载设置提供支持。</dc:title>
  <dc:creator>Dandan Wang</dc:creator>
  <cp:lastModifiedBy>Dandan Wang</cp:lastModifiedBy>
  <cp:revision>44</cp:revision>
  <dcterms:created xsi:type="dcterms:W3CDTF">2022-07-11T05:19:40Z</dcterms:created>
  <dcterms:modified xsi:type="dcterms:W3CDTF">2022-07-15T11:47:13Z</dcterms:modified>
</cp:coreProperties>
</file>