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56" r:id="rId13"/>
    <p:sldId id="260" r:id="rId14"/>
    <p:sldId id="264" r:id="rId15"/>
    <p:sldId id="268" r:id="rId16"/>
    <p:sldId id="263" r:id="rId17"/>
    <p:sldId id="257" r:id="rId18"/>
    <p:sldId id="274" r:id="rId19"/>
    <p:sldId id="265" r:id="rId20"/>
    <p:sldId id="266" r:id="rId21"/>
    <p:sldId id="276" r:id="rId22"/>
    <p:sldId id="261" r:id="rId23"/>
    <p:sldId id="273" r:id="rId24"/>
    <p:sldId id="267" r:id="rId25"/>
    <p:sldId id="259" r:id="rId26"/>
    <p:sldId id="270" r:id="rId27"/>
    <p:sldId id="271" r:id="rId28"/>
    <p:sldId id="269" r:id="rId29"/>
    <p:sldId id="277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tency分析" id="{5E65ECB9-8D8C-42EF-8F87-539AD218EDB5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rtbubbles建模" id="{963E12DD-52A4-4A56-825C-B021C7009CC3}">
          <p14:sldIdLst>
            <p14:sldId id="256"/>
            <p14:sldId id="260"/>
            <p14:sldId id="264"/>
            <p14:sldId id="268"/>
            <p14:sldId id="263"/>
            <p14:sldId id="257"/>
            <p14:sldId id="274"/>
            <p14:sldId id="265"/>
            <p14:sldId id="266"/>
            <p14:sldId id="276"/>
            <p14:sldId id="261"/>
            <p14:sldId id="273"/>
            <p14:sldId id="267"/>
            <p14:sldId id="259"/>
            <p14:sldId id="270"/>
            <p14:sldId id="271"/>
            <p14:sldId id="269"/>
            <p14:sldId id="277"/>
          </p14:sldIdLst>
        </p14:section>
        <p14:section name="rtbubbles多任务建模" id="{D0A2D79E-6458-4EF9-852C-58CC35E2512B}">
          <p14:sldIdLst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rtbubbles开发" id="{D856B510-3E52-4764-9C45-F2FA7728D913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C8FC-DC07-4727-94B1-F8282BD68E6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C8FC-DC07-4727-94B1-F8282BD68E6E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3E9E-E39C-4052-AC27-929249FFADC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961C-9F2B-47E7-9499-99F97E10FE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Where does latency come from?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7/29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IRQ / context switch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6" y="2602829"/>
            <a:ext cx="10586759" cy="29743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61038" y="3181865"/>
            <a:ext cx="457200" cy="185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61038" y="3765020"/>
            <a:ext cx="457200" cy="185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61038" y="4348175"/>
            <a:ext cx="457200" cy="185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61038" y="4941733"/>
            <a:ext cx="457200" cy="185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chemeClr val="bg2">
                    <a:lumMod val="75000"/>
                  </a:schemeClr>
                </a:solidFill>
              </a:rPr>
              <a:t>System services</a:t>
            </a:r>
          </a:p>
          <a:p>
            <a:endParaRPr lang="en-US" altLang="zh-CN" dirty="0"/>
          </a:p>
          <a:p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trike="sngStrike" dirty="0">
                <a:solidFill>
                  <a:schemeClr val="bg2">
                    <a:lumMod val="75000"/>
                  </a:schemeClr>
                </a:solidFill>
              </a:rPr>
              <a:t>Main threads</a:t>
            </a:r>
          </a:p>
          <a:p>
            <a:endParaRPr lang="en-US" altLang="zh-CN" dirty="0"/>
          </a:p>
          <a:p>
            <a:r>
              <a:rPr lang="en-US" altLang="zh-CN" dirty="0"/>
              <a:t>IRQ delays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RT-Bubbles: protecting real-time control tasks from periodic jitter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Yuhan</a:t>
            </a:r>
          </a:p>
          <a:p>
            <a:r>
              <a:rPr lang="en-US" altLang="zh-CN" dirty="0"/>
              <a:t>8/17/2022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periodic jitter?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Periodic jitter </a:t>
            </a:r>
            <a:r>
              <a:rPr lang="en-US" altLang="zh-CN" dirty="0"/>
              <a:t>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is the deviation of the </a:t>
            </a:r>
            <a:r>
              <a:rPr lang="en-US" altLang="zh-CN" u="sng" dirty="0"/>
              <a:t>cycle time</a:t>
            </a:r>
            <a:r>
              <a:rPr lang="en-US" altLang="zh-CN" dirty="0"/>
              <a:t> of a task 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from the desired (ideal) task cycle time (T</a:t>
            </a:r>
            <a:r>
              <a:rPr lang="en-US" altLang="zh-CN" baseline="-25000" dirty="0"/>
              <a:t>0</a:t>
            </a:r>
            <a:r>
              <a:rPr lang="en-US" altLang="zh-CN" dirty="0"/>
              <a:t>). 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5066" y="2854124"/>
            <a:ext cx="2734733" cy="626533"/>
            <a:chOff x="4555066" y="2854124"/>
            <a:chExt cx="2734733" cy="626533"/>
          </a:xfrm>
        </p:grpSpPr>
        <p:sp>
          <p:nvSpPr>
            <p:cNvPr id="4" name="矩形 3"/>
            <p:cNvSpPr/>
            <p:nvPr/>
          </p:nvSpPr>
          <p:spPr>
            <a:xfrm>
              <a:off x="4555066" y="2854124"/>
              <a:ext cx="2734733" cy="6265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2117" y="2854124"/>
              <a:ext cx="2300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J</a:t>
              </a:r>
              <a:r>
                <a:rPr lang="en-US" altLang="zh-CN" sz="2800" baseline="-25000" dirty="0" err="1">
                  <a:solidFill>
                    <a:srgbClr val="FF0000"/>
                  </a:solidFill>
                </a:rPr>
                <a:t>per</a:t>
              </a:r>
              <a:r>
                <a:rPr lang="en-US" altLang="zh-CN" sz="2800" dirty="0">
                  <a:solidFill>
                    <a:srgbClr val="FF0000"/>
                  </a:solidFill>
                </a:rPr>
                <a:t> = 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T</a:t>
              </a:r>
              <a:r>
                <a:rPr lang="en-US" altLang="zh-CN" sz="2800" baseline="-25000" dirty="0" err="1">
                  <a:solidFill>
                    <a:srgbClr val="FF0000"/>
                  </a:solidFill>
                </a:rPr>
                <a:t>per</a:t>
              </a:r>
              <a:r>
                <a:rPr lang="en-US" altLang="zh-CN" sz="2800" dirty="0">
                  <a:solidFill>
                    <a:srgbClr val="FF0000"/>
                  </a:solidFill>
                </a:rPr>
                <a:t> - T</a:t>
              </a:r>
              <a:r>
                <a:rPr lang="en-US" altLang="zh-CN" sz="2800" baseline="-25000" dirty="0">
                  <a:solidFill>
                    <a:srgbClr val="FF0000"/>
                  </a:solidFill>
                </a:rPr>
                <a:t>0</a:t>
              </a:r>
              <a:endParaRPr lang="zh-CN" altLang="en-US" sz="2800" dirty="0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3021298" y="5272921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736406" y="47512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406945" y="47512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124376" y="47512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129129" y="446989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89006" y="446989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4497007" y="4564874"/>
            <a:ext cx="165138" cy="1654736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16200000">
            <a:off x="4736700" y="3680831"/>
            <a:ext cx="144738" cy="1359878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17098" y="446989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6817" y="38823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08776" y="54243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57283" y="537821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220615" y="537821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929451" y="537821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41209" y="4898883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33268" y="1320539"/>
            <a:ext cx="4134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effectLst/>
              </a:rPr>
              <a:t>Time span after which the task should be restarted</a:t>
            </a:r>
            <a:r>
              <a:rPr lang="en-US" altLang="zh-CN" dirty="0">
                <a:effectLst/>
              </a:rPr>
              <a:t>.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285205" y="1701802"/>
            <a:ext cx="191530" cy="19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Consequence of periodic jitter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a control perspective, the control system with varying delays is no longer time-invariant.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8" y="3018166"/>
            <a:ext cx="7128711" cy="338417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7761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23266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873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8429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181599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273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91399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48599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111066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762998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20533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45667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858000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025467" y="3572933"/>
            <a:ext cx="0" cy="19134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periodic jitter?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jitter 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is the deviation of the </a:t>
            </a:r>
            <a:r>
              <a:rPr lang="en-US" altLang="zh-CN" u="sng" dirty="0"/>
              <a:t>cycle time </a:t>
            </a:r>
            <a:r>
              <a:rPr lang="en-US" altLang="zh-CN" dirty="0"/>
              <a:t>of a task 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from the desired (ideal) task cycle time (T</a:t>
            </a:r>
            <a:r>
              <a:rPr lang="en-US" altLang="zh-CN" baseline="-25000" dirty="0"/>
              <a:t>0</a:t>
            </a:r>
            <a:r>
              <a:rPr lang="en-US" altLang="zh-CN" dirty="0"/>
              <a:t>).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Scheduling latency</a:t>
            </a:r>
            <a:r>
              <a:rPr lang="en-US" altLang="zh-CN" dirty="0"/>
              <a:t> is the delay between the invocation of a task and the actual start of its release.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5066" y="2854124"/>
            <a:ext cx="2734733" cy="626533"/>
            <a:chOff x="4555066" y="2854124"/>
            <a:chExt cx="2734733" cy="626533"/>
          </a:xfrm>
        </p:grpSpPr>
        <p:sp>
          <p:nvSpPr>
            <p:cNvPr id="4" name="矩形 3"/>
            <p:cNvSpPr/>
            <p:nvPr/>
          </p:nvSpPr>
          <p:spPr>
            <a:xfrm>
              <a:off x="4555066" y="2854124"/>
              <a:ext cx="2734733" cy="6265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2117" y="2854124"/>
              <a:ext cx="2300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J</a:t>
              </a:r>
              <a:r>
                <a:rPr lang="en-US" altLang="zh-CN" sz="2800" baseline="-25000" dirty="0" err="1"/>
                <a:t>per</a:t>
              </a:r>
              <a:r>
                <a:rPr lang="en-US" altLang="zh-CN" sz="2800" dirty="0"/>
                <a:t> = </a:t>
              </a:r>
              <a:r>
                <a:rPr lang="en-US" altLang="zh-CN" sz="2800" dirty="0" err="1"/>
                <a:t>T</a:t>
              </a:r>
              <a:r>
                <a:rPr lang="en-US" altLang="zh-CN" sz="2800" baseline="-25000" dirty="0" err="1"/>
                <a:t>per</a:t>
              </a:r>
              <a:r>
                <a:rPr lang="en-US" altLang="zh-CN" sz="2800" dirty="0"/>
                <a:t> - T</a:t>
              </a:r>
              <a:r>
                <a:rPr lang="en-US" altLang="zh-CN" sz="2800" baseline="-25000" dirty="0"/>
                <a:t>0</a:t>
              </a:r>
              <a:endParaRPr lang="zh-CN" altLang="en-US" sz="2800" dirty="0"/>
            </a:p>
          </p:txBody>
        </p:sp>
      </p:grpSp>
      <p:cxnSp>
        <p:nvCxnSpPr>
          <p:cNvPr id="22" name="直接箭头连接符 21"/>
          <p:cNvCxnSpPr/>
          <p:nvPr/>
        </p:nvCxnSpPr>
        <p:spPr>
          <a:xfrm>
            <a:off x="3231336" y="6176963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946444" y="565528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616983" y="565528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334414" y="565528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339167" y="537393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699044" y="537393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右大括号 27"/>
          <p:cNvSpPr/>
          <p:nvPr/>
        </p:nvSpPr>
        <p:spPr>
          <a:xfrm rot="5400000">
            <a:off x="4071032" y="6104929"/>
            <a:ext cx="159349" cy="376921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 rot="16200000">
            <a:off x="5585652" y="5223773"/>
            <a:ext cx="144724" cy="82063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7727136" y="537393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12134" y="48255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962246" y="630078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767321" y="628225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430653" y="628225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139489" y="628225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951247" y="5802925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33268" y="1320539"/>
            <a:ext cx="4134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effectLst/>
              </a:rPr>
              <a:t>Time span after which the task should be restarted</a:t>
            </a:r>
            <a:r>
              <a:rPr lang="en-US" altLang="zh-CN" dirty="0">
                <a:effectLst/>
              </a:rPr>
              <a:t>.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285205" y="1701802"/>
            <a:ext cx="191530" cy="19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periodic jitter?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jitter 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Scheduling latency</a:t>
            </a:r>
            <a:r>
              <a:rPr lang="en-US" altLang="zh-CN" dirty="0"/>
              <a:t> is the delay between the invocation of a task and the actual start of its release.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02929" y="1777215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- T</a:t>
            </a:r>
            <a:r>
              <a:rPr lang="en-US" altLang="zh-CN" sz="2800" baseline="-25000" dirty="0"/>
              <a:t>0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006859" y="5709679"/>
            <a:ext cx="3852183" cy="814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39236" y="4961703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654344" y="444002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324883" y="444002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042314" y="444002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06946" y="415867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4414945" y="4253656"/>
            <a:ext cx="165138" cy="1654736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16200000">
            <a:off x="4653192" y="3368167"/>
            <a:ext cx="144738" cy="1362769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435036" y="415867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64755" y="35710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326714" y="511316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75221" y="5066999"/>
            <a:ext cx="389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38553" y="506699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847389" y="506699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659147" y="4587665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37" name="右大括号 36"/>
          <p:cNvSpPr/>
          <p:nvPr/>
        </p:nvSpPr>
        <p:spPr>
          <a:xfrm rot="16200000">
            <a:off x="5293552" y="4008513"/>
            <a:ext cx="144724" cy="82063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220034" y="361027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162196" y="5858948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</a:t>
            </a:r>
            <a:r>
              <a:rPr lang="en-US" altLang="zh-CN" sz="2800" baseline="-25000" dirty="0" err="1"/>
              <a:t>per</a:t>
            </a:r>
            <a:r>
              <a:rPr lang="en-US" altLang="zh-CN" sz="2800" dirty="0"/>
              <a:t> - T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= </a:t>
            </a:r>
            <a:r>
              <a:rPr lang="en-US" altLang="zh-CN" sz="2800" b="1" dirty="0">
                <a:solidFill>
                  <a:srgbClr val="FF0000"/>
                </a:solidFill>
              </a:rPr>
              <a:t>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 - 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右大括号 39"/>
          <p:cNvSpPr/>
          <p:nvPr/>
        </p:nvSpPr>
        <p:spPr>
          <a:xfrm rot="5400000">
            <a:off x="3778932" y="4889669"/>
            <a:ext cx="159349" cy="376921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670146" y="508552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047067" y="415867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Preempt_RT</a:t>
            </a:r>
            <a:r>
              <a:rPr lang="en-US" altLang="zh-CN" dirty="0"/>
              <a:t> 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RT patch makes the Kernel deterministic and preemptible.</a:t>
            </a:r>
          </a:p>
          <a:p>
            <a:endParaRPr lang="en-US" altLang="zh-CN" dirty="0"/>
          </a:p>
          <a:p>
            <a:r>
              <a:rPr lang="en-US" altLang="zh-CN" dirty="0"/>
              <a:t>But it is still </a:t>
            </a:r>
            <a:r>
              <a:rPr lang="en-US" altLang="zh-CN" b="1" dirty="0">
                <a:solidFill>
                  <a:srgbClr val="FF0000"/>
                </a:solidFill>
              </a:rPr>
              <a:t>far from</a:t>
            </a:r>
            <a:r>
              <a:rPr lang="en-US" altLang="zh-CN" dirty="0"/>
              <a:t> perfect.</a:t>
            </a:r>
          </a:p>
          <a:p>
            <a:pPr lvl="1"/>
            <a:r>
              <a:rPr lang="en-US" altLang="zh-CN" dirty="0"/>
              <a:t>The Linux OS jitter (Interferences), which is the origin of scheduling latency, has still not been eliminated.</a:t>
            </a:r>
          </a:p>
          <a:p>
            <a:pPr lvl="2"/>
            <a:r>
              <a:rPr lang="en-US" altLang="zh-CN" dirty="0"/>
              <a:t>System services</a:t>
            </a:r>
          </a:p>
          <a:p>
            <a:pPr lvl="2"/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endParaRPr lang="en-US" altLang="zh-CN" dirty="0"/>
          </a:p>
          <a:p>
            <a:pPr lvl="2"/>
            <a:r>
              <a:rPr lang="en-US" altLang="zh-CN" dirty="0"/>
              <a:t>Other threads</a:t>
            </a:r>
          </a:p>
          <a:p>
            <a:pPr lvl="2"/>
            <a:r>
              <a:rPr lang="en-US" altLang="zh-CN" dirty="0"/>
              <a:t>Ghost delay</a:t>
            </a:r>
            <a:r>
              <a:rPr lang="zh-CN" altLang="en-US" dirty="0"/>
              <a:t>（</a:t>
            </a:r>
            <a:r>
              <a:rPr lang="en-US" altLang="zh-CN" dirty="0" err="1"/>
              <a:t>irq</a:t>
            </a:r>
            <a:r>
              <a:rPr lang="en-US" altLang="zh-CN" dirty="0"/>
              <a:t>/context switch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68" y="4213962"/>
            <a:ext cx="5896976" cy="239287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320128" y="4869784"/>
            <a:ext cx="6235694" cy="88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20128" y="3621266"/>
            <a:ext cx="6235694" cy="101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20128" y="2540475"/>
            <a:ext cx="6235694" cy="826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20128" y="1722130"/>
            <a:ext cx="6235694" cy="564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21381" y="5074787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21381" y="3886073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21381" y="2715398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42397" y="1794058"/>
            <a:ext cx="1368572" cy="476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169"/>
          </a:xfrm>
        </p:spPr>
        <p:txBody>
          <a:bodyPr/>
          <a:lstStyle/>
          <a:p>
            <a:r>
              <a:rPr lang="en-US" altLang="zh-CN" dirty="0"/>
              <a:t>Scheduling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739"/>
            <a:ext cx="6640502" cy="47902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Four steps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1. the processor transfers control to an interrupt handler to react to the device or timer interrupt;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the interrupt handler identifies the task waiting for the event and resumes it, which causes the task to be added to the ready queue;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the scheduler is invoked to check whether the resumed real-time task should be scheduled immediately (and, if so, on which processor); and finally,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4. if the resumed real-time task has higher priority than the currently executing task, then it is dispatched, which requires a context switch.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72685" y="18476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响应中断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62177" y="2771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处理中断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72685" y="3925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42397" y="512842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上下文切换</a:t>
            </a:r>
          </a:p>
        </p:txBody>
      </p:sp>
      <p:sp>
        <p:nvSpPr>
          <p:cNvPr id="8" name="箭头: 右 7"/>
          <p:cNvSpPr/>
          <p:nvPr/>
        </p:nvSpPr>
        <p:spPr>
          <a:xfrm>
            <a:off x="8211432" y="1829781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8242558" y="2771338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8211432" y="3939711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8211432" y="5128425"/>
            <a:ext cx="538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periodic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Latency of Kernel Events</a:t>
            </a:r>
          </a:p>
          <a:p>
            <a:pPr lvl="1"/>
            <a:r>
              <a:rPr lang="en-US" altLang="zh-CN" dirty="0" err="1"/>
              <a:t>Irq_handler_entry</a:t>
            </a:r>
            <a:r>
              <a:rPr lang="en-US" altLang="zh-CN" dirty="0"/>
              <a:t>(timer)</a:t>
            </a:r>
          </a:p>
          <a:p>
            <a:pPr lvl="1"/>
            <a:r>
              <a:rPr lang="en-US" altLang="zh-CN" dirty="0" err="1"/>
              <a:t>Irq_handler_exit</a:t>
            </a:r>
            <a:endParaRPr lang="en-US" altLang="zh-CN" dirty="0"/>
          </a:p>
          <a:p>
            <a:pPr lvl="1"/>
            <a:r>
              <a:rPr lang="en-US" altLang="zh-CN" dirty="0" err="1"/>
              <a:t>Sched_switch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751371" y="3210821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466479" y="268914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9221364" y="2415937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1364" y="2850147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5400000">
            <a:off x="7819570" y="961302"/>
            <a:ext cx="45719" cy="2757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466479" y="2415937"/>
            <a:ext cx="0" cy="4303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25300" y="2051490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807-773=34us</a:t>
            </a:r>
            <a:endParaRPr lang="zh-CN" altLang="en-US" sz="105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591601" y="268681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466481" y="2693797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02056" y="247907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11us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8116938" y="24398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22us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6256301" y="320849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773</a:t>
            </a:r>
            <a:endParaRPr lang="zh-CN" altLang="en-US" sz="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444442" y="3205947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774</a:t>
            </a:r>
            <a:endParaRPr lang="zh-CN" altLang="en-US" sz="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7065" y="3220125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785</a:t>
            </a:r>
            <a:endParaRPr lang="zh-CN" altLang="en-US" sz="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047278" y="3236615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807</a:t>
            </a:r>
            <a:endParaRPr lang="zh-CN" altLang="en-US" sz="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233265" y="296958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T(us)</a:t>
            </a:r>
            <a:endParaRPr lang="zh-CN" altLang="en-US" sz="8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618528" y="2711380"/>
            <a:ext cx="79887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86894" y="2717130"/>
            <a:ext cx="1585389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79389" y="2707827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Sched_switch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33516" y="270431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irqexit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245953" y="189960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irqentry</a:t>
            </a:r>
            <a:endParaRPr lang="zh-CN" altLang="en-US" sz="1100" dirty="0"/>
          </a:p>
        </p:txBody>
      </p:sp>
      <p:cxnSp>
        <p:nvCxnSpPr>
          <p:cNvPr id="25" name="直接连接符 24"/>
          <p:cNvCxnSpPr>
            <a:stCxn id="24" idx="2"/>
          </p:cNvCxnSpPr>
          <p:nvPr/>
        </p:nvCxnSpPr>
        <p:spPr>
          <a:xfrm flipH="1">
            <a:off x="6533196" y="2161215"/>
            <a:ext cx="39930" cy="35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6177" y="2483974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1us</a:t>
            </a:r>
            <a:endParaRPr lang="zh-CN" altLang="en-US" sz="1050" dirty="0"/>
          </a:p>
        </p:txBody>
      </p:sp>
      <p:cxnSp>
        <p:nvCxnSpPr>
          <p:cNvPr id="27" name="直接连接符 26"/>
          <p:cNvCxnSpPr>
            <a:stCxn id="26" idx="2"/>
            <a:endCxn id="26" idx="2"/>
          </p:cNvCxnSpPr>
          <p:nvPr/>
        </p:nvCxnSpPr>
        <p:spPr>
          <a:xfrm>
            <a:off x="6547896" y="27378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74820" y="2702843"/>
            <a:ext cx="1167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96000" y="3591388"/>
            <a:ext cx="66877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100" dirty="0" err="1"/>
              <a:t>Irq</a:t>
            </a:r>
            <a:r>
              <a:rPr lang="en-US" altLang="zh-CN" sz="1100" dirty="0"/>
              <a:t> raise</a:t>
            </a:r>
            <a:endParaRPr lang="zh-CN" altLang="en-US" sz="11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873352" y="3609989"/>
            <a:ext cx="6960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Exe start</a:t>
            </a:r>
            <a:endParaRPr lang="zh-CN" altLang="en-US" sz="1100" dirty="0"/>
          </a:p>
        </p:txBody>
      </p:sp>
      <p:cxnSp>
        <p:nvCxnSpPr>
          <p:cNvPr id="31" name="直接箭头连接符 30"/>
          <p:cNvCxnSpPr>
            <a:stCxn id="29" idx="0"/>
            <a:endCxn id="15" idx="2"/>
          </p:cNvCxnSpPr>
          <p:nvPr/>
        </p:nvCxnSpPr>
        <p:spPr>
          <a:xfrm flipV="1">
            <a:off x="6430387" y="3423937"/>
            <a:ext cx="0" cy="16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8" idx="2"/>
          </p:cNvCxnSpPr>
          <p:nvPr/>
        </p:nvCxnSpPr>
        <p:spPr>
          <a:xfrm flipV="1">
            <a:off x="9221364" y="3452059"/>
            <a:ext cx="0" cy="15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89" y="4923551"/>
            <a:ext cx="10874993" cy="1569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4" name="矩形 43"/>
          <p:cNvSpPr/>
          <p:nvPr/>
        </p:nvSpPr>
        <p:spPr>
          <a:xfrm>
            <a:off x="3240762" y="5536199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484610" y="5853625"/>
            <a:ext cx="213391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Execution start time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1"/>
          </p:cNvCxnSpPr>
          <p:nvPr/>
        </p:nvCxnSpPr>
        <p:spPr>
          <a:xfrm flipH="1" flipV="1">
            <a:off x="4183413" y="5551270"/>
            <a:ext cx="301197" cy="487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242818" y="5076729"/>
            <a:ext cx="942651" cy="19041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71910" y="4443452"/>
            <a:ext cx="1781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Irq</a:t>
            </a:r>
            <a:r>
              <a:rPr lang="en-US" altLang="zh-CN" dirty="0"/>
              <a:t> wakeup time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4183414" y="4812784"/>
            <a:ext cx="953368" cy="31171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文本框 32"/>
          <p:cNvSpPr txBox="1"/>
          <p:nvPr/>
        </p:nvSpPr>
        <p:spPr>
          <a:xfrm>
            <a:off x="1126347" y="441928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ftrace</a:t>
            </a:r>
            <a:r>
              <a:rPr lang="en-US" altLang="zh-CN" dirty="0"/>
              <a:t> example: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Latency/jitter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jitter (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is the deviation of the cycle time of a task 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per</a:t>
            </a:r>
            <a:r>
              <a:rPr lang="en-US" altLang="zh-CN" dirty="0"/>
              <a:t>) from the desired task cycle time (T</a:t>
            </a:r>
            <a:r>
              <a:rPr lang="en-US" altLang="zh-CN" baseline="-25000" dirty="0"/>
              <a:t>0</a:t>
            </a:r>
            <a:r>
              <a:rPr lang="en-US" altLang="zh-CN" dirty="0"/>
              <a:t>). </a:t>
            </a:r>
          </a:p>
          <a:p>
            <a:pPr marL="457200" lvl="1" indent="0">
              <a:buNone/>
            </a:pPr>
            <a:r>
              <a:rPr lang="en-US" altLang="zh-CN" dirty="0"/>
              <a:t>				</a:t>
            </a:r>
            <a:r>
              <a:rPr lang="en-US" altLang="zh-CN" dirty="0" err="1">
                <a:solidFill>
                  <a:srgbClr val="FF0000"/>
                </a:solidFill>
              </a:rPr>
              <a:t>J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r>
              <a:rPr lang="en-US" altLang="zh-CN" dirty="0">
                <a:solidFill>
                  <a:srgbClr val="FF0000"/>
                </a:solidFill>
              </a:rPr>
              <a:t> - 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26890" y="5602748"/>
            <a:ext cx="2441694" cy="609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860431" y="5081954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575539" y="45602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246078" y="45602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963509" y="45602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328141" y="4278923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 rot="5400000">
            <a:off x="4336140" y="4373907"/>
            <a:ext cx="165138" cy="1654736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16200000">
            <a:off x="4574387" y="3488418"/>
            <a:ext cx="144738" cy="1362769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356231" y="4278923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85950" y="369135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47909" y="523341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6416" y="5187250"/>
            <a:ext cx="389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0ms</a:t>
            </a:r>
            <a:endParaRPr lang="zh-CN" altLang="en-US" sz="9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59748" y="5187250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1ms</a:t>
            </a:r>
            <a:endParaRPr lang="zh-CN" altLang="en-US" sz="9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68584" y="5187250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2ms</a:t>
            </a:r>
            <a:endParaRPr lang="zh-CN" altLang="en-US" sz="9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580342" y="4707916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</a:t>
            </a:r>
            <a:endParaRPr lang="zh-CN" altLang="en-US" dirty="0"/>
          </a:p>
        </p:txBody>
      </p:sp>
      <p:sp>
        <p:nvSpPr>
          <p:cNvPr id="19" name="右大括号 18"/>
          <p:cNvSpPr/>
          <p:nvPr/>
        </p:nvSpPr>
        <p:spPr>
          <a:xfrm rot="16200000">
            <a:off x="5214747" y="4128764"/>
            <a:ext cx="144724" cy="82063"/>
          </a:xfrm>
          <a:prstGeom prst="rightBrace">
            <a:avLst>
              <a:gd name="adj1" fmla="val 81470"/>
              <a:gd name="adj2" fmla="val 49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41229" y="373052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CN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26890" y="570031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J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per</a:t>
            </a:r>
            <a:r>
              <a:rPr lang="en-US" altLang="zh-CN" dirty="0">
                <a:solidFill>
                  <a:srgbClr val="FF0000"/>
                </a:solidFill>
              </a:rPr>
              <a:t> - 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 - L</a:t>
            </a:r>
            <a:r>
              <a:rPr lang="en-US" altLang="zh-CN" baseline="-25000" dirty="0"/>
              <a:t>0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 rot="5400000">
            <a:off x="3700127" y="5009920"/>
            <a:ext cx="159349" cy="376921"/>
          </a:xfrm>
          <a:prstGeom prst="rightBrace">
            <a:avLst>
              <a:gd name="adj1" fmla="val 42323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591341" y="520577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CN" b="1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​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968262" y="4278923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642" y="1900572"/>
            <a:ext cx="11076913" cy="4531119"/>
          </a:xfrm>
        </p:spPr>
        <p:txBody>
          <a:bodyPr/>
          <a:lstStyle/>
          <a:p>
            <a:r>
              <a:rPr lang="en-US" altLang="zh-CN" dirty="0"/>
              <a:t>System services</a:t>
            </a:r>
          </a:p>
          <a:p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endParaRPr lang="en-US" altLang="zh-CN" dirty="0"/>
          </a:p>
          <a:p>
            <a:r>
              <a:rPr lang="en-US" altLang="zh-CN" dirty="0"/>
              <a:t>Other threads</a:t>
            </a:r>
          </a:p>
          <a:p>
            <a:r>
              <a:rPr lang="en-US" altLang="zh-CN" dirty="0"/>
              <a:t>Ghost delay</a:t>
            </a:r>
            <a:r>
              <a:rPr lang="zh-CN" altLang="en-US" dirty="0"/>
              <a:t>（</a:t>
            </a:r>
            <a:r>
              <a:rPr lang="en-US" altLang="zh-CN" dirty="0" err="1"/>
              <a:t>irq</a:t>
            </a:r>
            <a:r>
              <a:rPr lang="en-US" altLang="zh-CN" dirty="0"/>
              <a:t>/context switch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917652" y="1326595"/>
            <a:ext cx="5949461" cy="2102405"/>
            <a:chOff x="5701851" y="1640453"/>
            <a:chExt cx="5949461" cy="2102405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701851" y="3031028"/>
              <a:ext cx="5949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416959" y="2509352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7160741" y="2509350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7908167" y="2509349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279874" y="2227994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8084645" y="2227992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537834" y="2227996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8514361" y="2509348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8690839" y="2227991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9079999" y="2509347"/>
              <a:ext cx="0" cy="52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9410937" y="2236144"/>
              <a:ext cx="0" cy="80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548292" y="2670354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78851" y="2672152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092209" y="2670354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423299" y="2672968"/>
              <a:ext cx="149308" cy="3583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548292" y="2372793"/>
              <a:ext cx="730559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607615" y="2137648"/>
              <a:ext cx="5950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1000us</a:t>
              </a:r>
              <a:endParaRPr lang="zh-CN" altLang="en-US" sz="1050" dirty="0"/>
            </a:p>
          </p:txBody>
        </p:sp>
        <p:sp>
          <p:nvSpPr>
            <p:cNvPr id="21" name="左大括号 20"/>
            <p:cNvSpPr/>
            <p:nvPr/>
          </p:nvSpPr>
          <p:spPr>
            <a:xfrm rot="5400000">
              <a:off x="6453413" y="2098147"/>
              <a:ext cx="51332" cy="1302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416959" y="2236144"/>
              <a:ext cx="0" cy="4303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044005" y="1859788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1807-1773=34us</a:t>
              </a:r>
              <a:endParaRPr lang="zh-CN" altLang="en-US" sz="105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05851" y="3238403"/>
              <a:ext cx="13163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3809-2775=1034us</a:t>
              </a:r>
              <a:endParaRPr lang="zh-CN" altLang="en-US" sz="105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6416243" y="3229516"/>
              <a:ext cx="744498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492133" y="3006322"/>
              <a:ext cx="685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1000us</a:t>
              </a:r>
              <a:endParaRPr lang="zh-CN" altLang="en-US" sz="1050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413974" y="3038588"/>
              <a:ext cx="0" cy="310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160133" y="3028700"/>
              <a:ext cx="0" cy="310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908004" y="3051940"/>
              <a:ext cx="162" cy="22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079995" y="3051940"/>
              <a:ext cx="0" cy="22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946341" y="3229516"/>
              <a:ext cx="11336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 rot="5400000">
              <a:off x="9216386" y="1954575"/>
              <a:ext cx="51334" cy="362490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90839" y="1832355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3878-3809=69us</a:t>
              </a:r>
              <a:endParaRPr lang="zh-CN" altLang="en-US" sz="105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079995" y="2210019"/>
              <a:ext cx="0" cy="4303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左大括号 34"/>
            <p:cNvSpPr/>
            <p:nvPr/>
          </p:nvSpPr>
          <p:spPr>
            <a:xfrm rot="5400000">
              <a:off x="7972475" y="2016088"/>
              <a:ext cx="53109" cy="186358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766333" y="1855955"/>
              <a:ext cx="4750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35us</a:t>
              </a:r>
              <a:endParaRPr lang="zh-CN" altLang="en-US" sz="105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53039" y="3235028"/>
              <a:ext cx="685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1002us</a:t>
              </a:r>
              <a:endParaRPr lang="zh-CN" altLang="en-US" sz="105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7161353" y="3238030"/>
              <a:ext cx="744498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905851" y="2199195"/>
              <a:ext cx="0" cy="4303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箭头: 上弧形 39"/>
            <p:cNvSpPr/>
            <p:nvPr/>
          </p:nvSpPr>
          <p:spPr>
            <a:xfrm>
              <a:off x="7999030" y="1640453"/>
              <a:ext cx="1311152" cy="262783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下弧形 40"/>
            <p:cNvSpPr/>
            <p:nvPr/>
          </p:nvSpPr>
          <p:spPr>
            <a:xfrm>
              <a:off x="7561700" y="3488943"/>
              <a:ext cx="1316062" cy="253915"/>
            </a:xfrm>
            <a:prstGeom prst="curved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6416243" y="3229516"/>
              <a:ext cx="744498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946341" y="3229516"/>
              <a:ext cx="11336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87" y="4096811"/>
            <a:ext cx="6308192" cy="20289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796"/>
          </a:xfrm>
        </p:spPr>
        <p:txBody>
          <a:bodyPr>
            <a:normAutofit/>
          </a:bodyPr>
          <a:lstStyle/>
          <a:p>
            <a:r>
              <a:rPr lang="en-US" altLang="zh-CN" dirty="0"/>
              <a:t>PLC Scan cycles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337" y="916378"/>
            <a:ext cx="4490291" cy="27222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5" y="4419767"/>
            <a:ext cx="5549233" cy="20464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346" y="6428703"/>
            <a:ext cx="2506329" cy="2952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5" y="1616439"/>
            <a:ext cx="4103348" cy="40443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69278" y="4777257"/>
            <a:ext cx="1540151" cy="4931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69279" y="4593319"/>
            <a:ext cx="0" cy="69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05315" y="4777257"/>
            <a:ext cx="204706" cy="493125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796"/>
          </a:xfrm>
        </p:spPr>
        <p:txBody>
          <a:bodyPr>
            <a:normAutofit/>
          </a:bodyPr>
          <a:lstStyle/>
          <a:p>
            <a:r>
              <a:rPr lang="zh-CN" altLang="en-US" dirty="0"/>
              <a:t>任务模型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35205" y="5270382"/>
            <a:ext cx="6219657" cy="13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44818" y="4786992"/>
            <a:ext cx="545089" cy="490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265987" y="4786030"/>
            <a:ext cx="537953" cy="490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894989" y="4232954"/>
            <a:ext cx="1" cy="10374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144817" y="4185329"/>
            <a:ext cx="1" cy="1092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16193" y="4715554"/>
            <a:ext cx="0" cy="568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67939" y="4847595"/>
            <a:ext cx="702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765321" y="4677454"/>
            <a:ext cx="0" cy="59292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63074" y="543850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“输入”定时器中断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287183" y="5391589"/>
            <a:ext cx="196399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“输出”定时器中断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184060" y="488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8192" y="1419498"/>
            <a:ext cx="4053637" cy="401383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输入阶段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保证读取寄存器的时间（蓝线）尽可能精确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保证定时器中断时刻准确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 </a:t>
            </a:r>
            <a:r>
              <a:rPr lang="zh-CN" altLang="en-US" dirty="0"/>
              <a:t>逻辑</a:t>
            </a:r>
            <a:r>
              <a:rPr lang="en-US" altLang="zh-CN" dirty="0"/>
              <a:t>/</a:t>
            </a:r>
            <a:r>
              <a:rPr lang="zh-CN" altLang="en-US" dirty="0"/>
              <a:t>计算阶段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保证最差执行时间不超过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相对截止期</a:t>
            </a:r>
            <a:r>
              <a:rPr lang="en-US" altLang="zh-CN" dirty="0"/>
              <a:t>-</a:t>
            </a:r>
            <a:r>
              <a:rPr lang="zh-CN" altLang="en-US" dirty="0"/>
              <a:t>输入时间</a:t>
            </a:r>
            <a:r>
              <a:rPr lang="en-US" altLang="zh-CN" dirty="0"/>
              <a:t>-</a:t>
            </a:r>
            <a:r>
              <a:rPr lang="zh-CN" altLang="en-US" dirty="0"/>
              <a:t>输出定时器中断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 </a:t>
            </a:r>
            <a:r>
              <a:rPr lang="zh-CN" altLang="en-US" dirty="0"/>
              <a:t>输出阶段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保证定时器中断时刻准确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</a:t>
            </a:r>
            <a:r>
              <a:rPr lang="zh-CN" altLang="en-US" dirty="0">
                <a:solidFill>
                  <a:srgbClr val="FF0000"/>
                </a:solidFill>
              </a:rPr>
              <a:t>写入总线完成</a:t>
            </a:r>
            <a:r>
              <a:rPr lang="zh-CN" altLang="en-US" dirty="0"/>
              <a:t>的时间在截止期之前（越近越好）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16833" y="3468889"/>
            <a:ext cx="161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DMA</a:t>
            </a:r>
            <a:r>
              <a:rPr lang="zh-CN" altLang="en-US" sz="1200" dirty="0"/>
              <a:t>：从内存写到总线（输出接口）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39293" y="3749777"/>
            <a:ext cx="83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写入内存</a:t>
            </a:r>
          </a:p>
        </p:txBody>
      </p:sp>
      <p:cxnSp>
        <p:nvCxnSpPr>
          <p:cNvPr id="11" name="直接连接符 10"/>
          <p:cNvCxnSpPr>
            <a:stCxn id="5" idx="2"/>
            <a:endCxn id="4" idx="0"/>
          </p:cNvCxnSpPr>
          <p:nvPr/>
        </p:nvCxnSpPr>
        <p:spPr>
          <a:xfrm>
            <a:off x="8258505" y="4026776"/>
            <a:ext cx="49163" cy="750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2"/>
          </p:cNvCxnSpPr>
          <p:nvPr/>
        </p:nvCxnSpPr>
        <p:spPr>
          <a:xfrm>
            <a:off x="10125956" y="3930554"/>
            <a:ext cx="278482" cy="90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32" y="559138"/>
            <a:ext cx="2964765" cy="17973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81" y="153522"/>
            <a:ext cx="3396695" cy="260428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73533" y="3397048"/>
            <a:ext cx="966992" cy="43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输入映像区</a:t>
            </a:r>
          </a:p>
        </p:txBody>
      </p:sp>
      <p:sp>
        <p:nvSpPr>
          <p:cNvPr id="22" name="矩形 21"/>
          <p:cNvSpPr/>
          <p:nvPr/>
        </p:nvSpPr>
        <p:spPr>
          <a:xfrm>
            <a:off x="11033600" y="3434082"/>
            <a:ext cx="966992" cy="433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输出映像区</a:t>
            </a:r>
          </a:p>
        </p:txBody>
      </p:sp>
      <p:sp>
        <p:nvSpPr>
          <p:cNvPr id="23" name="矩形 22"/>
          <p:cNvSpPr/>
          <p:nvPr/>
        </p:nvSpPr>
        <p:spPr>
          <a:xfrm>
            <a:off x="5306384" y="4119109"/>
            <a:ext cx="1405466" cy="12589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582451" y="4219456"/>
            <a:ext cx="1465631" cy="11123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" y="0"/>
            <a:ext cx="12190734" cy="537519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RT-Bubbles: eliminating periodic jitter of real-time control tasks</a:t>
            </a:r>
            <a:endParaRPr lang="zh-CN" altLang="en-US" sz="2800" b="1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5009" y="501829"/>
            <a:ext cx="802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任务的周期性抖动（</a:t>
            </a:r>
            <a:r>
              <a:rPr lang="en-US" altLang="zh-CN" dirty="0"/>
              <a:t>Periodic jitter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过大（</a:t>
            </a:r>
            <a:r>
              <a:rPr lang="en-US" altLang="zh-CN" dirty="0"/>
              <a:t>&gt;20us/1ms</a:t>
            </a:r>
            <a:r>
              <a:rPr lang="zh-CN" altLang="en-US" dirty="0"/>
              <a:t>）将导致控制性能下降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4560" y="1294461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OB:</a:t>
            </a:r>
            <a:r>
              <a:rPr lang="zh-CN" altLang="en-US" dirty="0"/>
              <a:t>周期性抖动由调度延迟的不确定导致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46626" y="20466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调度延迟难以消除或补偿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771903" y="832199"/>
            <a:ext cx="642050" cy="51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365266" y="843052"/>
            <a:ext cx="586445" cy="5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15533" y="2303507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控制任务建模：拆成</a:t>
            </a:r>
            <a:r>
              <a:rPr lang="en-US" altLang="zh-CN" dirty="0"/>
              <a:t>3</a:t>
            </a:r>
            <a:r>
              <a:rPr lang="zh-CN" altLang="en-US" dirty="0"/>
              <a:t>个阶段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843212" y="1464069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OB:</a:t>
            </a:r>
            <a:r>
              <a:rPr lang="zh-CN" altLang="en-US" dirty="0"/>
              <a:t>采样和激励的抖动真正导致了性能下降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944723" y="20392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采样（输入）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944722" y="241868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计算（逻辑）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944723" y="28137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激励（输出）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178964" y="1853045"/>
            <a:ext cx="0" cy="40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854869" y="3535876"/>
            <a:ext cx="679481" cy="42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552412" y="395144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隔离</a:t>
            </a:r>
            <a:r>
              <a:rPr lang="en-US" altLang="zh-CN" dirty="0"/>
              <a:t>/</a:t>
            </a:r>
            <a:r>
              <a:rPr lang="zh-CN" altLang="en-US" dirty="0"/>
              <a:t>调优</a:t>
            </a:r>
          </a:p>
        </p:txBody>
      </p:sp>
      <p:sp>
        <p:nvSpPr>
          <p:cNvPr id="47" name="左大括号 46"/>
          <p:cNvSpPr/>
          <p:nvPr/>
        </p:nvSpPr>
        <p:spPr>
          <a:xfrm>
            <a:off x="10700121" y="2001468"/>
            <a:ext cx="192360" cy="1056829"/>
          </a:xfrm>
          <a:prstGeom prst="leftBrace">
            <a:avLst>
              <a:gd name="adj1" fmla="val 1207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9190199" y="2714233"/>
            <a:ext cx="0" cy="48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120003" y="3147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工具：</a:t>
            </a:r>
            <a:r>
              <a:rPr lang="en-US" altLang="zh-CN" dirty="0"/>
              <a:t>RT-Bubbles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837426" y="3491558"/>
            <a:ext cx="636007" cy="4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66722" y="387571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内核模块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6411362" y="4226547"/>
            <a:ext cx="572789" cy="40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487075" y="519075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</a:t>
            </a:r>
            <a:r>
              <a:rPr lang="en-US" altLang="zh-CN" dirty="0"/>
              <a:t>/</a:t>
            </a:r>
            <a:r>
              <a:rPr lang="zh-CN" altLang="en-US" dirty="0"/>
              <a:t>激励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732192" y="520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5439374" y="4931651"/>
            <a:ext cx="473935" cy="2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134428" y="1833400"/>
            <a:ext cx="789157" cy="202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287135" y="37474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硬中断</a:t>
            </a:r>
            <a:endParaRPr lang="en-US" altLang="zh-CN" dirty="0"/>
          </a:p>
        </p:txBody>
      </p:sp>
      <p:sp>
        <p:nvSpPr>
          <p:cNvPr id="71" name="文本框 70"/>
          <p:cNvSpPr txBox="1"/>
          <p:nvPr/>
        </p:nvSpPr>
        <p:spPr>
          <a:xfrm>
            <a:off x="6134428" y="60172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用户态：实时线程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039850" y="5578597"/>
            <a:ext cx="0" cy="4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648182" y="4229830"/>
            <a:ext cx="665390" cy="45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278160" y="5898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本地通信（内存管理）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055556" y="3926131"/>
            <a:ext cx="295468" cy="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3748651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减少调度器</a:t>
            </a:r>
            <a:r>
              <a:rPr lang="en-US" altLang="zh-CN" dirty="0"/>
              <a:t>/</a:t>
            </a:r>
            <a:r>
              <a:rPr lang="zh-CN" altLang="en-US" dirty="0"/>
              <a:t>上下文切换开销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-3271" y="5798442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降低延迟，降低抖动</a:t>
            </a:r>
            <a:r>
              <a:rPr lang="en-US" altLang="zh-CN" dirty="0"/>
              <a:t>(&lt;20us/10+hrs)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356400" y="4260827"/>
            <a:ext cx="0" cy="13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479818" y="612289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(Before:&lt;=50us/8hrs)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379826" y="4705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278160" y="4763951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定时器调度</a:t>
            </a:r>
            <a:r>
              <a:rPr lang="en-US" altLang="zh-CN" dirty="0"/>
              <a:t>(</a:t>
            </a:r>
            <a:r>
              <a:rPr lang="zh-CN" altLang="en-US" dirty="0"/>
              <a:t>多任务优先级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9278160" y="5133283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中断调度</a:t>
            </a:r>
            <a:r>
              <a:rPr lang="en-US" altLang="zh-CN" dirty="0"/>
              <a:t>(</a:t>
            </a:r>
            <a:r>
              <a:rPr lang="zh-CN" altLang="en-US" dirty="0"/>
              <a:t>中断和线程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9283428" y="552839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数据同步</a:t>
            </a:r>
            <a:r>
              <a:rPr lang="en-US" altLang="zh-CN" dirty="0"/>
              <a:t>(</a:t>
            </a:r>
            <a:r>
              <a:rPr lang="zh-CN" altLang="en-US" dirty="0"/>
              <a:t>锁</a:t>
            </a:r>
            <a:r>
              <a:rPr lang="en-US" altLang="zh-CN" dirty="0"/>
              <a:t>/</a:t>
            </a:r>
            <a:r>
              <a:rPr lang="zh-CN" altLang="en-US" dirty="0"/>
              <a:t>一致性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1" name="左大括号 90"/>
          <p:cNvSpPr/>
          <p:nvPr/>
        </p:nvSpPr>
        <p:spPr>
          <a:xfrm>
            <a:off x="9042827" y="4891031"/>
            <a:ext cx="201994" cy="1276743"/>
          </a:xfrm>
          <a:prstGeom prst="leftBrace">
            <a:avLst>
              <a:gd name="adj1" fmla="val 1102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70" idx="1"/>
          </p:cNvCxnSpPr>
          <p:nvPr/>
        </p:nvCxnSpPr>
        <p:spPr>
          <a:xfrm flipH="1">
            <a:off x="2960578" y="3932126"/>
            <a:ext cx="326557" cy="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1631" y="863804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从</a:t>
            </a:r>
            <a:r>
              <a:rPr lang="en-US" altLang="zh-CN" sz="1100" dirty="0"/>
              <a:t>OS</a:t>
            </a:r>
            <a:r>
              <a:rPr lang="zh-CN" altLang="en-US" sz="1100" dirty="0"/>
              <a:t>角度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32840" y="92495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从控制角度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46263" y="1646084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OS</a:t>
            </a:r>
            <a:r>
              <a:rPr lang="zh-CN" altLang="en-US" sz="1200" dirty="0"/>
              <a:t>执行调度过程本身</a:t>
            </a:r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上下文切换</a:t>
            </a:r>
            <a:r>
              <a:rPr lang="en-US" altLang="zh-CN" sz="1200" dirty="0"/>
              <a:t>,</a:t>
            </a:r>
            <a:r>
              <a:rPr lang="zh-CN" altLang="en-US" sz="1200" dirty="0"/>
              <a:t>调度算法</a:t>
            </a:r>
            <a:endParaRPr lang="en-US" altLang="zh-CN" sz="1200" dirty="0"/>
          </a:p>
          <a:p>
            <a:r>
              <a:rPr lang="en-US" altLang="zh-CN" sz="1200" dirty="0"/>
              <a:t>)</a:t>
            </a:r>
            <a:r>
              <a:rPr lang="zh-CN" altLang="en-US" sz="1200" dirty="0"/>
              <a:t>的不确定性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58640" y="2463948"/>
            <a:ext cx="1359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来自</a:t>
            </a:r>
            <a:r>
              <a:rPr lang="en-US" altLang="zh-CN" sz="1200" dirty="0"/>
              <a:t>OS</a:t>
            </a:r>
            <a:r>
              <a:rPr lang="zh-CN" altLang="en-US" sz="1200" dirty="0"/>
              <a:t>其他任务</a:t>
            </a:r>
            <a:r>
              <a:rPr lang="en-US" altLang="zh-CN" sz="1200" dirty="0"/>
              <a:t>(</a:t>
            </a:r>
            <a:r>
              <a:rPr lang="zh-CN" altLang="en-US" sz="1200" dirty="0"/>
              <a:t>内核线程</a:t>
            </a:r>
            <a:r>
              <a:rPr lang="en-US" altLang="zh-CN" sz="1200" dirty="0"/>
              <a:t>,</a:t>
            </a:r>
            <a:r>
              <a:rPr lang="zh-CN" altLang="en-US" sz="1200" dirty="0"/>
              <a:t>中断等</a:t>
            </a:r>
            <a:r>
              <a:rPr lang="en-US" altLang="zh-CN" sz="1200" dirty="0"/>
              <a:t>)</a:t>
            </a:r>
            <a:r>
              <a:rPr lang="zh-CN" altLang="en-US" sz="1200" dirty="0"/>
              <a:t>干扰的不确定性</a:t>
            </a:r>
          </a:p>
        </p:txBody>
      </p:sp>
      <p:sp>
        <p:nvSpPr>
          <p:cNvPr id="40" name="右大括号 39"/>
          <p:cNvSpPr/>
          <p:nvPr/>
        </p:nvSpPr>
        <p:spPr>
          <a:xfrm>
            <a:off x="1873033" y="1903227"/>
            <a:ext cx="202505" cy="710426"/>
          </a:xfrm>
          <a:prstGeom prst="rightBrace">
            <a:avLst>
              <a:gd name="adj1" fmla="val 877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695414" y="1641771"/>
            <a:ext cx="0" cy="35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695414" y="3272784"/>
            <a:ext cx="0" cy="48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8819" y="37474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不适合大量计算</a:t>
            </a:r>
          </a:p>
        </p:txBody>
      </p:sp>
      <p:cxnSp>
        <p:nvCxnSpPr>
          <p:cNvPr id="78" name="直接箭头连接符 77"/>
          <p:cNvCxnSpPr>
            <a:endCxn id="70" idx="2"/>
          </p:cNvCxnSpPr>
          <p:nvPr/>
        </p:nvCxnSpPr>
        <p:spPr>
          <a:xfrm flipH="1" flipV="1">
            <a:off x="3725717" y="4116792"/>
            <a:ext cx="953816" cy="110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380623" y="4709975"/>
            <a:ext cx="3756010" cy="182063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485803" y="458915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</a:t>
            </a:r>
            <a:r>
              <a:rPr lang="zh-CN" altLang="en-US" sz="1100" dirty="0"/>
              <a:t>拆分</a:t>
            </a:r>
            <a:r>
              <a:rPr lang="en-US" altLang="zh-CN" sz="1100" dirty="0"/>
              <a:t>)</a:t>
            </a:r>
            <a:r>
              <a:rPr lang="zh-CN" altLang="en-US" dirty="0"/>
              <a:t>执行</a:t>
            </a: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6443918" y="4922749"/>
            <a:ext cx="514593" cy="3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3695414" y="2415959"/>
            <a:ext cx="0" cy="35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439104" y="2835153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OB:</a:t>
            </a:r>
            <a:r>
              <a:rPr lang="zh-CN" altLang="en-US" dirty="0"/>
              <a:t>调度延迟包含中断延迟和“任务切换”的延迟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4125422" y="44606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实现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135733" y="564526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实现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3030600" y="4055237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进一次中断做多件事</a:t>
            </a:r>
            <a:endParaRPr lang="en-US" altLang="zh-CN" sz="1100" dirty="0"/>
          </a:p>
          <a:p>
            <a:r>
              <a:rPr lang="zh-CN" altLang="en-US" sz="1100" dirty="0"/>
              <a:t>（查表，调用函数，不必和任务优先级一致）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" y="0"/>
            <a:ext cx="12190734" cy="537519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/>
              <a:t>RT-Bubbles: eliminating periodic jitter of real-time control tasks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04847" y="569404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Periodic jitter </a:t>
            </a:r>
            <a:r>
              <a:rPr lang="zh-CN" altLang="en-US" dirty="0"/>
              <a:t>过大（</a:t>
            </a:r>
            <a:r>
              <a:rPr lang="en-US" altLang="zh-CN" dirty="0"/>
              <a:t>&gt;20us</a:t>
            </a:r>
            <a:r>
              <a:rPr lang="zh-CN" altLang="en-US" dirty="0"/>
              <a:t>）将导致控制性能下降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4104" y="1490971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Periodic jitter</a:t>
            </a:r>
            <a:r>
              <a:rPr lang="zh-CN" altLang="en-US" dirty="0"/>
              <a:t>由调度延迟的不确定导致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37679" y="368006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挑战：调度延迟难以消除或补偿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470454" y="1897962"/>
            <a:ext cx="642050" cy="51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870" y="2408542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调度执行时间的</a:t>
            </a:r>
            <a:endParaRPr lang="en-US" altLang="zh-CN" dirty="0"/>
          </a:p>
          <a:p>
            <a:r>
              <a:rPr lang="zh-CN" altLang="en-US" dirty="0"/>
              <a:t>不确定性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466910" y="3033733"/>
            <a:ext cx="645594" cy="43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6844" y="2469424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</a:t>
            </a:r>
            <a:r>
              <a:rPr lang="en-US" altLang="zh-CN" dirty="0"/>
              <a:t>OS</a:t>
            </a:r>
            <a:r>
              <a:rPr lang="zh-CN" altLang="en-US" dirty="0"/>
              <a:t>的干扰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143065" y="2905196"/>
            <a:ext cx="626370" cy="58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1701" y="1861760"/>
            <a:ext cx="586445" cy="5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204847" y="953489"/>
            <a:ext cx="642050" cy="51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520351" y="926417"/>
            <a:ext cx="586445" cy="5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744164" y="1958546"/>
            <a:ext cx="192360" cy="1511374"/>
          </a:xfrm>
          <a:prstGeom prst="leftBrace">
            <a:avLst>
              <a:gd name="adj1" fmla="val 7257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38493" y="18475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系统服务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38493" y="2159099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各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内核线程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38493" y="25361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其他线程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14644" y="2848668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“Ghost delay”</a:t>
            </a:r>
          </a:p>
          <a:p>
            <a:r>
              <a:rPr lang="en-US" altLang="zh-CN" sz="1200" dirty="0"/>
              <a:t>(</a:t>
            </a:r>
            <a:r>
              <a:rPr lang="en-US" altLang="zh-CN" sz="1200" dirty="0" err="1"/>
              <a:t>irq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sche_switch</a:t>
            </a:r>
            <a:r>
              <a:rPr lang="en-US" altLang="zh-CN" sz="1200" dirty="0"/>
              <a:t>/…)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38493" y="337965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 …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882790" y="234490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控制任务建模：</a:t>
            </a:r>
            <a:r>
              <a:rPr lang="en-US" altLang="zh-CN" dirty="0"/>
              <a:t>3</a:t>
            </a:r>
            <a:r>
              <a:rPr lang="zh-CN" altLang="en-US" dirty="0"/>
              <a:t>个阶段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309021" y="152863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</a:t>
            </a:r>
            <a:r>
              <a:rPr lang="zh-CN" altLang="en-US" dirty="0"/>
              <a:t>：是采样和激励的抖动导致了性能下降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944723" y="20392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采样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944722" y="24186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计算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944723" y="2813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激励</a:t>
            </a:r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>
            <a:off x="9190199" y="1861760"/>
            <a:ext cx="0" cy="48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854869" y="3535876"/>
            <a:ext cx="679481" cy="42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347443" y="394687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隔离</a:t>
            </a:r>
            <a:r>
              <a:rPr lang="en-US" altLang="zh-CN" dirty="0"/>
              <a:t>/</a:t>
            </a:r>
            <a:r>
              <a:rPr lang="zh-CN" altLang="en-US" dirty="0"/>
              <a:t>调优</a:t>
            </a:r>
          </a:p>
        </p:txBody>
      </p:sp>
      <p:sp>
        <p:nvSpPr>
          <p:cNvPr id="47" name="左大括号 46"/>
          <p:cNvSpPr/>
          <p:nvPr/>
        </p:nvSpPr>
        <p:spPr>
          <a:xfrm>
            <a:off x="10700121" y="2001468"/>
            <a:ext cx="192360" cy="1056829"/>
          </a:xfrm>
          <a:prstGeom prst="leftBrace">
            <a:avLst>
              <a:gd name="adj1" fmla="val 1207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9190199" y="2714233"/>
            <a:ext cx="0" cy="48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479227" y="3152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632457" y="3486984"/>
            <a:ext cx="636007" cy="4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687510" y="39383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内核模块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6078832" y="4418728"/>
            <a:ext cx="735227" cy="4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59066" y="488708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</a:t>
            </a:r>
            <a:r>
              <a:rPr lang="en-US" altLang="zh-CN" dirty="0"/>
              <a:t>/</a:t>
            </a:r>
            <a:r>
              <a:rPr lang="zh-CN" altLang="en-US" dirty="0"/>
              <a:t>激励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923585" y="4884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236491" y="4401763"/>
            <a:ext cx="0" cy="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856345" y="5253649"/>
            <a:ext cx="0" cy="2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17763" y="5603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硬中断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679929" y="5626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实时线程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225398" y="5253649"/>
            <a:ext cx="0" cy="2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646134" y="4398994"/>
            <a:ext cx="692428" cy="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203379" y="56052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进程内通信（内存管理）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4450012" y="5148781"/>
            <a:ext cx="836951" cy="55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132648" y="482142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大幅减少调度</a:t>
            </a:r>
            <a:r>
              <a:rPr lang="en-US" altLang="zh-CN" dirty="0"/>
              <a:t>/</a:t>
            </a:r>
            <a:r>
              <a:rPr lang="zh-CN" altLang="en-US" dirty="0"/>
              <a:t>上下文切换开销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73171" y="5932528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降低延迟，降低抖动</a:t>
            </a:r>
            <a:r>
              <a:rPr lang="en-US" altLang="zh-CN" dirty="0"/>
              <a:t>(&lt;20us/10+hrs)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2711887" y="5262584"/>
            <a:ext cx="0" cy="5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456260" y="625697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(Before:&lt;=50us/8hrs)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314766" y="4893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212303" y="4350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9203379" y="4774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217571" y="519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同步</a:t>
            </a:r>
          </a:p>
        </p:txBody>
      </p:sp>
      <p:sp>
        <p:nvSpPr>
          <p:cNvPr id="91" name="左大括号 90"/>
          <p:cNvSpPr/>
          <p:nvPr/>
        </p:nvSpPr>
        <p:spPr>
          <a:xfrm>
            <a:off x="8976970" y="4488716"/>
            <a:ext cx="201994" cy="1276743"/>
          </a:xfrm>
          <a:prstGeom prst="leftBrace">
            <a:avLst>
              <a:gd name="adj1" fmla="val 1102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711887" y="4180974"/>
            <a:ext cx="0" cy="5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01436" y="97207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从</a:t>
            </a:r>
            <a:r>
              <a:rPr lang="en-US" altLang="zh-CN" sz="1100" dirty="0"/>
              <a:t>OS</a:t>
            </a:r>
            <a:r>
              <a:rPr lang="zh-CN" altLang="en-US" sz="1100" dirty="0"/>
              <a:t>角度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7925" y="100831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从控制角度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RT-Bubbles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Periodic hard </a:t>
            </a:r>
            <a:r>
              <a:rPr lang="en-US" altLang="zh-CN" i="1" dirty="0"/>
              <a:t>interrupt</a:t>
            </a:r>
            <a:r>
              <a:rPr lang="en-US" altLang="zh-CN" dirty="0"/>
              <a:t> handler with high resolution </a:t>
            </a:r>
            <a:r>
              <a:rPr lang="en-US" altLang="zh-CN" i="1" dirty="0"/>
              <a:t>timer</a:t>
            </a:r>
            <a:endParaRPr lang="zh-CN" alt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08" y="3152920"/>
            <a:ext cx="5455592" cy="2242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8" y="2526453"/>
            <a:ext cx="4445560" cy="36221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915" y="5448597"/>
            <a:ext cx="5230178" cy="7000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13389" y="5371836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3us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6984" y="1527327"/>
            <a:ext cx="857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</a:t>
            </a:r>
            <a:r>
              <a:rPr lang="en-US" altLang="zh-CN" dirty="0"/>
              <a:t>CPU</a:t>
            </a:r>
            <a:r>
              <a:rPr lang="zh-CN" altLang="en-US" dirty="0"/>
              <a:t>核上单独执行一个周期性任务</a:t>
            </a:r>
            <a:r>
              <a:rPr lang="en-US" altLang="zh-CN" dirty="0"/>
              <a:t>(1ms)</a:t>
            </a:r>
            <a:r>
              <a:rPr lang="zh-CN" altLang="en-US" dirty="0"/>
              <a:t>（读取当前时间并记录）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83442" y="5368191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默认配置</a:t>
            </a:r>
            <a:r>
              <a:rPr lang="en-US" altLang="zh-CN" dirty="0"/>
              <a:t>:</a:t>
            </a:r>
            <a:r>
              <a:rPr lang="zh-CN" altLang="en-US" dirty="0"/>
              <a:t>抖动绝对值不大于</a:t>
            </a:r>
            <a:r>
              <a:rPr lang="en-US" altLang="zh-CN" dirty="0"/>
              <a:t>26us</a:t>
            </a:r>
            <a:endParaRPr lang="zh-CN" altLang="en-US" dirty="0"/>
          </a:p>
        </p:txBody>
      </p:sp>
      <p:pic>
        <p:nvPicPr>
          <p:cNvPr id="10" name="图片 9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4" y="2405157"/>
            <a:ext cx="3558888" cy="2669166"/>
          </a:xfrm>
          <a:prstGeom prst="rect">
            <a:avLst/>
          </a:prstGeom>
        </p:spPr>
      </p:pic>
      <p:pic>
        <p:nvPicPr>
          <p:cNvPr id="16" name="图片 15" descr="图表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55" y="2414176"/>
            <a:ext cx="3558887" cy="2669166"/>
          </a:xfrm>
          <a:prstGeom prst="rect">
            <a:avLst/>
          </a:prstGeom>
        </p:spPr>
      </p:pic>
      <p:pic>
        <p:nvPicPr>
          <p:cNvPr id="18" name="图片 17" descr="图表, 直方图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28" y="2414176"/>
            <a:ext cx="3494885" cy="262116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038556" y="5365039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隔离</a:t>
            </a:r>
            <a:r>
              <a:rPr lang="en-US" altLang="zh-CN" dirty="0"/>
              <a:t>:</a:t>
            </a:r>
            <a:r>
              <a:rPr lang="zh-CN" altLang="en-US" dirty="0"/>
              <a:t>抖动绝对值不大于</a:t>
            </a:r>
            <a:r>
              <a:rPr lang="en-US" altLang="zh-CN" dirty="0"/>
              <a:t>23us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99158" y="526840"/>
            <a:ext cx="34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HW: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4B(ARM.A53)</a:t>
            </a:r>
          </a:p>
          <a:p>
            <a:r>
              <a:rPr lang="en-US" altLang="zh-CN" dirty="0"/>
              <a:t>OS: Linux 5.15.49 </a:t>
            </a:r>
            <a:r>
              <a:rPr lang="en-US" altLang="zh-CN" dirty="0" err="1"/>
              <a:t>Preempt_RT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6984" y="1973143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分钟（循环</a:t>
            </a:r>
            <a:r>
              <a:rPr lang="en-US" altLang="zh-CN" dirty="0"/>
              <a:t>30</a:t>
            </a:r>
            <a:r>
              <a:rPr lang="zh-CN" altLang="en-US" dirty="0"/>
              <a:t>万次）运行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60145" y="57185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Cmdline</a:t>
            </a:r>
            <a:r>
              <a:rPr lang="en-US" altLang="zh-CN" dirty="0"/>
              <a:t>:(</a:t>
            </a:r>
            <a:r>
              <a:rPr lang="en-US" altLang="zh-CN" dirty="0" err="1"/>
              <a:t>Isol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 err="1"/>
              <a:t>Nohz</a:t>
            </a:r>
            <a:r>
              <a:rPr lang="en-US" altLang="zh-CN" dirty="0"/>
              <a:t>=0)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13389" y="58540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提升了一个数量级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78268" y="5662729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</a:t>
            </a:r>
            <a:r>
              <a:rPr lang="zh-CN" altLang="en-US" dirty="0"/>
              <a:t>：抖动绝对值不大于</a:t>
            </a:r>
            <a:r>
              <a:rPr lang="en-US" altLang="zh-CN" dirty="0"/>
              <a:t>7us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6984" y="1936478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</a:t>
            </a:r>
            <a:r>
              <a:rPr lang="zh-CN" altLang="en-US" dirty="0"/>
              <a:t>分钟运行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99507" y="5662729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隔离：抖动绝对值不大于</a:t>
            </a:r>
            <a:r>
              <a:rPr lang="en-US" altLang="zh-CN" dirty="0"/>
              <a:t>55us</a:t>
            </a:r>
            <a:endParaRPr lang="zh-CN" altLang="en-US" dirty="0"/>
          </a:p>
        </p:txBody>
      </p:sp>
      <p:pic>
        <p:nvPicPr>
          <p:cNvPr id="17" name="图片 16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72" y="2370844"/>
            <a:ext cx="3833238" cy="2874929"/>
          </a:xfrm>
          <a:prstGeom prst="rect">
            <a:avLst/>
          </a:prstGeom>
        </p:spPr>
      </p:pic>
      <p:pic>
        <p:nvPicPr>
          <p:cNvPr id="19" name="图片 18" descr="图表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86" y="2370844"/>
            <a:ext cx="3861214" cy="28959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6984" y="1527327"/>
            <a:ext cx="857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</a:t>
            </a:r>
            <a:r>
              <a:rPr lang="en-US" altLang="zh-CN" dirty="0"/>
              <a:t>CPU</a:t>
            </a:r>
            <a:r>
              <a:rPr lang="zh-CN" altLang="en-US" dirty="0"/>
              <a:t>核上单独执行一个周期性任务</a:t>
            </a:r>
            <a:r>
              <a:rPr lang="en-US" altLang="zh-CN" dirty="0"/>
              <a:t>(1ms)</a:t>
            </a:r>
            <a:r>
              <a:rPr lang="zh-CN" altLang="en-US" dirty="0"/>
              <a:t>（读取当前时间并记录）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99158" y="526840"/>
            <a:ext cx="34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HW: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4B(ARM.A53)</a:t>
            </a:r>
          </a:p>
          <a:p>
            <a:r>
              <a:rPr lang="en-US" altLang="zh-CN" dirty="0"/>
              <a:t>OS: Linux 5.15.49 </a:t>
            </a:r>
            <a:r>
              <a:rPr lang="en-US" altLang="zh-CN" dirty="0" err="1"/>
              <a:t>Preempt_RT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8268" y="60718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提升了一个数量级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pic>
        <p:nvPicPr>
          <p:cNvPr id="11" name="图片 10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12" y="1251812"/>
            <a:ext cx="3139091" cy="2354319"/>
          </a:xfrm>
          <a:prstGeom prst="rect">
            <a:avLst/>
          </a:prstGeom>
        </p:spPr>
      </p:pic>
      <p:pic>
        <p:nvPicPr>
          <p:cNvPr id="13" name="图片 12" descr="图表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1289041"/>
            <a:ext cx="3139090" cy="23543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1680" y="3675307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3us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62" y="4081093"/>
            <a:ext cx="3183541" cy="23876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26779" y="3711761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7us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5052" y="152145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分钟运行，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57405" y="14331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分钟运行，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200" y="4244740"/>
            <a:ext cx="147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60</a:t>
            </a:r>
            <a:r>
              <a:rPr lang="zh-CN" altLang="en-US" dirty="0"/>
              <a:t>分钟运行，</a:t>
            </a:r>
          </a:p>
        </p:txBody>
      </p:sp>
      <p:pic>
        <p:nvPicPr>
          <p:cNvPr id="20" name="图片 19" descr="图表, 直方图, 箱线图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4134349"/>
            <a:ext cx="3139090" cy="235431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79233" y="427151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运行，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1680" y="6398590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dirty="0"/>
              <a:t>7us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26779" y="648866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RT-Bubbles:</a:t>
            </a:r>
            <a:r>
              <a:rPr lang="zh-CN" altLang="en-US" dirty="0"/>
              <a:t>抖动绝对值不大于</a:t>
            </a:r>
            <a:r>
              <a:rPr lang="en-US" altLang="zh-CN" b="1" dirty="0">
                <a:solidFill>
                  <a:srgbClr val="FF0000"/>
                </a:solidFill>
              </a:rPr>
              <a:t>7us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多任务调度（时钟，中断）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数据共享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  <a:r>
              <a:rPr lang="en-US" altLang="zh-CN" dirty="0"/>
              <a:t>/</a:t>
            </a:r>
            <a:r>
              <a:rPr lang="zh-CN" altLang="en-US" dirty="0"/>
              <a:t>同步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可调度分析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altLang="zh-CN" dirty="0"/>
              <a:t>Kernel config</a:t>
            </a:r>
          </a:p>
          <a:p>
            <a:pPr lvl="1"/>
            <a:r>
              <a:rPr lang="en-US" altLang="zh-CN" dirty="0"/>
              <a:t>CONFIG_NOHZFULL=y</a:t>
            </a:r>
          </a:p>
          <a:p>
            <a:pPr lvl="1"/>
            <a:r>
              <a:rPr lang="en-US" altLang="zh-CN" dirty="0"/>
              <a:t>CONFIG_HZ=1000</a:t>
            </a:r>
          </a:p>
          <a:p>
            <a:pPr lvl="1"/>
            <a:r>
              <a:rPr lang="en-US" altLang="zh-CN" dirty="0"/>
              <a:t>CONFIG_CPU_FREQ_DEFAULT_GOV_PERFORMANCE=y</a:t>
            </a:r>
          </a:p>
          <a:p>
            <a:r>
              <a:rPr lang="en-US" altLang="zh-CN" dirty="0"/>
              <a:t>Cmdline.txt</a:t>
            </a:r>
          </a:p>
          <a:p>
            <a:pPr lvl="1"/>
            <a:r>
              <a:rPr lang="en-US" altLang="zh-CN" dirty="0" err="1"/>
              <a:t>Isolcpu</a:t>
            </a:r>
            <a:r>
              <a:rPr lang="en-US" altLang="zh-CN" dirty="0"/>
              <a:t>=3</a:t>
            </a:r>
          </a:p>
          <a:p>
            <a:pPr lvl="1"/>
            <a:r>
              <a:rPr lang="en-US" altLang="zh-CN" dirty="0" err="1"/>
              <a:t>Nohzfull</a:t>
            </a:r>
            <a:r>
              <a:rPr lang="en-US" altLang="zh-CN" dirty="0"/>
              <a:t>=3</a:t>
            </a:r>
          </a:p>
          <a:p>
            <a:r>
              <a:rPr lang="en-US" altLang="zh-CN" dirty="0"/>
              <a:t>RT-</a:t>
            </a:r>
            <a:r>
              <a:rPr lang="en-US" altLang="zh-CN" dirty="0" err="1"/>
              <a:t>throtting</a:t>
            </a:r>
            <a:endParaRPr lang="en-US" altLang="zh-CN" dirty="0"/>
          </a:p>
          <a:p>
            <a:pPr lvl="1"/>
            <a:r>
              <a:rPr lang="en-US" altLang="zh-CN" dirty="0"/>
              <a:t>/proc/sys/kernel/</a:t>
            </a:r>
            <a:r>
              <a:rPr lang="en-US" altLang="zh-CN" dirty="0" err="1"/>
              <a:t>sched_rt_runtime_us</a:t>
            </a:r>
            <a:r>
              <a:rPr lang="en-US" altLang="zh-CN"/>
              <a:t>=-1</a:t>
            </a:r>
            <a:endParaRPr lang="en-US" altLang="zh-CN" dirty="0"/>
          </a:p>
          <a:p>
            <a:r>
              <a:rPr lang="en-US" altLang="zh-CN" dirty="0" err="1"/>
              <a:t>cpuset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RT-Bubbles</a:t>
            </a:r>
            <a:r>
              <a:rPr lang="en-US" altLang="zh-CN"/>
              <a:t>: Multi-tasks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2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RT-bubbles Multi-tasks Framework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02126" y="3331307"/>
            <a:ext cx="582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02126" y="4333630"/>
            <a:ext cx="582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8104436" y="3592145"/>
            <a:ext cx="1274396" cy="495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procfs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9543444" y="3592145"/>
            <a:ext cx="1384300" cy="4952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/dev/</a:t>
            </a:r>
            <a:r>
              <a:rPr lang="en-US" altLang="zh-CN" dirty="0" err="1"/>
              <a:t>rtbX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8104436" y="4722445"/>
            <a:ext cx="2823308" cy="10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6102" y="4907275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Memory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Manager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29194" y="48971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read()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29194" y="5169051"/>
            <a:ext cx="102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mmap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L 形 15"/>
          <p:cNvSpPr/>
          <p:nvPr/>
        </p:nvSpPr>
        <p:spPr>
          <a:xfrm rot="5400000">
            <a:off x="8690590" y="910491"/>
            <a:ext cx="1651002" cy="2823309"/>
          </a:xfrm>
          <a:prstGeom prst="corner">
            <a:avLst>
              <a:gd name="adj1" fmla="val 50000"/>
              <a:gd name="adj2" fmla="val 497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9213244" y="2537409"/>
            <a:ext cx="1714500" cy="5735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 Handler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96766" y="16669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RT-Bubbles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6555036" y="4722445"/>
            <a:ext cx="1099038" cy="10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Tasks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769766" y="40747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897624" y="40874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0235594" y="40747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565794" y="4087441"/>
            <a:ext cx="0" cy="63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6555036" y="1496645"/>
            <a:ext cx="1284344" cy="165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29" name="箭头: 上下 28"/>
          <p:cNvSpPr/>
          <p:nvPr/>
        </p:nvSpPr>
        <p:spPr>
          <a:xfrm>
            <a:off x="10130429" y="3096436"/>
            <a:ext cx="210330" cy="519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/>
          <p:cNvSpPr/>
          <p:nvPr/>
        </p:nvSpPr>
        <p:spPr>
          <a:xfrm>
            <a:off x="8481089" y="3110234"/>
            <a:ext cx="210330" cy="519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516090" y="2155120"/>
            <a:ext cx="0" cy="48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0655896" y="2155120"/>
            <a:ext cx="0" cy="468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8" name="箭头: 左 37"/>
          <p:cNvSpPr/>
          <p:nvPr/>
        </p:nvSpPr>
        <p:spPr>
          <a:xfrm>
            <a:off x="7839689" y="1851582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 39"/>
          <p:cNvSpPr/>
          <p:nvPr/>
        </p:nvSpPr>
        <p:spPr>
          <a:xfrm>
            <a:off x="7839689" y="2043373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 41"/>
          <p:cNvSpPr/>
          <p:nvPr/>
        </p:nvSpPr>
        <p:spPr>
          <a:xfrm>
            <a:off x="7838423" y="2244619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055234" y="278067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 space</a:t>
            </a:r>
            <a:endParaRPr lang="zh-CN" altLang="en-US" dirty="0"/>
          </a:p>
        </p:txBody>
      </p:sp>
      <p:sp>
        <p:nvSpPr>
          <p:cNvPr id="49" name="箭头: 左 48"/>
          <p:cNvSpPr/>
          <p:nvPr/>
        </p:nvSpPr>
        <p:spPr>
          <a:xfrm>
            <a:off x="7838423" y="2448794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左 50"/>
          <p:cNvSpPr/>
          <p:nvPr/>
        </p:nvSpPr>
        <p:spPr>
          <a:xfrm>
            <a:off x="7838423" y="2641489"/>
            <a:ext cx="4699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35062" y="394112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055234" y="503275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space</a:t>
            </a:r>
            <a:endParaRPr lang="zh-CN" altLang="en-US" dirty="0"/>
          </a:p>
        </p:txBody>
      </p:sp>
      <p:sp>
        <p:nvSpPr>
          <p:cNvPr id="57" name="箭头: 上下 56"/>
          <p:cNvSpPr/>
          <p:nvPr/>
        </p:nvSpPr>
        <p:spPr>
          <a:xfrm rot="16200000">
            <a:off x="7774091" y="4962708"/>
            <a:ext cx="210330" cy="519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289539"/>
            <a:ext cx="3913210" cy="4887424"/>
          </a:xfrm>
        </p:spPr>
        <p:txBody>
          <a:bodyPr/>
          <a:lstStyle/>
          <a:p>
            <a:r>
              <a:rPr lang="en-US" altLang="zh-CN" dirty="0"/>
              <a:t>Timer Interrupt</a:t>
            </a:r>
          </a:p>
          <a:p>
            <a:pPr lvl="1"/>
            <a:r>
              <a:rPr lang="zh-CN" altLang="en-US" dirty="0"/>
              <a:t>轮询</a:t>
            </a:r>
            <a:endParaRPr lang="en-US" altLang="zh-CN" dirty="0"/>
          </a:p>
          <a:p>
            <a:pPr lvl="1"/>
            <a:r>
              <a:rPr lang="zh-CN" altLang="en-US" dirty="0"/>
              <a:t>查表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Device</a:t>
            </a:r>
          </a:p>
          <a:p>
            <a:pPr lvl="1"/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Memory</a:t>
            </a:r>
          </a:p>
          <a:p>
            <a:pPr lvl="1"/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页面错误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228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任务数据结构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07123"/>
            <a:ext cx="7959969" cy="486984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struct </a:t>
            </a:r>
            <a:r>
              <a:rPr lang="en-US" altLang="zh-CN" sz="3200" dirty="0" err="1"/>
              <a:t>task_info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Per_cpu</a:t>
            </a:r>
            <a:r>
              <a:rPr lang="en-US" altLang="zh-CN" sz="3200" dirty="0"/>
              <a:t>) </a:t>
            </a:r>
          </a:p>
          <a:p>
            <a:pPr lvl="1"/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* </a:t>
            </a:r>
            <a:r>
              <a:rPr lang="en-US" altLang="zh-CN" dirty="0" err="1"/>
              <a:t>task_struct</a:t>
            </a:r>
            <a:r>
              <a:rPr lang="en-US" altLang="zh-CN" dirty="0"/>
              <a:t> // </a:t>
            </a:r>
            <a:r>
              <a:rPr lang="zh-CN" altLang="en-US" dirty="0"/>
              <a:t>指向线程的指针</a:t>
            </a:r>
            <a:endParaRPr lang="en-US" altLang="zh-CN" dirty="0"/>
          </a:p>
          <a:p>
            <a:pPr lvl="1"/>
            <a:r>
              <a:rPr lang="en-US" altLang="zh-CN" dirty="0"/>
              <a:t>** </a:t>
            </a:r>
            <a:r>
              <a:rPr lang="en-US" altLang="zh-CN" dirty="0" err="1"/>
              <a:t>task_func</a:t>
            </a:r>
            <a:r>
              <a:rPr lang="en-US" altLang="zh-CN" dirty="0"/>
              <a:t>() // </a:t>
            </a:r>
            <a:r>
              <a:rPr lang="zh-CN" altLang="en-US" dirty="0"/>
              <a:t>对应任务的寻址函数数组</a:t>
            </a:r>
            <a:endParaRPr lang="en-US" altLang="zh-CN" dirty="0"/>
          </a:p>
          <a:p>
            <a:pPr lvl="1"/>
            <a:r>
              <a:rPr lang="en-US" altLang="zh-CN" dirty="0"/>
              <a:t>Budget // </a:t>
            </a:r>
            <a:r>
              <a:rPr lang="zh-CN" altLang="en-US" dirty="0"/>
              <a:t>计时器</a:t>
            </a:r>
            <a:endParaRPr lang="en-US" altLang="zh-CN" dirty="0"/>
          </a:p>
          <a:p>
            <a:pPr lvl="1"/>
            <a:r>
              <a:rPr lang="en-US" altLang="zh-CN" dirty="0"/>
              <a:t>__period</a:t>
            </a:r>
          </a:p>
          <a:p>
            <a:pPr lvl="1"/>
            <a:r>
              <a:rPr lang="en-US" altLang="zh-CN" dirty="0"/>
              <a:t>__deadline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976"/>
            <a:ext cx="10515600" cy="783737"/>
          </a:xfrm>
        </p:spPr>
        <p:txBody>
          <a:bodyPr/>
          <a:lstStyle/>
          <a:p>
            <a:r>
              <a:rPr lang="en-US" altLang="zh-CN" dirty="0"/>
              <a:t>TDMA</a:t>
            </a:r>
            <a:r>
              <a:rPr lang="zh-CN" altLang="en-US" dirty="0"/>
              <a:t>的单核多任务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908538" y="1729156"/>
            <a:ext cx="803031" cy="2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908538" y="3399694"/>
            <a:ext cx="803031" cy="2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</a:t>
            </a:r>
          </a:p>
        </p:txBody>
      </p:sp>
      <p:sp>
        <p:nvSpPr>
          <p:cNvPr id="10" name="矩形 9"/>
          <p:cNvSpPr/>
          <p:nvPr/>
        </p:nvSpPr>
        <p:spPr>
          <a:xfrm>
            <a:off x="908537" y="5216771"/>
            <a:ext cx="803031" cy="2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唤醒</a:t>
            </a:r>
          </a:p>
        </p:txBody>
      </p:sp>
      <p:sp>
        <p:nvSpPr>
          <p:cNvPr id="11" name="矩形 10"/>
          <p:cNvSpPr/>
          <p:nvPr/>
        </p:nvSpPr>
        <p:spPr>
          <a:xfrm>
            <a:off x="2368062" y="1283677"/>
            <a:ext cx="2368062" cy="131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14092" y="1282934"/>
            <a:ext cx="19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定义唤醒条件</a:t>
            </a:r>
            <a:endParaRPr lang="en-US" altLang="zh-CN" dirty="0"/>
          </a:p>
          <a:p>
            <a:r>
              <a:rPr lang="zh-CN" altLang="en-US" dirty="0"/>
              <a:t>分配任务函数</a:t>
            </a:r>
            <a:endParaRPr lang="en-US" altLang="zh-CN" dirty="0"/>
          </a:p>
          <a:p>
            <a:r>
              <a:rPr lang="zh-CN" altLang="en-US" dirty="0"/>
              <a:t>保存任务指针</a:t>
            </a:r>
            <a:endParaRPr lang="en-US" altLang="zh-CN" dirty="0"/>
          </a:p>
          <a:p>
            <a:r>
              <a:rPr lang="zh-CN" altLang="en-US" dirty="0"/>
              <a:t>记录任务参数</a:t>
            </a:r>
            <a:r>
              <a:rPr lang="en-US" altLang="zh-CN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2368062" y="3068515"/>
            <a:ext cx="2368062" cy="131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82008" y="3124843"/>
            <a:ext cx="19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等待唤醒条件</a:t>
            </a:r>
            <a:endParaRPr lang="en-US" altLang="zh-CN" dirty="0"/>
          </a:p>
          <a:p>
            <a:r>
              <a:rPr lang="zh-CN" altLang="en-US" dirty="0"/>
              <a:t>加入等待队列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数据传输（</a:t>
            </a:r>
            <a:r>
              <a:rPr lang="en-US" altLang="zh-CN" dirty="0"/>
              <a:t>k-&gt;u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368062" y="4853354"/>
            <a:ext cx="2368062" cy="131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25212" y="4917830"/>
            <a:ext cx="225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高精度定时器</a:t>
            </a:r>
            <a:endParaRPr lang="en-US" altLang="zh-CN" dirty="0"/>
          </a:p>
          <a:p>
            <a:r>
              <a:rPr lang="zh-CN" altLang="en-US" dirty="0"/>
              <a:t>轮询</a:t>
            </a:r>
            <a:r>
              <a:rPr lang="en-US" altLang="zh-CN" dirty="0"/>
              <a:t>(</a:t>
            </a:r>
            <a:r>
              <a:rPr lang="zh-CN" altLang="en-US" dirty="0"/>
              <a:t>查表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执行任务函数（寻址）</a:t>
            </a:r>
            <a:endParaRPr lang="en-US" altLang="zh-CN" dirty="0"/>
          </a:p>
          <a:p>
            <a:r>
              <a:rPr lang="zh-CN" altLang="en-US" dirty="0"/>
              <a:t>唤醒等待任务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47" y="3437170"/>
            <a:ext cx="5879123" cy="2680989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5474677" y="2642476"/>
            <a:ext cx="6688014" cy="19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5400000">
            <a:off x="6320368" y="2252429"/>
            <a:ext cx="590018" cy="219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interrupt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26178" y="1985481"/>
            <a:ext cx="0" cy="6905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412329" y="1960335"/>
            <a:ext cx="0" cy="690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688846" y="1991831"/>
            <a:ext cx="0" cy="6905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274997" y="1966685"/>
            <a:ext cx="0" cy="690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974626" y="2081340"/>
            <a:ext cx="389942" cy="56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T1</a:t>
            </a:r>
            <a:endParaRPr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412328" y="1220323"/>
            <a:ext cx="1184223" cy="28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memory</a:t>
            </a:r>
            <a:endParaRPr lang="zh-CN" altLang="en-US" sz="1100" dirty="0"/>
          </a:p>
        </p:txBody>
      </p:sp>
      <p:cxnSp>
        <p:nvCxnSpPr>
          <p:cNvPr id="37" name="直接箭头连接符 36"/>
          <p:cNvCxnSpPr>
            <a:stCxn id="25" idx="1"/>
          </p:cNvCxnSpPr>
          <p:nvPr/>
        </p:nvCxnSpPr>
        <p:spPr>
          <a:xfrm flipV="1">
            <a:off x="6615377" y="1525664"/>
            <a:ext cx="1" cy="5415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082435" y="1499745"/>
            <a:ext cx="0" cy="5674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373857" y="1262278"/>
            <a:ext cx="1024462" cy="28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memory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8484985" y="1531238"/>
            <a:ext cx="659" cy="527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86204" y="2081340"/>
            <a:ext cx="595103" cy="560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T2</a:t>
            </a:r>
            <a:endParaRPr lang="zh-CN" altLang="en-US" sz="11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498604" y="1506095"/>
            <a:ext cx="0" cy="57524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804162" y="2067230"/>
            <a:ext cx="389942" cy="57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T1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911971" y="1548050"/>
            <a:ext cx="0" cy="5109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598540" y="1973186"/>
            <a:ext cx="0" cy="6905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10184691" y="1948040"/>
            <a:ext cx="0" cy="690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746988" y="2067229"/>
            <a:ext cx="389942" cy="56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184690" y="1208028"/>
            <a:ext cx="1184223" cy="28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memory</a:t>
            </a:r>
            <a:endParaRPr lang="zh-CN" altLang="en-US" sz="1100" dirty="0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10395337" y="1493800"/>
            <a:ext cx="1" cy="5651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0854797" y="1487450"/>
            <a:ext cx="0" cy="58983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1158566" y="2077285"/>
            <a:ext cx="595103" cy="552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T2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1270966" y="1493800"/>
            <a:ext cx="0" cy="5651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485607" y="1164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T1.p=1us</a:t>
            </a:r>
          </a:p>
          <a:p>
            <a:r>
              <a:rPr lang="en-US" altLang="zh-CN" sz="1200" dirty="0"/>
              <a:t>T2.p=2us</a:t>
            </a:r>
            <a:endParaRPr lang="zh-CN" altLang="en-US" sz="1200" dirty="0"/>
          </a:p>
        </p:txBody>
      </p:sp>
      <p:sp>
        <p:nvSpPr>
          <p:cNvPr id="64" name="箭头: 右弧形 63"/>
          <p:cNvSpPr/>
          <p:nvPr/>
        </p:nvSpPr>
        <p:spPr>
          <a:xfrm>
            <a:off x="1711568" y="3692770"/>
            <a:ext cx="322386" cy="1588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箭头: 右弧形 65"/>
          <p:cNvSpPr/>
          <p:nvPr/>
        </p:nvSpPr>
        <p:spPr>
          <a:xfrm rot="10800000">
            <a:off x="568570" y="3628290"/>
            <a:ext cx="322386" cy="1588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下 67"/>
          <p:cNvSpPr/>
          <p:nvPr/>
        </p:nvSpPr>
        <p:spPr>
          <a:xfrm>
            <a:off x="1222686" y="2274275"/>
            <a:ext cx="193446" cy="820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6268282" y="2713577"/>
            <a:ext cx="528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0us</a:t>
            </a:r>
            <a:endParaRPr lang="zh-CN" altLang="en-US" sz="11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109650" y="2713577"/>
            <a:ext cx="528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1us</a:t>
            </a:r>
            <a:endParaRPr lang="zh-CN" altLang="en-US" sz="1100" dirty="0"/>
          </a:p>
        </p:txBody>
      </p:sp>
      <p:sp>
        <p:nvSpPr>
          <p:cNvPr id="73" name="文本框 72"/>
          <p:cNvSpPr txBox="1"/>
          <p:nvPr/>
        </p:nvSpPr>
        <p:spPr>
          <a:xfrm>
            <a:off x="9998878" y="2713577"/>
            <a:ext cx="528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2us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5730769" y="2067229"/>
            <a:ext cx="514953" cy="5895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REG</a:t>
            </a:r>
            <a:endParaRPr lang="zh-CN" altLang="en-US" sz="1100" dirty="0"/>
          </a:p>
        </p:txBody>
      </p:sp>
      <p:sp>
        <p:nvSpPr>
          <p:cNvPr id="88" name="矩形 87"/>
          <p:cNvSpPr/>
          <p:nvPr/>
        </p:nvSpPr>
        <p:spPr>
          <a:xfrm rot="5400000">
            <a:off x="10100328" y="2234952"/>
            <a:ext cx="590018" cy="219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interrupt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 rot="5400000">
            <a:off x="8190170" y="2240924"/>
            <a:ext cx="590018" cy="219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interrupt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268282" y="2065526"/>
            <a:ext cx="45719" cy="58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240241" y="2065526"/>
            <a:ext cx="45719" cy="580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403" y="159199"/>
            <a:ext cx="10515600" cy="1325563"/>
          </a:xfrm>
        </p:spPr>
        <p:txBody>
          <a:bodyPr/>
          <a:lstStyle/>
          <a:p>
            <a:r>
              <a:rPr lang="en-US" altLang="zh-CN" dirty="0"/>
              <a:t>2 Tasks </a:t>
            </a:r>
            <a:r>
              <a:rPr lang="zh-CN" altLang="en-US" dirty="0"/>
              <a:t>性能测试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4347" y="1342661"/>
            <a:ext cx="857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</a:t>
            </a:r>
            <a:r>
              <a:rPr lang="en-US" altLang="zh-CN" dirty="0"/>
              <a:t>CPU</a:t>
            </a:r>
            <a:r>
              <a:rPr lang="zh-CN" altLang="en-US" dirty="0"/>
              <a:t>核上执行两个周期性任务（任务</a:t>
            </a:r>
            <a:r>
              <a:rPr lang="en-US" altLang="zh-CN" dirty="0"/>
              <a:t>t0</a:t>
            </a:r>
            <a:r>
              <a:rPr lang="zh-CN" altLang="en-US" dirty="0"/>
              <a:t>周期</a:t>
            </a:r>
            <a:r>
              <a:rPr lang="en-US" altLang="zh-CN" dirty="0"/>
              <a:t>1ms</a:t>
            </a:r>
            <a:r>
              <a:rPr lang="zh-CN" altLang="en-US" dirty="0"/>
              <a:t>，任务</a:t>
            </a:r>
            <a:r>
              <a:rPr lang="en-US" altLang="zh-CN" dirty="0"/>
              <a:t>t1</a:t>
            </a:r>
            <a:r>
              <a:rPr lang="zh-CN" altLang="en-US" dirty="0"/>
              <a:t>周期</a:t>
            </a:r>
            <a:r>
              <a:rPr lang="en-US" altLang="zh-CN" dirty="0"/>
              <a:t>5ms)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4347" y="2081325"/>
            <a:ext cx="188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小时运行，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62834" y="6173057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1ms</a:t>
            </a:r>
            <a:r>
              <a:rPr lang="zh-CN" altLang="en-US" dirty="0"/>
              <a:t>任务的抖动范围</a:t>
            </a:r>
            <a:r>
              <a:rPr lang="en-US" altLang="zh-CN" dirty="0"/>
              <a:t>[-2,</a:t>
            </a:r>
            <a:r>
              <a:rPr lang="zh-CN" altLang="en-US" dirty="0"/>
              <a:t> </a:t>
            </a:r>
            <a:r>
              <a:rPr lang="en-US" altLang="zh-CN" dirty="0"/>
              <a:t>1](us)</a:t>
            </a:r>
            <a:endParaRPr lang="zh-CN" altLang="en-US" dirty="0"/>
          </a:p>
        </p:txBody>
      </p:sp>
      <p:pic>
        <p:nvPicPr>
          <p:cNvPr id="8" name="图片 7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5" y="2559031"/>
            <a:ext cx="4595066" cy="3446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98388" y="6173057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5ms</a:t>
            </a:r>
            <a:r>
              <a:rPr lang="zh-CN" altLang="en-US" dirty="0"/>
              <a:t>任务的抖动范围</a:t>
            </a:r>
            <a:r>
              <a:rPr lang="en-US" altLang="zh-CN" dirty="0"/>
              <a:t>[-2,</a:t>
            </a:r>
            <a:r>
              <a:rPr lang="zh-CN" altLang="en-US" dirty="0"/>
              <a:t> </a:t>
            </a:r>
            <a:r>
              <a:rPr lang="en-US" altLang="zh-CN" dirty="0"/>
              <a:t>1](us)</a:t>
            </a:r>
            <a:endParaRPr lang="zh-CN" altLang="en-US" dirty="0"/>
          </a:p>
        </p:txBody>
      </p:sp>
      <p:pic>
        <p:nvPicPr>
          <p:cNvPr id="16" name="图片 15" descr="图表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1" y="2559031"/>
            <a:ext cx="4595066" cy="3446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403" y="159199"/>
            <a:ext cx="10515600" cy="1325563"/>
          </a:xfrm>
        </p:spPr>
        <p:txBody>
          <a:bodyPr/>
          <a:lstStyle/>
          <a:p>
            <a:r>
              <a:rPr lang="en-US" altLang="zh-CN" dirty="0"/>
              <a:t>2 Tasks </a:t>
            </a:r>
            <a:r>
              <a:rPr lang="zh-CN" altLang="en-US" dirty="0"/>
              <a:t>性能测试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4347" y="1342661"/>
            <a:ext cx="857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</a:t>
            </a:r>
            <a:r>
              <a:rPr lang="en-US" altLang="zh-CN" dirty="0"/>
              <a:t>CPU</a:t>
            </a:r>
            <a:r>
              <a:rPr lang="zh-CN" altLang="en-US" dirty="0"/>
              <a:t>核上执行两个周期性任务（任务</a:t>
            </a:r>
            <a:r>
              <a:rPr lang="en-US" altLang="zh-CN" dirty="0"/>
              <a:t>t0</a:t>
            </a:r>
            <a:r>
              <a:rPr lang="zh-CN" altLang="en-US" dirty="0"/>
              <a:t>周期</a:t>
            </a:r>
            <a:r>
              <a:rPr lang="en-US" altLang="zh-CN" dirty="0"/>
              <a:t>1ms</a:t>
            </a:r>
            <a:r>
              <a:rPr lang="zh-CN" altLang="en-US" dirty="0"/>
              <a:t>，任务</a:t>
            </a:r>
            <a:r>
              <a:rPr lang="en-US" altLang="zh-CN" dirty="0"/>
              <a:t>t1</a:t>
            </a:r>
            <a:r>
              <a:rPr lang="zh-CN" altLang="en-US" dirty="0"/>
              <a:t>周期</a:t>
            </a:r>
            <a:r>
              <a:rPr lang="en-US" altLang="zh-CN" dirty="0"/>
              <a:t>5ms)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4347" y="2081325"/>
            <a:ext cx="188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小时运行，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62834" y="6173057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1ms</a:t>
            </a:r>
            <a:r>
              <a:rPr lang="zh-CN" altLang="en-US" dirty="0"/>
              <a:t>任务</a:t>
            </a:r>
            <a:r>
              <a:rPr lang="en-US" altLang="zh-CN" dirty="0"/>
              <a:t>t0</a:t>
            </a:r>
            <a:r>
              <a:rPr lang="zh-CN" altLang="en-US" dirty="0"/>
              <a:t>的抖动范围</a:t>
            </a:r>
            <a:r>
              <a:rPr lang="en-US" altLang="zh-CN" dirty="0"/>
              <a:t>[-10,</a:t>
            </a:r>
            <a:r>
              <a:rPr lang="zh-CN" altLang="en-US" dirty="0"/>
              <a:t> </a:t>
            </a:r>
            <a:r>
              <a:rPr lang="en-US" altLang="zh-CN" dirty="0"/>
              <a:t>10](us)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98388" y="6173057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  <a:r>
              <a:rPr lang="en-US" altLang="zh-CN" dirty="0"/>
              <a:t>5ms</a:t>
            </a:r>
            <a:r>
              <a:rPr lang="zh-CN" altLang="en-US" dirty="0"/>
              <a:t>任务</a:t>
            </a:r>
            <a:r>
              <a:rPr lang="en-US" altLang="zh-CN"/>
              <a:t>t1</a:t>
            </a:r>
            <a:r>
              <a:rPr lang="zh-CN" altLang="en-US"/>
              <a:t>的</a:t>
            </a:r>
            <a:r>
              <a:rPr lang="zh-CN" altLang="en-US" dirty="0"/>
              <a:t>抖动范围</a:t>
            </a:r>
            <a:r>
              <a:rPr lang="en-US" altLang="zh-CN" dirty="0"/>
              <a:t>[-9,</a:t>
            </a:r>
            <a:r>
              <a:rPr lang="zh-CN" altLang="en-US" dirty="0"/>
              <a:t> </a:t>
            </a:r>
            <a:r>
              <a:rPr lang="en-US" altLang="zh-CN" dirty="0"/>
              <a:t>6](us)</a:t>
            </a:r>
            <a:endParaRPr lang="zh-CN" altLang="en-US" dirty="0"/>
          </a:p>
        </p:txBody>
      </p:sp>
      <p:pic>
        <p:nvPicPr>
          <p:cNvPr id="4" name="图片 3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4" y="2599323"/>
            <a:ext cx="4632287" cy="3474216"/>
          </a:xfrm>
          <a:prstGeom prst="rect">
            <a:avLst/>
          </a:prstGeom>
        </p:spPr>
      </p:pic>
      <p:pic>
        <p:nvPicPr>
          <p:cNvPr id="6" name="图片 5" descr="图表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56" y="2606977"/>
            <a:ext cx="4632287" cy="34742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72708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实现 </a:t>
            </a:r>
            <a:r>
              <a:rPr lang="en-US" altLang="zh-CN" dirty="0"/>
              <a:t>+ </a:t>
            </a:r>
            <a:r>
              <a:rPr lang="zh-CN" altLang="en-US" dirty="0"/>
              <a:t>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单核多任务多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多核多任务多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任务依赖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设备依赖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301" y="448049"/>
            <a:ext cx="10732424" cy="462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驱动模块与用户程序通信，并使数据同步：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altLang="zh-CN" b="1" i="0" dirty="0">
                <a:solidFill>
                  <a:srgbClr val="24292F"/>
                </a:solidFill>
                <a:effectLst/>
                <a:latin typeface="-apple-system"/>
              </a:rPr>
              <a:t>Usermode Helper API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内核空间调用用户程序使之执行</a:t>
            </a:r>
            <a:endParaRPr lang="nb-NO" altLang="zh-CN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    </a:t>
            </a:r>
            <a:r>
              <a:rPr lang="zh-CN" altLang="en-US" dirty="0">
                <a:latin typeface="-apple-system"/>
              </a:rPr>
              <a:t>但</a:t>
            </a:r>
            <a:r>
              <a:rPr lang="zh-CN" altLang="nb-NO" b="0" i="0" dirty="0">
                <a:effectLst/>
                <a:latin typeface="-apple-system"/>
              </a:rPr>
              <a:t>不能用在</a:t>
            </a:r>
            <a:r>
              <a:rPr lang="nb-NO" altLang="zh-CN" b="0" i="0" dirty="0">
                <a:effectLst/>
                <a:latin typeface="-apple-system"/>
              </a:rPr>
              <a:t>hrtimer</a:t>
            </a:r>
            <a:r>
              <a:rPr lang="zh-CN" altLang="nb-NO" b="0" i="0" dirty="0">
                <a:effectLst/>
                <a:latin typeface="-apple-system"/>
              </a:rPr>
              <a:t>里</a:t>
            </a:r>
            <a:endParaRPr lang="en-US" altLang="zh-CN" b="0" i="0" dirty="0"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select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poll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-apple-system"/>
              </a:rPr>
              <a:t>epoll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  </a:t>
            </a: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轮询事件（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io</a:t>
            </a: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读写），触发事件则继续执行否则等待</a:t>
            </a: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开销太大无法达到完全同步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Ubuntu22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虚拟机环境下。周期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1ms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下数据丢失大约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 err="1">
                <a:solidFill>
                  <a:srgbClr val="24292F"/>
                </a:solidFill>
                <a:effectLst/>
                <a:latin typeface="-apple-system"/>
              </a:rPr>
              <a:t>wake_up_process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()  </a:t>
            </a: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用户程序完成读操作后挂起，直到下一定时器到来</a:t>
            </a: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测试中，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5min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内暂未出现数据不同步现象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下一步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多任务管理</a:t>
            </a:r>
            <a:r>
              <a:rPr lang="en-US" altLang="zh-CN" i="0" dirty="0" err="1">
                <a:solidFill>
                  <a:srgbClr val="24292F"/>
                </a:solidFill>
                <a:effectLst/>
                <a:latin typeface="-apple-system"/>
              </a:rPr>
              <a:t>Waitqueue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184" y="286124"/>
            <a:ext cx="10732424" cy="71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驱动模块与用户程序通信，并使数据同步：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单任务 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Wait queue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    8h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jitter max 6us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min -7us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多任务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Wait queue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（两个任务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—&gt;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多任务）</a:t>
            </a: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为不同任务配置对应字符驱动设备文件 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√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通过驱动模块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read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（）与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hrtimer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回调函数，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 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满足不同周期任务的阻塞与唤醒 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√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通过用户程序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write</a:t>
            </a: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（）传递配置参数 </a:t>
            </a: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（周期、唤醒条件等等） 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lang="en-US" altLang="zh-CN" i="0" dirty="0" err="1">
                <a:solidFill>
                  <a:srgbClr val="FF0000"/>
                </a:solidFill>
                <a:effectLst/>
                <a:latin typeface="-apple-system"/>
              </a:rPr>
              <a:t>ing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-apple-system"/>
              </a:rPr>
              <a:t>……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单任务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mmap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映射传递数据   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调试中 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-apple-system"/>
              </a:rPr>
              <a:t>     1h min -4us max 4us</a:t>
            </a:r>
          </a:p>
          <a:p>
            <a:pPr>
              <a:lnSpc>
                <a:spcPct val="150000"/>
              </a:lnSpc>
            </a:pP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12" y="1352550"/>
            <a:ext cx="4775199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5709" y="343275"/>
            <a:ext cx="628826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1h,</a:t>
            </a: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周期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/2/5/8/10ms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优先级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90/90/50/20/10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优先级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90/80/50/20/10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[-4us,4us]</a:t>
            </a: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37" y="1779841"/>
            <a:ext cx="5718557" cy="42889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5434" y="392850"/>
            <a:ext cx="6288266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8h,</a:t>
            </a:r>
            <a:r>
              <a:rPr lang="zh-CN" altLang="en-US" i="0" dirty="0">
                <a:solidFill>
                  <a:srgbClr val="24292F"/>
                </a:solidFill>
                <a:effectLst/>
                <a:latin typeface="-apple-system"/>
              </a:rPr>
              <a:t>周期</a:t>
            </a:r>
            <a:r>
              <a:rPr lang="en-US" altLang="zh-CN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/2/5/8/10ms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，同等优先级，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[-9us,8us]</a:t>
            </a:r>
            <a:endParaRPr lang="en-US" altLang="zh-CN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" y="1284541"/>
            <a:ext cx="5718557" cy="42889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services</a:t>
            </a:r>
          </a:p>
          <a:p>
            <a:endParaRPr lang="en-US" altLang="zh-CN" dirty="0"/>
          </a:p>
          <a:p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 threads</a:t>
            </a:r>
          </a:p>
          <a:p>
            <a:endParaRPr lang="en-US" altLang="zh-CN" dirty="0"/>
          </a:p>
          <a:p>
            <a:r>
              <a:rPr lang="en-US" altLang="zh-CN" dirty="0"/>
              <a:t>IRQ delays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200" y="217944"/>
            <a:ext cx="121157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BUG: scheduling while atomic: test0/750/0x00010002</a:t>
            </a:r>
          </a:p>
          <a:p>
            <a:r>
              <a:rPr lang="zh-CN" altLang="en-US" dirty="0"/>
              <a:t>[  +0.000027] Modules linked in: rtbubbles(O) cmac algif_hash aes_arm64 algif_skcipher af_alg bnep hci_uart btbcm bluetooth ecdh_generic ecc 8021q garp stp llc brcmfmac brcmutil bcm2835_isp(C) bcm2835_v4l2(C) cfg80211 bcm2835_codec(C) bcm2835_mmal_vchiq(C) rpivid_hevc(C) rfkill videobuf2_vmalloc v4l2_mem2mem videobuf2_dma_contig videobuf2_memops videobuf2_v4l2 videobuf2_common snd_bcm2835(C) videodev snd_pcm raspberrypi_hwmon mc snd_timer snd vc_sm_cma(C) uio_pdrv_genirq uio nvmem_rmem drm drm_panel_orientation_quirks fuse backlight ip_tables x_tables ipv6</a:t>
            </a:r>
          </a:p>
          <a:p>
            <a:r>
              <a:rPr lang="zh-CN" altLang="en-US" dirty="0"/>
              <a:t>[  +0.000141] </a:t>
            </a:r>
            <a:r>
              <a:rPr lang="zh-CN" altLang="en-US" dirty="0">
                <a:solidFill>
                  <a:srgbClr val="FF0000"/>
                </a:solidFill>
              </a:rPr>
              <a:t>Preemption disabled at:</a:t>
            </a:r>
          </a:p>
          <a:p>
            <a:r>
              <a:rPr lang="zh-CN" altLang="en-US" dirty="0"/>
              <a:t>[  +0.000003] [&lt;ffffffe1070408c8&gt;] irq_enter_rcu+0x14/0x6c</a:t>
            </a:r>
          </a:p>
          <a:p>
            <a:r>
              <a:rPr lang="zh-CN" altLang="en-US" dirty="0"/>
              <a:t>[  +0.000024] CPU: 3 PID: 750 Comm: test0 Tainted: G         C O      5.15.49-rt47-v8+ #7</a:t>
            </a:r>
          </a:p>
          <a:p>
            <a:r>
              <a:rPr lang="zh-CN" altLang="en-US" dirty="0"/>
              <a:t>[  +0.000011] Hardware name: Raspberry Pi 4 Model B Rev 1.5 (DT)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200" y="3777734"/>
            <a:ext cx="11868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[Sep21 21:08] </a:t>
            </a:r>
            <a:r>
              <a:rPr lang="zh-CN" altLang="en-US" dirty="0">
                <a:solidFill>
                  <a:srgbClr val="FF0000"/>
                </a:solidFill>
              </a:rPr>
              <a:t>rcu: INFO: rcu_preempt detected stalls on CPUs/tasks:</a:t>
            </a:r>
          </a:p>
          <a:p>
            <a:r>
              <a:rPr lang="zh-CN" altLang="en-US" dirty="0"/>
              <a:t>[  +0.000018] </a:t>
            </a:r>
            <a:r>
              <a:rPr lang="zh-CN" altLang="en-US" dirty="0">
                <a:solidFill>
                  <a:srgbClr val="FF0000"/>
                </a:solidFill>
              </a:rPr>
              <a:t>rcu: 	Tasks blocked on level-0 rcu_node (CPUs 0-3): P750/1:b..l</a:t>
            </a:r>
          </a:p>
          <a:p>
            <a:r>
              <a:rPr lang="zh-CN" altLang="en-US" dirty="0"/>
              <a:t>[  +0.000024] 	(detected by 2, t=84007 jiffies, g=5541, q=171)</a:t>
            </a:r>
          </a:p>
          <a:p>
            <a:r>
              <a:rPr lang="zh-CN" altLang="en-US" dirty="0"/>
              <a:t>[  +0.000012] task:test0           state:D stack:    0 pid:  750 ppid:   745 flags:0x00000000</a:t>
            </a:r>
          </a:p>
          <a:p>
            <a:r>
              <a:rPr lang="zh-CN" altLang="en-US" dirty="0"/>
              <a:t>[  +0.000016] Call trace:</a:t>
            </a:r>
          </a:p>
          <a:p>
            <a:r>
              <a:rPr lang="zh-CN" altLang="en-US" dirty="0"/>
              <a:t>[  +0.000003]  __switch_to+0x110/0x164</a:t>
            </a:r>
          </a:p>
          <a:p>
            <a:r>
              <a:rPr lang="zh-CN" altLang="en-US" dirty="0"/>
              <a:t>[Sep21 21:09] INFO: task rcub/0:14 blocked for more than 122 seconds.</a:t>
            </a:r>
          </a:p>
          <a:p>
            <a:r>
              <a:rPr lang="zh-CN" altLang="en-US" dirty="0"/>
              <a:t>[  +0.000026]       Tainted: G        WC O      5.15.49-rt47-v8+ #7</a:t>
            </a:r>
          </a:p>
          <a:p>
            <a:r>
              <a:rPr lang="zh-CN" altLang="en-US" dirty="0"/>
              <a:t>[  +0.000007] "echo 0 &gt; /proc/sys/kernel/hung_task_timeout_secs" disables this message.</a:t>
            </a:r>
          </a:p>
          <a:p>
            <a:r>
              <a:rPr lang="zh-CN" altLang="en-US" dirty="0"/>
              <a:t>[  +0.000005] task:rcub/0          state:D stack:    0 pid:   14 ppid:     2 flags:0x00000008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单任务（周期</a:t>
            </a:r>
            <a:r>
              <a:rPr lang="en-US" altLang="zh-CN" dirty="0"/>
              <a:t>1ms</a:t>
            </a:r>
            <a:r>
              <a:rPr lang="zh-CN" altLang="en-US" dirty="0"/>
              <a:t>，优先级</a:t>
            </a:r>
            <a:r>
              <a:rPr lang="en-US" altLang="zh-CN" dirty="0"/>
              <a:t>40</a:t>
            </a:r>
            <a:r>
              <a:rPr lang="zh-CN" altLang="en-US" dirty="0"/>
              <a:t>），有优先级与无优先级任务</a:t>
            </a:r>
            <a:r>
              <a:rPr lang="en-US" altLang="zh-CN" dirty="0"/>
              <a:t>jitter</a:t>
            </a:r>
            <a:r>
              <a:rPr lang="zh-CN" altLang="en-US" dirty="0"/>
              <a:t>对比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775" y="3667125"/>
            <a:ext cx="3886199" cy="2914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090" y="577612"/>
            <a:ext cx="3742055" cy="2806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655" y="3638391"/>
            <a:ext cx="3775710" cy="2831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026" y="550545"/>
            <a:ext cx="3814232" cy="2860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0975" y="325437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9,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7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65975" y="331787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7,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67155" y="6508750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5,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08825" y="6470650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14,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10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多任务（周期</a:t>
            </a:r>
            <a:r>
              <a:rPr lang="en-US" altLang="zh-CN" dirty="0"/>
              <a:t>1/2/5/8/10ms</a:t>
            </a:r>
            <a:r>
              <a:rPr lang="zh-CN" altLang="en-US" dirty="0"/>
              <a:t>，优先级</a:t>
            </a:r>
            <a:r>
              <a:rPr lang="en-US" altLang="zh-CN" dirty="0"/>
              <a:t>40/30/20/10/5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有优先级与无优先级</a:t>
            </a: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jitter</a:t>
            </a:r>
            <a:r>
              <a:rPr lang="zh-CN" altLang="en-US" dirty="0">
                <a:sym typeface="+mn-ea"/>
              </a:rPr>
              <a:t>对比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50975" y="325437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9,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65975" y="331787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7,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67155" y="6508750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6,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08825" y="6470650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prio</a:t>
            </a:r>
            <a:r>
              <a:rPr lang="en-US" altLang="zh-CN" sz="1200" dirty="0"/>
              <a:t> max 15, no-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 max 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95" y="494347"/>
            <a:ext cx="3764280" cy="2823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755" y="503237"/>
            <a:ext cx="3832860" cy="28746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95" y="3667363"/>
            <a:ext cx="3763645" cy="28227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7170" y="3610134"/>
            <a:ext cx="3813810" cy="286035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有优先级，单任务（周期</a:t>
            </a:r>
            <a:r>
              <a:rPr lang="en-US" altLang="zh-CN" dirty="0"/>
              <a:t>1ms</a:t>
            </a:r>
            <a:r>
              <a:rPr lang="zh-CN" altLang="en-US" dirty="0"/>
              <a:t>，优先级</a:t>
            </a:r>
            <a:r>
              <a:rPr lang="en-US" altLang="zh-CN" dirty="0"/>
              <a:t>40</a:t>
            </a:r>
            <a:r>
              <a:rPr lang="zh-CN" altLang="en-US" dirty="0"/>
              <a:t>），不同时间</a:t>
            </a:r>
            <a:r>
              <a:rPr lang="en-US" altLang="zh-CN" dirty="0"/>
              <a:t>jitter</a:t>
            </a:r>
            <a:r>
              <a:rPr lang="zh-CN" altLang="en-US" dirty="0"/>
              <a:t>对比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2335" y="551243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5m=9,  30m=7</a:t>
            </a:r>
            <a:r>
              <a:rPr lang="zh-CN" altLang="en-US" sz="1200" dirty="0"/>
              <a:t>，</a:t>
            </a:r>
            <a:r>
              <a:rPr lang="en-US" altLang="zh-CN" sz="1200" dirty="0"/>
              <a:t>1h=5</a:t>
            </a:r>
            <a:r>
              <a:rPr lang="zh-CN" altLang="en-US" sz="1200" dirty="0"/>
              <a:t>，</a:t>
            </a:r>
            <a:r>
              <a:rPr lang="en-US" altLang="zh-CN" sz="1200" dirty="0"/>
              <a:t>8h=14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3520" y="869950"/>
            <a:ext cx="609599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有优先级，多任务（</a:t>
            </a:r>
            <a:r>
              <a:rPr lang="zh-CN" altLang="en-US" dirty="0">
                <a:sym typeface="+mn-ea"/>
              </a:rPr>
              <a:t>周期</a:t>
            </a:r>
            <a:r>
              <a:rPr lang="en-US" altLang="zh-CN" dirty="0">
                <a:sym typeface="+mn-ea"/>
              </a:rPr>
              <a:t>1/2/5/8/10ms</a:t>
            </a:r>
            <a:r>
              <a:rPr lang="zh-CN" altLang="en-US" dirty="0">
                <a:sym typeface="+mn-ea"/>
              </a:rPr>
              <a:t>，优先级</a:t>
            </a:r>
            <a:r>
              <a:rPr lang="en-US" altLang="zh-CN" dirty="0">
                <a:sym typeface="+mn-ea"/>
              </a:rPr>
              <a:t>40/30/20/10/5</a:t>
            </a:r>
            <a:r>
              <a:rPr lang="zh-CN" altLang="en-US" dirty="0"/>
              <a:t>），不同时间</a:t>
            </a:r>
            <a:r>
              <a:rPr lang="en-US" altLang="zh-CN" dirty="0"/>
              <a:t>jitter</a:t>
            </a:r>
            <a:r>
              <a:rPr lang="zh-CN" altLang="en-US" dirty="0"/>
              <a:t>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0870" y="940435"/>
            <a:ext cx="6095999" cy="457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12335" y="551243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5m=9,  30m=7</a:t>
            </a:r>
            <a:r>
              <a:rPr lang="zh-CN" altLang="en-US" sz="1200" dirty="0"/>
              <a:t>，</a:t>
            </a:r>
            <a:r>
              <a:rPr lang="en-US" altLang="zh-CN" sz="1200" dirty="0"/>
              <a:t>1h=6</a:t>
            </a:r>
            <a:r>
              <a:rPr lang="zh-CN" altLang="en-US" sz="1200" dirty="0"/>
              <a:t>，</a:t>
            </a:r>
            <a:r>
              <a:rPr lang="en-US" altLang="zh-CN" sz="1200" dirty="0"/>
              <a:t>8h=15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无优先级，单任务（周期</a:t>
            </a:r>
            <a:r>
              <a:rPr lang="en-US" altLang="zh-CN" dirty="0"/>
              <a:t>1ms</a:t>
            </a:r>
            <a:r>
              <a:rPr lang="zh-CN" altLang="en-US" dirty="0"/>
              <a:t>），不同时间</a:t>
            </a:r>
            <a:r>
              <a:rPr lang="en-US" altLang="zh-CN" dirty="0"/>
              <a:t>jitter</a:t>
            </a:r>
            <a:r>
              <a:rPr lang="zh-CN" altLang="en-US" dirty="0"/>
              <a:t>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940435"/>
            <a:ext cx="6095999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2335" y="551243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5m=7,  30m=5</a:t>
            </a:r>
            <a:r>
              <a:rPr lang="zh-CN" altLang="en-US" sz="1200" dirty="0"/>
              <a:t>，</a:t>
            </a:r>
            <a:r>
              <a:rPr lang="en-US" altLang="zh-CN" sz="1200" dirty="0"/>
              <a:t>1h=2</a:t>
            </a:r>
            <a:r>
              <a:rPr lang="zh-CN" altLang="en-US" sz="1200" dirty="0"/>
              <a:t>，</a:t>
            </a:r>
            <a:r>
              <a:rPr lang="en-US" altLang="zh-CN" sz="1200" dirty="0"/>
              <a:t>8h=10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70" y="635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无优先级，多任务（</a:t>
            </a:r>
            <a:r>
              <a:rPr lang="zh-CN" altLang="en-US" dirty="0">
                <a:sym typeface="+mn-ea"/>
              </a:rPr>
              <a:t>周期</a:t>
            </a:r>
            <a:r>
              <a:rPr lang="en-US" altLang="zh-CN" dirty="0">
                <a:sym typeface="+mn-ea"/>
              </a:rPr>
              <a:t>1/2/5/8/10ms</a:t>
            </a:r>
            <a:r>
              <a:rPr lang="zh-CN" altLang="en-US" dirty="0"/>
              <a:t>），不同时间</a:t>
            </a:r>
            <a:r>
              <a:rPr lang="en-US" altLang="zh-CN" dirty="0"/>
              <a:t>jitter</a:t>
            </a:r>
            <a:r>
              <a:rPr lang="zh-CN" altLang="en-US" dirty="0"/>
              <a:t>对比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0870" y="749935"/>
            <a:ext cx="6095999" cy="457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12335" y="5512435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5m=4,  30m=6</a:t>
            </a:r>
            <a:r>
              <a:rPr lang="zh-CN" altLang="en-US" sz="1200" dirty="0"/>
              <a:t>，</a:t>
            </a:r>
            <a:r>
              <a:rPr lang="en-US" altLang="zh-CN" sz="1200" dirty="0"/>
              <a:t>1h=7</a:t>
            </a:r>
            <a:r>
              <a:rPr lang="zh-CN" altLang="en-US" sz="1200" dirty="0"/>
              <a:t>，</a:t>
            </a:r>
            <a:r>
              <a:rPr lang="en-US" altLang="zh-CN" sz="1200" dirty="0"/>
              <a:t>8h=11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F215B5-4377-AB4F-609A-F5C9C2B12406}"/>
              </a:ext>
            </a:extLst>
          </p:cNvPr>
          <p:cNvSpPr txBox="1"/>
          <p:nvPr/>
        </p:nvSpPr>
        <p:spPr>
          <a:xfrm>
            <a:off x="380504" y="296284"/>
            <a:ext cx="10732424" cy="628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直方图统计方式存储和输出数据（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jitter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的绝对值统计结果）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ioctl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回调方法代替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write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read</a:t>
            </a:r>
            <a:endParaRPr lang="zh-CN" alt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采用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_IOWR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，同时满足读写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通过读取用户空间的任务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id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以区分唤醒标志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从用户空间读取成功后，通过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waitqueue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阻塞任务，直到定时器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restart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唤醒任务，并将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jittter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传递到用户空间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Ps.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采用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copy_from_user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和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copy_to_user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     因为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__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get_user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__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put_user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只能满足简单的，单个的参数传递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发布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release v2.0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版本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后续工作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mmap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映射传递数据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分析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jitter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异常值产生的原因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55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8D80828-7CE8-A7E2-AF81-885C3316B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5360" y="186821"/>
          <a:ext cx="4744720" cy="64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36449" imgH="3603968" progId="Visio.Drawing.15">
                  <p:embed/>
                </p:oleObj>
              </mc:Choice>
              <mc:Fallback>
                <p:oleObj name="Visio" r:id="rId2" imgW="2636449" imgH="3603968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8D80828-7CE8-A7E2-AF81-885C3316B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5360" y="186821"/>
                        <a:ext cx="4744720" cy="6484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03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9" y="3012177"/>
            <a:ext cx="10883769" cy="3480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situation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83595" y="3599748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3596" y="4782310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83595" y="4197866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85650" y="6272557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798073" y="1424354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513181" y="9026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268066" y="62947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68066" y="1063680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27443" y="3917174"/>
            <a:ext cx="213391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Execution start time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6" idx="1"/>
          </p:cNvCxnSpPr>
          <p:nvPr/>
        </p:nvCxnSpPr>
        <p:spPr>
          <a:xfrm flipH="1" flipV="1">
            <a:off x="4026246" y="3614819"/>
            <a:ext cx="301197" cy="487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5400000">
            <a:off x="7866272" y="-825165"/>
            <a:ext cx="45719" cy="2757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513181" y="629470"/>
            <a:ext cx="0" cy="4303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372002" y="265023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807-773=34us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3085651" y="3140278"/>
            <a:ext cx="942651" cy="1904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314743" y="2507001"/>
            <a:ext cx="1781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Irq</a:t>
            </a:r>
            <a:r>
              <a:rPr lang="en-US" altLang="zh-CN" dirty="0"/>
              <a:t> wakeup time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4026247" y="2876333"/>
            <a:ext cx="953368" cy="311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638303" y="900350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513183" y="907330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848758" y="69260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11us</a:t>
            </a:r>
            <a:endParaRPr lang="zh-CN" altLang="en-US" sz="1050" dirty="0"/>
          </a:p>
        </p:txBody>
      </p:sp>
      <p:sp>
        <p:nvSpPr>
          <p:cNvPr id="45" name="文本框 44"/>
          <p:cNvSpPr txBox="1"/>
          <p:nvPr/>
        </p:nvSpPr>
        <p:spPr>
          <a:xfrm>
            <a:off x="8163640" y="6534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22us</a:t>
            </a:r>
            <a:endParaRPr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6303003" y="142202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773</a:t>
            </a:r>
            <a:endParaRPr lang="zh-CN" altLang="en-US" sz="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91144" y="141948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774</a:t>
            </a:r>
            <a:endParaRPr lang="zh-CN" altLang="en-US" sz="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333767" y="143365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785</a:t>
            </a:r>
            <a:endParaRPr lang="zh-CN" altLang="en-US" sz="8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093980" y="145014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807</a:t>
            </a:r>
            <a:endParaRPr lang="zh-CN" altLang="en-US" sz="8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1279967" y="118311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T(us)</a:t>
            </a:r>
            <a:endParaRPr lang="zh-CN" altLang="en-US" sz="8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665230" y="924913"/>
            <a:ext cx="79887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633596" y="930663"/>
            <a:ext cx="1585389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926091" y="92136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Sched_switch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780218" y="91785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irqexit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292655" y="11313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irqentry</a:t>
            </a:r>
            <a:endParaRPr lang="zh-CN" altLang="en-US" sz="1100" dirty="0"/>
          </a:p>
        </p:txBody>
      </p:sp>
      <p:cxnSp>
        <p:nvCxnSpPr>
          <p:cNvPr id="56" name="直接连接符 55"/>
          <p:cNvCxnSpPr>
            <a:stCxn id="54" idx="2"/>
          </p:cNvCxnSpPr>
          <p:nvPr/>
        </p:nvCxnSpPr>
        <p:spPr>
          <a:xfrm flipH="1">
            <a:off x="6579898" y="374748"/>
            <a:ext cx="39930" cy="35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402879" y="697507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1us</a:t>
            </a:r>
            <a:endParaRPr lang="zh-CN" altLang="en-US" sz="1050" dirty="0"/>
          </a:p>
        </p:txBody>
      </p:sp>
      <p:cxnSp>
        <p:nvCxnSpPr>
          <p:cNvPr id="64" name="直接连接符 63"/>
          <p:cNvCxnSpPr>
            <a:stCxn id="60" idx="2"/>
            <a:endCxn id="60" idx="2"/>
          </p:cNvCxnSpPr>
          <p:nvPr/>
        </p:nvCxnSpPr>
        <p:spPr>
          <a:xfrm>
            <a:off x="6594598" y="9514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521522" y="916376"/>
            <a:ext cx="1167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142702" y="1804921"/>
            <a:ext cx="66877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100" dirty="0" err="1"/>
              <a:t>Irq</a:t>
            </a:r>
            <a:r>
              <a:rPr lang="en-US" altLang="zh-CN" sz="1100" dirty="0"/>
              <a:t> raise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920054" y="1823522"/>
            <a:ext cx="6960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Exe start</a:t>
            </a:r>
            <a:endParaRPr lang="zh-CN" altLang="en-US" sz="1100" dirty="0"/>
          </a:p>
        </p:txBody>
      </p:sp>
      <p:cxnSp>
        <p:nvCxnSpPr>
          <p:cNvPr id="22" name="直接箭头连接符 21"/>
          <p:cNvCxnSpPr>
            <a:stCxn id="42" idx="0"/>
            <a:endCxn id="8" idx="2"/>
          </p:cNvCxnSpPr>
          <p:nvPr/>
        </p:nvCxnSpPr>
        <p:spPr>
          <a:xfrm flipV="1">
            <a:off x="6477089" y="1637470"/>
            <a:ext cx="0" cy="16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0"/>
            <a:endCxn id="48" idx="2"/>
          </p:cNvCxnSpPr>
          <p:nvPr/>
        </p:nvCxnSpPr>
        <p:spPr>
          <a:xfrm flipV="1">
            <a:off x="9268066" y="1665592"/>
            <a:ext cx="0" cy="15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内容占位符 2"/>
          <p:cNvSpPr>
            <a:spLocks noGrp="1"/>
          </p:cNvSpPr>
          <p:nvPr>
            <p:ph idx="1"/>
          </p:nvPr>
        </p:nvSpPr>
        <p:spPr>
          <a:xfrm>
            <a:off x="821815" y="1338065"/>
            <a:ext cx="10515600" cy="4583833"/>
          </a:xfrm>
        </p:spPr>
        <p:txBody>
          <a:bodyPr/>
          <a:lstStyle/>
          <a:p>
            <a:r>
              <a:rPr lang="en-US" altLang="zh-CN" dirty="0"/>
              <a:t>Kernel Events</a:t>
            </a:r>
          </a:p>
          <a:p>
            <a:pPr lvl="1"/>
            <a:r>
              <a:rPr lang="en-US" altLang="zh-CN" dirty="0" err="1"/>
              <a:t>Irq_handler_entry</a:t>
            </a:r>
            <a:endParaRPr lang="en-US" altLang="zh-CN" dirty="0"/>
          </a:p>
          <a:p>
            <a:pPr lvl="1"/>
            <a:r>
              <a:rPr lang="en-US" altLang="zh-CN" dirty="0" err="1"/>
              <a:t>Irq_handler_exit</a:t>
            </a:r>
            <a:endParaRPr lang="en-US" altLang="zh-CN" dirty="0"/>
          </a:p>
          <a:p>
            <a:pPr lvl="1"/>
            <a:r>
              <a:rPr lang="en-US" altLang="zh-CN" dirty="0" err="1"/>
              <a:t>Sched_switch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9" y="3012177"/>
            <a:ext cx="10883769" cy="3480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en-US" altLang="zh-CN" dirty="0"/>
              <a:t>System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/>
          <a:lstStyle/>
          <a:p>
            <a:r>
              <a:rPr lang="en-US" altLang="zh-CN" dirty="0"/>
              <a:t>System services</a:t>
            </a:r>
          </a:p>
          <a:p>
            <a:pPr lvl="1"/>
            <a:r>
              <a:rPr lang="en-US" altLang="zh-CN" dirty="0" err="1"/>
              <a:t>Dhcpcd</a:t>
            </a:r>
            <a:endParaRPr lang="en-US" altLang="zh-CN" dirty="0"/>
          </a:p>
          <a:p>
            <a:pPr lvl="1"/>
            <a:r>
              <a:rPr lang="en-US" altLang="zh-CN" dirty="0" err="1"/>
              <a:t>Systemd-timesyn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79615" y="2110154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694723" y="15884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438505" y="1588476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185931" y="158847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557638" y="130712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362409" y="1307118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815598" y="130712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792125" y="1588474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968603" y="1307117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357763" y="1588473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688701" y="131527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826056" y="1749480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556615" y="1751278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69973" y="1749480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01063" y="1752094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41854" y="4988997"/>
            <a:ext cx="945292" cy="88546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619690" y="1181100"/>
            <a:ext cx="568642" cy="1076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238871" y="2324100"/>
            <a:ext cx="5530127" cy="28575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9" y="3012177"/>
            <a:ext cx="10883769" cy="3480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en-US" altLang="zh-CN" dirty="0"/>
              <a:t>System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/>
          <a:lstStyle/>
          <a:p>
            <a:r>
              <a:rPr lang="en-US" altLang="zh-CN" dirty="0"/>
              <a:t>System services</a:t>
            </a:r>
          </a:p>
          <a:p>
            <a:pPr lvl="1"/>
            <a:r>
              <a:rPr lang="en-US" altLang="zh-CN" dirty="0" err="1"/>
              <a:t>Dhcpcd</a:t>
            </a:r>
            <a:endParaRPr lang="en-US" altLang="zh-CN" dirty="0"/>
          </a:p>
          <a:p>
            <a:pPr lvl="1"/>
            <a:r>
              <a:rPr lang="en-US" altLang="zh-CN" dirty="0" err="1"/>
              <a:t>Systemd-timesyn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79615" y="2110154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694723" y="15884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438505" y="1588476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185931" y="1588475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557638" y="130712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362409" y="1307118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815598" y="1307122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792125" y="1588474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968603" y="1307117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357763" y="1588473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688701" y="1315270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826056" y="1749480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556615" y="1751278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69973" y="1749480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01063" y="1752094"/>
            <a:ext cx="149308" cy="358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826056" y="1451919"/>
            <a:ext cx="730559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85379" y="1216774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1000us</a:t>
            </a:r>
            <a:endParaRPr lang="zh-CN" altLang="en-US" sz="1050" dirty="0"/>
          </a:p>
        </p:txBody>
      </p:sp>
      <p:sp>
        <p:nvSpPr>
          <p:cNvPr id="15" name="左大括号 14"/>
          <p:cNvSpPr/>
          <p:nvPr/>
        </p:nvSpPr>
        <p:spPr>
          <a:xfrm rot="5400000">
            <a:off x="5731177" y="1177273"/>
            <a:ext cx="51332" cy="130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94723" y="1315270"/>
            <a:ext cx="0" cy="4303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321769" y="938914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1807-1773=34us</a:t>
            </a:r>
            <a:endParaRPr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7183615" y="2317529"/>
            <a:ext cx="1316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3809-2775=1034us</a:t>
            </a:r>
            <a:endParaRPr lang="zh-CN" altLang="en-US" sz="105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94007" y="2308642"/>
            <a:ext cx="744498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769897" y="2085448"/>
            <a:ext cx="685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1000us</a:t>
            </a:r>
            <a:endParaRPr lang="zh-CN" altLang="en-US" sz="105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691738" y="2117714"/>
            <a:ext cx="0" cy="3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37897" y="2107826"/>
            <a:ext cx="0" cy="3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185768" y="2131066"/>
            <a:ext cx="162" cy="22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357759" y="2131066"/>
            <a:ext cx="0" cy="22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224105" y="2308642"/>
            <a:ext cx="1133654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左大括号 53"/>
          <p:cNvSpPr/>
          <p:nvPr/>
        </p:nvSpPr>
        <p:spPr>
          <a:xfrm rot="5400000">
            <a:off x="8494150" y="1033701"/>
            <a:ext cx="51334" cy="36249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968603" y="911481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3878-3809=69us</a:t>
            </a:r>
            <a:endParaRPr lang="zh-CN" altLang="en-US" sz="105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8357759" y="1289145"/>
            <a:ext cx="0" cy="4303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号 56"/>
          <p:cNvSpPr/>
          <p:nvPr/>
        </p:nvSpPr>
        <p:spPr>
          <a:xfrm rot="5400000">
            <a:off x="7250239" y="1095214"/>
            <a:ext cx="53109" cy="18635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044097" y="935081"/>
            <a:ext cx="475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35us</a:t>
            </a:r>
            <a:endParaRPr lang="zh-CN" altLang="en-US" sz="1050" dirty="0"/>
          </a:p>
        </p:txBody>
      </p:sp>
      <p:sp>
        <p:nvSpPr>
          <p:cNvPr id="59" name="文本框 58"/>
          <p:cNvSpPr txBox="1"/>
          <p:nvPr/>
        </p:nvSpPr>
        <p:spPr>
          <a:xfrm>
            <a:off x="6530803" y="2314154"/>
            <a:ext cx="685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1002us</a:t>
            </a:r>
            <a:endParaRPr lang="zh-CN" altLang="en-US" sz="1050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439117" y="2317156"/>
            <a:ext cx="744498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183615" y="1278321"/>
            <a:ext cx="0" cy="4303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上弧形 3"/>
          <p:cNvSpPr/>
          <p:nvPr/>
        </p:nvSpPr>
        <p:spPr>
          <a:xfrm>
            <a:off x="7276794" y="719579"/>
            <a:ext cx="1311152" cy="26278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下弧形 5"/>
          <p:cNvSpPr/>
          <p:nvPr/>
        </p:nvSpPr>
        <p:spPr>
          <a:xfrm>
            <a:off x="6839464" y="2568069"/>
            <a:ext cx="1316062" cy="253915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3596" y="4782310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83595" y="4197866"/>
            <a:ext cx="942651" cy="161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85650" y="6272557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033124" y="4306034"/>
            <a:ext cx="213391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Execution start time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4052353" y="4490700"/>
            <a:ext cx="968411" cy="386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694007" y="2308642"/>
            <a:ext cx="744498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224105" y="2308642"/>
            <a:ext cx="1133654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41854" y="4988997"/>
            <a:ext cx="945292" cy="88546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5956" y="4377732"/>
            <a:ext cx="942651" cy="15934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5956" y="5854836"/>
            <a:ext cx="942651" cy="15934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033375" y="3824387"/>
            <a:ext cx="1781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Irq</a:t>
            </a:r>
            <a:r>
              <a:rPr lang="en-US" altLang="zh-CN" dirty="0"/>
              <a:t> wakeup time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1"/>
          </p:cNvCxnSpPr>
          <p:nvPr/>
        </p:nvCxnSpPr>
        <p:spPr>
          <a:xfrm flipH="1">
            <a:off x="4033296" y="4009053"/>
            <a:ext cx="1000079" cy="38845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8" name="矩形 67"/>
          <p:cNvSpPr/>
          <p:nvPr/>
        </p:nvSpPr>
        <p:spPr>
          <a:xfrm>
            <a:off x="3083594" y="3760666"/>
            <a:ext cx="942651" cy="15934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/>
          <a:lstStyle/>
          <a:p>
            <a:r>
              <a:rPr lang="en-US" altLang="zh-CN" dirty="0"/>
              <a:t>Per-CPU </a:t>
            </a:r>
            <a:r>
              <a:rPr lang="en-US" altLang="zh-CN" dirty="0" err="1"/>
              <a:t>kthreads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Softirq</a:t>
            </a:r>
            <a:r>
              <a:rPr lang="en-US" altLang="zh-CN" dirty="0"/>
              <a:t> HRTIMER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" y="2201992"/>
            <a:ext cx="10724646" cy="4234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8008" y="2800467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8007" y="2221720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98007" y="5658997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8" y="2914998"/>
            <a:ext cx="11474842" cy="28670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thread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Unnecessary wake up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7995" y="2914745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7995" y="3552323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97399" y="5539694"/>
            <a:ext cx="942651" cy="190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47aaaa-b41a-42f2-be7c-aac3430dbf22"/>
  <p:tag name="COMMONDATA" val="eyJoZGlkIjoiNTE5ODc5NWI4NDk3YTY2N2NmMGUzNzBmODAwMzZlM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2739</Words>
  <Application>Microsoft Office PowerPoint</Application>
  <PresentationFormat>宽屏</PresentationFormat>
  <Paragraphs>486</Paragraphs>
  <Slides>48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-apple-system</vt:lpstr>
      <vt:lpstr>等线</vt:lpstr>
      <vt:lpstr>等线 Light</vt:lpstr>
      <vt:lpstr>Arial</vt:lpstr>
      <vt:lpstr>Calibri</vt:lpstr>
      <vt:lpstr>Wingdings</vt:lpstr>
      <vt:lpstr>Office 主题​​</vt:lpstr>
      <vt:lpstr>Visio</vt:lpstr>
      <vt:lpstr>Where does latency come from?</vt:lpstr>
      <vt:lpstr>Latency/jitter</vt:lpstr>
      <vt:lpstr>Background</vt:lpstr>
      <vt:lpstr>Reasons</vt:lpstr>
      <vt:lpstr>Normal situation</vt:lpstr>
      <vt:lpstr>System services</vt:lpstr>
      <vt:lpstr>System services</vt:lpstr>
      <vt:lpstr>Per-CPU kthreads </vt:lpstr>
      <vt:lpstr>Main thread </vt:lpstr>
      <vt:lpstr>IRQ / context switch delay</vt:lpstr>
      <vt:lpstr>Problems</vt:lpstr>
      <vt:lpstr>RT-Bubbles: protecting real-time control tasks from periodic jitter</vt:lpstr>
      <vt:lpstr>What is periodic jitter?</vt:lpstr>
      <vt:lpstr>Consequence of periodic jitter</vt:lpstr>
      <vt:lpstr>What is periodic jitter?</vt:lpstr>
      <vt:lpstr>What is periodic jitter?</vt:lpstr>
      <vt:lpstr>Preempt_RT Patch</vt:lpstr>
      <vt:lpstr>Scheduling Latency</vt:lpstr>
      <vt:lpstr>Ideal periodic task</vt:lpstr>
      <vt:lpstr>Interferences</vt:lpstr>
      <vt:lpstr>PLC Scan cycles</vt:lpstr>
      <vt:lpstr>任务模型</vt:lpstr>
      <vt:lpstr>RT-Bubbles: eliminating periodic jitter of real-time control tasks</vt:lpstr>
      <vt:lpstr>RT-Bubbles: eliminating periodic jitter of real-time control tasks</vt:lpstr>
      <vt:lpstr>RT-Bubbles</vt:lpstr>
      <vt:lpstr>Evaluation results</vt:lpstr>
      <vt:lpstr>Evaluation results</vt:lpstr>
      <vt:lpstr>Evaluation results</vt:lpstr>
      <vt:lpstr>未来工作</vt:lpstr>
      <vt:lpstr>RT-Bubbles: Multi-tasks</vt:lpstr>
      <vt:lpstr>RT-bubbles Multi-tasks Framework</vt:lpstr>
      <vt:lpstr>任务数据结构</vt:lpstr>
      <vt:lpstr>TDMA的单核多任务</vt:lpstr>
      <vt:lpstr>2 Tasks 性能测试</vt:lpstr>
      <vt:lpstr>2 Tasks 性能测试</vt:lpstr>
      <vt:lpstr>未来工作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RT-Bubbles: protecting real-time control tasks from Linux OS jitter</dc:title>
  <dc:creator>Lin Yuhan</dc:creator>
  <cp:lastModifiedBy>王 书墨</cp:lastModifiedBy>
  <cp:revision>30</cp:revision>
  <dcterms:created xsi:type="dcterms:W3CDTF">2022-08-17T04:19:00Z</dcterms:created>
  <dcterms:modified xsi:type="dcterms:W3CDTF">2023-05-08T12:28:19Z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52A4408C26114483A203F998593ED29E</vt:lpwstr>
  </property>
  <property fmtid="{D5CDD505-2E9C-101B-9397-08002B2CF9AE}" pid="3" name="KSOProductBuildVer">
    <vt:lpwstr>2052-11.1.0.12763</vt:lpwstr>
  </property>
</Properties>
</file>