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3"/>
  </p:notesMasterIdLst>
  <p:sldIdLst>
    <p:sldId id="320" r:id="rId3"/>
    <p:sldId id="274" r:id="rId4"/>
    <p:sldId id="278" r:id="rId5"/>
    <p:sldId id="275" r:id="rId6"/>
    <p:sldId id="276" r:id="rId7"/>
    <p:sldId id="277" r:id="rId8"/>
    <p:sldId id="265" r:id="rId9"/>
    <p:sldId id="261" r:id="rId10"/>
    <p:sldId id="267" r:id="rId11"/>
    <p:sldId id="297" r:id="rId12"/>
    <p:sldId id="268"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astdds介绍" id="{5CE300DC-0DD0-4CD3-A231-0C5C237152F2}">
          <p14:sldIdLst>
            <p14:sldId id="320"/>
            <p14:sldId id="274"/>
            <p14:sldId id="278"/>
            <p14:sldId id="275"/>
            <p14:sldId id="276"/>
            <p14:sldId id="277"/>
            <p14:sldId id="265"/>
            <p14:sldId id="261"/>
            <p14:sldId id="267"/>
            <p14:sldId id="297"/>
            <p14:sldId id="268"/>
          </p14:sldIdLst>
        </p14:section>
        <p14:section name="fastdds demo" id="{A6CB99FB-726C-416B-B109-1CE9A84F42D1}">
          <p14:sldIdLst>
            <p14:sldId id="321"/>
            <p14:sldId id="322"/>
            <p14:sldId id="323"/>
            <p14:sldId id="324"/>
            <p14:sldId id="325"/>
            <p14:sldId id="326"/>
            <p14:sldId id="327"/>
            <p14:sldId id="328"/>
          </p14:sldIdLst>
        </p14:section>
        <p14:section name="延迟分析" id="{C8F86220-E3CC-4563-B45B-E2A9380FED67}">
          <p14:sldIdLst>
            <p14:sldId id="329"/>
            <p14:sldId id="330"/>
            <p14:sldId id="331"/>
            <p14:sldId id="332"/>
            <p14:sldId id="333"/>
            <p14:sldId id="334"/>
            <p14:sldId id="335"/>
            <p14:sldId id="336"/>
            <p14:sldId id="337"/>
            <p14:sldId id="338"/>
            <p14:sldId id="3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92" autoAdjust="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E:\plc\fastdds\probe\4\4.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plc\fastdds\probe\4\4.xls"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920" b="0" i="0" u="none" strike="noStrike" kern="1200" spc="0" baseline="0">
                <a:solidFill>
                  <a:schemeClr val="tx1">
                    <a:lumMod val="65000"/>
                    <a:lumOff val="35000"/>
                  </a:schemeClr>
                </a:solidFill>
                <a:latin typeface="+mn-lt"/>
                <a:ea typeface="+mn-ea"/>
                <a:cs typeface="+mn-cs"/>
              </a:defRPr>
            </a:pPr>
            <a:r>
              <a:rPr lang="en-US"/>
              <a:t>example</a:t>
            </a:r>
          </a:p>
        </c:rich>
      </c:tx>
      <c:overlay val="0"/>
      <c:spPr>
        <a:noFill/>
        <a:ln>
          <a:noFill/>
        </a:ln>
        <a:effectLst/>
      </c:spPr>
      <c:txPr>
        <a:bodyPr rot="0" spcFirstLastPara="1" vertOverflow="ellipsis" vert="horz" wrap="square" anchor="ctr" anchorCtr="1"/>
        <a:lstStyle/>
        <a:p>
          <a:pPr>
            <a:defRPr lang="zh-CN" sz="192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8A8-4519-AD0F-929BEDBD7E3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8A8-4519-AD0F-929BEDBD7E3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8A8-4519-AD0F-929BEDBD7E3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8A8-4519-AD0F-929BEDBD7E39}"/>
              </c:ext>
            </c:extLst>
          </c:dPt>
          <c:dLbls>
            <c:spPr>
              <a:noFill/>
              <a:ln>
                <a:noFill/>
              </a:ln>
              <a:effectLst/>
            </c:spPr>
            <c:txPr>
              <a:bodyPr rot="0" spcFirstLastPara="1" vertOverflow="ellipsis" vert="horz" wrap="square" lIns="38100" tIns="19050" rIns="38100" bIns="19050" anchor="ctr" anchorCtr="1"/>
              <a:lstStyle/>
              <a:p>
                <a:pPr>
                  <a:defRPr lang="zh-CN" sz="16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([4.xls]Sheet3!$B$2,[4.xls]Sheet3!$B$6:$B$8)</c:f>
              <c:strCache>
                <c:ptCount val="4"/>
                <c:pt idx="0">
                  <c:v>publish</c:v>
                </c:pt>
                <c:pt idx="1">
                  <c:v>传输</c:v>
                </c:pt>
                <c:pt idx="2">
                  <c:v>listen</c:v>
                </c:pt>
                <c:pt idx="3">
                  <c:v>read</c:v>
                </c:pt>
              </c:strCache>
            </c:strRef>
          </c:cat>
          <c:val>
            <c:numRef>
              <c:f>([4.xls]Sheet3!$E$2,[4.xls]Sheet3!$E$6:$E$8)</c:f>
              <c:numCache>
                <c:formatCode>General</c:formatCode>
                <c:ptCount val="4"/>
                <c:pt idx="0">
                  <c:v>69</c:v>
                </c:pt>
                <c:pt idx="1">
                  <c:v>145</c:v>
                </c:pt>
                <c:pt idx="2">
                  <c:v>7</c:v>
                </c:pt>
                <c:pt idx="3">
                  <c:v>22</c:v>
                </c:pt>
              </c:numCache>
            </c:numRef>
          </c:val>
          <c:extLst>
            <c:ext xmlns:c16="http://schemas.microsoft.com/office/drawing/2014/chart" uri="{C3380CC4-5D6E-409C-BE32-E72D297353CC}">
              <c16:uniqueId val="{00000008-58A8-4519-AD0F-929BEDBD7E39}"/>
            </c:ext>
          </c:extLst>
        </c:ser>
        <c:dLbls>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sz="1600"/>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lang="zh-CN" sz="1920" b="0" i="0" u="none" strike="noStrike" kern="1200" spc="0" baseline="0">
                <a:solidFill>
                  <a:schemeClr val="tx1">
                    <a:lumMod val="65000"/>
                    <a:lumOff val="35000"/>
                  </a:schemeClr>
                </a:solidFill>
                <a:latin typeface="+mn-lt"/>
                <a:ea typeface="+mn-ea"/>
                <a:cs typeface="+mn-cs"/>
              </a:defRPr>
            </a:pPr>
            <a:r>
              <a:rPr lang="en-US"/>
              <a:t>publish</a:t>
            </a:r>
          </a:p>
        </c:rich>
      </c:tx>
      <c:layout>
        <c:manualLayout>
          <c:xMode val="edge"/>
          <c:yMode val="edge"/>
          <c:x val="0.41875429364675598"/>
          <c:y val="8.0872375535890106E-2"/>
        </c:manualLayout>
      </c:layout>
      <c:overlay val="0"/>
      <c:spPr>
        <a:noFill/>
        <a:ln>
          <a:noFill/>
        </a:ln>
        <a:effectLst/>
      </c:spPr>
      <c:txPr>
        <a:bodyPr rot="0" spcFirstLastPara="1" vertOverflow="ellipsis" vert="horz" wrap="square" anchor="ctr" anchorCtr="1"/>
        <a:lstStyle/>
        <a:p>
          <a:pPr algn="ctr">
            <a:defRPr lang="zh-CN" sz="192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6">
                  <a:lumMod val="40000"/>
                  <a:lumOff val="60000"/>
                </a:schemeClr>
              </a:solidFill>
              <a:ln w="19050">
                <a:solidFill>
                  <a:schemeClr val="lt1"/>
                </a:solidFill>
              </a:ln>
              <a:effectLst/>
            </c:spPr>
            <c:extLst>
              <c:ext xmlns:c16="http://schemas.microsoft.com/office/drawing/2014/chart" uri="{C3380CC4-5D6E-409C-BE32-E72D297353CC}">
                <c16:uniqueId val="{00000001-4CA6-4F93-A4F5-E6AF90EFC455}"/>
              </c:ext>
            </c:extLst>
          </c:dPt>
          <c:dPt>
            <c:idx val="1"/>
            <c:bubble3D val="0"/>
            <c:spPr>
              <a:solidFill>
                <a:schemeClr val="accent5">
                  <a:lumMod val="40000"/>
                  <a:lumOff val="60000"/>
                </a:schemeClr>
              </a:solidFill>
              <a:ln w="19050">
                <a:solidFill>
                  <a:schemeClr val="lt1"/>
                </a:solidFill>
              </a:ln>
              <a:effectLst/>
            </c:spPr>
            <c:extLst>
              <c:ext xmlns:c16="http://schemas.microsoft.com/office/drawing/2014/chart" uri="{C3380CC4-5D6E-409C-BE32-E72D297353CC}">
                <c16:uniqueId val="{00000003-4CA6-4F93-A4F5-E6AF90EFC455}"/>
              </c:ext>
            </c:extLst>
          </c:dPt>
          <c:dPt>
            <c:idx val="2"/>
            <c:bubble3D val="0"/>
            <c:spPr>
              <a:solidFill>
                <a:schemeClr val="tx2">
                  <a:lumMod val="20000"/>
                  <a:lumOff val="80000"/>
                </a:schemeClr>
              </a:solidFill>
              <a:ln w="19050">
                <a:solidFill>
                  <a:schemeClr val="lt1"/>
                </a:solidFill>
              </a:ln>
              <a:effectLst/>
            </c:spPr>
            <c:extLst>
              <c:ext xmlns:c16="http://schemas.microsoft.com/office/drawing/2014/chart" uri="{C3380CC4-5D6E-409C-BE32-E72D297353CC}">
                <c16:uniqueId val="{00000005-4CA6-4F93-A4F5-E6AF90EFC455}"/>
              </c:ext>
            </c:extLst>
          </c:dPt>
          <c:dLbls>
            <c:spPr>
              <a:noFill/>
              <a:ln>
                <a:noFill/>
              </a:ln>
              <a:effectLst/>
            </c:spPr>
            <c:txPr>
              <a:bodyPr rot="0" spcFirstLastPara="1" vertOverflow="ellipsis" vert="horz" wrap="square" lIns="38100" tIns="19050" rIns="38100" bIns="19050" anchor="ctr" anchorCtr="1"/>
              <a:lstStyle/>
              <a:p>
                <a:pPr>
                  <a:defRPr lang="zh-CN" sz="16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[4.xls]Sheet3!$C$3:$C$5</c:f>
              <c:strCache>
                <c:ptCount val="3"/>
                <c:pt idx="0">
                  <c:v>判断连接</c:v>
                </c:pt>
                <c:pt idx="1">
                  <c:v>write</c:v>
                </c:pt>
                <c:pt idx="2">
                  <c:v>准备sleep</c:v>
                </c:pt>
              </c:strCache>
            </c:strRef>
          </c:cat>
          <c:val>
            <c:numRef>
              <c:f>[4.xls]Sheet3!$F$3:$F$5</c:f>
              <c:numCache>
                <c:formatCode>General</c:formatCode>
                <c:ptCount val="3"/>
                <c:pt idx="0">
                  <c:v>13</c:v>
                </c:pt>
                <c:pt idx="1">
                  <c:v>34</c:v>
                </c:pt>
                <c:pt idx="2">
                  <c:v>7</c:v>
                </c:pt>
              </c:numCache>
            </c:numRef>
          </c:val>
          <c:extLst>
            <c:ext xmlns:c16="http://schemas.microsoft.com/office/drawing/2014/chart" uri="{C3380CC4-5D6E-409C-BE32-E72D297353CC}">
              <c16:uniqueId val="{00000006-4CA6-4F93-A4F5-E6AF90EFC455}"/>
            </c:ext>
          </c:extLst>
        </c:ser>
        <c:dLbls>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sz="16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375A6-70F1-4E5C-87A4-36A3691B46BB}" type="datetimeFigureOut">
              <a:rPr lang="zh-CN" altLang="en-US" smtClean="0"/>
              <a:t>2023/3/19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CC8FC-DC07-4727-94B1-F8282BD68E6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fast-dds.docs.eprosima.com/en/latest/fastdds/api_reference/transport/shm_transport/shared_mem_transport_descriptor.html#_CPPv4NK8eprosima7fastdds4rtps28SharedMemTransportDescriptor12segment_sizeEv"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aike.baidu.com/item/%E4%BA%8C%E8%BF%9B%E5%88%B6/361457"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14B52"/>
                </a:solidFill>
                <a:effectLst/>
                <a:latin typeface="Arial" panose="020B0604020202020204" pitchFamily="34" charset="0"/>
              </a:rPr>
              <a:t>以数据为中心的本质是 </a:t>
            </a:r>
            <a:r>
              <a:rPr lang="en-US" altLang="zh-CN" b="0" i="0" dirty="0">
                <a:solidFill>
                  <a:srgbClr val="414B52"/>
                </a:solidFill>
                <a:effectLst/>
                <a:latin typeface="Arial" panose="020B0604020202020204" pitchFamily="34" charset="0"/>
              </a:rPr>
              <a:t>DDS </a:t>
            </a:r>
            <a:r>
              <a:rPr lang="zh-CN" altLang="en-US" b="0" i="0" dirty="0">
                <a:solidFill>
                  <a:srgbClr val="414B52"/>
                </a:solidFill>
                <a:effectLst/>
                <a:latin typeface="Arial" panose="020B0604020202020204" pitchFamily="34" charset="0"/>
              </a:rPr>
              <a:t>知道它存储什么数据并控制如何共享这些数据。使用传统的以消息为中心的中间件的程序员必须编写发送消息的代码。使用以数据为中心的中间件的程序员编写代码，指定如何以及何时共享数据，然后直接共享数据值。</a:t>
            </a:r>
            <a:r>
              <a:rPr lang="en-US" altLang="zh-CN" b="0" i="0" dirty="0">
                <a:solidFill>
                  <a:srgbClr val="414B52"/>
                </a:solidFill>
                <a:effectLst/>
                <a:latin typeface="Arial" panose="020B0604020202020204" pitchFamily="34" charset="0"/>
              </a:rPr>
              <a:t>DDS </a:t>
            </a:r>
            <a:r>
              <a:rPr lang="zh-CN" altLang="en-US" b="0" i="0" dirty="0">
                <a:solidFill>
                  <a:srgbClr val="414B52"/>
                </a:solidFill>
                <a:effectLst/>
                <a:latin typeface="Arial" panose="020B0604020202020204" pitchFamily="34" charset="0"/>
              </a:rPr>
              <a:t>不是在应用程序（您的）代码中管理所有这些复杂性，而是直接为您实现受控、托管、安全的数据共享。</a:t>
            </a:r>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Neue"/>
              </a:rPr>
              <a:t>Base64</a:t>
            </a:r>
            <a:r>
              <a:rPr lang="zh-CN" altLang="en-US" b="0" i="0" dirty="0">
                <a:solidFill>
                  <a:srgbClr val="333333"/>
                </a:solidFill>
                <a:effectLst/>
                <a:latin typeface="Helvetica Neue"/>
              </a:rPr>
              <a:t>要求把每三个</a:t>
            </a:r>
            <a:r>
              <a:rPr lang="en-US" altLang="zh-CN" b="0" i="0" dirty="0">
                <a:solidFill>
                  <a:srgbClr val="333333"/>
                </a:solidFill>
                <a:effectLst/>
                <a:latin typeface="Helvetica Neue"/>
              </a:rPr>
              <a:t>8Bit</a:t>
            </a:r>
            <a:r>
              <a:rPr lang="zh-CN" altLang="en-US" b="0" i="0" dirty="0">
                <a:solidFill>
                  <a:srgbClr val="333333"/>
                </a:solidFill>
                <a:effectLst/>
                <a:latin typeface="Helvetica Neue"/>
              </a:rPr>
              <a:t>的字节转换为四个</a:t>
            </a:r>
            <a:r>
              <a:rPr lang="en-US" altLang="zh-CN" b="0" i="0" dirty="0">
                <a:solidFill>
                  <a:srgbClr val="333333"/>
                </a:solidFill>
                <a:effectLst/>
                <a:latin typeface="Helvetica Neue"/>
              </a:rPr>
              <a:t>6Bit</a:t>
            </a:r>
            <a:r>
              <a:rPr lang="zh-CN" altLang="en-US" b="0" i="0" dirty="0">
                <a:solidFill>
                  <a:srgbClr val="333333"/>
                </a:solidFill>
                <a:effectLst/>
                <a:latin typeface="Helvetica Neue"/>
              </a:rPr>
              <a:t>的字节（</a:t>
            </a:r>
            <a:r>
              <a:rPr lang="en-US" altLang="zh-CN" b="0" i="0" dirty="0">
                <a:solidFill>
                  <a:srgbClr val="333333"/>
                </a:solidFill>
                <a:effectLst/>
                <a:latin typeface="Helvetica Neue"/>
              </a:rPr>
              <a:t>3*8 = 4*6 = 24</a:t>
            </a:r>
            <a:r>
              <a:rPr lang="zh-CN" altLang="en-US" b="0" i="0" dirty="0">
                <a:solidFill>
                  <a:srgbClr val="333333"/>
                </a:solidFill>
                <a:effectLst/>
                <a:latin typeface="Helvetica Neue"/>
              </a:rPr>
              <a:t>），然后把</a:t>
            </a:r>
            <a:r>
              <a:rPr lang="en-US" altLang="zh-CN" b="0" i="0" dirty="0">
                <a:solidFill>
                  <a:srgbClr val="333333"/>
                </a:solidFill>
                <a:effectLst/>
                <a:latin typeface="Helvetica Neue"/>
              </a:rPr>
              <a:t>6Bit</a:t>
            </a:r>
            <a:r>
              <a:rPr lang="zh-CN" altLang="en-US" b="0" i="0" dirty="0">
                <a:solidFill>
                  <a:srgbClr val="333333"/>
                </a:solidFill>
                <a:effectLst/>
                <a:latin typeface="Helvetica Neue"/>
              </a:rPr>
              <a:t>再添两位高位</a:t>
            </a:r>
            <a:r>
              <a:rPr lang="en-US" altLang="zh-CN" b="0" i="0" dirty="0">
                <a:solidFill>
                  <a:srgbClr val="333333"/>
                </a:solidFill>
                <a:effectLst/>
                <a:latin typeface="Helvetica Neue"/>
              </a:rPr>
              <a:t>0</a:t>
            </a:r>
            <a:r>
              <a:rPr lang="zh-CN" altLang="en-US" b="0" i="0" dirty="0">
                <a:solidFill>
                  <a:srgbClr val="333333"/>
                </a:solidFill>
                <a:effectLst/>
                <a:latin typeface="Helvetica Neue"/>
              </a:rPr>
              <a:t>，组成四个</a:t>
            </a:r>
            <a:r>
              <a:rPr lang="en-US" altLang="zh-CN" b="0" i="0" dirty="0">
                <a:solidFill>
                  <a:srgbClr val="333333"/>
                </a:solidFill>
                <a:effectLst/>
                <a:latin typeface="Helvetica Neue"/>
              </a:rPr>
              <a:t>8Bit</a:t>
            </a:r>
            <a:r>
              <a:rPr lang="zh-CN" altLang="en-US" b="0" i="0" dirty="0">
                <a:solidFill>
                  <a:srgbClr val="333333"/>
                </a:solidFill>
                <a:effectLst/>
                <a:latin typeface="Helvetica Neue"/>
              </a:rPr>
              <a:t>的字节，也就是说，转换后的字符串理论上将要比原来的长</a:t>
            </a:r>
            <a:r>
              <a:rPr lang="en-US" altLang="zh-CN" b="0" i="0" dirty="0">
                <a:solidFill>
                  <a:srgbClr val="333333"/>
                </a:solidFill>
                <a:effectLst/>
                <a:latin typeface="Helvetica Neue"/>
              </a:rPr>
              <a:t>1/3</a:t>
            </a:r>
            <a:r>
              <a:rPr lang="zh-CN" altLang="en-US" b="0" i="0" dirty="0">
                <a:solidFill>
                  <a:srgbClr val="333333"/>
                </a:solidFill>
                <a:effectLst/>
                <a:latin typeface="Helvetica Neue"/>
              </a:rPr>
              <a:t>。</a:t>
            </a:r>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21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22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23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24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25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26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27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28</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29</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u="none" strike="noStrike" dirty="0" err="1">
                <a:solidFill>
                  <a:srgbClr val="0027DE"/>
                </a:solidFill>
                <a:effectLst/>
                <a:latin typeface="Verdana" panose="020B0604030504040204" pitchFamily="34" charset="0"/>
                <a:hlinkClick r:id="rId3" tooltip="eprosima::fastdds::rtps::SharedMemTransportDescriptor::segment_size"/>
              </a:rPr>
              <a:t>segment_size</a:t>
            </a:r>
            <a:r>
              <a:rPr lang="en-US" altLang="zh-CN" b="0" i="0" u="none" strike="noStrike" dirty="0">
                <a:solidFill>
                  <a:srgbClr val="0027DE"/>
                </a:solidFill>
                <a:effectLst/>
                <a:latin typeface="Verdana" panose="020B0604030504040204" pitchFamily="34" charset="0"/>
                <a:hlinkClick r:id="rId3" tooltip="eprosima::fastdds::rtps::SharedMemTransportDescriptor::segment_size"/>
              </a:rPr>
              <a:t>()</a:t>
            </a:r>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14B52"/>
                </a:solidFill>
                <a:effectLst/>
                <a:latin typeface="Arial" panose="020B0604020202020204" pitchFamily="34" charset="0"/>
              </a:rPr>
              <a:t>以数据为中心的本质是 </a:t>
            </a:r>
            <a:r>
              <a:rPr lang="en-US" altLang="zh-CN" b="0" i="0" dirty="0">
                <a:solidFill>
                  <a:srgbClr val="414B52"/>
                </a:solidFill>
                <a:effectLst/>
                <a:latin typeface="Arial" panose="020B0604020202020204" pitchFamily="34" charset="0"/>
              </a:rPr>
              <a:t>DDS </a:t>
            </a:r>
            <a:r>
              <a:rPr lang="zh-CN" altLang="en-US" b="0" i="0" dirty="0">
                <a:solidFill>
                  <a:srgbClr val="414B52"/>
                </a:solidFill>
                <a:effectLst/>
                <a:latin typeface="Arial" panose="020B0604020202020204" pitchFamily="34" charset="0"/>
              </a:rPr>
              <a:t>知道它存储什么数据并控制如何共享这些数据。使用传统的以消息为中心的中间件的程序员必须编写发送消息的代码。使用以数据为中心的中间件的程序员编写代码，指定如何以及何时共享数据，然后直接共享数据值。</a:t>
            </a:r>
            <a:r>
              <a:rPr lang="en-US" altLang="zh-CN" b="0" i="0" dirty="0">
                <a:solidFill>
                  <a:srgbClr val="414B52"/>
                </a:solidFill>
                <a:effectLst/>
                <a:latin typeface="Arial" panose="020B0604020202020204" pitchFamily="34" charset="0"/>
              </a:rPr>
              <a:t>DDS </a:t>
            </a:r>
            <a:r>
              <a:rPr lang="zh-CN" altLang="en-US" b="0" i="0" dirty="0">
                <a:solidFill>
                  <a:srgbClr val="414B52"/>
                </a:solidFill>
                <a:effectLst/>
                <a:latin typeface="Arial" panose="020B0604020202020204" pitchFamily="34" charset="0"/>
              </a:rPr>
              <a:t>不是在应用程序（您的）代码中管理所有这些复杂性，而是直接为您实现受控、托管、安全的数据共享。</a:t>
            </a:r>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功能 结构 行为</a:t>
            </a:r>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：网络协议需要对数据进行分片以符合特定的协议和网络堆栈要求，从而增加了通信开销。</a:t>
            </a:r>
            <a:r>
              <a:rPr lang="en-US" altLang="zh-CN" sz="1200" dirty="0"/>
              <a:t>SHM </a:t>
            </a:r>
            <a:r>
              <a:rPr lang="zh-CN" altLang="en-US" sz="1200" dirty="0"/>
              <a:t>传输允许复制完整的消息，其中唯一的大小限制是机器的内存容量。</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：当向不同的端点发送相同的消息时，</a:t>
            </a:r>
            <a:r>
              <a:rPr lang="en-US" altLang="zh-CN" sz="1200" dirty="0"/>
              <a:t>SHM </a:t>
            </a:r>
            <a:r>
              <a:rPr lang="zh-CN" altLang="en-US" sz="1200" dirty="0"/>
              <a:t>传输可以直接与所有目标端点共享相同的内存缓冲区。其他协议要求每个端点执行一份消息副本。</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：一旦完成初始设置，共享内存传输需要的系统调用比其他协议少得多。</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Neue"/>
              </a:rPr>
              <a:t>Base64</a:t>
            </a:r>
            <a:r>
              <a:rPr lang="zh-CN" altLang="en-US" b="0" i="0" dirty="0">
                <a:solidFill>
                  <a:srgbClr val="333333"/>
                </a:solidFill>
                <a:effectLst/>
                <a:latin typeface="Helvetica Neue"/>
              </a:rPr>
              <a:t>就是一种基于</a:t>
            </a:r>
            <a:r>
              <a:rPr lang="en-US" altLang="zh-CN" b="0" i="0" dirty="0">
                <a:solidFill>
                  <a:srgbClr val="333333"/>
                </a:solidFill>
                <a:effectLst/>
                <a:latin typeface="Helvetica Neue"/>
              </a:rPr>
              <a:t>64</a:t>
            </a:r>
            <a:r>
              <a:rPr lang="zh-CN" altLang="en-US" b="0" i="0" dirty="0">
                <a:solidFill>
                  <a:srgbClr val="333333"/>
                </a:solidFill>
                <a:effectLst/>
                <a:latin typeface="Helvetica Neue"/>
              </a:rPr>
              <a:t>个可打印字符来表示</a:t>
            </a:r>
            <a:r>
              <a:rPr lang="zh-CN" altLang="en-US" b="0" i="0" u="none" strike="noStrike" dirty="0">
                <a:solidFill>
                  <a:srgbClr val="136EC2"/>
                </a:solidFill>
                <a:effectLst/>
                <a:latin typeface="Helvetica Neue"/>
                <a:hlinkClick r:id="rId3"/>
              </a:rPr>
              <a:t>二进制</a:t>
            </a:r>
            <a:r>
              <a:rPr lang="zh-CN" altLang="en-US" b="0" i="0" dirty="0">
                <a:solidFill>
                  <a:srgbClr val="333333"/>
                </a:solidFill>
                <a:effectLst/>
                <a:latin typeface="Helvetica Neue"/>
              </a:rPr>
              <a:t>数据的方法</a:t>
            </a:r>
            <a:endParaRPr lang="zh-CN" altLang="en-US" dirty="0"/>
          </a:p>
        </p:txBody>
      </p:sp>
      <p:sp>
        <p:nvSpPr>
          <p:cNvPr id="4" name="灯片编号占位符 3"/>
          <p:cNvSpPr>
            <a:spLocks noGrp="1"/>
          </p:cNvSpPr>
          <p:nvPr>
            <p:ph type="sldNum" sz="quarter" idx="5"/>
          </p:nvPr>
        </p:nvSpPr>
        <p:spPr/>
        <p:txBody>
          <a:bodyPr/>
          <a:lstStyle/>
          <a:p>
            <a:fld id="{47FCC8FC-DC07-4727-94B1-F8282BD68E6E}"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86C0983-F27F-4C01-A4DD-CC01C99CA0E2}" type="datetimeFigureOut">
              <a:rPr lang="zh-CN" altLang="en-US" smtClean="0"/>
              <a:t>2023/3/19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8C369E-7157-4453-9D5E-2DBCCE95D09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C0983-F27F-4C01-A4DD-CC01C99CA0E2}" type="datetimeFigureOut">
              <a:rPr lang="zh-CN" altLang="en-US" smtClean="0"/>
              <a:t>2023/3/19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8C369E-7157-4453-9D5E-2DBCCE95D09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C0983-F27F-4C01-A4DD-CC01C99CA0E2}" type="datetimeFigureOut">
              <a:rPr lang="zh-CN" altLang="en-US" smtClean="0"/>
              <a:t>2023/3/19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8C369E-7157-4453-9D5E-2DBCCE95D09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www.suse.com/c/cpu-isolation-practical-example-part-5/"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hyperlink" Target="cpuset/cpuset.md" TargetMode="External"/><Relationship Id="rId4" Type="http://schemas.openxmlformats.org/officeDocument/2006/relationships/hyperlink" Target="https://www.kernel.org/doc/html/latest/admin-guide/cgroup-v1/cpuset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dds-foundation.org/what-is-dds-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chart" Target="../charts/char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eprosima.com/index.php/resources-all/performance/fast-dds-vs-cyclone-dds-performa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2626995"/>
            <a:ext cx="10515600" cy="1325563"/>
          </a:xfrm>
        </p:spPr>
        <p:txBody>
          <a:bodyPr/>
          <a:lstStyle/>
          <a:p>
            <a:pPr algn="ctr"/>
            <a:r>
              <a:rPr lang="en-US" altLang="zh-CN"/>
              <a:t>fastdds </a:t>
            </a:r>
            <a:r>
              <a:rPr lang="zh-CN" altLang="en-US"/>
              <a:t>相关介绍</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889683" y="397608"/>
            <a:ext cx="7313535" cy="5514844"/>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solidFill>
                <a:schemeClr val="tx1"/>
              </a:solidFill>
            </a:endParaRPr>
          </a:p>
        </p:txBody>
      </p:sp>
      <p:cxnSp>
        <p:nvCxnSpPr>
          <p:cNvPr id="35" name="直接箭头连接符 34"/>
          <p:cNvCxnSpPr>
            <a:stCxn id="52" idx="3"/>
          </p:cNvCxnSpPr>
          <p:nvPr/>
        </p:nvCxnSpPr>
        <p:spPr>
          <a:xfrm>
            <a:off x="4800711" y="4561593"/>
            <a:ext cx="1009557" cy="54945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43" idx="3"/>
            <a:endCxn id="145" idx="1"/>
          </p:cNvCxnSpPr>
          <p:nvPr/>
        </p:nvCxnSpPr>
        <p:spPr>
          <a:xfrm flipV="1">
            <a:off x="4800711" y="966552"/>
            <a:ext cx="1042987" cy="3763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146" idx="1"/>
          </p:cNvCxnSpPr>
          <p:nvPr/>
        </p:nvCxnSpPr>
        <p:spPr>
          <a:xfrm>
            <a:off x="4800711" y="3088612"/>
            <a:ext cx="1042987" cy="262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45032" y="2631102"/>
            <a:ext cx="956877" cy="895969"/>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Io/task</a:t>
            </a:r>
            <a:endParaRPr lang="zh-CN" altLang="en-US" dirty="0">
              <a:solidFill>
                <a:schemeClr val="tx1"/>
              </a:solidFill>
            </a:endParaRPr>
          </a:p>
        </p:txBody>
      </p:sp>
      <p:sp>
        <p:nvSpPr>
          <p:cNvPr id="55" name="矩形 54"/>
          <p:cNvSpPr/>
          <p:nvPr/>
        </p:nvSpPr>
        <p:spPr>
          <a:xfrm>
            <a:off x="2225817" y="2646523"/>
            <a:ext cx="876893" cy="890074"/>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pi</a:t>
            </a:r>
            <a:endParaRPr lang="zh-CN" altLang="en-US" dirty="0">
              <a:solidFill>
                <a:schemeClr val="tx1"/>
              </a:solidFill>
            </a:endParaRPr>
          </a:p>
        </p:txBody>
      </p:sp>
      <p:cxnSp>
        <p:nvCxnSpPr>
          <p:cNvPr id="67" name="直接箭头连接符 66"/>
          <p:cNvCxnSpPr>
            <a:stCxn id="47" idx="3"/>
            <a:endCxn id="55" idx="1"/>
          </p:cNvCxnSpPr>
          <p:nvPr/>
        </p:nvCxnSpPr>
        <p:spPr>
          <a:xfrm>
            <a:off x="1201909" y="3079087"/>
            <a:ext cx="1023908" cy="12473"/>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90" name="文本框 89"/>
          <p:cNvSpPr txBox="1"/>
          <p:nvPr/>
        </p:nvSpPr>
        <p:spPr>
          <a:xfrm>
            <a:off x="1268940" y="2750057"/>
            <a:ext cx="956877" cy="338554"/>
          </a:xfrm>
          <a:prstGeom prst="rect">
            <a:avLst/>
          </a:prstGeom>
          <a:noFill/>
        </p:spPr>
        <p:txBody>
          <a:bodyPr wrap="square" rtlCol="0">
            <a:spAutoFit/>
          </a:bodyPr>
          <a:lstStyle/>
          <a:p>
            <a:r>
              <a:rPr lang="en-US" altLang="zh-CN" sz="1600" dirty="0"/>
              <a:t>50u</a:t>
            </a:r>
            <a:endParaRPr lang="zh-CN" altLang="en-US" sz="1600" dirty="0"/>
          </a:p>
        </p:txBody>
      </p:sp>
      <p:sp>
        <p:nvSpPr>
          <p:cNvPr id="92" name="文本框 91"/>
          <p:cNvSpPr txBox="1"/>
          <p:nvPr/>
        </p:nvSpPr>
        <p:spPr>
          <a:xfrm>
            <a:off x="4687792" y="669321"/>
            <a:ext cx="1275016" cy="338554"/>
          </a:xfrm>
          <a:prstGeom prst="rect">
            <a:avLst/>
          </a:prstGeom>
          <a:noFill/>
        </p:spPr>
        <p:txBody>
          <a:bodyPr wrap="square" rtlCol="0">
            <a:spAutoFit/>
          </a:bodyPr>
          <a:lstStyle/>
          <a:p>
            <a:r>
              <a:rPr lang="en-US" altLang="zh-CN" sz="1600" dirty="0"/>
              <a:t>Topic_100u</a:t>
            </a:r>
            <a:endParaRPr lang="zh-CN" altLang="en-US" sz="1600" dirty="0"/>
          </a:p>
        </p:txBody>
      </p:sp>
      <p:sp>
        <p:nvSpPr>
          <p:cNvPr id="93" name="文本框 92"/>
          <p:cNvSpPr txBox="1"/>
          <p:nvPr/>
        </p:nvSpPr>
        <p:spPr>
          <a:xfrm>
            <a:off x="4725636" y="2436205"/>
            <a:ext cx="1275016" cy="338554"/>
          </a:xfrm>
          <a:prstGeom prst="rect">
            <a:avLst/>
          </a:prstGeom>
          <a:noFill/>
        </p:spPr>
        <p:txBody>
          <a:bodyPr wrap="square" rtlCol="0">
            <a:spAutoFit/>
          </a:bodyPr>
          <a:lstStyle/>
          <a:p>
            <a:r>
              <a:rPr lang="en-US" altLang="zh-CN" sz="1600" dirty="0"/>
              <a:t>Topic_500u</a:t>
            </a:r>
            <a:endParaRPr lang="zh-CN" altLang="en-US" sz="1600" dirty="0"/>
          </a:p>
        </p:txBody>
      </p:sp>
      <p:sp>
        <p:nvSpPr>
          <p:cNvPr id="94" name="文本框 93"/>
          <p:cNvSpPr txBox="1"/>
          <p:nvPr/>
        </p:nvSpPr>
        <p:spPr>
          <a:xfrm>
            <a:off x="4833460" y="4163646"/>
            <a:ext cx="1275016" cy="584775"/>
          </a:xfrm>
          <a:prstGeom prst="rect">
            <a:avLst/>
          </a:prstGeom>
          <a:noFill/>
        </p:spPr>
        <p:txBody>
          <a:bodyPr wrap="square" rtlCol="0">
            <a:spAutoFit/>
          </a:bodyPr>
          <a:lstStyle/>
          <a:p>
            <a:r>
              <a:rPr lang="en-US" altLang="zh-CN" sz="1600" dirty="0" err="1"/>
              <a:t>Topic_Aperiodic</a:t>
            </a:r>
            <a:endParaRPr lang="zh-CN" altLang="en-US" sz="1600" dirty="0"/>
          </a:p>
        </p:txBody>
      </p:sp>
      <p:sp>
        <p:nvSpPr>
          <p:cNvPr id="95" name="矩形 94"/>
          <p:cNvSpPr/>
          <p:nvPr/>
        </p:nvSpPr>
        <p:spPr>
          <a:xfrm>
            <a:off x="7837776" y="538039"/>
            <a:ext cx="1042986" cy="89596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Sub_100u</a:t>
            </a:r>
          </a:p>
          <a:p>
            <a:pPr algn="ctr"/>
            <a:r>
              <a:rPr lang="en-US" altLang="zh-CN" sz="1600" dirty="0">
                <a:solidFill>
                  <a:schemeClr val="tx1"/>
                </a:solidFill>
              </a:rPr>
              <a:t>pi</a:t>
            </a:r>
            <a:endParaRPr lang="zh-CN" altLang="en-US" sz="1600" dirty="0">
              <a:solidFill>
                <a:schemeClr val="tx1"/>
              </a:solidFill>
            </a:endParaRPr>
          </a:p>
        </p:txBody>
      </p:sp>
      <p:sp>
        <p:nvSpPr>
          <p:cNvPr id="139" name="矩形 138"/>
          <p:cNvSpPr/>
          <p:nvPr/>
        </p:nvSpPr>
        <p:spPr>
          <a:xfrm>
            <a:off x="7837776" y="2669740"/>
            <a:ext cx="1042986" cy="895969"/>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Sub_500u</a:t>
            </a:r>
          </a:p>
          <a:p>
            <a:pPr algn="ctr"/>
            <a:r>
              <a:rPr lang="en-US" altLang="zh-CN" sz="1600" dirty="0">
                <a:solidFill>
                  <a:schemeClr val="tx1"/>
                </a:solidFill>
              </a:rPr>
              <a:t>pi</a:t>
            </a:r>
            <a:endParaRPr lang="zh-CN" altLang="en-US" sz="1600" dirty="0">
              <a:solidFill>
                <a:schemeClr val="tx1"/>
              </a:solidFill>
            </a:endParaRPr>
          </a:p>
        </p:txBody>
      </p:sp>
      <p:sp>
        <p:nvSpPr>
          <p:cNvPr id="140" name="矩形 139"/>
          <p:cNvSpPr/>
          <p:nvPr/>
        </p:nvSpPr>
        <p:spPr>
          <a:xfrm>
            <a:off x="7837776" y="4694897"/>
            <a:ext cx="1042986" cy="89596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Sub_Aperiodic</a:t>
            </a:r>
            <a:endParaRPr lang="en-US" altLang="zh-CN" sz="1600" dirty="0">
              <a:solidFill>
                <a:schemeClr val="tx1"/>
              </a:solidFill>
            </a:endParaRPr>
          </a:p>
          <a:p>
            <a:pPr algn="ctr"/>
            <a:r>
              <a:rPr lang="en-US" altLang="zh-CN" sz="1600" dirty="0">
                <a:solidFill>
                  <a:schemeClr val="tx1"/>
                </a:solidFill>
              </a:rPr>
              <a:t>pi</a:t>
            </a:r>
            <a:endParaRPr lang="zh-CN" altLang="en-US" sz="1600" dirty="0">
              <a:solidFill>
                <a:schemeClr val="tx1"/>
              </a:solidFill>
            </a:endParaRPr>
          </a:p>
        </p:txBody>
      </p:sp>
      <p:sp>
        <p:nvSpPr>
          <p:cNvPr id="145" name="矩形 144"/>
          <p:cNvSpPr/>
          <p:nvPr/>
        </p:nvSpPr>
        <p:spPr>
          <a:xfrm>
            <a:off x="5843698" y="511249"/>
            <a:ext cx="1039386" cy="91060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Sub_100u</a:t>
            </a:r>
            <a:endParaRPr lang="zh-CN" altLang="en-US" sz="1600" dirty="0">
              <a:solidFill>
                <a:schemeClr val="tx1"/>
              </a:solidFill>
            </a:endParaRPr>
          </a:p>
        </p:txBody>
      </p:sp>
      <p:sp>
        <p:nvSpPr>
          <p:cNvPr id="146" name="矩形 145"/>
          <p:cNvSpPr/>
          <p:nvPr/>
        </p:nvSpPr>
        <p:spPr>
          <a:xfrm>
            <a:off x="5843698" y="2646524"/>
            <a:ext cx="1039386" cy="889416"/>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Sub_500u</a:t>
            </a:r>
            <a:endParaRPr lang="zh-CN" altLang="en-US" sz="1600" dirty="0">
              <a:solidFill>
                <a:schemeClr val="tx1"/>
              </a:solidFill>
            </a:endParaRPr>
          </a:p>
        </p:txBody>
      </p:sp>
      <p:sp>
        <p:nvSpPr>
          <p:cNvPr id="147" name="矩形 146"/>
          <p:cNvSpPr/>
          <p:nvPr/>
        </p:nvSpPr>
        <p:spPr>
          <a:xfrm>
            <a:off x="5843698" y="4694897"/>
            <a:ext cx="1039386" cy="91060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Sub_Aperiodic</a:t>
            </a:r>
            <a:endParaRPr lang="zh-CN" altLang="en-US" sz="1600" dirty="0">
              <a:solidFill>
                <a:schemeClr val="tx1"/>
              </a:solidFill>
            </a:endParaRPr>
          </a:p>
        </p:txBody>
      </p:sp>
      <p:cxnSp>
        <p:nvCxnSpPr>
          <p:cNvPr id="151" name="直接箭头连接符 150"/>
          <p:cNvCxnSpPr>
            <a:stCxn id="145" idx="3"/>
            <a:endCxn id="95" idx="1"/>
          </p:cNvCxnSpPr>
          <p:nvPr/>
        </p:nvCxnSpPr>
        <p:spPr>
          <a:xfrm>
            <a:off x="6883084" y="966552"/>
            <a:ext cx="954692" cy="194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a:endCxn id="139" idx="1"/>
          </p:cNvCxnSpPr>
          <p:nvPr/>
        </p:nvCxnSpPr>
        <p:spPr>
          <a:xfrm>
            <a:off x="6883084" y="3117724"/>
            <a:ext cx="954692" cy="1"/>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a:endCxn id="140" idx="1"/>
          </p:cNvCxnSpPr>
          <p:nvPr/>
        </p:nvCxnSpPr>
        <p:spPr>
          <a:xfrm flipV="1">
            <a:off x="6916514" y="5142882"/>
            <a:ext cx="921262" cy="731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0" name="文本框 159"/>
          <p:cNvSpPr txBox="1"/>
          <p:nvPr/>
        </p:nvSpPr>
        <p:spPr>
          <a:xfrm>
            <a:off x="1994423" y="429045"/>
            <a:ext cx="1275016" cy="338554"/>
          </a:xfrm>
          <a:prstGeom prst="rect">
            <a:avLst/>
          </a:prstGeom>
          <a:noFill/>
        </p:spPr>
        <p:txBody>
          <a:bodyPr wrap="square" rtlCol="0">
            <a:spAutoFit/>
          </a:bodyPr>
          <a:lstStyle/>
          <a:p>
            <a:r>
              <a:rPr lang="en-US" altLang="zh-CN" sz="1600" dirty="0"/>
              <a:t>DATA BUS</a:t>
            </a:r>
            <a:endParaRPr lang="zh-CN" altLang="en-US" sz="1600" dirty="0"/>
          </a:p>
        </p:txBody>
      </p:sp>
      <p:cxnSp>
        <p:nvCxnSpPr>
          <p:cNvPr id="164" name="直接箭头连接符 163"/>
          <p:cNvCxnSpPr>
            <a:stCxn id="95" idx="3"/>
            <a:endCxn id="44" idx="0"/>
          </p:cNvCxnSpPr>
          <p:nvPr/>
        </p:nvCxnSpPr>
        <p:spPr>
          <a:xfrm>
            <a:off x="8880762" y="986024"/>
            <a:ext cx="931774" cy="1596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endCxn id="61" idx="0"/>
          </p:cNvCxnSpPr>
          <p:nvPr/>
        </p:nvCxnSpPr>
        <p:spPr>
          <a:xfrm>
            <a:off x="8877162" y="3117724"/>
            <a:ext cx="964134" cy="74614"/>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a:endCxn id="68" idx="0"/>
          </p:cNvCxnSpPr>
          <p:nvPr/>
        </p:nvCxnSpPr>
        <p:spPr>
          <a:xfrm>
            <a:off x="8931751" y="5150199"/>
            <a:ext cx="909426" cy="10982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3113474" y="3088611"/>
            <a:ext cx="507152" cy="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44" name="矩形 43"/>
          <p:cNvSpPr/>
          <p:nvPr/>
        </p:nvSpPr>
        <p:spPr>
          <a:xfrm>
            <a:off x="9713953" y="1145629"/>
            <a:ext cx="197166" cy="55245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0103811" y="1145629"/>
            <a:ext cx="726299" cy="552450"/>
          </a:xfrm>
          <a:prstGeom prst="rect">
            <a:avLst/>
          </a:prstGeom>
          <a:solidFill>
            <a:schemeClr val="accent4">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46" name="直接箭头连接符 45"/>
          <p:cNvCxnSpPr/>
          <p:nvPr/>
        </p:nvCxnSpPr>
        <p:spPr>
          <a:xfrm flipV="1">
            <a:off x="9713953" y="717004"/>
            <a:ext cx="0" cy="98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11370938" y="767599"/>
            <a:ext cx="0" cy="98107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1143196" y="1145629"/>
            <a:ext cx="241555" cy="552450"/>
          </a:xfrm>
          <a:prstGeom prst="rect">
            <a:avLst/>
          </a:prstGeom>
          <a:solidFill>
            <a:srgbClr val="FF7C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9742713" y="3192338"/>
            <a:ext cx="197166" cy="55245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0132571" y="3192338"/>
            <a:ext cx="726299" cy="552450"/>
          </a:xfrm>
          <a:prstGeom prst="rect">
            <a:avLst/>
          </a:prstGeom>
          <a:solidFill>
            <a:schemeClr val="accent4">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63" name="直接箭头连接符 62"/>
          <p:cNvCxnSpPr/>
          <p:nvPr/>
        </p:nvCxnSpPr>
        <p:spPr>
          <a:xfrm flipV="1">
            <a:off x="9742713" y="2763713"/>
            <a:ext cx="0" cy="98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11390358" y="2774759"/>
            <a:ext cx="0" cy="98107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1171956" y="3192338"/>
            <a:ext cx="241555" cy="552450"/>
          </a:xfrm>
          <a:prstGeom prst="rect">
            <a:avLst/>
          </a:prstGeom>
          <a:solidFill>
            <a:srgbClr val="FF7C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9742594" y="5260028"/>
            <a:ext cx="197166" cy="55245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10132452" y="5260028"/>
            <a:ext cx="726299" cy="552450"/>
          </a:xfrm>
          <a:prstGeom prst="rect">
            <a:avLst/>
          </a:prstGeom>
          <a:solidFill>
            <a:schemeClr val="accent4">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70" name="直接箭头连接符 69"/>
          <p:cNvCxnSpPr/>
          <p:nvPr/>
        </p:nvCxnSpPr>
        <p:spPr>
          <a:xfrm flipV="1">
            <a:off x="9742594" y="4831403"/>
            <a:ext cx="0" cy="98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11409170" y="4831403"/>
            <a:ext cx="0" cy="98107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11171837" y="5260028"/>
            <a:ext cx="241555" cy="552450"/>
          </a:xfrm>
          <a:prstGeom prst="rect">
            <a:avLst/>
          </a:prstGeom>
          <a:solidFill>
            <a:srgbClr val="FF7C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620626" y="894946"/>
            <a:ext cx="1180085" cy="89596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Pub_100u</a:t>
            </a:r>
            <a:endParaRPr lang="zh-CN" altLang="en-US" sz="1600" dirty="0">
              <a:solidFill>
                <a:schemeClr val="tx1"/>
              </a:solidFill>
            </a:endParaRPr>
          </a:p>
        </p:txBody>
      </p:sp>
      <p:sp>
        <p:nvSpPr>
          <p:cNvPr id="50" name="矩形 49"/>
          <p:cNvSpPr/>
          <p:nvPr/>
        </p:nvSpPr>
        <p:spPr>
          <a:xfrm>
            <a:off x="3620626" y="2640627"/>
            <a:ext cx="1180085" cy="895969"/>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Pub_500u</a:t>
            </a:r>
            <a:endParaRPr lang="zh-CN" altLang="en-US" sz="1600" dirty="0">
              <a:solidFill>
                <a:schemeClr val="tx1"/>
              </a:solidFill>
            </a:endParaRPr>
          </a:p>
        </p:txBody>
      </p:sp>
      <p:sp>
        <p:nvSpPr>
          <p:cNvPr id="52" name="矩形 51"/>
          <p:cNvSpPr/>
          <p:nvPr/>
        </p:nvSpPr>
        <p:spPr>
          <a:xfrm>
            <a:off x="3620626" y="4113608"/>
            <a:ext cx="1180085" cy="895969"/>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pub_Aperiodic</a:t>
            </a:r>
            <a:endParaRPr lang="zh-CN" altLang="en-US" sz="1600" dirty="0">
              <a:solidFill>
                <a:schemeClr val="tx1"/>
              </a:solidFill>
            </a:endParaRPr>
          </a:p>
        </p:txBody>
      </p:sp>
      <p:cxnSp>
        <p:nvCxnSpPr>
          <p:cNvPr id="53" name="直接箭头连接符 52"/>
          <p:cNvCxnSpPr>
            <a:endCxn id="50" idx="1"/>
          </p:cNvCxnSpPr>
          <p:nvPr/>
        </p:nvCxnSpPr>
        <p:spPr>
          <a:xfrm flipV="1">
            <a:off x="3102710" y="3088612"/>
            <a:ext cx="517916" cy="2948"/>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endCxn id="52" idx="1"/>
          </p:cNvCxnSpPr>
          <p:nvPr/>
        </p:nvCxnSpPr>
        <p:spPr>
          <a:xfrm>
            <a:off x="3102710" y="3091560"/>
            <a:ext cx="517916" cy="147003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3102710" y="1342931"/>
            <a:ext cx="517916" cy="17486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9713953" y="1698079"/>
            <a:ext cx="200179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p:nvPr/>
        </p:nvCxnSpPr>
        <p:spPr>
          <a:xfrm flipV="1">
            <a:off x="9713952" y="3744788"/>
            <a:ext cx="200179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p:cNvCxnSpPr/>
          <p:nvPr/>
        </p:nvCxnSpPr>
        <p:spPr>
          <a:xfrm flipV="1">
            <a:off x="9772149" y="5812788"/>
            <a:ext cx="200179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文本框 59"/>
          <p:cNvSpPr txBox="1"/>
          <p:nvPr/>
        </p:nvSpPr>
        <p:spPr>
          <a:xfrm>
            <a:off x="10027040" y="1677960"/>
            <a:ext cx="1275016" cy="338554"/>
          </a:xfrm>
          <a:prstGeom prst="rect">
            <a:avLst/>
          </a:prstGeom>
          <a:noFill/>
        </p:spPr>
        <p:txBody>
          <a:bodyPr wrap="square" rtlCol="0">
            <a:spAutoFit/>
          </a:bodyPr>
          <a:lstStyle/>
          <a:p>
            <a:r>
              <a:rPr lang="en-US" altLang="zh-CN" sz="1600" dirty="0"/>
              <a:t>task_100u</a:t>
            </a:r>
            <a:endParaRPr lang="zh-CN" altLang="en-US" sz="1600" dirty="0"/>
          </a:p>
        </p:txBody>
      </p:sp>
      <p:sp>
        <p:nvSpPr>
          <p:cNvPr id="64" name="文本框 63"/>
          <p:cNvSpPr txBox="1"/>
          <p:nvPr/>
        </p:nvSpPr>
        <p:spPr>
          <a:xfrm>
            <a:off x="10027040" y="3734603"/>
            <a:ext cx="1275016" cy="338554"/>
          </a:xfrm>
          <a:prstGeom prst="rect">
            <a:avLst/>
          </a:prstGeom>
          <a:noFill/>
        </p:spPr>
        <p:txBody>
          <a:bodyPr wrap="square" rtlCol="0">
            <a:spAutoFit/>
          </a:bodyPr>
          <a:lstStyle/>
          <a:p>
            <a:r>
              <a:rPr lang="en-US" altLang="zh-CN" sz="1600" dirty="0"/>
              <a:t>task_500u</a:t>
            </a:r>
            <a:endParaRPr lang="zh-CN" altLang="en-US" sz="1600" dirty="0"/>
          </a:p>
        </p:txBody>
      </p:sp>
      <p:sp>
        <p:nvSpPr>
          <p:cNvPr id="73" name="文本框 72"/>
          <p:cNvSpPr txBox="1"/>
          <p:nvPr/>
        </p:nvSpPr>
        <p:spPr>
          <a:xfrm>
            <a:off x="10054644" y="5812477"/>
            <a:ext cx="1661106" cy="338554"/>
          </a:xfrm>
          <a:prstGeom prst="rect">
            <a:avLst/>
          </a:prstGeom>
          <a:noFill/>
        </p:spPr>
        <p:txBody>
          <a:bodyPr wrap="square" rtlCol="0">
            <a:spAutoFit/>
          </a:bodyPr>
          <a:lstStyle/>
          <a:p>
            <a:r>
              <a:rPr lang="en-US" altLang="zh-CN" sz="1600" dirty="0"/>
              <a:t>task_</a:t>
            </a:r>
            <a:r>
              <a:rPr lang="en-US" altLang="zh-CN" sz="1600" dirty="0">
                <a:solidFill>
                  <a:schemeClr val="tx1"/>
                </a:solidFill>
              </a:rPr>
              <a:t> Aperiodic</a:t>
            </a:r>
            <a:endParaRPr lang="zh-CN" altLang="en-US" sz="1600" dirty="0"/>
          </a:p>
        </p:txBody>
      </p:sp>
      <p:sp>
        <p:nvSpPr>
          <p:cNvPr id="74" name="文本框 73"/>
          <p:cNvSpPr txBox="1"/>
          <p:nvPr/>
        </p:nvSpPr>
        <p:spPr>
          <a:xfrm>
            <a:off x="4974894" y="1269000"/>
            <a:ext cx="1275016" cy="338554"/>
          </a:xfrm>
          <a:prstGeom prst="rect">
            <a:avLst/>
          </a:prstGeom>
          <a:noFill/>
        </p:spPr>
        <p:txBody>
          <a:bodyPr wrap="square" rtlCol="0">
            <a:spAutoFit/>
          </a:bodyPr>
          <a:lstStyle/>
          <a:p>
            <a:r>
              <a:rPr lang="en-US" altLang="zh-CN" sz="1600" dirty="0"/>
              <a:t>SHM</a:t>
            </a:r>
            <a:endParaRPr lang="zh-CN" altLang="en-US" sz="1600" dirty="0"/>
          </a:p>
        </p:txBody>
      </p:sp>
      <p:sp>
        <p:nvSpPr>
          <p:cNvPr id="75" name="文本框 74"/>
          <p:cNvSpPr txBox="1"/>
          <p:nvPr/>
        </p:nvSpPr>
        <p:spPr>
          <a:xfrm>
            <a:off x="4911077" y="3141745"/>
            <a:ext cx="1275016" cy="461665"/>
          </a:xfrm>
          <a:prstGeom prst="rect">
            <a:avLst/>
          </a:prstGeom>
          <a:noFill/>
        </p:spPr>
        <p:txBody>
          <a:bodyPr wrap="square" rtlCol="0">
            <a:spAutoFit/>
          </a:bodyPr>
          <a:lstStyle/>
          <a:p>
            <a:r>
              <a:rPr lang="zh-CN" altLang="en-US" sz="1200" dirty="0"/>
              <a:t>工业实时</a:t>
            </a:r>
            <a:endParaRPr lang="en-US" altLang="zh-CN" sz="1200" dirty="0"/>
          </a:p>
          <a:p>
            <a:r>
              <a:rPr lang="zh-CN" altLang="en-US" sz="1200" dirty="0"/>
              <a:t>以太网</a:t>
            </a:r>
          </a:p>
        </p:txBody>
      </p:sp>
      <p:sp>
        <p:nvSpPr>
          <p:cNvPr id="76" name="文本框 75"/>
          <p:cNvSpPr txBox="1"/>
          <p:nvPr/>
        </p:nvSpPr>
        <p:spPr>
          <a:xfrm>
            <a:off x="4984924" y="4921474"/>
            <a:ext cx="1275016" cy="338554"/>
          </a:xfrm>
          <a:prstGeom prst="rect">
            <a:avLst/>
          </a:prstGeom>
          <a:noFill/>
        </p:spPr>
        <p:txBody>
          <a:bodyPr wrap="square" rtlCol="0">
            <a:spAutoFit/>
          </a:bodyPr>
          <a:lstStyle/>
          <a:p>
            <a:r>
              <a:rPr lang="en-US" altLang="zh-CN" sz="1600" dirty="0"/>
              <a:t>UDP</a:t>
            </a:r>
            <a:endParaRPr lang="zh-CN" alt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6527" y="329334"/>
            <a:ext cx="5867400" cy="5766666"/>
          </a:xfrm>
        </p:spPr>
        <p:txBody>
          <a:bodyPr>
            <a:normAutofit/>
          </a:bodyPr>
          <a:lstStyle/>
          <a:p>
            <a:pPr algn="l">
              <a:lnSpc>
                <a:spcPct val="150000"/>
              </a:lnSpc>
            </a:pPr>
            <a:r>
              <a:rPr lang="zh-CN" altLang="en-US" sz="2400" b="1" dirty="0"/>
              <a:t>共享内存传输</a:t>
            </a:r>
            <a:endParaRPr lang="en-US" altLang="zh-CN" sz="2400" b="1" dirty="0"/>
          </a:p>
          <a:p>
            <a:pPr algn="l">
              <a:lnSpc>
                <a:spcPct val="150000"/>
              </a:lnSpc>
            </a:pPr>
            <a:endParaRPr lang="zh-CN" altLang="en-US" sz="2400" b="1" dirty="0"/>
          </a:p>
          <a:p>
            <a:pPr algn="just">
              <a:lnSpc>
                <a:spcPct val="150000"/>
              </a:lnSpc>
            </a:pPr>
            <a:r>
              <a:rPr lang="zh-CN" altLang="en-US" sz="1600" b="1" dirty="0"/>
              <a:t>同一机器</a:t>
            </a:r>
            <a:r>
              <a:rPr lang="zh-CN" altLang="en-US" sz="1600" dirty="0"/>
              <a:t>中运行的实体之间的</a:t>
            </a:r>
            <a:r>
              <a:rPr lang="zh-CN" altLang="en-US" sz="1600" b="1" dirty="0"/>
              <a:t>通信</a:t>
            </a:r>
            <a:r>
              <a:rPr lang="zh-CN" altLang="en-US" sz="1600" dirty="0"/>
              <a:t>，这</a:t>
            </a:r>
            <a:r>
              <a:rPr lang="zh-CN" altLang="en-US" sz="1600" b="1" dirty="0"/>
              <a:t>依赖于主机</a:t>
            </a:r>
            <a:r>
              <a:rPr lang="zh-CN" altLang="en-US" sz="1600" dirty="0"/>
              <a:t>操作系统提供的共享内存机制。</a:t>
            </a:r>
          </a:p>
          <a:p>
            <a:pPr algn="just">
              <a:lnSpc>
                <a:spcPct val="150000"/>
              </a:lnSpc>
            </a:pPr>
            <a:r>
              <a:rPr lang="zh-CN" altLang="en-US" sz="1600" b="1" dirty="0"/>
              <a:t>支持大消息</a:t>
            </a:r>
            <a:endParaRPr lang="en-US" altLang="zh-CN" sz="1600" b="1" dirty="0"/>
          </a:p>
          <a:p>
            <a:pPr algn="just">
              <a:lnSpc>
                <a:spcPct val="150000"/>
              </a:lnSpc>
            </a:pPr>
            <a:r>
              <a:rPr lang="zh-CN" altLang="en-US" sz="1600" b="1" dirty="0"/>
              <a:t>减少内存副本的数量</a:t>
            </a:r>
            <a:endParaRPr lang="en-US" altLang="zh-CN" sz="1600" b="1" dirty="0"/>
          </a:p>
          <a:p>
            <a:pPr algn="just">
              <a:lnSpc>
                <a:spcPct val="150000"/>
              </a:lnSpc>
            </a:pPr>
            <a:r>
              <a:rPr lang="zh-CN" altLang="en-US" sz="1600" b="1" dirty="0"/>
              <a:t>更少的操作系统开销</a:t>
            </a:r>
            <a:endParaRPr lang="en-US" altLang="zh-CN" sz="1600" dirty="0">
              <a:latin typeface="+mn-ea"/>
            </a:endParaRPr>
          </a:p>
          <a:p>
            <a:pPr>
              <a:lnSpc>
                <a:spcPct val="150000"/>
              </a:lnSpc>
            </a:pPr>
            <a:endParaRPr lang="zh-CN" altLang="en-US" sz="1600" dirty="0">
              <a:latin typeface="+mn-ea"/>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649" y="1401819"/>
            <a:ext cx="5045916" cy="31517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2626995"/>
            <a:ext cx="10515600" cy="1325563"/>
          </a:xfrm>
        </p:spPr>
        <p:txBody>
          <a:bodyPr/>
          <a:lstStyle/>
          <a:p>
            <a:pPr algn="ctr"/>
            <a:r>
              <a:rPr lang="en-US" altLang="zh-CN"/>
              <a:t>fastdds demo</a:t>
            </a:r>
            <a:r>
              <a:rPr lang="zh-CN" altLang="en-US"/>
              <a:t>相关工作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任务需求</a:t>
            </a:r>
          </a:p>
        </p:txBody>
      </p:sp>
      <p:sp>
        <p:nvSpPr>
          <p:cNvPr id="3" name="内容占位符 2"/>
          <p:cNvSpPr>
            <a:spLocks noGrp="1"/>
          </p:cNvSpPr>
          <p:nvPr>
            <p:ph idx="1"/>
          </p:nvPr>
        </p:nvSpPr>
        <p:spPr/>
        <p:txBody>
          <a:bodyPr>
            <a:normAutofit/>
          </a:bodyPr>
          <a:lstStyle/>
          <a:p>
            <a:r>
              <a:rPr lang="zh-CN" altLang="en-US" sz="2400" dirty="0"/>
              <a:t>在树莓派</a:t>
            </a:r>
            <a:r>
              <a:rPr lang="en-US" altLang="zh-CN" sz="2400" dirty="0"/>
              <a:t>4</a:t>
            </a:r>
            <a:r>
              <a:rPr lang="zh-CN" altLang="en-US" sz="2400" dirty="0"/>
              <a:t>开发板上，编译并运行开源的</a:t>
            </a:r>
            <a:r>
              <a:rPr lang="en-US" altLang="zh-CN" sz="2400" dirty="0"/>
              <a:t>FAST DDS</a:t>
            </a:r>
            <a:r>
              <a:rPr lang="zh-CN" altLang="en-US" sz="2400" dirty="0"/>
              <a:t>服务</a:t>
            </a:r>
            <a:endParaRPr lang="en-US" altLang="zh-CN" sz="2400" dirty="0"/>
          </a:p>
          <a:p>
            <a:r>
              <a:rPr lang="zh-CN" altLang="en-US" sz="2400" dirty="0"/>
              <a:t>实现</a:t>
            </a:r>
            <a:r>
              <a:rPr lang="en-US" altLang="zh-CN" sz="2400" dirty="0"/>
              <a:t>Windows</a:t>
            </a:r>
            <a:r>
              <a:rPr lang="zh-CN" altLang="en-US" sz="2400" dirty="0"/>
              <a:t>上位机通过</a:t>
            </a:r>
            <a:r>
              <a:rPr lang="en-US" altLang="zh-CN" sz="2400" dirty="0"/>
              <a:t>FAST DDS</a:t>
            </a:r>
            <a:r>
              <a:rPr lang="zh-CN" altLang="en-US" sz="2400" dirty="0"/>
              <a:t>传送可执行程序文件给到树莓派</a:t>
            </a:r>
            <a:endParaRPr lang="en-US" altLang="zh-CN" sz="2400" dirty="0"/>
          </a:p>
          <a:p>
            <a:r>
              <a:rPr lang="zh-CN" altLang="en-US" sz="2400" dirty="0"/>
              <a:t>并且可以将树莓派上可执行程序的输出实时（</a:t>
            </a:r>
            <a:r>
              <a:rPr lang="en-US" altLang="zh-CN" sz="2400" dirty="0"/>
              <a:t>100ms</a:t>
            </a:r>
            <a:r>
              <a:rPr lang="zh-CN" altLang="en-US" sz="2400" dirty="0"/>
              <a:t>）传送到</a:t>
            </a:r>
            <a:r>
              <a:rPr lang="en-US" altLang="zh-CN" sz="2400" dirty="0"/>
              <a:t>Windows</a:t>
            </a:r>
            <a:r>
              <a:rPr lang="zh-CN" altLang="en-US" sz="2400" dirty="0"/>
              <a:t>进行实时显示。</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87927" y="81499"/>
            <a:ext cx="11416146" cy="3416320"/>
          </a:xfrm>
          <a:prstGeom prst="rect">
            <a:avLst/>
          </a:prstGeom>
          <a:noFill/>
        </p:spPr>
        <p:txBody>
          <a:bodyPr wrap="square" rtlCol="0">
            <a:spAutoFit/>
          </a:bodyPr>
          <a:lstStyle/>
          <a:p>
            <a:r>
              <a:rPr lang="zh-CN" altLang="en-US" sz="2400" b="1" dirty="0"/>
              <a:t>已完成工作：</a:t>
            </a:r>
            <a:endParaRPr lang="en-US" altLang="zh-CN" sz="2400" b="1" dirty="0"/>
          </a:p>
          <a:p>
            <a:endParaRPr lang="en-US" altLang="zh-CN" sz="2400" b="1" dirty="0"/>
          </a:p>
          <a:p>
            <a:r>
              <a:rPr lang="en-US" altLang="zh-CN" sz="2400" b="1" dirty="0"/>
              <a:t>	1</a:t>
            </a:r>
            <a:r>
              <a:rPr lang="zh-CN" altLang="en-US" sz="2400" b="1" dirty="0"/>
              <a:t>、</a:t>
            </a:r>
            <a:r>
              <a:rPr lang="zh-CN" altLang="en-US" sz="2400" dirty="0"/>
              <a:t>上位机（</a:t>
            </a:r>
            <a:r>
              <a:rPr lang="en-US" altLang="zh-CN" sz="2400" dirty="0"/>
              <a:t>publisher</a:t>
            </a:r>
            <a:r>
              <a:rPr lang="zh-CN" altLang="en-US" sz="2400" dirty="0"/>
              <a:t>）发送可执行文件给下位机（</a:t>
            </a:r>
            <a:r>
              <a:rPr lang="en-US" altLang="zh-CN" sz="2400" dirty="0"/>
              <a:t>subscriber</a:t>
            </a:r>
            <a:r>
              <a:rPr lang="zh-CN" altLang="en-US" sz="2400" dirty="0"/>
              <a:t>）</a:t>
            </a:r>
            <a:endParaRPr lang="en-US" altLang="zh-CN" sz="2400" dirty="0"/>
          </a:p>
          <a:p>
            <a:r>
              <a:rPr lang="en-US" altLang="zh-CN" sz="2400" dirty="0"/>
              <a:t>	     </a:t>
            </a:r>
            <a:r>
              <a:rPr lang="zh-CN" altLang="en-US" sz="2400" dirty="0"/>
              <a:t>上位机将可执行文件进行</a:t>
            </a:r>
            <a:r>
              <a:rPr lang="en-US" altLang="zh-CN" sz="2400" dirty="0"/>
              <a:t>base64</a:t>
            </a:r>
            <a:r>
              <a:rPr lang="zh-CN" altLang="en-US" sz="2400" dirty="0"/>
              <a:t>编码，通过</a:t>
            </a:r>
            <a:r>
              <a:rPr lang="en-US" altLang="zh-CN" sz="2400" dirty="0"/>
              <a:t>string</a:t>
            </a:r>
            <a:r>
              <a:rPr lang="zh-CN" altLang="en-US" sz="2400" dirty="0"/>
              <a:t>类型的</a:t>
            </a:r>
            <a:r>
              <a:rPr lang="en-US" altLang="zh-CN" sz="2400" dirty="0"/>
              <a:t>message</a:t>
            </a:r>
            <a:r>
              <a:rPr lang="zh-CN" altLang="en-US" sz="2400" dirty="0"/>
              <a:t>传输</a:t>
            </a:r>
            <a:endParaRPr lang="en-US" altLang="zh-CN" sz="2400" dirty="0"/>
          </a:p>
          <a:p>
            <a:endParaRPr lang="en-US" altLang="zh-CN" sz="2400" dirty="0"/>
          </a:p>
          <a:p>
            <a:r>
              <a:rPr lang="en-US" altLang="zh-CN" sz="2400" b="1" dirty="0"/>
              <a:t>	2</a:t>
            </a:r>
            <a:r>
              <a:rPr lang="zh-CN" altLang="en-US" sz="2400" b="1" dirty="0"/>
              <a:t>、</a:t>
            </a:r>
            <a:r>
              <a:rPr lang="zh-CN" altLang="en-US" sz="2400" dirty="0"/>
              <a:t>下位机将接收的</a:t>
            </a:r>
            <a:r>
              <a:rPr lang="en-US" altLang="zh-CN" sz="2400" dirty="0"/>
              <a:t>message</a:t>
            </a:r>
            <a:r>
              <a:rPr lang="zh-CN" altLang="en-US" sz="2400" dirty="0"/>
              <a:t>通过</a:t>
            </a:r>
            <a:r>
              <a:rPr lang="en-US" altLang="zh-CN" sz="2400" dirty="0"/>
              <a:t>base64</a:t>
            </a:r>
            <a:r>
              <a:rPr lang="zh-CN" altLang="en-US" sz="2400" dirty="0"/>
              <a:t>解码，存为目标路径文件</a:t>
            </a:r>
            <a:endParaRPr lang="en-US" altLang="zh-CN" sz="2400" dirty="0"/>
          </a:p>
          <a:p>
            <a:r>
              <a:rPr lang="en-US" altLang="zh-CN" sz="2400" dirty="0"/>
              <a:t>	      </a:t>
            </a:r>
            <a:r>
              <a:rPr lang="zh-CN" altLang="en-US" sz="2400" dirty="0"/>
              <a:t>增加文件可执行权限</a:t>
            </a:r>
            <a:endParaRPr lang="en-US" altLang="zh-CN" sz="2400" dirty="0"/>
          </a:p>
          <a:p>
            <a:r>
              <a:rPr lang="en-US" altLang="zh-CN" sz="2400" dirty="0"/>
              <a:t>                 </a:t>
            </a:r>
            <a:r>
              <a:rPr lang="zh-CN" altLang="en-US" sz="2400" dirty="0"/>
              <a:t>运行可执行文件，将输出结果更新为</a:t>
            </a:r>
            <a:r>
              <a:rPr lang="en-US" altLang="zh-CN" sz="2400" dirty="0"/>
              <a:t>message</a:t>
            </a:r>
          </a:p>
          <a:p>
            <a:endParaRPr lang="zh-CN" altLang="en-US" sz="2400"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t="29887"/>
          <a:stretch>
            <a:fillRect/>
          </a:stretch>
        </p:blipFill>
        <p:spPr>
          <a:xfrm>
            <a:off x="68581" y="3375079"/>
            <a:ext cx="5842692" cy="2011680"/>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1273" y="3375079"/>
            <a:ext cx="6280727" cy="2396766"/>
          </a:xfrm>
          <a:prstGeom prst="rect">
            <a:avLst/>
          </a:prstGeom>
        </p:spPr>
      </p:pic>
      <p:sp>
        <p:nvSpPr>
          <p:cNvPr id="13" name="文本框 12"/>
          <p:cNvSpPr txBox="1"/>
          <p:nvPr/>
        </p:nvSpPr>
        <p:spPr>
          <a:xfrm>
            <a:off x="2131292" y="6161775"/>
            <a:ext cx="1790875" cy="369332"/>
          </a:xfrm>
          <a:prstGeom prst="rect">
            <a:avLst/>
          </a:prstGeom>
          <a:noFill/>
        </p:spPr>
        <p:txBody>
          <a:bodyPr wrap="none" rtlCol="0">
            <a:spAutoFit/>
          </a:bodyPr>
          <a:lstStyle/>
          <a:p>
            <a:r>
              <a:rPr lang="zh-CN" altLang="en-US" dirty="0"/>
              <a:t>虚拟机</a:t>
            </a:r>
            <a:r>
              <a:rPr lang="en-US" altLang="zh-CN" sz="1800" dirty="0"/>
              <a:t>publisher</a:t>
            </a:r>
            <a:endParaRPr lang="zh-CN" altLang="en-US" dirty="0"/>
          </a:p>
        </p:txBody>
      </p:sp>
      <p:sp>
        <p:nvSpPr>
          <p:cNvPr id="15" name="文本框 14"/>
          <p:cNvSpPr txBox="1"/>
          <p:nvPr/>
        </p:nvSpPr>
        <p:spPr>
          <a:xfrm>
            <a:off x="8607607" y="6146535"/>
            <a:ext cx="1890261" cy="369332"/>
          </a:xfrm>
          <a:prstGeom prst="rect">
            <a:avLst/>
          </a:prstGeom>
          <a:noFill/>
        </p:spPr>
        <p:txBody>
          <a:bodyPr wrap="none" rtlCol="0">
            <a:spAutoFit/>
          </a:bodyPr>
          <a:lstStyle/>
          <a:p>
            <a:r>
              <a:rPr lang="zh-CN" altLang="en-US" dirty="0"/>
              <a:t>树莓派</a:t>
            </a:r>
            <a:r>
              <a:rPr lang="en-US" altLang="zh-CN" sz="1800" dirty="0"/>
              <a:t>subscriber</a:t>
            </a:r>
            <a:endParaRPr lang="zh-CN" altLang="en-US" dirty="0"/>
          </a:p>
        </p:txBody>
      </p:sp>
      <p:sp>
        <p:nvSpPr>
          <p:cNvPr id="16" name="文本框 15"/>
          <p:cNvSpPr txBox="1"/>
          <p:nvPr/>
        </p:nvSpPr>
        <p:spPr>
          <a:xfrm>
            <a:off x="8282941" y="4930974"/>
            <a:ext cx="2491740" cy="369332"/>
          </a:xfrm>
          <a:prstGeom prst="rect">
            <a:avLst/>
          </a:prstGeom>
          <a:noFill/>
        </p:spPr>
        <p:txBody>
          <a:bodyPr wrap="square" rtlCol="0">
            <a:spAutoFit/>
          </a:bodyPr>
          <a:lstStyle/>
          <a:p>
            <a:r>
              <a:rPr lang="zh-CN" altLang="en-US" dirty="0">
                <a:solidFill>
                  <a:schemeClr val="bg1"/>
                </a:solidFill>
              </a:rPr>
              <a:t>程序运行、运行结果</a:t>
            </a:r>
          </a:p>
        </p:txBody>
      </p:sp>
      <p:sp>
        <p:nvSpPr>
          <p:cNvPr id="17" name="文本框 16"/>
          <p:cNvSpPr txBox="1"/>
          <p:nvPr/>
        </p:nvSpPr>
        <p:spPr>
          <a:xfrm>
            <a:off x="7996506" y="4329403"/>
            <a:ext cx="1684020" cy="369332"/>
          </a:xfrm>
          <a:prstGeom prst="rect">
            <a:avLst/>
          </a:prstGeom>
          <a:noFill/>
        </p:spPr>
        <p:txBody>
          <a:bodyPr wrap="square" rtlCol="0">
            <a:spAutoFit/>
          </a:bodyPr>
          <a:lstStyle/>
          <a:p>
            <a:r>
              <a:rPr lang="zh-CN" altLang="en-US" dirty="0">
                <a:solidFill>
                  <a:schemeClr val="bg1"/>
                </a:solidFill>
              </a:rPr>
              <a:t>接收、赋权限</a:t>
            </a:r>
          </a:p>
        </p:txBody>
      </p:sp>
      <p:sp>
        <p:nvSpPr>
          <p:cNvPr id="18" name="文本框 17"/>
          <p:cNvSpPr txBox="1"/>
          <p:nvPr/>
        </p:nvSpPr>
        <p:spPr>
          <a:xfrm>
            <a:off x="1581331" y="3931831"/>
            <a:ext cx="1684020" cy="369332"/>
          </a:xfrm>
          <a:prstGeom prst="rect">
            <a:avLst/>
          </a:prstGeom>
          <a:noFill/>
        </p:spPr>
        <p:txBody>
          <a:bodyPr wrap="square" rtlCol="0">
            <a:spAutoFit/>
          </a:bodyPr>
          <a:lstStyle/>
          <a:p>
            <a:r>
              <a:rPr lang="zh-CN" altLang="en-US" dirty="0">
                <a:solidFill>
                  <a:schemeClr val="bg1"/>
                </a:solidFill>
              </a:rPr>
              <a:t>发送</a:t>
            </a:r>
          </a:p>
        </p:txBody>
      </p:sp>
      <p:sp>
        <p:nvSpPr>
          <p:cNvPr id="19" name="文本框 18"/>
          <p:cNvSpPr txBox="1"/>
          <p:nvPr/>
        </p:nvSpPr>
        <p:spPr>
          <a:xfrm>
            <a:off x="3193644" y="4449139"/>
            <a:ext cx="2118362" cy="369332"/>
          </a:xfrm>
          <a:prstGeom prst="rect">
            <a:avLst/>
          </a:prstGeom>
          <a:noFill/>
        </p:spPr>
        <p:txBody>
          <a:bodyPr wrap="square" rtlCol="0">
            <a:spAutoFit/>
          </a:bodyPr>
          <a:lstStyle/>
          <a:p>
            <a:r>
              <a:rPr lang="en-US" altLang="zh-CN" dirty="0">
                <a:solidFill>
                  <a:schemeClr val="bg1"/>
                </a:solidFill>
              </a:rPr>
              <a:t>Base64</a:t>
            </a:r>
            <a:r>
              <a:rPr lang="zh-CN" altLang="en-US" dirty="0">
                <a:solidFill>
                  <a:schemeClr val="bg1"/>
                </a:solidFill>
              </a:rPr>
              <a:t>编码信息</a:t>
            </a:r>
          </a:p>
        </p:txBody>
      </p:sp>
      <p:cxnSp>
        <p:nvCxnSpPr>
          <p:cNvPr id="21" name="直接箭头连接符 20"/>
          <p:cNvCxnSpPr>
            <a:stCxn id="18" idx="1"/>
          </p:cNvCxnSpPr>
          <p:nvPr/>
        </p:nvCxnSpPr>
        <p:spPr>
          <a:xfrm flipH="1">
            <a:off x="701964" y="4116497"/>
            <a:ext cx="879367" cy="23914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3999121" y="4734886"/>
            <a:ext cx="0" cy="38075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6787178" y="4504187"/>
            <a:ext cx="1241178" cy="23069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7863841" y="5115301"/>
            <a:ext cx="567253"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30908" y="618837"/>
            <a:ext cx="12108874" cy="830997"/>
          </a:xfrm>
          <a:prstGeom prst="rect">
            <a:avLst/>
          </a:prstGeom>
          <a:noFill/>
        </p:spPr>
        <p:txBody>
          <a:bodyPr wrap="square" rtlCol="0">
            <a:spAutoFit/>
          </a:bodyPr>
          <a:lstStyle/>
          <a:p>
            <a:r>
              <a:rPr lang="en-US" altLang="zh-CN" sz="2400" b="1" dirty="0"/>
              <a:t>     3</a:t>
            </a:r>
            <a:r>
              <a:rPr lang="zh-CN" altLang="en-US" sz="2400" b="1" dirty="0"/>
              <a:t>、</a:t>
            </a:r>
            <a:r>
              <a:rPr lang="zh-CN" altLang="en-US" sz="2400" dirty="0"/>
              <a:t>下位机作为</a:t>
            </a:r>
            <a:r>
              <a:rPr lang="en-US" altLang="zh-CN" sz="2400" dirty="0"/>
              <a:t>publisher</a:t>
            </a:r>
            <a:r>
              <a:rPr lang="zh-CN" altLang="en-US" sz="2400" dirty="0"/>
              <a:t>，上位机作为</a:t>
            </a:r>
            <a:r>
              <a:rPr lang="en-US" altLang="zh-CN" sz="2400" dirty="0"/>
              <a:t>subscriber</a:t>
            </a:r>
            <a:r>
              <a:rPr lang="zh-CN" altLang="en-US" sz="2400" dirty="0"/>
              <a:t>，建立新的</a:t>
            </a:r>
            <a:r>
              <a:rPr lang="en-US" altLang="zh-CN" sz="2400" dirty="0"/>
              <a:t>topic</a:t>
            </a:r>
            <a:r>
              <a:rPr lang="zh-CN" altLang="en-US" sz="2400" dirty="0"/>
              <a:t>传输</a:t>
            </a:r>
            <a:endParaRPr lang="en-US" altLang="zh-CN" sz="2400" dirty="0"/>
          </a:p>
          <a:p>
            <a:r>
              <a:rPr lang="en-US" altLang="zh-CN" sz="2400" dirty="0"/>
              <a:t>	</a:t>
            </a:r>
            <a:r>
              <a:rPr lang="zh-CN" altLang="en-US" sz="2400" dirty="0"/>
              <a:t>下位机获取可执行程序运行结果，并发送给上位机</a:t>
            </a:r>
            <a:r>
              <a:rPr lang="en-US" altLang="zh-CN" sz="2400" dirty="0"/>
              <a:t>	</a:t>
            </a:r>
            <a:endParaRPr lang="zh-CN" altLang="en-US" sz="24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01" y="2590864"/>
            <a:ext cx="5557284" cy="2035343"/>
          </a:xfrm>
          <a:prstGeom prst="rect">
            <a:avLst/>
          </a:prstGeom>
        </p:spPr>
      </p:pic>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r="26511"/>
          <a:stretch>
            <a:fillRect/>
          </a:stretch>
        </p:blipFill>
        <p:spPr>
          <a:xfrm>
            <a:off x="6195964" y="2582377"/>
            <a:ext cx="5671932" cy="2035343"/>
          </a:xfrm>
          <a:prstGeom prst="rect">
            <a:avLst/>
          </a:prstGeom>
        </p:spPr>
      </p:pic>
      <p:sp>
        <p:nvSpPr>
          <p:cNvPr id="8" name="文本框 7"/>
          <p:cNvSpPr txBox="1"/>
          <p:nvPr/>
        </p:nvSpPr>
        <p:spPr>
          <a:xfrm>
            <a:off x="1752600" y="5321144"/>
            <a:ext cx="1890261" cy="369332"/>
          </a:xfrm>
          <a:prstGeom prst="rect">
            <a:avLst/>
          </a:prstGeom>
          <a:noFill/>
        </p:spPr>
        <p:txBody>
          <a:bodyPr wrap="none" rtlCol="0">
            <a:spAutoFit/>
          </a:bodyPr>
          <a:lstStyle/>
          <a:p>
            <a:r>
              <a:rPr lang="zh-CN" altLang="en-US" dirty="0"/>
              <a:t>虚拟机</a:t>
            </a:r>
            <a:r>
              <a:rPr lang="en-US" altLang="zh-CN" sz="1800" dirty="0"/>
              <a:t>subscriber</a:t>
            </a:r>
            <a:endParaRPr lang="zh-CN" altLang="en-US" dirty="0"/>
          </a:p>
        </p:txBody>
      </p:sp>
      <p:sp>
        <p:nvSpPr>
          <p:cNvPr id="9" name="文本框 8"/>
          <p:cNvSpPr txBox="1"/>
          <p:nvPr/>
        </p:nvSpPr>
        <p:spPr>
          <a:xfrm>
            <a:off x="8228915" y="5305904"/>
            <a:ext cx="1790875" cy="369332"/>
          </a:xfrm>
          <a:prstGeom prst="rect">
            <a:avLst/>
          </a:prstGeom>
          <a:noFill/>
        </p:spPr>
        <p:txBody>
          <a:bodyPr wrap="none" rtlCol="0">
            <a:spAutoFit/>
          </a:bodyPr>
          <a:lstStyle/>
          <a:p>
            <a:r>
              <a:rPr lang="zh-CN" altLang="en-US" dirty="0"/>
              <a:t>树莓派</a:t>
            </a:r>
            <a:r>
              <a:rPr lang="en-US" altLang="zh-CN" sz="1800" dirty="0"/>
              <a:t>publisher</a:t>
            </a:r>
            <a:endParaRPr lang="zh-CN" altLang="en-US" dirty="0"/>
          </a:p>
        </p:txBody>
      </p:sp>
      <p:sp>
        <p:nvSpPr>
          <p:cNvPr id="10" name="文本框 9"/>
          <p:cNvSpPr txBox="1"/>
          <p:nvPr/>
        </p:nvSpPr>
        <p:spPr>
          <a:xfrm>
            <a:off x="3836850" y="3085895"/>
            <a:ext cx="1684020" cy="923330"/>
          </a:xfrm>
          <a:prstGeom prst="rect">
            <a:avLst/>
          </a:prstGeom>
          <a:noFill/>
        </p:spPr>
        <p:txBody>
          <a:bodyPr wrap="square" rtlCol="0">
            <a:spAutoFit/>
          </a:bodyPr>
          <a:lstStyle/>
          <a:p>
            <a:r>
              <a:rPr lang="zh-CN" altLang="en-US" dirty="0">
                <a:solidFill>
                  <a:schemeClr val="bg1"/>
                </a:solidFill>
              </a:rPr>
              <a:t>接收树莓派上程序运行的结果</a:t>
            </a:r>
          </a:p>
        </p:txBody>
      </p:sp>
      <p:cxnSp>
        <p:nvCxnSpPr>
          <p:cNvPr id="11" name="直接箭头连接符 10"/>
          <p:cNvCxnSpPr>
            <a:stCxn id="10" idx="1"/>
          </p:cNvCxnSpPr>
          <p:nvPr/>
        </p:nvCxnSpPr>
        <p:spPr>
          <a:xfrm flipH="1" flipV="1">
            <a:off x="2900218" y="3270561"/>
            <a:ext cx="936632" cy="27699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9719190" y="2901229"/>
            <a:ext cx="1684020" cy="369332"/>
          </a:xfrm>
          <a:prstGeom prst="rect">
            <a:avLst/>
          </a:prstGeom>
          <a:noFill/>
        </p:spPr>
        <p:txBody>
          <a:bodyPr wrap="square" rtlCol="0">
            <a:spAutoFit/>
          </a:bodyPr>
          <a:lstStyle/>
          <a:p>
            <a:r>
              <a:rPr lang="zh-CN" altLang="en-US" dirty="0">
                <a:solidFill>
                  <a:schemeClr val="bg1"/>
                </a:solidFill>
              </a:rPr>
              <a:t>发送运行结果</a:t>
            </a:r>
          </a:p>
        </p:txBody>
      </p:sp>
      <p:cxnSp>
        <p:nvCxnSpPr>
          <p:cNvPr id="14" name="直接箭头连接符 13"/>
          <p:cNvCxnSpPr>
            <a:stCxn id="13" idx="1"/>
          </p:cNvCxnSpPr>
          <p:nvPr/>
        </p:nvCxnSpPr>
        <p:spPr>
          <a:xfrm flipH="1">
            <a:off x="8765309" y="3085895"/>
            <a:ext cx="953881" cy="7294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7364" y="966643"/>
            <a:ext cx="10515600" cy="4351338"/>
          </a:xfrm>
        </p:spPr>
        <p:txBody>
          <a:bodyPr>
            <a:normAutofit lnSpcReduction="10000"/>
          </a:bodyPr>
          <a:lstStyle/>
          <a:p>
            <a:r>
              <a:rPr lang="zh-CN" altLang="en-US" sz="2400" b="1" dirty="0"/>
              <a:t>存在问题</a:t>
            </a:r>
            <a:endParaRPr lang="en-US" altLang="zh-CN" sz="2400" b="1" dirty="0"/>
          </a:p>
          <a:p>
            <a:pPr marL="0" indent="0">
              <a:buNone/>
            </a:pPr>
            <a:r>
              <a:rPr lang="en-US" altLang="zh-CN" sz="2400" dirty="0"/>
              <a:t>1</a:t>
            </a:r>
            <a:r>
              <a:rPr lang="zh-CN" altLang="en-US" sz="2400" dirty="0"/>
              <a:t>、下位机接收并运行程序后，需要手动输入</a:t>
            </a:r>
            <a:r>
              <a:rPr lang="en-US" altLang="zh-CN" sz="2400" dirty="0"/>
              <a:t>enter</a:t>
            </a:r>
            <a:r>
              <a:rPr lang="zh-CN" altLang="en-US" sz="2400" dirty="0"/>
              <a:t>，将下位机从   </a:t>
            </a:r>
            <a:r>
              <a:rPr lang="en-US" altLang="zh-CN" sz="2400" dirty="0"/>
              <a:t>subscriber</a:t>
            </a:r>
            <a:r>
              <a:rPr lang="zh-CN" altLang="en-US" sz="2400" dirty="0"/>
              <a:t>转变为</a:t>
            </a:r>
            <a:r>
              <a:rPr lang="en-US" altLang="zh-CN" sz="2400" dirty="0"/>
              <a:t>publisher</a:t>
            </a:r>
          </a:p>
          <a:p>
            <a:pPr marL="0" indent="0">
              <a:buNone/>
            </a:pPr>
            <a:r>
              <a:rPr lang="en-US" altLang="zh-CN" sz="2400" dirty="0"/>
              <a:t>2</a:t>
            </a:r>
            <a:r>
              <a:rPr lang="zh-CN" altLang="en-US" sz="2400" dirty="0"/>
              <a:t>、</a:t>
            </a:r>
            <a:r>
              <a:rPr lang="en-US" altLang="zh-CN" sz="2400" dirty="0"/>
              <a:t>base64</a:t>
            </a:r>
            <a:r>
              <a:rPr lang="zh-CN" altLang="en-US" sz="2400" dirty="0"/>
              <a:t>编码会使传输数据扩大</a:t>
            </a:r>
            <a:r>
              <a:rPr lang="en-US" altLang="zh-CN" sz="2400"/>
              <a:t>1. 3</a:t>
            </a:r>
            <a:r>
              <a:rPr lang="zh-CN" altLang="en-US" sz="2400" dirty="0"/>
              <a:t>倍</a:t>
            </a:r>
            <a:endParaRPr lang="en-US" altLang="zh-CN" sz="2400" dirty="0"/>
          </a:p>
          <a:p>
            <a:pPr marL="0" indent="0">
              <a:buNone/>
            </a:pPr>
            <a:r>
              <a:rPr lang="en-US" altLang="zh-CN" sz="2400" dirty="0"/>
              <a:t>3</a:t>
            </a:r>
            <a:r>
              <a:rPr lang="zh-CN" altLang="en-US" sz="2400" dirty="0"/>
              <a:t>、运行结果不能实时传输显示，没有测试延迟</a:t>
            </a:r>
            <a:endParaRPr lang="en-US" altLang="zh-CN" sz="2400" dirty="0"/>
          </a:p>
          <a:p>
            <a:pPr marL="0" indent="0">
              <a:buNone/>
            </a:pPr>
            <a:endParaRPr lang="en-US" altLang="zh-CN" sz="2400" dirty="0"/>
          </a:p>
          <a:p>
            <a:pPr>
              <a:lnSpc>
                <a:spcPct val="100000"/>
              </a:lnSpc>
            </a:pPr>
            <a:r>
              <a:rPr lang="zh-CN" altLang="en-US" sz="2400" b="1" dirty="0"/>
              <a:t>下一步工作：</a:t>
            </a:r>
            <a:endParaRPr lang="en-US" altLang="zh-CN" sz="2400" b="1" dirty="0"/>
          </a:p>
          <a:p>
            <a:pPr marL="0" indent="0">
              <a:buNone/>
            </a:pPr>
            <a:r>
              <a:rPr lang="zh-CN" altLang="en-US" sz="2400" dirty="0"/>
              <a:t>采用</a:t>
            </a:r>
            <a:r>
              <a:rPr lang="en-US" altLang="zh-CN" sz="2400" dirty="0" err="1"/>
              <a:t>Zlib</a:t>
            </a:r>
            <a:r>
              <a:rPr lang="zh-CN" altLang="en-US" sz="2400" dirty="0"/>
              <a:t>压缩可执行文件，</a:t>
            </a:r>
            <a:endParaRPr lang="en-US" altLang="zh-CN" sz="2400" dirty="0"/>
          </a:p>
          <a:p>
            <a:pPr marL="0" indent="0">
              <a:buNone/>
            </a:pPr>
            <a:r>
              <a:rPr lang="zh-CN" altLang="en-US" sz="2400" dirty="0"/>
              <a:t>测试使用</a:t>
            </a:r>
            <a:r>
              <a:rPr lang="en-US" altLang="zh-CN" sz="2400" dirty="0"/>
              <a:t>char</a:t>
            </a:r>
            <a:r>
              <a:rPr lang="zh-CN" altLang="en-US" sz="2400" dirty="0"/>
              <a:t>类型传输</a:t>
            </a:r>
            <a:endParaRPr lang="en-US" altLang="zh-CN" sz="2400" dirty="0"/>
          </a:p>
          <a:p>
            <a:pPr marL="0" indent="0">
              <a:buNone/>
            </a:pPr>
            <a:r>
              <a:rPr lang="zh-CN" altLang="en-US" sz="2400" dirty="0"/>
              <a:t>测试延迟</a:t>
            </a:r>
            <a:endParaRPr lang="en-US" altLang="zh-CN" sz="2400" dirty="0"/>
          </a:p>
          <a:p>
            <a:pPr marL="0" indent="0">
              <a:buNone/>
            </a:pPr>
            <a:endParaRPr lang="en-US" altLang="zh-C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7091" y="240144"/>
            <a:ext cx="11748654" cy="6317673"/>
          </a:xfrm>
        </p:spPr>
        <p:txBody>
          <a:bodyPr>
            <a:normAutofit/>
          </a:bodyPr>
          <a:lstStyle/>
          <a:p>
            <a:r>
              <a:rPr lang="zh-CN" altLang="en-US" sz="2400" b="1" dirty="0"/>
              <a:t>已完成工作</a:t>
            </a:r>
            <a:endParaRPr lang="en-US" altLang="zh-CN" sz="2400" b="1" dirty="0"/>
          </a:p>
          <a:p>
            <a:pPr marL="0" indent="0">
              <a:buNone/>
            </a:pPr>
            <a:r>
              <a:rPr lang="en-US" altLang="zh-CN" sz="2400" dirty="0"/>
              <a:t>1</a:t>
            </a:r>
            <a:r>
              <a:rPr lang="zh-CN" altLang="en-US" sz="2400" dirty="0"/>
              <a:t>、下位机接收文件后可自动向上位机反馈</a:t>
            </a:r>
            <a:endParaRPr lang="en-US" altLang="zh-CN" sz="2400" dirty="0"/>
          </a:p>
          <a:p>
            <a:pPr marL="0" indent="0">
              <a:buNone/>
            </a:pPr>
            <a:r>
              <a:rPr lang="en-US" altLang="zh-CN" sz="2400" dirty="0"/>
              <a:t>2</a:t>
            </a:r>
            <a:r>
              <a:rPr lang="zh-CN" altLang="en-US" sz="2400" dirty="0"/>
              <a:t>、采用</a:t>
            </a:r>
            <a:r>
              <a:rPr lang="en-US" altLang="zh-CN" sz="2400" dirty="0" err="1"/>
              <a:t>zlib</a:t>
            </a:r>
            <a:r>
              <a:rPr lang="zh-CN" altLang="en-US" sz="2400" dirty="0"/>
              <a:t>压缩传输数据，从</a:t>
            </a:r>
            <a:r>
              <a:rPr lang="en-US" altLang="zh-CN" sz="2400" dirty="0"/>
              <a:t>8000</a:t>
            </a:r>
            <a:r>
              <a:rPr lang="zh-CN" altLang="en-US" sz="2400" dirty="0"/>
              <a:t>字节压缩为</a:t>
            </a:r>
            <a:r>
              <a:rPr lang="en-US" altLang="zh-CN" sz="2400" dirty="0"/>
              <a:t>200</a:t>
            </a:r>
            <a:r>
              <a:rPr lang="zh-CN" altLang="en-US" sz="2400" dirty="0"/>
              <a:t>字节</a:t>
            </a:r>
            <a:endParaRPr lang="en-US" altLang="zh-CN" sz="2400" dirty="0"/>
          </a:p>
          <a:p>
            <a:pPr marL="0" indent="0">
              <a:buNone/>
            </a:pPr>
            <a:endParaRPr lang="en-US" altLang="zh-CN" sz="2400" dirty="0"/>
          </a:p>
          <a:p>
            <a:pPr>
              <a:lnSpc>
                <a:spcPct val="100000"/>
              </a:lnSpc>
            </a:pPr>
            <a:r>
              <a:rPr lang="zh-CN" altLang="en-US" sz="2400" b="1" dirty="0"/>
              <a:t>下一步工作：</a:t>
            </a:r>
            <a:endParaRPr lang="en-US" altLang="zh-CN" sz="2400" b="1" dirty="0"/>
          </a:p>
          <a:p>
            <a:pPr marL="0" indent="0">
              <a:buNone/>
            </a:pPr>
            <a:r>
              <a:rPr lang="en-US" altLang="zh-CN" sz="2400" dirty="0"/>
              <a:t>1.</a:t>
            </a:r>
            <a:r>
              <a:rPr lang="zh-CN" altLang="en-US" sz="2400" dirty="0"/>
              <a:t>发布订阅写两套程序，在同一树莓派（</a:t>
            </a:r>
            <a:r>
              <a:rPr lang="en-US" altLang="zh-CN" sz="2400" dirty="0"/>
              <a:t>5.15+rt</a:t>
            </a:r>
            <a:r>
              <a:rPr lang="zh-CN" altLang="en-US" sz="2400" dirty="0"/>
              <a:t>）上运行，采用共享内存方式</a:t>
            </a:r>
          </a:p>
          <a:p>
            <a:pPr marL="0" indent="0">
              <a:buNone/>
            </a:pPr>
            <a:r>
              <a:rPr lang="en-US" altLang="zh-CN" sz="2400" dirty="0"/>
              <a:t>2.</a:t>
            </a:r>
            <a:r>
              <a:rPr lang="zh-CN" altLang="en-US" sz="2400" dirty="0"/>
              <a:t>发布程序，周期性（</a:t>
            </a:r>
            <a:r>
              <a:rPr lang="en-US" altLang="zh-CN" sz="2400" dirty="0"/>
              <a:t>1ms</a:t>
            </a:r>
            <a:r>
              <a:rPr lang="zh-CN" altLang="en-US" sz="2400" dirty="0"/>
              <a:t>）发送</a:t>
            </a:r>
            <a:r>
              <a:rPr lang="en-US" altLang="zh-CN" sz="2400" dirty="0"/>
              <a:t>2k</a:t>
            </a:r>
            <a:r>
              <a:rPr lang="zh-CN" altLang="en-US" sz="2400" dirty="0"/>
              <a:t>大小的</a:t>
            </a:r>
            <a:r>
              <a:rPr lang="en-US" altLang="zh-CN" sz="2400" dirty="0"/>
              <a:t>string</a:t>
            </a:r>
            <a:r>
              <a:rPr lang="zh-CN" altLang="en-US" sz="2400" dirty="0"/>
              <a:t>类型的随机数据，陶泓雨</a:t>
            </a:r>
            <a:endParaRPr lang="en-US" altLang="zh-CN" sz="2400" dirty="0"/>
          </a:p>
          <a:p>
            <a:pPr marL="0" indent="0">
              <a:buNone/>
            </a:pPr>
            <a:r>
              <a:rPr lang="en-US" altLang="zh-CN" sz="2400" dirty="0"/>
              <a:t>   </a:t>
            </a:r>
            <a:r>
              <a:rPr lang="zh-CN" altLang="en-US" sz="2400" dirty="0"/>
              <a:t>隔离发布程序运行的内核</a:t>
            </a:r>
            <a:r>
              <a:rPr lang="en-US" altLang="zh-CN" sz="2400" dirty="0"/>
              <a:t>		</a:t>
            </a:r>
            <a:endParaRPr lang="zh-CN" altLang="en-US" sz="2400" dirty="0"/>
          </a:p>
          <a:p>
            <a:pPr marL="0" indent="0">
              <a:buNone/>
            </a:pPr>
            <a:r>
              <a:rPr lang="en-US" altLang="zh-CN" sz="2400" dirty="0"/>
              <a:t>3.</a:t>
            </a:r>
            <a:r>
              <a:rPr lang="zh-CN" altLang="en-US" sz="2400" dirty="0"/>
              <a:t>接收程序，计算延迟，写入文件                                                                       董文佳</a:t>
            </a:r>
          </a:p>
          <a:p>
            <a:pPr marL="0" indent="0">
              <a:buNone/>
            </a:pPr>
            <a:r>
              <a:rPr lang="en-US" altLang="zh-CN" sz="2400" dirty="0"/>
              <a:t>4.</a:t>
            </a:r>
            <a:r>
              <a:rPr lang="zh-CN" altLang="en-US" sz="2400" dirty="0"/>
              <a:t>接收配置，提高响应时间</a:t>
            </a:r>
            <a:endParaRPr lang="en-US" altLang="zh-C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7091" y="240144"/>
            <a:ext cx="11748654" cy="6317673"/>
          </a:xfrm>
        </p:spPr>
        <p:txBody>
          <a:bodyPr>
            <a:normAutofit fontScale="92500" lnSpcReduction="20000"/>
          </a:bodyPr>
          <a:lstStyle/>
          <a:p>
            <a:r>
              <a:rPr lang="zh-CN" altLang="en-US" sz="2400" b="1" dirty="0"/>
              <a:t>已完成工作</a:t>
            </a:r>
            <a:endParaRPr lang="en-US" altLang="zh-CN" sz="2400" b="1" dirty="0"/>
          </a:p>
          <a:p>
            <a:pPr marL="0" indent="0">
              <a:buNone/>
            </a:pPr>
            <a:r>
              <a:rPr lang="en-US" altLang="zh-CN" sz="2400" dirty="0"/>
              <a:t>1</a:t>
            </a:r>
            <a:r>
              <a:rPr lang="zh-CN" altLang="en-US" sz="2400" dirty="0"/>
              <a:t>、采用</a:t>
            </a:r>
            <a:r>
              <a:rPr lang="en-US" altLang="zh-CN" sz="2400" dirty="0" err="1"/>
              <a:t>fastdds</a:t>
            </a:r>
            <a:r>
              <a:rPr lang="zh-CN" altLang="en-US" sz="2400" dirty="0"/>
              <a:t>的共享内存方式通讯并传输数据</a:t>
            </a:r>
            <a:endParaRPr lang="en-US" altLang="zh-CN" sz="2400" dirty="0"/>
          </a:p>
          <a:p>
            <a:pPr marL="0" indent="0">
              <a:buNone/>
            </a:pPr>
            <a:r>
              <a:rPr lang="en-US" altLang="zh-CN" sz="2400" dirty="0"/>
              <a:t>2</a:t>
            </a:r>
            <a:r>
              <a:rPr lang="zh-CN" altLang="en-US" sz="2400" dirty="0"/>
              <a:t>、隔离</a:t>
            </a:r>
            <a:r>
              <a:rPr lang="en-US" altLang="zh-CN" sz="2400" dirty="0"/>
              <a:t>cpu4</a:t>
            </a:r>
            <a:r>
              <a:rPr lang="zh-CN" altLang="en-US" sz="2400" dirty="0"/>
              <a:t>并将发布程序绑定在此内核，接收程序运行于其他三个内核</a:t>
            </a:r>
            <a:endParaRPr lang="en-US" altLang="zh-CN" sz="2400" dirty="0"/>
          </a:p>
          <a:p>
            <a:pPr marL="0" indent="0">
              <a:buNone/>
            </a:pPr>
            <a:r>
              <a:rPr lang="en-US" altLang="zh-CN" sz="2400" dirty="0"/>
              <a:t>3</a:t>
            </a:r>
            <a:r>
              <a:rPr lang="zh-CN" altLang="en-US" sz="2400" dirty="0"/>
              <a:t>、</a:t>
            </a:r>
            <a:r>
              <a:rPr lang="en-US" altLang="zh-CN" sz="2400" dirty="0"/>
              <a:t>echo 0-2 &gt; housekeeping/</a:t>
            </a:r>
            <a:r>
              <a:rPr lang="en-US" altLang="zh-CN" sz="2400" dirty="0" err="1"/>
              <a:t>cpuset.cpus</a:t>
            </a:r>
            <a:endParaRPr lang="en-US" altLang="zh-CN" sz="2400" dirty="0"/>
          </a:p>
          <a:p>
            <a:pPr marL="0" indent="0">
              <a:buNone/>
            </a:pPr>
            <a:r>
              <a:rPr lang="en-US" altLang="zh-CN" sz="2400" dirty="0"/>
              <a:t>      echo 3 &gt; isolated/</a:t>
            </a:r>
            <a:r>
              <a:rPr lang="en-US" altLang="zh-CN" sz="2400" dirty="0" err="1"/>
              <a:t>cpuset.cpus</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1800" dirty="0">
              <a:hlinkClick r:id="rId3"/>
            </a:endParaRPr>
          </a:p>
          <a:p>
            <a:pPr marL="0" indent="0">
              <a:buNone/>
            </a:pPr>
            <a:endParaRPr lang="en-US" altLang="zh-CN" sz="1800" dirty="0">
              <a:hlinkClick r:id="rId3"/>
            </a:endParaRPr>
          </a:p>
          <a:p>
            <a:pPr marL="0" indent="0">
              <a:buNone/>
            </a:pPr>
            <a:r>
              <a:rPr lang="en-US" altLang="zh-CN" sz="1800" dirty="0">
                <a:hlinkClick r:id="rId3"/>
              </a:rPr>
              <a:t>https://www.suse.com/c/cpu-isolation-practical-example-part-5/</a:t>
            </a:r>
            <a:endParaRPr lang="en-US" altLang="zh-CN" sz="1800" dirty="0"/>
          </a:p>
          <a:p>
            <a:pPr marL="0" indent="0">
              <a:buNone/>
            </a:pPr>
            <a:r>
              <a:rPr lang="en-US" altLang="zh-CN" sz="1800" dirty="0">
                <a:hlinkClick r:id="rId4"/>
              </a:rPr>
              <a:t>https://www.kernel.org/doc/html/latest/admin-guide/cgroup-v1/cpusets.html</a:t>
            </a:r>
            <a:endParaRPr lang="en-US" altLang="zh-CN" sz="1800" dirty="0"/>
          </a:p>
          <a:p>
            <a:pPr marL="0" indent="0">
              <a:buNone/>
            </a:pPr>
            <a:r>
              <a:rPr lang="en-US" altLang="zh-CN" sz="1800" dirty="0">
                <a:hlinkClick r:id="rId5" action="ppaction://hlinkfile"/>
              </a:rPr>
              <a:t>cpuset\cpuset.md</a:t>
            </a:r>
            <a:endParaRPr lang="en-US" altLang="zh-CN" sz="1800" dirty="0"/>
          </a:p>
          <a:p>
            <a:pPr marL="0" indent="0">
              <a:buNone/>
            </a:pPr>
            <a:endParaRPr lang="en-US" altLang="zh-CN" sz="2400" dirty="0"/>
          </a:p>
          <a:p>
            <a:pPr marL="0" indent="0">
              <a:buNone/>
            </a:pPr>
            <a:endParaRPr lang="en-US" altLang="zh-CN" sz="2400" dirty="0"/>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091" y="2239641"/>
            <a:ext cx="8660891" cy="29789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5"/>
          <p:cNvGraphicFramePr>
            <a:graphicFrameLocks noGrp="1"/>
          </p:cNvGraphicFramePr>
          <p:nvPr/>
        </p:nvGraphicFramePr>
        <p:xfrm>
          <a:off x="424872" y="1035787"/>
          <a:ext cx="10898910" cy="4512106"/>
        </p:xfrm>
        <a:graphic>
          <a:graphicData uri="http://schemas.openxmlformats.org/drawingml/2006/table">
            <a:tbl>
              <a:tblPr firstRow="1" bandRow="1">
                <a:tableStyleId>{7DF18680-E054-41AD-8BC1-D1AEF772440D}</a:tableStyleId>
              </a:tblPr>
              <a:tblGrid>
                <a:gridCol w="3023056">
                  <a:extLst>
                    <a:ext uri="{9D8B030D-6E8A-4147-A177-3AD203B41FA5}">
                      <a16:colId xmlns:a16="http://schemas.microsoft.com/office/drawing/2014/main" val="20000"/>
                    </a:ext>
                  </a:extLst>
                </a:gridCol>
                <a:gridCol w="2198606">
                  <a:extLst>
                    <a:ext uri="{9D8B030D-6E8A-4147-A177-3AD203B41FA5}">
                      <a16:colId xmlns:a16="http://schemas.microsoft.com/office/drawing/2014/main" val="20001"/>
                    </a:ext>
                  </a:extLst>
                </a:gridCol>
                <a:gridCol w="4448811">
                  <a:extLst>
                    <a:ext uri="{9D8B030D-6E8A-4147-A177-3AD203B41FA5}">
                      <a16:colId xmlns:a16="http://schemas.microsoft.com/office/drawing/2014/main" val="20002"/>
                    </a:ext>
                  </a:extLst>
                </a:gridCol>
                <a:gridCol w="1228437">
                  <a:extLst>
                    <a:ext uri="{9D8B030D-6E8A-4147-A177-3AD203B41FA5}">
                      <a16:colId xmlns:a16="http://schemas.microsoft.com/office/drawing/2014/main" val="20003"/>
                    </a:ext>
                  </a:extLst>
                </a:gridCol>
              </a:tblGrid>
              <a:tr h="329411">
                <a:tc>
                  <a:txBody>
                    <a:bodyPr/>
                    <a:lstStyle/>
                    <a:p>
                      <a:pPr algn="ctr"/>
                      <a:r>
                        <a:rPr lang="zh-CN" altLang="en-US" dirty="0"/>
                        <a:t>内核选项</a:t>
                      </a:r>
                    </a:p>
                  </a:txBody>
                  <a:tcPr/>
                </a:tc>
                <a:tc>
                  <a:txBody>
                    <a:bodyPr/>
                    <a:lstStyle/>
                    <a:p>
                      <a:pPr algn="ctr"/>
                      <a:r>
                        <a:rPr lang="en-US" altLang="zh-CN" dirty="0" err="1"/>
                        <a:t>cmdline</a:t>
                      </a:r>
                      <a:endParaRPr lang="zh-CN" altLang="en-US" dirty="0"/>
                    </a:p>
                  </a:txBody>
                  <a:tcPr/>
                </a:tc>
                <a:tc>
                  <a:txBody>
                    <a:bodyPr/>
                    <a:lstStyle/>
                    <a:p>
                      <a:pPr algn="ctr"/>
                      <a:r>
                        <a:rPr lang="en-US" altLang="zh-CN" dirty="0" err="1"/>
                        <a:t>Cpuset</a:t>
                      </a:r>
                      <a:endParaRPr lang="zh-CN" altLang="en-US" dirty="0"/>
                    </a:p>
                  </a:txBody>
                  <a:tcPr/>
                </a:tc>
                <a:tc>
                  <a:txBody>
                    <a:bodyPr/>
                    <a:lstStyle/>
                    <a:p>
                      <a:pPr algn="ctr"/>
                      <a:r>
                        <a:rPr lang="en-US" altLang="zh-CN" dirty="0"/>
                        <a:t>Avg/us</a:t>
                      </a:r>
                    </a:p>
                  </a:txBody>
                  <a:tcPr/>
                </a:tc>
                <a:extLst>
                  <a:ext uri="{0D108BD9-81ED-4DB2-BD59-A6C34878D82A}">
                    <a16:rowId xmlns:a16="http://schemas.microsoft.com/office/drawing/2014/main" val="10000"/>
                  </a:ext>
                </a:extLst>
              </a:tr>
              <a:tr h="394974">
                <a:tc rowSpan="6">
                  <a:txBody>
                    <a:bodyPr/>
                    <a:lstStyle/>
                    <a:p>
                      <a:pPr algn="ctr"/>
                      <a:r>
                        <a:rPr lang="es-ES" altLang="zh-CN" dirty="0"/>
                        <a:t>CONFIG_NO_HZ_FULL=y </a:t>
                      </a:r>
                    </a:p>
                    <a:p>
                      <a:pPr algn="ctr"/>
                      <a:r>
                        <a:rPr lang="es-ES" altLang="zh-CN" dirty="0"/>
                        <a:t>CONFIG_CPUSETS=y </a:t>
                      </a:r>
                    </a:p>
                    <a:p>
                      <a:pPr algn="ctr"/>
                      <a:r>
                        <a:rPr lang="es-ES" altLang="zh-CN" dirty="0"/>
                        <a:t>CONFIG_TRACING=y</a:t>
                      </a:r>
                      <a:endParaRPr lang="zh-CN" altLang="en-US" dirty="0"/>
                    </a:p>
                  </a:txBody>
                  <a:tcPr/>
                </a:tc>
                <a:tc rowSpan="4">
                  <a:txBody>
                    <a:bodyPr/>
                    <a:lstStyle/>
                    <a:p>
                      <a:pPr algn="ctr"/>
                      <a:r>
                        <a:rPr lang="en-US" altLang="zh-CN" dirty="0" err="1"/>
                        <a:t>Nohz_full</a:t>
                      </a:r>
                      <a:r>
                        <a:rPr lang="en-US" altLang="zh-CN" dirty="0"/>
                        <a:t>=3</a:t>
                      </a:r>
                      <a:endParaRPr lang="zh-CN" altLang="en-US" dirty="0"/>
                    </a:p>
                  </a:txBody>
                  <a:tcPr/>
                </a:tc>
                <a:tc>
                  <a:txBody>
                    <a:bodyPr/>
                    <a:lstStyle/>
                    <a:p>
                      <a:pPr algn="ctr"/>
                      <a:r>
                        <a:rPr lang="en-US" altLang="zh-CN" dirty="0" err="1"/>
                        <a:t>cpusetoff</a:t>
                      </a:r>
                      <a:endParaRPr lang="zh-CN" altLang="en-US" dirty="0"/>
                    </a:p>
                  </a:txBody>
                  <a:tcPr/>
                </a:tc>
                <a:tc>
                  <a:txBody>
                    <a:bodyPr/>
                    <a:lstStyle/>
                    <a:p>
                      <a:pPr algn="ctr"/>
                      <a:r>
                        <a:rPr lang="en-US" altLang="zh-CN" dirty="0"/>
                        <a:t>141</a:t>
                      </a:r>
                      <a:endParaRPr lang="zh-CN" altLang="en-US" dirty="0"/>
                    </a:p>
                  </a:txBody>
                  <a:tcPr/>
                </a:tc>
                <a:extLst>
                  <a:ext uri="{0D108BD9-81ED-4DB2-BD59-A6C34878D82A}">
                    <a16:rowId xmlns:a16="http://schemas.microsoft.com/office/drawing/2014/main" val="10001"/>
                  </a:ext>
                </a:extLst>
              </a:tr>
              <a:tr h="449688">
                <a:tc vMerge="1">
                  <a:txBody>
                    <a:bodyPr/>
                    <a:lstStyle/>
                    <a:p>
                      <a:endParaRPr lang="zh-CN"/>
                    </a:p>
                  </a:txBody>
                  <a:tcPr/>
                </a:tc>
                <a:tc vMerge="1">
                  <a:txBody>
                    <a:bodyPr/>
                    <a:lstStyle/>
                    <a:p>
                      <a:endParaRPr lang="zh-CN"/>
                    </a:p>
                  </a:txBody>
                  <a:tcPr/>
                </a:tc>
                <a:tc>
                  <a:txBody>
                    <a:bodyPr/>
                    <a:lstStyle/>
                    <a:p>
                      <a:pPr algn="ctr"/>
                      <a:r>
                        <a:rPr lang="en-US" altLang="zh-CN" dirty="0" err="1"/>
                        <a:t>cpusetoff</a:t>
                      </a:r>
                      <a:endParaRPr lang="en-US" altLang="zh-CN" dirty="0"/>
                    </a:p>
                    <a:p>
                      <a:pPr algn="ctr"/>
                      <a:r>
                        <a:rPr lang="en-US" altLang="zh-CN" dirty="0" err="1"/>
                        <a:t>sched_rt_runtime_us</a:t>
                      </a:r>
                      <a:r>
                        <a:rPr lang="en-US" altLang="zh-CN" dirty="0"/>
                        <a:t> -1</a:t>
                      </a:r>
                      <a:endParaRPr lang="zh-CN" altLang="en-US" dirty="0"/>
                    </a:p>
                  </a:txBody>
                  <a:tcPr/>
                </a:tc>
                <a:tc>
                  <a:txBody>
                    <a:bodyPr/>
                    <a:lstStyle/>
                    <a:p>
                      <a:pPr algn="ctr"/>
                      <a:r>
                        <a:rPr lang="en-US" altLang="zh-CN" dirty="0"/>
                        <a:t>147</a:t>
                      </a:r>
                      <a:endParaRPr lang="zh-CN" altLang="en-US" dirty="0"/>
                    </a:p>
                  </a:txBody>
                  <a:tcPr/>
                </a:tc>
                <a:extLst>
                  <a:ext uri="{0D108BD9-81ED-4DB2-BD59-A6C34878D82A}">
                    <a16:rowId xmlns:a16="http://schemas.microsoft.com/office/drawing/2014/main" val="10002"/>
                  </a:ext>
                </a:extLst>
              </a:tr>
              <a:tr h="642412">
                <a:tc vMerge="1">
                  <a:txBody>
                    <a:bodyPr/>
                    <a:lstStyle/>
                    <a:p>
                      <a:endParaRPr lang="zh-CN"/>
                    </a:p>
                  </a:txBody>
                  <a:tcPr/>
                </a:tc>
                <a:tc vMerge="1">
                  <a:txBody>
                    <a:bodyPr/>
                    <a:lstStyle/>
                    <a:p>
                      <a:endParaRPr lang="zh-CN"/>
                    </a:p>
                  </a:txBody>
                  <a:tcPr/>
                </a:tc>
                <a:tc>
                  <a:txBody>
                    <a:bodyPr/>
                    <a:lstStyle/>
                    <a:p>
                      <a:pPr algn="ctr"/>
                      <a:r>
                        <a:rPr lang="en-US" altLang="zh-CN" dirty="0"/>
                        <a:t>CPU 3</a:t>
                      </a:r>
                      <a:r>
                        <a:rPr lang="zh-CN" altLang="en-US" dirty="0"/>
                        <a:t>，</a:t>
                      </a:r>
                      <a:r>
                        <a:rPr lang="en-US" altLang="zh-CN" dirty="0"/>
                        <a:t>mems 0</a:t>
                      </a:r>
                    </a:p>
                    <a:p>
                      <a:pPr algn="ctr"/>
                      <a:r>
                        <a:rPr lang="en-US" altLang="zh-CN" dirty="0"/>
                        <a:t>disable </a:t>
                      </a:r>
                      <a:r>
                        <a:rPr lang="en-US" altLang="zh-CN" dirty="0" err="1"/>
                        <a:t>sched_load_balance</a:t>
                      </a:r>
                      <a:endParaRPr lang="zh-CN" altLang="en-US" dirty="0"/>
                    </a:p>
                  </a:txBody>
                  <a:tcPr/>
                </a:tc>
                <a:tc>
                  <a:txBody>
                    <a:bodyPr/>
                    <a:lstStyle/>
                    <a:p>
                      <a:pPr algn="ctr"/>
                      <a:r>
                        <a:rPr lang="en-US" altLang="zh-CN" dirty="0"/>
                        <a:t>144</a:t>
                      </a:r>
                      <a:endParaRPr lang="zh-CN" altLang="en-US" dirty="0"/>
                    </a:p>
                  </a:txBody>
                  <a:tcPr/>
                </a:tc>
                <a:extLst>
                  <a:ext uri="{0D108BD9-81ED-4DB2-BD59-A6C34878D82A}">
                    <a16:rowId xmlns:a16="http://schemas.microsoft.com/office/drawing/2014/main" val="10003"/>
                  </a:ext>
                </a:extLst>
              </a:tr>
              <a:tr h="491907">
                <a:tc vMerge="1">
                  <a:txBody>
                    <a:bodyPr/>
                    <a:lstStyle/>
                    <a:p>
                      <a:endParaRPr lang="zh-CN"/>
                    </a:p>
                  </a:txBody>
                  <a:tcPr/>
                </a:tc>
                <a:tc vMerge="1">
                  <a:txBody>
                    <a:bodyPr/>
                    <a:lstStyle/>
                    <a:p>
                      <a:endParaRPr lang="zh-CN"/>
                    </a:p>
                  </a:txBody>
                  <a:tcPr/>
                </a:tc>
                <a:tc>
                  <a:txBody>
                    <a:bodyPr/>
                    <a:lstStyle/>
                    <a:p>
                      <a:pPr algn="ctr"/>
                      <a:r>
                        <a:rPr lang="en-US" altLang="zh-CN" dirty="0"/>
                        <a:t>CPU 3</a:t>
                      </a:r>
                      <a:r>
                        <a:rPr lang="zh-CN" altLang="en-US" dirty="0"/>
                        <a:t>，</a:t>
                      </a:r>
                      <a:r>
                        <a:rPr lang="en-US" altLang="zh-CN" dirty="0"/>
                        <a:t>mems 0</a:t>
                      </a:r>
                    </a:p>
                    <a:p>
                      <a:pPr algn="ctr"/>
                      <a:r>
                        <a:rPr lang="en-US" altLang="zh-CN" dirty="0"/>
                        <a:t>disable </a:t>
                      </a:r>
                      <a:r>
                        <a:rPr lang="en-US" altLang="zh-CN" dirty="0" err="1"/>
                        <a:t>sched_load_balance</a:t>
                      </a:r>
                      <a:endParaRPr lang="en-US" altLang="zh-CN" dirty="0"/>
                    </a:p>
                    <a:p>
                      <a:pPr algn="ctr"/>
                      <a:r>
                        <a:rPr lang="en-US" altLang="zh-CN" dirty="0" err="1"/>
                        <a:t>sched_rt_runtime_us</a:t>
                      </a:r>
                      <a:r>
                        <a:rPr lang="en-US" altLang="zh-CN" dirty="0"/>
                        <a:t> -1</a:t>
                      </a:r>
                      <a:endParaRPr lang="zh-CN" altLang="en-US" dirty="0"/>
                    </a:p>
                  </a:txBody>
                  <a:tcPr/>
                </a:tc>
                <a:tc>
                  <a:txBody>
                    <a:bodyPr/>
                    <a:lstStyle/>
                    <a:p>
                      <a:pPr algn="ctr"/>
                      <a:r>
                        <a:rPr lang="en-US" altLang="zh-CN" dirty="0"/>
                        <a:t>144</a:t>
                      </a:r>
                      <a:endParaRPr lang="zh-CN" altLang="en-US" dirty="0"/>
                    </a:p>
                  </a:txBody>
                  <a:tcPr/>
                </a:tc>
                <a:extLst>
                  <a:ext uri="{0D108BD9-81ED-4DB2-BD59-A6C34878D82A}">
                    <a16:rowId xmlns:a16="http://schemas.microsoft.com/office/drawing/2014/main" val="10004"/>
                  </a:ext>
                </a:extLst>
              </a:tr>
              <a:tr h="491907">
                <a:tc vMerge="1">
                  <a:txBody>
                    <a:bodyPr/>
                    <a:lstStyle/>
                    <a:p>
                      <a:endParaRPr lang="zh-CN"/>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err="1"/>
                        <a:t>Nohz_full</a:t>
                      </a:r>
                      <a:r>
                        <a:rPr lang="en-US" altLang="zh-CN" dirty="0"/>
                        <a:t> off</a:t>
                      </a:r>
                      <a:endParaRPr lang="zh-CN" altLang="en-US" dirty="0"/>
                    </a:p>
                  </a:txBody>
                  <a:tcPr/>
                </a:tc>
                <a:tc>
                  <a:txBody>
                    <a:bodyPr/>
                    <a:lstStyle/>
                    <a:p>
                      <a:pPr algn="ctr"/>
                      <a:r>
                        <a:rPr lang="en-US" altLang="zh-CN" dirty="0"/>
                        <a:t>CPU 3</a:t>
                      </a:r>
                      <a:r>
                        <a:rPr lang="zh-CN" altLang="en-US" dirty="0"/>
                        <a:t>，</a:t>
                      </a:r>
                      <a:r>
                        <a:rPr lang="en-US" altLang="zh-CN" dirty="0"/>
                        <a:t>mems 0</a:t>
                      </a:r>
                    </a:p>
                    <a:p>
                      <a:pPr algn="ctr"/>
                      <a:r>
                        <a:rPr lang="en-US" altLang="zh-CN" dirty="0"/>
                        <a:t>disable </a:t>
                      </a:r>
                      <a:r>
                        <a:rPr lang="en-US" altLang="zh-CN" dirty="0" err="1"/>
                        <a:t>sched_load_balance</a:t>
                      </a:r>
                      <a:endParaRPr lang="zh-CN" altLang="en-US" dirty="0"/>
                    </a:p>
                  </a:txBody>
                  <a:tcPr/>
                </a:tc>
                <a:tc>
                  <a:txBody>
                    <a:bodyPr/>
                    <a:lstStyle/>
                    <a:p>
                      <a:pPr algn="ctr"/>
                      <a:r>
                        <a:rPr lang="en-US" altLang="zh-CN" dirty="0"/>
                        <a:t>182</a:t>
                      </a:r>
                      <a:endParaRPr lang="zh-CN" altLang="en-US" dirty="0"/>
                    </a:p>
                  </a:txBody>
                  <a:tcPr/>
                </a:tc>
                <a:extLst>
                  <a:ext uri="{0D108BD9-81ED-4DB2-BD59-A6C34878D82A}">
                    <a16:rowId xmlns:a16="http://schemas.microsoft.com/office/drawing/2014/main" val="10005"/>
                  </a:ext>
                </a:extLst>
              </a:tr>
              <a:tr h="491907">
                <a:tc vMerge="1">
                  <a:txBody>
                    <a:bodyPr/>
                    <a:lstStyle/>
                    <a:p>
                      <a:endParaRPr lang="zh-CN"/>
                    </a:p>
                  </a:txBody>
                  <a:tcPr/>
                </a:tc>
                <a:tc vMerge="1">
                  <a:txBody>
                    <a:bodyPr/>
                    <a:lstStyle/>
                    <a:p>
                      <a:endParaRPr lang="zh-CN"/>
                    </a:p>
                  </a:txBody>
                  <a:tcPr/>
                </a:tc>
                <a:tc>
                  <a:txBody>
                    <a:bodyPr/>
                    <a:lstStyle/>
                    <a:p>
                      <a:pPr algn="ctr"/>
                      <a:r>
                        <a:rPr lang="en-US" altLang="zh-CN" dirty="0"/>
                        <a:t>CPU 3</a:t>
                      </a:r>
                      <a:r>
                        <a:rPr lang="zh-CN" altLang="en-US" dirty="0"/>
                        <a:t>，</a:t>
                      </a:r>
                      <a:r>
                        <a:rPr lang="en-US" altLang="zh-CN" dirty="0"/>
                        <a:t>mems 0</a:t>
                      </a:r>
                    </a:p>
                    <a:p>
                      <a:pPr algn="ctr"/>
                      <a:r>
                        <a:rPr lang="en-US" altLang="zh-CN" dirty="0"/>
                        <a:t>disable </a:t>
                      </a:r>
                      <a:r>
                        <a:rPr lang="en-US" altLang="zh-CN" dirty="0" err="1"/>
                        <a:t>sched_load_balance</a:t>
                      </a:r>
                      <a:endParaRPr lang="en-US" altLang="zh-CN" dirty="0"/>
                    </a:p>
                    <a:p>
                      <a:pPr algn="ctr"/>
                      <a:r>
                        <a:rPr lang="en-US" altLang="zh-CN" dirty="0" err="1"/>
                        <a:t>sched_rt_runtime_us</a:t>
                      </a:r>
                      <a:r>
                        <a:rPr lang="en-US" altLang="zh-CN" dirty="0"/>
                        <a:t> -1</a:t>
                      </a:r>
                      <a:endParaRPr lang="zh-CN" altLang="en-US" dirty="0"/>
                    </a:p>
                  </a:txBody>
                  <a:tcPr/>
                </a:tc>
                <a:tc>
                  <a:txBody>
                    <a:bodyPr/>
                    <a:lstStyle/>
                    <a:p>
                      <a:pPr algn="ctr"/>
                      <a:r>
                        <a:rPr lang="en-US" altLang="zh-CN" dirty="0"/>
                        <a:t>180</a:t>
                      </a:r>
                      <a:endParaRPr lang="zh-CN" altLang="en-US" dirty="0"/>
                    </a:p>
                  </a:txBody>
                  <a:tcPr/>
                </a:tc>
                <a:extLst>
                  <a:ext uri="{0D108BD9-81ED-4DB2-BD59-A6C34878D82A}">
                    <a16:rowId xmlns:a16="http://schemas.microsoft.com/office/drawing/2014/main" val="10006"/>
                  </a:ext>
                </a:extLst>
              </a:tr>
            </a:tbl>
          </a:graphicData>
        </a:graphic>
      </p:graphicFrame>
      <p:sp>
        <p:nvSpPr>
          <p:cNvPr id="5" name="文本框 4"/>
          <p:cNvSpPr txBox="1"/>
          <p:nvPr/>
        </p:nvSpPr>
        <p:spPr>
          <a:xfrm>
            <a:off x="535709" y="355661"/>
            <a:ext cx="6096000" cy="369332"/>
          </a:xfrm>
          <a:prstGeom prst="rect">
            <a:avLst/>
          </a:prstGeom>
          <a:noFill/>
        </p:spPr>
        <p:txBody>
          <a:bodyPr wrap="square">
            <a:spAutoFit/>
          </a:bodyPr>
          <a:lstStyle/>
          <a:p>
            <a:pPr marL="0" indent="0">
              <a:buNone/>
            </a:pPr>
            <a:r>
              <a:rPr lang="zh-CN" altLang="en-US" dirty="0"/>
              <a:t>测试时间</a:t>
            </a:r>
            <a:r>
              <a:rPr lang="en-US" altLang="zh-CN" sz="1800" dirty="0"/>
              <a:t>1</a:t>
            </a:r>
            <a:r>
              <a:rPr lang="zh-CN" altLang="en-US" sz="1800" dirty="0"/>
              <a:t>分钟，周期</a:t>
            </a:r>
            <a:r>
              <a:rPr lang="en-US" altLang="zh-CN" sz="1800" dirty="0"/>
              <a:t>1ms</a:t>
            </a:r>
            <a:r>
              <a:rPr lang="zh-CN" altLang="en-US" sz="1800" dirty="0"/>
              <a:t>，数据</a:t>
            </a:r>
            <a:r>
              <a:rPr lang="en-US" altLang="zh-CN" sz="1800" dirty="0"/>
              <a:t>2k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609" y="247794"/>
            <a:ext cx="11196782" cy="6362411"/>
          </a:xfrm>
        </p:spPr>
        <p:txBody>
          <a:bodyPr>
            <a:normAutofit/>
          </a:bodyPr>
          <a:lstStyle/>
          <a:p>
            <a:pPr>
              <a:lnSpc>
                <a:spcPct val="150000"/>
              </a:lnSpc>
            </a:pPr>
            <a:r>
              <a:rPr lang="en-US" altLang="zh-CN" sz="2400" b="1" dirty="0"/>
              <a:t>What is DDS</a:t>
            </a:r>
            <a:r>
              <a:rPr lang="zh-CN" altLang="en-US" sz="2400" b="1" dirty="0"/>
              <a:t>？</a:t>
            </a:r>
            <a:endParaRPr lang="en-US" altLang="zh-CN" sz="2400" b="1" dirty="0"/>
          </a:p>
          <a:p>
            <a:pPr>
              <a:lnSpc>
                <a:spcPct val="150000"/>
              </a:lnSpc>
            </a:pPr>
            <a:r>
              <a:rPr lang="en-US" altLang="zh-CN" sz="1800" dirty="0"/>
              <a:t>DDS</a:t>
            </a:r>
            <a:r>
              <a:rPr lang="zh-CN" altLang="en-US" sz="1800" dirty="0"/>
              <a:t>（</a:t>
            </a:r>
            <a:r>
              <a:rPr lang="en-US" altLang="zh-CN" sz="1800" dirty="0"/>
              <a:t>Data Distribution Service</a:t>
            </a:r>
            <a:r>
              <a:rPr lang="zh-CN" altLang="en-US" sz="1800" dirty="0"/>
              <a:t>，数据分发服务）是一个由</a:t>
            </a:r>
            <a:r>
              <a:rPr lang="en-US" altLang="zh-CN" sz="1800" dirty="0"/>
              <a:t>OMG</a:t>
            </a:r>
            <a:r>
              <a:rPr lang="zh-CN" altLang="en-US" sz="1800" dirty="0"/>
              <a:t>（</a:t>
            </a:r>
            <a:r>
              <a:rPr lang="en-US" altLang="zh-CN" sz="1800" dirty="0"/>
              <a:t>Object Management Group</a:t>
            </a:r>
            <a:r>
              <a:rPr lang="zh-CN" altLang="en-US" sz="1800" dirty="0"/>
              <a:t>，对象管理组织）发布的</a:t>
            </a:r>
            <a:r>
              <a:rPr lang="zh-CN" altLang="en-US" sz="1800" b="1" dirty="0">
                <a:solidFill>
                  <a:srgbClr val="FF0000"/>
                </a:solidFill>
              </a:rPr>
              <a:t>以数据为中心的中间件协议和</a:t>
            </a:r>
            <a:r>
              <a:rPr lang="en-US" altLang="zh-CN" sz="1800" b="1" dirty="0">
                <a:solidFill>
                  <a:srgbClr val="FF0000"/>
                </a:solidFill>
              </a:rPr>
              <a:t>API</a:t>
            </a:r>
            <a:r>
              <a:rPr lang="zh-CN" altLang="en-US" sz="1800" b="1" dirty="0">
                <a:solidFill>
                  <a:srgbClr val="FF0000"/>
                </a:solidFill>
              </a:rPr>
              <a:t>标准</a:t>
            </a:r>
            <a:r>
              <a:rPr lang="zh-CN" altLang="en-US" sz="1800" dirty="0"/>
              <a:t>。</a:t>
            </a:r>
            <a:endParaRPr lang="en-US" altLang="zh-CN" sz="1800" dirty="0"/>
          </a:p>
          <a:p>
            <a:pPr marL="0" indent="0">
              <a:lnSpc>
                <a:spcPct val="150000"/>
              </a:lnSpc>
              <a:buNone/>
            </a:pPr>
            <a:endParaRPr lang="en-US" altLang="zh-CN" sz="1800" dirty="0"/>
          </a:p>
          <a:p>
            <a:pPr>
              <a:lnSpc>
                <a:spcPct val="150000"/>
              </a:lnSpc>
            </a:pPr>
            <a:r>
              <a:rPr lang="zh-CN" altLang="en-US" sz="1600" b="1" dirty="0">
                <a:solidFill>
                  <a:schemeClr val="bg2">
                    <a:lumMod val="50000"/>
                  </a:schemeClr>
                </a:solidFill>
              </a:rPr>
              <a:t>扩展</a:t>
            </a:r>
            <a:endParaRPr lang="en-US" altLang="zh-CN" sz="1600" b="1" dirty="0">
              <a:solidFill>
                <a:schemeClr val="bg2">
                  <a:lumMod val="50000"/>
                </a:schemeClr>
              </a:solidFill>
            </a:endParaRPr>
          </a:p>
          <a:p>
            <a:pPr marL="0" indent="0">
              <a:lnSpc>
                <a:spcPct val="150000"/>
              </a:lnSpc>
              <a:buNone/>
            </a:pPr>
            <a:r>
              <a:rPr lang="en-US" altLang="zh-CN" sz="1600" b="1" dirty="0">
                <a:solidFill>
                  <a:schemeClr val="bg2">
                    <a:lumMod val="50000"/>
                  </a:schemeClr>
                </a:solidFill>
              </a:rPr>
              <a:t>   </a:t>
            </a:r>
            <a:r>
              <a:rPr lang="zh-CN" altLang="en-US" sz="1600" b="1" dirty="0">
                <a:solidFill>
                  <a:schemeClr val="bg2">
                    <a:lumMod val="50000"/>
                  </a:schemeClr>
                </a:solidFill>
              </a:rPr>
              <a:t>中间件：</a:t>
            </a:r>
            <a:r>
              <a:rPr lang="zh-CN" altLang="en-US" sz="1600" b="0" i="0" dirty="0">
                <a:solidFill>
                  <a:schemeClr val="bg2">
                    <a:lumMod val="50000"/>
                  </a:schemeClr>
                </a:solidFill>
                <a:effectLst/>
                <a:latin typeface="-apple-system"/>
              </a:rPr>
              <a:t>在</a:t>
            </a:r>
            <a:r>
              <a:rPr lang="zh-CN" altLang="en-US" sz="1600" dirty="0">
                <a:solidFill>
                  <a:schemeClr val="bg2">
                    <a:lumMod val="50000"/>
                  </a:schemeClr>
                </a:solidFill>
                <a:latin typeface="-apple-system"/>
              </a:rPr>
              <a:t>分布式系统中，中间件是介于操作系统和应用程序之间的软件层，使系统的各个组件能够更容易地通信和共享数据。中间件简化了分布式系统的开发，使软件开发人员专注于应用程序的业务本身，而不是花费精力研究应用程序和系统之间传递</a:t>
            </a:r>
            <a:r>
              <a:rPr lang="zh-CN" altLang="en-US" sz="1600" b="0" i="0" dirty="0">
                <a:solidFill>
                  <a:schemeClr val="bg2">
                    <a:lumMod val="50000"/>
                  </a:schemeClr>
                </a:solidFill>
                <a:effectLst/>
                <a:latin typeface="-apple-system"/>
              </a:rPr>
              <a:t>信息的机制。</a:t>
            </a:r>
            <a:endParaRPr lang="en-US" altLang="zh-CN" sz="1600" dirty="0">
              <a:solidFill>
                <a:schemeClr val="bg2">
                  <a:lumMod val="50000"/>
                </a:schemeClr>
              </a:solidFill>
            </a:endParaRPr>
          </a:p>
          <a:p>
            <a:pPr marL="0" indent="0">
              <a:buNone/>
            </a:pPr>
            <a:r>
              <a:rPr lang="en-US" altLang="zh-CN" sz="1600" dirty="0">
                <a:hlinkClick r:id="rId3"/>
              </a:rPr>
              <a:t>https://www.dds-foundation.org/what-is-dds-3/</a:t>
            </a:r>
            <a:endParaRPr lang="en-US" altLang="zh-CN" sz="1600" dirty="0"/>
          </a:p>
          <a:p>
            <a:pPr marL="0" indent="0">
              <a:buNone/>
            </a:pPr>
            <a:endParaRPr lang="en-US" altLang="zh-CN" sz="1800" dirty="0"/>
          </a:p>
          <a:p>
            <a:endParaRPr lang="zh-CN"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2626995"/>
            <a:ext cx="10515600" cy="1325563"/>
          </a:xfrm>
        </p:spPr>
        <p:txBody>
          <a:bodyPr/>
          <a:lstStyle/>
          <a:p>
            <a:pPr algn="ctr"/>
            <a:r>
              <a:rPr lang="zh-CN" altLang="en-US"/>
              <a:t>分析延迟时间相关工作</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247650" y="2066926"/>
            <a:ext cx="112585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直接箭头连接符 4"/>
          <p:cNvCxnSpPr/>
          <p:nvPr/>
        </p:nvCxnSpPr>
        <p:spPr>
          <a:xfrm>
            <a:off x="247650" y="4953000"/>
            <a:ext cx="111728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矩形 7"/>
          <p:cNvSpPr/>
          <p:nvPr/>
        </p:nvSpPr>
        <p:spPr>
          <a:xfrm>
            <a:off x="1009650" y="1514476"/>
            <a:ext cx="361950" cy="55245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771651" y="1514476"/>
            <a:ext cx="1590673" cy="552450"/>
          </a:xfrm>
          <a:prstGeom prst="rect">
            <a:avLst/>
          </a:prstGeom>
          <a:solidFill>
            <a:schemeClr val="accent4">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3" name="直接箭头连接符 2"/>
          <p:cNvCxnSpPr/>
          <p:nvPr/>
        </p:nvCxnSpPr>
        <p:spPr>
          <a:xfrm flipV="1">
            <a:off x="1009650" y="1085851"/>
            <a:ext cx="0" cy="98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771900" y="1514476"/>
            <a:ext cx="361950" cy="552450"/>
          </a:xfrm>
          <a:prstGeom prst="rect">
            <a:avLst/>
          </a:prstGeom>
          <a:solidFill>
            <a:srgbClr val="FF7C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4133850" y="1085851"/>
            <a:ext cx="0" cy="98107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048125" y="4400550"/>
            <a:ext cx="361950" cy="55245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810126" y="4400550"/>
            <a:ext cx="1590673" cy="552450"/>
          </a:xfrm>
          <a:prstGeom prst="rect">
            <a:avLst/>
          </a:prstGeom>
          <a:solidFill>
            <a:schemeClr val="accent4">
              <a:lumMod val="40000"/>
              <a:lumOff val="6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23" name="直接箭头连接符 22"/>
          <p:cNvCxnSpPr/>
          <p:nvPr/>
        </p:nvCxnSpPr>
        <p:spPr>
          <a:xfrm flipV="1">
            <a:off x="4048125" y="3971925"/>
            <a:ext cx="0" cy="981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7172325" y="3971925"/>
            <a:ext cx="0" cy="98107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457450" y="1514476"/>
            <a:ext cx="657224" cy="55245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pub</a:t>
            </a:r>
            <a:endParaRPr lang="zh-CN" altLang="en-US" dirty="0">
              <a:solidFill>
                <a:schemeClr val="tx1"/>
              </a:solidFill>
            </a:endParaRPr>
          </a:p>
        </p:txBody>
      </p:sp>
      <p:sp>
        <p:nvSpPr>
          <p:cNvPr id="28" name="矩形 27"/>
          <p:cNvSpPr/>
          <p:nvPr/>
        </p:nvSpPr>
        <p:spPr>
          <a:xfrm>
            <a:off x="2457450" y="2771776"/>
            <a:ext cx="657224" cy="55245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sub</a:t>
            </a:r>
            <a:endParaRPr lang="zh-CN" altLang="en-US" dirty="0">
              <a:solidFill>
                <a:schemeClr val="tx1"/>
              </a:solidFill>
            </a:endParaRPr>
          </a:p>
        </p:txBody>
      </p:sp>
      <p:sp>
        <p:nvSpPr>
          <p:cNvPr id="29" name="矩形 28"/>
          <p:cNvSpPr/>
          <p:nvPr/>
        </p:nvSpPr>
        <p:spPr>
          <a:xfrm>
            <a:off x="3586159" y="2762251"/>
            <a:ext cx="361950" cy="55245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a:stCxn id="26" idx="2"/>
            <a:endCxn id="28" idx="0"/>
          </p:cNvCxnSpPr>
          <p:nvPr/>
        </p:nvCxnSpPr>
        <p:spPr>
          <a:xfrm>
            <a:off x="2786062" y="2066926"/>
            <a:ext cx="0" cy="70485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3" name="直接箭头连接符 32"/>
          <p:cNvCxnSpPr>
            <a:stCxn id="28" idx="3"/>
            <a:endCxn id="29" idx="1"/>
          </p:cNvCxnSpPr>
          <p:nvPr/>
        </p:nvCxnSpPr>
        <p:spPr>
          <a:xfrm flipV="1">
            <a:off x="3114674" y="3038476"/>
            <a:ext cx="471485" cy="95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5" name="直接箭头连接符 34"/>
          <p:cNvCxnSpPr>
            <a:stCxn id="29" idx="2"/>
            <a:endCxn id="21" idx="0"/>
          </p:cNvCxnSpPr>
          <p:nvPr/>
        </p:nvCxnSpPr>
        <p:spPr>
          <a:xfrm>
            <a:off x="3767134" y="3314701"/>
            <a:ext cx="461966" cy="1085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948109" y="2872860"/>
            <a:ext cx="1338828" cy="369332"/>
          </a:xfrm>
          <a:prstGeom prst="rect">
            <a:avLst/>
          </a:prstGeom>
          <a:noFill/>
        </p:spPr>
        <p:txBody>
          <a:bodyPr wrap="none" rtlCol="0">
            <a:spAutoFit/>
          </a:bodyPr>
          <a:lstStyle/>
          <a:p>
            <a:r>
              <a:rPr lang="zh-CN" altLang="en-US" dirty="0"/>
              <a:t>输入映像区</a:t>
            </a:r>
          </a:p>
        </p:txBody>
      </p:sp>
      <p:sp>
        <p:nvSpPr>
          <p:cNvPr id="39" name="矩形 38"/>
          <p:cNvSpPr/>
          <p:nvPr/>
        </p:nvSpPr>
        <p:spPr>
          <a:xfrm>
            <a:off x="6810375" y="4400550"/>
            <a:ext cx="361950" cy="552450"/>
          </a:xfrm>
          <a:prstGeom prst="rect">
            <a:avLst/>
          </a:prstGeom>
          <a:solidFill>
            <a:srgbClr val="FF7C8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901" y="2223011"/>
            <a:ext cx="8722197" cy="4320664"/>
          </a:xfrm>
          <a:prstGeom prst="rect">
            <a:avLst/>
          </a:prstGeom>
        </p:spPr>
      </p:pic>
      <p:sp>
        <p:nvSpPr>
          <p:cNvPr id="7" name="文本框 6"/>
          <p:cNvSpPr txBox="1"/>
          <p:nvPr/>
        </p:nvSpPr>
        <p:spPr>
          <a:xfrm>
            <a:off x="1366836" y="1227117"/>
            <a:ext cx="9458325" cy="369332"/>
          </a:xfrm>
          <a:prstGeom prst="rect">
            <a:avLst/>
          </a:prstGeom>
          <a:noFill/>
        </p:spPr>
        <p:txBody>
          <a:bodyPr wrap="square">
            <a:spAutoFit/>
          </a:bodyPr>
          <a:lstStyle/>
          <a:p>
            <a:r>
              <a:rPr lang="zh-CN" altLang="en-US" b="0" i="0" dirty="0">
                <a:solidFill>
                  <a:srgbClr val="000000"/>
                </a:solidFill>
                <a:effectLst/>
                <a:latin typeface="Source Code Pro" panose="020B0509030403020204" pitchFamily="49" charset="0"/>
              </a:rPr>
              <a:t>对</a:t>
            </a:r>
            <a:r>
              <a:rPr lang="en-US" altLang="zh-CN" b="0" i="0" dirty="0">
                <a:solidFill>
                  <a:srgbClr val="000000"/>
                </a:solidFill>
                <a:effectLst/>
                <a:latin typeface="Source Code Pro" panose="020B0509030403020204" pitchFamily="49" charset="0"/>
              </a:rPr>
              <a:t>SHMPub_main.cpp</a:t>
            </a:r>
            <a:r>
              <a:rPr lang="zh-CN" altLang="en-US" b="0" i="0" dirty="0">
                <a:solidFill>
                  <a:srgbClr val="000000"/>
                </a:solidFill>
                <a:effectLst/>
                <a:latin typeface="Source Code Pro" panose="020B0509030403020204" pitchFamily="49" charset="0"/>
              </a:rPr>
              <a:t>源文件第</a:t>
            </a:r>
            <a:r>
              <a:rPr lang="en-US" altLang="zh-CN" b="0" i="0" dirty="0">
                <a:solidFill>
                  <a:srgbClr val="000000"/>
                </a:solidFill>
                <a:effectLst/>
                <a:latin typeface="Source Code Pro" panose="020B0509030403020204" pitchFamily="49" charset="0"/>
              </a:rPr>
              <a:t>149</a:t>
            </a:r>
            <a:r>
              <a:rPr lang="zh-CN" altLang="en-US" b="0" i="0" dirty="0">
                <a:solidFill>
                  <a:srgbClr val="000000"/>
                </a:solidFill>
                <a:effectLst/>
                <a:latin typeface="Source Code Pro" panose="020B0509030403020204" pitchFamily="49" charset="0"/>
              </a:rPr>
              <a:t>行创建探针，并定义一个名为</a:t>
            </a:r>
            <a:r>
              <a:rPr lang="en-US" altLang="zh-CN" dirty="0">
                <a:solidFill>
                  <a:srgbClr val="000000"/>
                </a:solidFill>
                <a:latin typeface="Source Code Pro" panose="020B0509030403020204" pitchFamily="49" charset="0"/>
              </a:rPr>
              <a:t>pubinit_149</a:t>
            </a:r>
            <a:r>
              <a:rPr lang="zh-CN" altLang="en-US" b="0" i="0" dirty="0">
                <a:solidFill>
                  <a:srgbClr val="000000"/>
                </a:solidFill>
                <a:effectLst/>
                <a:latin typeface="Source Code Pro" panose="020B0509030403020204" pitchFamily="49" charset="0"/>
              </a:rPr>
              <a:t>的事件</a:t>
            </a:r>
            <a:endParaRPr lang="zh-CN" altLang="en-US" dirty="0"/>
          </a:p>
        </p:txBody>
      </p:sp>
      <p:sp>
        <p:nvSpPr>
          <p:cNvPr id="3" name="矩形 2"/>
          <p:cNvSpPr/>
          <p:nvPr/>
        </p:nvSpPr>
        <p:spPr>
          <a:xfrm>
            <a:off x="1809750" y="2223011"/>
            <a:ext cx="6896100" cy="4249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a:off x="5010150" y="1596449"/>
            <a:ext cx="962025" cy="50162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47725" y="200445"/>
            <a:ext cx="9458325" cy="400110"/>
          </a:xfrm>
          <a:prstGeom prst="rect">
            <a:avLst/>
          </a:prstGeom>
          <a:noFill/>
        </p:spPr>
        <p:txBody>
          <a:bodyPr wrap="square">
            <a:spAutoFit/>
          </a:bodyPr>
          <a:lstStyle/>
          <a:p>
            <a:r>
              <a:rPr lang="en-US" altLang="zh-CN" sz="2000" b="0" i="0" dirty="0">
                <a:solidFill>
                  <a:srgbClr val="000000"/>
                </a:solidFill>
                <a:effectLst/>
                <a:latin typeface="Source Code Pro" panose="020B0509030403020204" pitchFamily="49" charset="0"/>
              </a:rPr>
              <a:t>Perf </a:t>
            </a:r>
            <a:r>
              <a:rPr lang="en-US" altLang="zh-CN" sz="2000" b="0" i="0" dirty="0" err="1">
                <a:solidFill>
                  <a:srgbClr val="000000"/>
                </a:solidFill>
                <a:effectLst/>
                <a:latin typeface="Source Code Pro" panose="020B0509030403020204" pitchFamily="49" charset="0"/>
              </a:rPr>
              <a:t>uprobe</a:t>
            </a:r>
            <a:endParaRPr lang="zh-CN" alt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626" y="1910351"/>
            <a:ext cx="9899397" cy="3916807"/>
          </a:xfrm>
          <a:prstGeom prst="rect">
            <a:avLst/>
          </a:prstGeom>
        </p:spPr>
      </p:pic>
      <p:sp>
        <p:nvSpPr>
          <p:cNvPr id="6" name="文本框 5"/>
          <p:cNvSpPr txBox="1"/>
          <p:nvPr/>
        </p:nvSpPr>
        <p:spPr>
          <a:xfrm>
            <a:off x="3777584" y="868918"/>
            <a:ext cx="2954655" cy="369332"/>
          </a:xfrm>
          <a:prstGeom prst="rect">
            <a:avLst/>
          </a:prstGeom>
          <a:noFill/>
        </p:spPr>
        <p:txBody>
          <a:bodyPr wrap="none" rtlCol="0">
            <a:spAutoFit/>
          </a:bodyPr>
          <a:lstStyle/>
          <a:p>
            <a:r>
              <a:rPr lang="zh-CN" altLang="en-US" dirty="0"/>
              <a:t>时间戳：以开机时间为基准</a:t>
            </a:r>
          </a:p>
        </p:txBody>
      </p:sp>
      <p:cxnSp>
        <p:nvCxnSpPr>
          <p:cNvPr id="8" name="直接箭头连接符 7"/>
          <p:cNvCxnSpPr/>
          <p:nvPr/>
        </p:nvCxnSpPr>
        <p:spPr>
          <a:xfrm>
            <a:off x="5029200" y="1187497"/>
            <a:ext cx="505897" cy="93657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3" name="矩形 12"/>
          <p:cNvSpPr/>
          <p:nvPr/>
        </p:nvSpPr>
        <p:spPr>
          <a:xfrm>
            <a:off x="4667249" y="2124075"/>
            <a:ext cx="1362075" cy="2952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8318" y="818165"/>
            <a:ext cx="1309974" cy="369332"/>
          </a:xfrm>
          <a:prstGeom prst="rect">
            <a:avLst/>
          </a:prstGeom>
          <a:noFill/>
        </p:spPr>
        <p:txBody>
          <a:bodyPr wrap="none" rtlCol="0">
            <a:spAutoFit/>
          </a:bodyPr>
          <a:lstStyle/>
          <a:p>
            <a:r>
              <a:rPr lang="zh-CN" altLang="en-US" dirty="0"/>
              <a:t>程序名</a:t>
            </a:r>
            <a:r>
              <a:rPr lang="en-US" altLang="zh-CN" dirty="0"/>
              <a:t>-</a:t>
            </a:r>
            <a:r>
              <a:rPr lang="en-US" altLang="zh-CN" dirty="0" err="1"/>
              <a:t>pid</a:t>
            </a:r>
            <a:endParaRPr lang="zh-CN" altLang="en-US" dirty="0"/>
          </a:p>
        </p:txBody>
      </p:sp>
      <p:cxnSp>
        <p:nvCxnSpPr>
          <p:cNvPr id="16" name="直接箭头连接符 15"/>
          <p:cNvCxnSpPr>
            <a:stCxn id="15" idx="2"/>
          </p:cNvCxnSpPr>
          <p:nvPr/>
        </p:nvCxnSpPr>
        <p:spPr>
          <a:xfrm>
            <a:off x="813305" y="1187497"/>
            <a:ext cx="822341" cy="103720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7" name="矩形 16"/>
          <p:cNvSpPr/>
          <p:nvPr/>
        </p:nvSpPr>
        <p:spPr>
          <a:xfrm>
            <a:off x="1689106" y="2143125"/>
            <a:ext cx="1362075" cy="2952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2565789" y="766228"/>
            <a:ext cx="548548" cy="369332"/>
          </a:xfrm>
          <a:prstGeom prst="rect">
            <a:avLst/>
          </a:prstGeom>
          <a:noFill/>
        </p:spPr>
        <p:txBody>
          <a:bodyPr wrap="none" rtlCol="0">
            <a:spAutoFit/>
          </a:bodyPr>
          <a:lstStyle/>
          <a:p>
            <a:r>
              <a:rPr lang="en-US" altLang="zh-CN" dirty="0" err="1"/>
              <a:t>cpu</a:t>
            </a:r>
            <a:endParaRPr lang="zh-CN" altLang="en-US" dirty="0"/>
          </a:p>
        </p:txBody>
      </p:sp>
      <p:cxnSp>
        <p:nvCxnSpPr>
          <p:cNvPr id="20" name="直接箭头连接符 19"/>
          <p:cNvCxnSpPr>
            <a:stCxn id="19" idx="2"/>
            <a:endCxn id="21" idx="0"/>
          </p:cNvCxnSpPr>
          <p:nvPr/>
        </p:nvCxnSpPr>
        <p:spPr>
          <a:xfrm>
            <a:off x="2840063" y="1135560"/>
            <a:ext cx="663247" cy="82118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1" name="矩形 20"/>
          <p:cNvSpPr/>
          <p:nvPr/>
        </p:nvSpPr>
        <p:spPr>
          <a:xfrm>
            <a:off x="3117568" y="1956744"/>
            <a:ext cx="771484" cy="2053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8141103" y="704882"/>
            <a:ext cx="3334080" cy="646331"/>
          </a:xfrm>
          <a:prstGeom prst="rect">
            <a:avLst/>
          </a:prstGeom>
          <a:noFill/>
        </p:spPr>
        <p:txBody>
          <a:bodyPr wrap="square" rtlCol="0">
            <a:spAutoFit/>
          </a:bodyPr>
          <a:lstStyle/>
          <a:p>
            <a:r>
              <a:rPr lang="zh-CN" altLang="en-US" dirty="0"/>
              <a:t>事件名</a:t>
            </a:r>
            <a:r>
              <a:rPr lang="en-US" altLang="zh-CN" dirty="0"/>
              <a:t>:</a:t>
            </a:r>
            <a:r>
              <a:rPr lang="zh-CN" altLang="en-US" dirty="0">
                <a:sym typeface="Wingdings" panose="05000000000000000000" pitchFamily="2" charset="2"/>
              </a:rPr>
              <a:t>（虚拟地址）</a:t>
            </a:r>
            <a:endParaRPr lang="en-US" altLang="zh-CN" dirty="0">
              <a:sym typeface="Wingdings" panose="05000000000000000000" pitchFamily="2" charset="2"/>
            </a:endParaRPr>
          </a:p>
          <a:p>
            <a:r>
              <a:rPr lang="zh-CN" altLang="en-US" dirty="0">
                <a:sym typeface="Wingdings" panose="05000000000000000000" pitchFamily="2" charset="2"/>
              </a:rPr>
              <a:t>想获取的参数返回值</a:t>
            </a:r>
            <a:endParaRPr lang="zh-CN" altLang="en-US" dirty="0"/>
          </a:p>
        </p:txBody>
      </p:sp>
      <p:cxnSp>
        <p:nvCxnSpPr>
          <p:cNvPr id="29" name="直接箭头连接符 28"/>
          <p:cNvCxnSpPr/>
          <p:nvPr/>
        </p:nvCxnSpPr>
        <p:spPr>
          <a:xfrm>
            <a:off x="9267825" y="1351213"/>
            <a:ext cx="161925" cy="148565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0" name="矩形 29"/>
          <p:cNvSpPr/>
          <p:nvPr/>
        </p:nvSpPr>
        <p:spPr>
          <a:xfrm>
            <a:off x="6114600" y="2836872"/>
            <a:ext cx="4053006" cy="2778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1104900" y="2076450"/>
            <a:ext cx="9363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直接箭头连接符 4"/>
          <p:cNvCxnSpPr/>
          <p:nvPr/>
        </p:nvCxnSpPr>
        <p:spPr>
          <a:xfrm>
            <a:off x="1104900" y="4475198"/>
            <a:ext cx="9363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矩形 7"/>
          <p:cNvSpPr/>
          <p:nvPr/>
        </p:nvSpPr>
        <p:spPr>
          <a:xfrm>
            <a:off x="2329424" y="1735060"/>
            <a:ext cx="1123952" cy="342900"/>
          </a:xfrm>
          <a:prstGeom prst="rect">
            <a:avLst/>
          </a:prstGeom>
          <a:solidFill>
            <a:schemeClr val="accent1">
              <a:lumMod val="60000"/>
              <a:lumOff val="40000"/>
            </a:schemeClr>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write</a:t>
            </a:r>
            <a:endParaRPr lang="zh-CN" altLang="en-US" sz="1100" dirty="0">
              <a:solidFill>
                <a:schemeClr val="tx1"/>
              </a:solidFill>
            </a:endParaRPr>
          </a:p>
        </p:txBody>
      </p:sp>
      <p:sp>
        <p:nvSpPr>
          <p:cNvPr id="15" name="矩形 14"/>
          <p:cNvSpPr/>
          <p:nvPr/>
        </p:nvSpPr>
        <p:spPr>
          <a:xfrm>
            <a:off x="5965760" y="4170397"/>
            <a:ext cx="425871" cy="30480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listen</a:t>
            </a:r>
            <a:endParaRPr lang="zh-CN" altLang="en-US" sz="1200" dirty="0">
              <a:solidFill>
                <a:schemeClr val="tx1"/>
              </a:solidFill>
            </a:endParaRPr>
          </a:p>
        </p:txBody>
      </p:sp>
      <p:sp>
        <p:nvSpPr>
          <p:cNvPr id="16" name="矩形 15"/>
          <p:cNvSpPr/>
          <p:nvPr/>
        </p:nvSpPr>
        <p:spPr>
          <a:xfrm>
            <a:off x="6463101" y="4170397"/>
            <a:ext cx="1155740" cy="304801"/>
          </a:xfrm>
          <a:prstGeom prst="rect">
            <a:avLst/>
          </a:prstGeom>
          <a:solidFill>
            <a:schemeClr val="accent6">
              <a:lumMod val="20000"/>
              <a:lumOff val="8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a:solidFill>
                  <a:schemeClr val="tx1"/>
                </a:solidFill>
              </a:rPr>
              <a:t>read</a:t>
            </a:r>
            <a:endParaRPr lang="zh-CN" altLang="en-US" sz="1400" dirty="0">
              <a:solidFill>
                <a:schemeClr val="tx1"/>
              </a:solidFill>
            </a:endParaRPr>
          </a:p>
        </p:txBody>
      </p:sp>
      <p:sp>
        <p:nvSpPr>
          <p:cNvPr id="20" name="矩形 19"/>
          <p:cNvSpPr/>
          <p:nvPr/>
        </p:nvSpPr>
        <p:spPr>
          <a:xfrm>
            <a:off x="7712930" y="4179922"/>
            <a:ext cx="1879642" cy="30480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Calculation latency</a:t>
            </a:r>
            <a:endParaRPr lang="zh-CN" altLang="en-US" sz="1000" dirty="0">
              <a:solidFill>
                <a:schemeClr val="tx1"/>
              </a:solidFill>
            </a:endParaRPr>
          </a:p>
        </p:txBody>
      </p:sp>
      <p:sp>
        <p:nvSpPr>
          <p:cNvPr id="23" name="文本框 22"/>
          <p:cNvSpPr txBox="1"/>
          <p:nvPr/>
        </p:nvSpPr>
        <p:spPr>
          <a:xfrm>
            <a:off x="9821645" y="1682825"/>
            <a:ext cx="646331" cy="369332"/>
          </a:xfrm>
          <a:prstGeom prst="rect">
            <a:avLst/>
          </a:prstGeom>
          <a:noFill/>
        </p:spPr>
        <p:txBody>
          <a:bodyPr wrap="none" rtlCol="0">
            <a:spAutoFit/>
          </a:bodyPr>
          <a:lstStyle/>
          <a:p>
            <a:r>
              <a:rPr lang="zh-CN" altLang="en-US" dirty="0"/>
              <a:t>发布</a:t>
            </a:r>
          </a:p>
        </p:txBody>
      </p:sp>
      <p:sp>
        <p:nvSpPr>
          <p:cNvPr id="24" name="文本框 23"/>
          <p:cNvSpPr txBox="1"/>
          <p:nvPr/>
        </p:nvSpPr>
        <p:spPr>
          <a:xfrm>
            <a:off x="9841380" y="4073599"/>
            <a:ext cx="646331" cy="369332"/>
          </a:xfrm>
          <a:prstGeom prst="rect">
            <a:avLst/>
          </a:prstGeom>
          <a:noFill/>
        </p:spPr>
        <p:txBody>
          <a:bodyPr wrap="none" rtlCol="0">
            <a:spAutoFit/>
          </a:bodyPr>
          <a:lstStyle/>
          <a:p>
            <a:r>
              <a:rPr lang="zh-CN" altLang="en-US" dirty="0"/>
              <a:t>订阅</a:t>
            </a:r>
          </a:p>
        </p:txBody>
      </p:sp>
      <p:cxnSp>
        <p:nvCxnSpPr>
          <p:cNvPr id="25" name="直接箭头连接符 24"/>
          <p:cNvCxnSpPr/>
          <p:nvPr/>
        </p:nvCxnSpPr>
        <p:spPr>
          <a:xfrm flipH="1" flipV="1">
            <a:off x="1676400" y="733060"/>
            <a:ext cx="9528" cy="134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flipV="1">
            <a:off x="8808982" y="733060"/>
            <a:ext cx="1" cy="1373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338948" y="2084424"/>
            <a:ext cx="0" cy="330517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7618841" y="4475198"/>
            <a:ext cx="0" cy="91440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左大括号 34"/>
          <p:cNvSpPr/>
          <p:nvPr/>
        </p:nvSpPr>
        <p:spPr>
          <a:xfrm rot="16200000">
            <a:off x="4845705" y="2861887"/>
            <a:ext cx="256857" cy="52894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6" name="文本框 35"/>
          <p:cNvSpPr txBox="1"/>
          <p:nvPr/>
        </p:nvSpPr>
        <p:spPr>
          <a:xfrm>
            <a:off x="3606245" y="5713572"/>
            <a:ext cx="2885726" cy="523220"/>
          </a:xfrm>
          <a:prstGeom prst="rect">
            <a:avLst/>
          </a:prstGeom>
          <a:noFill/>
        </p:spPr>
        <p:txBody>
          <a:bodyPr wrap="none" rtlCol="0">
            <a:spAutoFit/>
          </a:bodyPr>
          <a:lstStyle/>
          <a:p>
            <a:r>
              <a:rPr lang="zh-CN" altLang="en-US" sz="1400" dirty="0"/>
              <a:t>实际延迟（写开始</a:t>
            </a:r>
            <a:r>
              <a:rPr lang="en-US" altLang="zh-CN" sz="1400" dirty="0"/>
              <a:t>-</a:t>
            </a:r>
            <a:r>
              <a:rPr lang="zh-CN" altLang="en-US" sz="1400" dirty="0"/>
              <a:t>读结束）</a:t>
            </a:r>
            <a:r>
              <a:rPr lang="en-US" altLang="zh-CN" sz="1400" dirty="0"/>
              <a:t>214us</a:t>
            </a:r>
          </a:p>
          <a:p>
            <a:r>
              <a:rPr lang="zh-CN" altLang="en-US" sz="1400" dirty="0"/>
              <a:t>计算延迟（</a:t>
            </a:r>
            <a:r>
              <a:rPr lang="en-US" altLang="zh-CN" sz="1400" dirty="0" err="1"/>
              <a:t>clock_gettime</a:t>
            </a:r>
            <a:r>
              <a:rPr lang="zh-CN" altLang="en-US" sz="1400" dirty="0"/>
              <a:t>）</a:t>
            </a:r>
            <a:r>
              <a:rPr lang="en-US" altLang="zh-CN" sz="1400" dirty="0"/>
              <a:t>224us</a:t>
            </a:r>
            <a:endParaRPr lang="zh-CN" altLang="en-US" sz="1400" dirty="0"/>
          </a:p>
        </p:txBody>
      </p:sp>
      <p:sp>
        <p:nvSpPr>
          <p:cNvPr id="18" name="矩形 17"/>
          <p:cNvSpPr/>
          <p:nvPr/>
        </p:nvSpPr>
        <p:spPr>
          <a:xfrm>
            <a:off x="3714750" y="2935919"/>
            <a:ext cx="2238375" cy="37945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SHM</a:t>
            </a:r>
            <a:endParaRPr lang="zh-CN" altLang="en-US" sz="1100" dirty="0">
              <a:solidFill>
                <a:schemeClr val="tx1"/>
              </a:solidFill>
            </a:endParaRPr>
          </a:p>
        </p:txBody>
      </p:sp>
      <p:sp>
        <p:nvSpPr>
          <p:cNvPr id="28" name="矩形 27"/>
          <p:cNvSpPr/>
          <p:nvPr/>
        </p:nvSpPr>
        <p:spPr>
          <a:xfrm>
            <a:off x="1914626" y="1731066"/>
            <a:ext cx="380997" cy="342899"/>
          </a:xfrm>
          <a:prstGeom prst="rect">
            <a:avLst/>
          </a:prstGeom>
          <a:solidFill>
            <a:schemeClr val="accent5">
              <a:lumMod val="60000"/>
              <a:lumOff val="40000"/>
            </a:schemeClr>
          </a:solidFill>
          <a:ln w="28575">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dirty="0">
              <a:solidFill>
                <a:schemeClr val="tx1"/>
              </a:solidFill>
            </a:endParaRPr>
          </a:p>
        </p:txBody>
      </p:sp>
      <p:sp>
        <p:nvSpPr>
          <p:cNvPr id="32" name="矩形 31"/>
          <p:cNvSpPr/>
          <p:nvPr/>
        </p:nvSpPr>
        <p:spPr>
          <a:xfrm>
            <a:off x="3833241" y="1731066"/>
            <a:ext cx="4974619" cy="342900"/>
          </a:xfrm>
          <a:prstGeom prst="rect">
            <a:avLst/>
          </a:prstGeom>
          <a:solidFill>
            <a:schemeClr val="accent3">
              <a:lumMod val="20000"/>
              <a:lumOff val="80000"/>
            </a:schemeClr>
          </a:solid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Wait </a:t>
            </a:r>
            <a:r>
              <a:rPr lang="en-US" altLang="zh-CN" sz="1100" dirty="0" err="1">
                <a:solidFill>
                  <a:schemeClr val="tx1"/>
                </a:solidFill>
              </a:rPr>
              <a:t>fot</a:t>
            </a:r>
            <a:r>
              <a:rPr lang="en-US" altLang="zh-CN" sz="1100" dirty="0">
                <a:solidFill>
                  <a:schemeClr val="tx1"/>
                </a:solidFill>
              </a:rPr>
              <a:t> next publish</a:t>
            </a:r>
            <a:endParaRPr lang="zh-CN" altLang="en-US" sz="1100" dirty="0">
              <a:solidFill>
                <a:schemeClr val="tx1"/>
              </a:solidFill>
            </a:endParaRPr>
          </a:p>
        </p:txBody>
      </p:sp>
      <p:sp>
        <p:nvSpPr>
          <p:cNvPr id="13" name="文本框 12"/>
          <p:cNvSpPr txBox="1"/>
          <p:nvPr/>
        </p:nvSpPr>
        <p:spPr>
          <a:xfrm>
            <a:off x="1866895" y="1338253"/>
            <a:ext cx="1524000" cy="276999"/>
          </a:xfrm>
          <a:prstGeom prst="rect">
            <a:avLst/>
          </a:prstGeom>
          <a:noFill/>
        </p:spPr>
        <p:txBody>
          <a:bodyPr wrap="square" rtlCol="0">
            <a:spAutoFit/>
          </a:bodyPr>
          <a:lstStyle/>
          <a:p>
            <a:r>
              <a:rPr lang="zh-CN" altLang="en-US" sz="1200" dirty="0"/>
              <a:t>确认是否连接到</a:t>
            </a:r>
            <a:r>
              <a:rPr lang="en-US" altLang="zh-CN" sz="1200" dirty="0"/>
              <a:t>sub</a:t>
            </a:r>
            <a:endParaRPr lang="zh-CN" altLang="en-US" sz="1200" dirty="0"/>
          </a:p>
        </p:txBody>
      </p:sp>
      <p:cxnSp>
        <p:nvCxnSpPr>
          <p:cNvPr id="17" name="直接箭头连接符 16"/>
          <p:cNvCxnSpPr>
            <a:stCxn id="13" idx="2"/>
          </p:cNvCxnSpPr>
          <p:nvPr/>
        </p:nvCxnSpPr>
        <p:spPr>
          <a:xfrm flipH="1">
            <a:off x="2122408" y="1615252"/>
            <a:ext cx="506487" cy="262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左大括号 36"/>
          <p:cNvSpPr/>
          <p:nvPr/>
        </p:nvSpPr>
        <p:spPr>
          <a:xfrm rot="16200000">
            <a:off x="2012541" y="2050346"/>
            <a:ext cx="203125" cy="38099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8" name="左大括号 37"/>
          <p:cNvSpPr/>
          <p:nvPr/>
        </p:nvSpPr>
        <p:spPr>
          <a:xfrm rot="16200000">
            <a:off x="2810286" y="1687204"/>
            <a:ext cx="173960" cy="112394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9" name="文本框 38"/>
          <p:cNvSpPr txBox="1"/>
          <p:nvPr/>
        </p:nvSpPr>
        <p:spPr>
          <a:xfrm>
            <a:off x="2537177" y="2312438"/>
            <a:ext cx="546945" cy="307777"/>
          </a:xfrm>
          <a:prstGeom prst="rect">
            <a:avLst/>
          </a:prstGeom>
          <a:noFill/>
        </p:spPr>
        <p:txBody>
          <a:bodyPr wrap="none" rtlCol="0">
            <a:spAutoFit/>
          </a:bodyPr>
          <a:lstStyle/>
          <a:p>
            <a:r>
              <a:rPr lang="en-US" altLang="zh-CN" sz="1400" dirty="0"/>
              <a:t>34us</a:t>
            </a:r>
            <a:endParaRPr lang="zh-CN" altLang="en-US" sz="1400" dirty="0"/>
          </a:p>
        </p:txBody>
      </p:sp>
      <p:sp>
        <p:nvSpPr>
          <p:cNvPr id="41" name="文本框 40"/>
          <p:cNvSpPr txBox="1"/>
          <p:nvPr/>
        </p:nvSpPr>
        <p:spPr>
          <a:xfrm>
            <a:off x="1831651" y="2270965"/>
            <a:ext cx="546945" cy="307777"/>
          </a:xfrm>
          <a:prstGeom prst="rect">
            <a:avLst/>
          </a:prstGeom>
          <a:noFill/>
        </p:spPr>
        <p:txBody>
          <a:bodyPr wrap="none" rtlCol="0">
            <a:spAutoFit/>
          </a:bodyPr>
          <a:lstStyle/>
          <a:p>
            <a:r>
              <a:rPr lang="en-US" altLang="zh-CN" sz="1400" dirty="0"/>
              <a:t>13us</a:t>
            </a:r>
            <a:endParaRPr lang="zh-CN" altLang="en-US" sz="1400" dirty="0"/>
          </a:p>
        </p:txBody>
      </p:sp>
      <p:sp>
        <p:nvSpPr>
          <p:cNvPr id="42" name="左大括号 41"/>
          <p:cNvSpPr/>
          <p:nvPr/>
        </p:nvSpPr>
        <p:spPr>
          <a:xfrm rot="16200000">
            <a:off x="4788039" y="2334953"/>
            <a:ext cx="91795" cy="223837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4" name="文本框 43"/>
          <p:cNvSpPr txBox="1"/>
          <p:nvPr/>
        </p:nvSpPr>
        <p:spPr>
          <a:xfrm>
            <a:off x="4549432" y="3530547"/>
            <a:ext cx="641522" cy="307777"/>
          </a:xfrm>
          <a:prstGeom prst="rect">
            <a:avLst/>
          </a:prstGeom>
          <a:noFill/>
        </p:spPr>
        <p:txBody>
          <a:bodyPr wrap="none" rtlCol="0">
            <a:spAutoFit/>
          </a:bodyPr>
          <a:lstStyle/>
          <a:p>
            <a:r>
              <a:rPr lang="en-US" altLang="zh-CN" sz="1400" dirty="0"/>
              <a:t>145us</a:t>
            </a:r>
            <a:endParaRPr lang="zh-CN" altLang="en-US" sz="1400" dirty="0"/>
          </a:p>
        </p:txBody>
      </p:sp>
      <p:sp>
        <p:nvSpPr>
          <p:cNvPr id="45" name="左大括号 44"/>
          <p:cNvSpPr/>
          <p:nvPr/>
        </p:nvSpPr>
        <p:spPr>
          <a:xfrm rot="16200000">
            <a:off x="6076952" y="4448480"/>
            <a:ext cx="203125" cy="38099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6" name="文本框 45"/>
          <p:cNvSpPr txBox="1"/>
          <p:nvPr/>
        </p:nvSpPr>
        <p:spPr>
          <a:xfrm>
            <a:off x="5927953" y="4696621"/>
            <a:ext cx="452368" cy="307777"/>
          </a:xfrm>
          <a:prstGeom prst="rect">
            <a:avLst/>
          </a:prstGeom>
          <a:noFill/>
        </p:spPr>
        <p:txBody>
          <a:bodyPr wrap="none" rtlCol="0">
            <a:spAutoFit/>
          </a:bodyPr>
          <a:lstStyle/>
          <a:p>
            <a:r>
              <a:rPr lang="en-US" altLang="zh-CN" sz="1400" dirty="0"/>
              <a:t>7us</a:t>
            </a:r>
            <a:endParaRPr lang="zh-CN" altLang="en-US" sz="1400" dirty="0"/>
          </a:p>
        </p:txBody>
      </p:sp>
      <p:sp>
        <p:nvSpPr>
          <p:cNvPr id="47" name="左大括号 46"/>
          <p:cNvSpPr/>
          <p:nvPr/>
        </p:nvSpPr>
        <p:spPr>
          <a:xfrm rot="16200000">
            <a:off x="6977599" y="4044070"/>
            <a:ext cx="153952" cy="11511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8" name="文本框 47"/>
          <p:cNvSpPr txBox="1"/>
          <p:nvPr/>
        </p:nvSpPr>
        <p:spPr>
          <a:xfrm>
            <a:off x="6826550" y="4685554"/>
            <a:ext cx="546945" cy="307777"/>
          </a:xfrm>
          <a:prstGeom prst="rect">
            <a:avLst/>
          </a:prstGeom>
          <a:noFill/>
        </p:spPr>
        <p:txBody>
          <a:bodyPr wrap="none" rtlCol="0">
            <a:spAutoFit/>
          </a:bodyPr>
          <a:lstStyle/>
          <a:p>
            <a:r>
              <a:rPr lang="en-US" altLang="zh-CN" sz="1400" dirty="0"/>
              <a:t>22us</a:t>
            </a:r>
            <a:endParaRPr lang="zh-CN" altLang="en-US" sz="1400" dirty="0"/>
          </a:p>
        </p:txBody>
      </p:sp>
      <p:sp>
        <p:nvSpPr>
          <p:cNvPr id="49" name="左大括号 48"/>
          <p:cNvSpPr/>
          <p:nvPr/>
        </p:nvSpPr>
        <p:spPr>
          <a:xfrm rot="16200000">
            <a:off x="8591111" y="3674908"/>
            <a:ext cx="141644" cy="187964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0" name="文本框 49"/>
          <p:cNvSpPr txBox="1"/>
          <p:nvPr/>
        </p:nvSpPr>
        <p:spPr>
          <a:xfrm>
            <a:off x="8233243" y="4685554"/>
            <a:ext cx="546944" cy="307777"/>
          </a:xfrm>
          <a:prstGeom prst="rect">
            <a:avLst/>
          </a:prstGeom>
          <a:noFill/>
        </p:spPr>
        <p:txBody>
          <a:bodyPr wrap="square" rtlCol="0">
            <a:spAutoFit/>
          </a:bodyPr>
          <a:lstStyle/>
          <a:p>
            <a:r>
              <a:rPr lang="en-US" altLang="zh-CN" sz="1400" dirty="0"/>
              <a:t>46us</a:t>
            </a:r>
            <a:endParaRPr lang="zh-CN" altLang="en-US" sz="1400" dirty="0"/>
          </a:p>
        </p:txBody>
      </p:sp>
      <p:sp>
        <p:nvSpPr>
          <p:cNvPr id="54" name="左大括号 53"/>
          <p:cNvSpPr/>
          <p:nvPr/>
        </p:nvSpPr>
        <p:spPr>
          <a:xfrm rot="16200000" flipH="1">
            <a:off x="5161440" y="-2979307"/>
            <a:ext cx="164146" cy="7134224"/>
          </a:xfrm>
          <a:prstGeom prst="leftBrace">
            <a:avLst>
              <a:gd name="adj1" fmla="val 8333"/>
              <a:gd name="adj2" fmla="val 5018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5" name="文本框 54"/>
          <p:cNvSpPr txBox="1"/>
          <p:nvPr/>
        </p:nvSpPr>
        <p:spPr>
          <a:xfrm>
            <a:off x="4787179" y="318515"/>
            <a:ext cx="1072730" cy="307777"/>
          </a:xfrm>
          <a:prstGeom prst="rect">
            <a:avLst/>
          </a:prstGeom>
          <a:noFill/>
        </p:spPr>
        <p:txBody>
          <a:bodyPr wrap="none" rtlCol="0">
            <a:spAutoFit/>
          </a:bodyPr>
          <a:lstStyle/>
          <a:p>
            <a:r>
              <a:rPr lang="en-US" altLang="zh-CN" sz="1400" dirty="0"/>
              <a:t>Period/1ms</a:t>
            </a:r>
            <a:endParaRPr lang="zh-CN" altLang="en-US" sz="1400" dirty="0"/>
          </a:p>
        </p:txBody>
      </p:sp>
      <p:sp>
        <p:nvSpPr>
          <p:cNvPr id="57" name="左大括号 56"/>
          <p:cNvSpPr/>
          <p:nvPr/>
        </p:nvSpPr>
        <p:spPr>
          <a:xfrm rot="16200000" flipH="1">
            <a:off x="2548274" y="185141"/>
            <a:ext cx="304129" cy="2028822"/>
          </a:xfrm>
          <a:prstGeom prst="leftBrace">
            <a:avLst>
              <a:gd name="adj1" fmla="val 8333"/>
              <a:gd name="adj2" fmla="val 50180"/>
            </a:avLst>
          </a:prstGeom>
          <a:ln w="28575">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8" name="矩形 57"/>
          <p:cNvSpPr/>
          <p:nvPr/>
        </p:nvSpPr>
        <p:spPr>
          <a:xfrm>
            <a:off x="1685927" y="1732002"/>
            <a:ext cx="180968" cy="342899"/>
          </a:xfrm>
          <a:prstGeom prst="rect">
            <a:avLst/>
          </a:prstGeom>
          <a:solidFill>
            <a:schemeClr val="accent1">
              <a:lumMod val="20000"/>
              <a:lumOff val="80000"/>
            </a:schemeClr>
          </a:solidFill>
          <a:ln w="2857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dirty="0">
              <a:solidFill>
                <a:schemeClr val="tx1"/>
              </a:solidFill>
            </a:endParaRPr>
          </a:p>
        </p:txBody>
      </p:sp>
      <p:sp>
        <p:nvSpPr>
          <p:cNvPr id="59" name="矩形 58"/>
          <p:cNvSpPr/>
          <p:nvPr/>
        </p:nvSpPr>
        <p:spPr>
          <a:xfrm>
            <a:off x="3534901" y="1731066"/>
            <a:ext cx="180968" cy="342899"/>
          </a:xfrm>
          <a:prstGeom prst="rect">
            <a:avLst/>
          </a:prstGeom>
          <a:solidFill>
            <a:schemeClr val="accent1">
              <a:lumMod val="20000"/>
              <a:lumOff val="80000"/>
            </a:schemeClr>
          </a:solidFill>
          <a:ln w="28575">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dirty="0">
              <a:solidFill>
                <a:schemeClr val="tx1"/>
              </a:solidFill>
            </a:endParaRPr>
          </a:p>
        </p:txBody>
      </p:sp>
      <p:cxnSp>
        <p:nvCxnSpPr>
          <p:cNvPr id="63" name="直接箭头连接符 62"/>
          <p:cNvCxnSpPr/>
          <p:nvPr/>
        </p:nvCxnSpPr>
        <p:spPr>
          <a:xfrm flipV="1">
            <a:off x="1495420" y="2113826"/>
            <a:ext cx="232257" cy="163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641817" y="2249175"/>
            <a:ext cx="1097766" cy="461665"/>
          </a:xfrm>
          <a:prstGeom prst="rect">
            <a:avLst/>
          </a:prstGeom>
          <a:noFill/>
        </p:spPr>
        <p:txBody>
          <a:bodyPr wrap="square" rtlCol="0">
            <a:spAutoFit/>
          </a:bodyPr>
          <a:lstStyle/>
          <a:p>
            <a:r>
              <a:rPr lang="en-US" altLang="zh-CN" sz="1200" dirty="0"/>
              <a:t>Publish_entry8us</a:t>
            </a:r>
            <a:endParaRPr lang="zh-CN" altLang="en-US" sz="1200" dirty="0"/>
          </a:p>
        </p:txBody>
      </p:sp>
      <p:cxnSp>
        <p:nvCxnSpPr>
          <p:cNvPr id="66" name="直接箭头连接符 65"/>
          <p:cNvCxnSpPr>
            <a:stCxn id="67" idx="1"/>
            <a:endCxn id="59" idx="2"/>
          </p:cNvCxnSpPr>
          <p:nvPr/>
        </p:nvCxnSpPr>
        <p:spPr>
          <a:xfrm flipH="1" flipV="1">
            <a:off x="3625385" y="2073965"/>
            <a:ext cx="280740" cy="170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3906125" y="2106233"/>
            <a:ext cx="1817538" cy="276999"/>
          </a:xfrm>
          <a:prstGeom prst="rect">
            <a:avLst/>
          </a:prstGeom>
          <a:noFill/>
        </p:spPr>
        <p:txBody>
          <a:bodyPr wrap="square" rtlCol="0">
            <a:spAutoFit/>
          </a:bodyPr>
          <a:lstStyle/>
          <a:p>
            <a:r>
              <a:rPr lang="en-US" altLang="zh-CN" sz="1200" dirty="0"/>
              <a:t>Pulish_return_ture7us</a:t>
            </a:r>
            <a:endParaRPr lang="zh-CN" altLang="en-US" sz="1200" dirty="0"/>
          </a:p>
        </p:txBody>
      </p:sp>
      <p:sp>
        <p:nvSpPr>
          <p:cNvPr id="75" name="文本框 74"/>
          <p:cNvSpPr txBox="1"/>
          <p:nvPr/>
        </p:nvSpPr>
        <p:spPr>
          <a:xfrm>
            <a:off x="2106695" y="814407"/>
            <a:ext cx="1524000" cy="276999"/>
          </a:xfrm>
          <a:prstGeom prst="rect">
            <a:avLst/>
          </a:prstGeom>
          <a:noFill/>
        </p:spPr>
        <p:txBody>
          <a:bodyPr wrap="square" rtlCol="0">
            <a:spAutoFit/>
          </a:bodyPr>
          <a:lstStyle/>
          <a:p>
            <a:r>
              <a:rPr lang="en-US" altLang="zh-CN" sz="1200" dirty="0"/>
              <a:t>Publish 69us</a:t>
            </a:r>
            <a:endParaRPr lang="zh-CN" altLang="en-US" sz="1200" dirty="0"/>
          </a:p>
        </p:txBody>
      </p:sp>
      <p:cxnSp>
        <p:nvCxnSpPr>
          <p:cNvPr id="77" name="直接连接符 76"/>
          <p:cNvCxnSpPr>
            <a:stCxn id="57" idx="2"/>
          </p:cNvCxnSpPr>
          <p:nvPr/>
        </p:nvCxnSpPr>
        <p:spPr>
          <a:xfrm>
            <a:off x="3714750" y="1351616"/>
            <a:ext cx="0" cy="1634441"/>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965760" y="3260267"/>
            <a:ext cx="0" cy="127257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stretch>
            <a:fillRect/>
          </a:stretch>
        </p:blipFill>
        <p:spPr>
          <a:xfrm>
            <a:off x="1104900" y="2933433"/>
            <a:ext cx="8952770" cy="3191506"/>
          </a:xfrm>
          <a:prstGeom prst="rect">
            <a:avLst/>
          </a:prstGeom>
        </p:spPr>
      </p:pic>
      <p:sp>
        <p:nvSpPr>
          <p:cNvPr id="9" name="矩形 8"/>
          <p:cNvSpPr/>
          <p:nvPr/>
        </p:nvSpPr>
        <p:spPr>
          <a:xfrm>
            <a:off x="5671609" y="2970471"/>
            <a:ext cx="1913142" cy="2659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5671609" y="3257291"/>
            <a:ext cx="1913142" cy="739625"/>
          </a:xfrm>
          <a:prstGeom prst="rect">
            <a:avLst/>
          </a:prstGeom>
          <a:no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671609" y="4498145"/>
            <a:ext cx="1913142" cy="97897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671609" y="5538681"/>
            <a:ext cx="1913142" cy="2516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5671609" y="5809019"/>
            <a:ext cx="1913142" cy="265901"/>
          </a:xfrm>
          <a:prstGeom prst="rect">
            <a:avLst/>
          </a:prstGeom>
          <a:noFill/>
          <a:ln w="28575">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左大括号 60"/>
          <p:cNvSpPr/>
          <p:nvPr/>
        </p:nvSpPr>
        <p:spPr>
          <a:xfrm rot="10800000" flipH="1">
            <a:off x="3845790" y="2997496"/>
            <a:ext cx="394766" cy="2811522"/>
          </a:xfrm>
          <a:prstGeom prst="leftBrace">
            <a:avLst>
              <a:gd name="adj1" fmla="val 8333"/>
              <a:gd name="adj2" fmla="val 50180"/>
            </a:avLst>
          </a:prstGeom>
          <a:ln w="38100">
            <a:solidFill>
              <a:schemeClr val="accent2">
                <a:lumMod val="60000"/>
                <a:lumOff val="4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1104900" y="2076450"/>
            <a:ext cx="9363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直接箭头连接符 4"/>
          <p:cNvCxnSpPr/>
          <p:nvPr/>
        </p:nvCxnSpPr>
        <p:spPr>
          <a:xfrm>
            <a:off x="1104900" y="4475198"/>
            <a:ext cx="9363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矩形 7"/>
          <p:cNvSpPr/>
          <p:nvPr/>
        </p:nvSpPr>
        <p:spPr>
          <a:xfrm>
            <a:off x="2329424" y="1735060"/>
            <a:ext cx="1123952" cy="3429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write</a:t>
            </a:r>
            <a:endParaRPr lang="zh-CN" altLang="en-US" sz="1100" dirty="0">
              <a:solidFill>
                <a:schemeClr val="tx1"/>
              </a:solidFill>
            </a:endParaRPr>
          </a:p>
        </p:txBody>
      </p:sp>
      <p:sp>
        <p:nvSpPr>
          <p:cNvPr id="15" name="矩形 14"/>
          <p:cNvSpPr/>
          <p:nvPr/>
        </p:nvSpPr>
        <p:spPr>
          <a:xfrm>
            <a:off x="5965760" y="4170397"/>
            <a:ext cx="425871" cy="304801"/>
          </a:xfrm>
          <a:prstGeom prst="rect">
            <a:avLst/>
          </a:prstGeom>
          <a:solidFill>
            <a:schemeClr val="accent6">
              <a:lumMod val="60000"/>
              <a:lumOff val="40000"/>
            </a:schemeClr>
          </a:solid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listen</a:t>
            </a:r>
            <a:endParaRPr lang="zh-CN" altLang="en-US" sz="1200" dirty="0">
              <a:solidFill>
                <a:schemeClr val="tx1"/>
              </a:solidFill>
            </a:endParaRPr>
          </a:p>
        </p:txBody>
      </p:sp>
      <p:sp>
        <p:nvSpPr>
          <p:cNvPr id="16" name="矩形 15"/>
          <p:cNvSpPr/>
          <p:nvPr/>
        </p:nvSpPr>
        <p:spPr>
          <a:xfrm>
            <a:off x="6463101" y="4170397"/>
            <a:ext cx="1155740" cy="304801"/>
          </a:xfrm>
          <a:prstGeom prst="rect">
            <a:avLst/>
          </a:prstGeom>
          <a:solidFill>
            <a:schemeClr val="accent6">
              <a:lumMod val="20000"/>
              <a:lumOff val="80000"/>
            </a:schemeClr>
          </a:solidFill>
          <a:ln w="28575">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a:solidFill>
                  <a:schemeClr val="tx1"/>
                </a:solidFill>
              </a:rPr>
              <a:t>read</a:t>
            </a:r>
            <a:endParaRPr lang="zh-CN" altLang="en-US" sz="1400" dirty="0">
              <a:solidFill>
                <a:schemeClr val="tx1"/>
              </a:solidFill>
            </a:endParaRPr>
          </a:p>
        </p:txBody>
      </p:sp>
      <p:sp>
        <p:nvSpPr>
          <p:cNvPr id="20" name="矩形 19"/>
          <p:cNvSpPr/>
          <p:nvPr/>
        </p:nvSpPr>
        <p:spPr>
          <a:xfrm>
            <a:off x="7712930" y="4179922"/>
            <a:ext cx="1879642" cy="30480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Calculation latency</a:t>
            </a:r>
            <a:endParaRPr lang="zh-CN" altLang="en-US" sz="1000" dirty="0">
              <a:solidFill>
                <a:schemeClr val="tx1"/>
              </a:solidFill>
            </a:endParaRPr>
          </a:p>
        </p:txBody>
      </p:sp>
      <p:sp>
        <p:nvSpPr>
          <p:cNvPr id="23" name="文本框 22"/>
          <p:cNvSpPr txBox="1"/>
          <p:nvPr/>
        </p:nvSpPr>
        <p:spPr>
          <a:xfrm>
            <a:off x="9821645" y="1682825"/>
            <a:ext cx="646331" cy="369332"/>
          </a:xfrm>
          <a:prstGeom prst="rect">
            <a:avLst/>
          </a:prstGeom>
          <a:noFill/>
        </p:spPr>
        <p:txBody>
          <a:bodyPr wrap="none" rtlCol="0">
            <a:spAutoFit/>
          </a:bodyPr>
          <a:lstStyle/>
          <a:p>
            <a:r>
              <a:rPr lang="zh-CN" altLang="en-US" dirty="0"/>
              <a:t>发布</a:t>
            </a:r>
          </a:p>
        </p:txBody>
      </p:sp>
      <p:sp>
        <p:nvSpPr>
          <p:cNvPr id="24" name="文本框 23"/>
          <p:cNvSpPr txBox="1"/>
          <p:nvPr/>
        </p:nvSpPr>
        <p:spPr>
          <a:xfrm>
            <a:off x="9841380" y="4073599"/>
            <a:ext cx="646331" cy="369332"/>
          </a:xfrm>
          <a:prstGeom prst="rect">
            <a:avLst/>
          </a:prstGeom>
          <a:noFill/>
        </p:spPr>
        <p:txBody>
          <a:bodyPr wrap="none" rtlCol="0">
            <a:spAutoFit/>
          </a:bodyPr>
          <a:lstStyle/>
          <a:p>
            <a:r>
              <a:rPr lang="zh-CN" altLang="en-US" dirty="0"/>
              <a:t>订阅</a:t>
            </a:r>
          </a:p>
        </p:txBody>
      </p:sp>
      <p:cxnSp>
        <p:nvCxnSpPr>
          <p:cNvPr id="25" name="直接箭头连接符 24"/>
          <p:cNvCxnSpPr/>
          <p:nvPr/>
        </p:nvCxnSpPr>
        <p:spPr>
          <a:xfrm flipH="1" flipV="1">
            <a:off x="1676400" y="733060"/>
            <a:ext cx="9528" cy="134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flipV="1">
            <a:off x="8808982" y="733060"/>
            <a:ext cx="1" cy="1373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338948" y="2084424"/>
            <a:ext cx="0" cy="330517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7618841" y="4475198"/>
            <a:ext cx="0" cy="91440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左大括号 34"/>
          <p:cNvSpPr/>
          <p:nvPr/>
        </p:nvSpPr>
        <p:spPr>
          <a:xfrm rot="16200000">
            <a:off x="4845705" y="2861887"/>
            <a:ext cx="256857" cy="52894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6" name="文本框 35"/>
          <p:cNvSpPr txBox="1"/>
          <p:nvPr/>
        </p:nvSpPr>
        <p:spPr>
          <a:xfrm>
            <a:off x="3606245" y="5713572"/>
            <a:ext cx="2885726" cy="523220"/>
          </a:xfrm>
          <a:prstGeom prst="rect">
            <a:avLst/>
          </a:prstGeom>
          <a:noFill/>
        </p:spPr>
        <p:txBody>
          <a:bodyPr wrap="none" rtlCol="0">
            <a:spAutoFit/>
          </a:bodyPr>
          <a:lstStyle/>
          <a:p>
            <a:r>
              <a:rPr lang="zh-CN" altLang="en-US" sz="1400" dirty="0"/>
              <a:t>实际延迟（写开始</a:t>
            </a:r>
            <a:r>
              <a:rPr lang="en-US" altLang="zh-CN" sz="1400" dirty="0"/>
              <a:t>-</a:t>
            </a:r>
            <a:r>
              <a:rPr lang="zh-CN" altLang="en-US" sz="1400" dirty="0"/>
              <a:t>读结束）</a:t>
            </a:r>
            <a:r>
              <a:rPr lang="en-US" altLang="zh-CN" sz="1400" dirty="0"/>
              <a:t>214us</a:t>
            </a:r>
          </a:p>
          <a:p>
            <a:r>
              <a:rPr lang="zh-CN" altLang="en-US" sz="1400" dirty="0"/>
              <a:t>计算延迟（</a:t>
            </a:r>
            <a:r>
              <a:rPr lang="en-US" altLang="zh-CN" sz="1400" dirty="0" err="1"/>
              <a:t>clock_gettime</a:t>
            </a:r>
            <a:r>
              <a:rPr lang="zh-CN" altLang="en-US" sz="1400" dirty="0"/>
              <a:t>）</a:t>
            </a:r>
            <a:r>
              <a:rPr lang="en-US" altLang="zh-CN" sz="1400" dirty="0"/>
              <a:t>224us</a:t>
            </a:r>
            <a:endParaRPr lang="zh-CN" altLang="en-US" sz="1400" dirty="0"/>
          </a:p>
        </p:txBody>
      </p:sp>
      <p:sp>
        <p:nvSpPr>
          <p:cNvPr id="18" name="矩形 17"/>
          <p:cNvSpPr/>
          <p:nvPr/>
        </p:nvSpPr>
        <p:spPr>
          <a:xfrm>
            <a:off x="3714750" y="2935919"/>
            <a:ext cx="2238375" cy="37945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SHM</a:t>
            </a:r>
            <a:endParaRPr lang="zh-CN" altLang="en-US" sz="1100" dirty="0">
              <a:solidFill>
                <a:schemeClr val="tx1"/>
              </a:solidFill>
            </a:endParaRPr>
          </a:p>
        </p:txBody>
      </p:sp>
      <p:sp>
        <p:nvSpPr>
          <p:cNvPr id="28" name="矩形 27"/>
          <p:cNvSpPr/>
          <p:nvPr/>
        </p:nvSpPr>
        <p:spPr>
          <a:xfrm>
            <a:off x="1914626" y="1731066"/>
            <a:ext cx="380997" cy="342899"/>
          </a:xfrm>
          <a:prstGeom prst="rect">
            <a:avLst/>
          </a:prstGeom>
          <a:solidFill>
            <a:schemeClr val="accent5">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dirty="0">
              <a:solidFill>
                <a:schemeClr val="tx1"/>
              </a:solidFill>
            </a:endParaRPr>
          </a:p>
        </p:txBody>
      </p:sp>
      <p:sp>
        <p:nvSpPr>
          <p:cNvPr id="32" name="矩形 31"/>
          <p:cNvSpPr/>
          <p:nvPr/>
        </p:nvSpPr>
        <p:spPr>
          <a:xfrm>
            <a:off x="3833241" y="1731066"/>
            <a:ext cx="4974619" cy="34290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Wait </a:t>
            </a:r>
            <a:r>
              <a:rPr lang="en-US" altLang="zh-CN" sz="1100" dirty="0" err="1">
                <a:solidFill>
                  <a:schemeClr val="tx1"/>
                </a:solidFill>
              </a:rPr>
              <a:t>fot</a:t>
            </a:r>
            <a:r>
              <a:rPr lang="en-US" altLang="zh-CN" sz="1100" dirty="0">
                <a:solidFill>
                  <a:schemeClr val="tx1"/>
                </a:solidFill>
              </a:rPr>
              <a:t> next publish</a:t>
            </a:r>
            <a:endParaRPr lang="zh-CN" altLang="en-US" sz="1100" dirty="0">
              <a:solidFill>
                <a:schemeClr val="tx1"/>
              </a:solidFill>
            </a:endParaRPr>
          </a:p>
        </p:txBody>
      </p:sp>
      <p:sp>
        <p:nvSpPr>
          <p:cNvPr id="13" name="文本框 12"/>
          <p:cNvSpPr txBox="1"/>
          <p:nvPr/>
        </p:nvSpPr>
        <p:spPr>
          <a:xfrm>
            <a:off x="1866895" y="1338253"/>
            <a:ext cx="1524000" cy="276999"/>
          </a:xfrm>
          <a:prstGeom prst="rect">
            <a:avLst/>
          </a:prstGeom>
          <a:noFill/>
        </p:spPr>
        <p:txBody>
          <a:bodyPr wrap="square" rtlCol="0">
            <a:spAutoFit/>
          </a:bodyPr>
          <a:lstStyle/>
          <a:p>
            <a:r>
              <a:rPr lang="zh-CN" altLang="en-US" sz="1200" dirty="0"/>
              <a:t>确认是否连接到</a:t>
            </a:r>
            <a:r>
              <a:rPr lang="en-US" altLang="zh-CN" sz="1200" dirty="0"/>
              <a:t>sub</a:t>
            </a:r>
            <a:endParaRPr lang="zh-CN" altLang="en-US" sz="1200" dirty="0"/>
          </a:p>
        </p:txBody>
      </p:sp>
      <p:cxnSp>
        <p:nvCxnSpPr>
          <p:cNvPr id="17" name="直接箭头连接符 16"/>
          <p:cNvCxnSpPr/>
          <p:nvPr/>
        </p:nvCxnSpPr>
        <p:spPr>
          <a:xfrm flipH="1">
            <a:off x="2106695" y="1615252"/>
            <a:ext cx="197906" cy="270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左大括号 36"/>
          <p:cNvSpPr/>
          <p:nvPr/>
        </p:nvSpPr>
        <p:spPr>
          <a:xfrm rot="16200000">
            <a:off x="2012541" y="2050346"/>
            <a:ext cx="203125" cy="38099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8" name="左大括号 37"/>
          <p:cNvSpPr/>
          <p:nvPr/>
        </p:nvSpPr>
        <p:spPr>
          <a:xfrm rot="16200000">
            <a:off x="2810286" y="1687204"/>
            <a:ext cx="173960" cy="112394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9" name="文本框 38"/>
          <p:cNvSpPr txBox="1"/>
          <p:nvPr/>
        </p:nvSpPr>
        <p:spPr>
          <a:xfrm>
            <a:off x="2537177" y="2312438"/>
            <a:ext cx="546945" cy="307777"/>
          </a:xfrm>
          <a:prstGeom prst="rect">
            <a:avLst/>
          </a:prstGeom>
          <a:noFill/>
        </p:spPr>
        <p:txBody>
          <a:bodyPr wrap="none" rtlCol="0">
            <a:spAutoFit/>
          </a:bodyPr>
          <a:lstStyle/>
          <a:p>
            <a:r>
              <a:rPr lang="en-US" altLang="zh-CN" sz="1400" dirty="0"/>
              <a:t>34us</a:t>
            </a:r>
            <a:endParaRPr lang="zh-CN" altLang="en-US" sz="1400" dirty="0"/>
          </a:p>
        </p:txBody>
      </p:sp>
      <p:sp>
        <p:nvSpPr>
          <p:cNvPr id="41" name="文本框 40"/>
          <p:cNvSpPr txBox="1"/>
          <p:nvPr/>
        </p:nvSpPr>
        <p:spPr>
          <a:xfrm>
            <a:off x="1831651" y="2270965"/>
            <a:ext cx="546945" cy="307777"/>
          </a:xfrm>
          <a:prstGeom prst="rect">
            <a:avLst/>
          </a:prstGeom>
          <a:noFill/>
        </p:spPr>
        <p:txBody>
          <a:bodyPr wrap="none" rtlCol="0">
            <a:spAutoFit/>
          </a:bodyPr>
          <a:lstStyle/>
          <a:p>
            <a:r>
              <a:rPr lang="en-US" altLang="zh-CN" sz="1400" dirty="0"/>
              <a:t>13us</a:t>
            </a:r>
            <a:endParaRPr lang="zh-CN" altLang="en-US" sz="1400" dirty="0"/>
          </a:p>
        </p:txBody>
      </p:sp>
      <p:sp>
        <p:nvSpPr>
          <p:cNvPr id="42" name="左大括号 41"/>
          <p:cNvSpPr/>
          <p:nvPr/>
        </p:nvSpPr>
        <p:spPr>
          <a:xfrm rot="16200000">
            <a:off x="4788039" y="2334953"/>
            <a:ext cx="91795" cy="223837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4" name="文本框 43"/>
          <p:cNvSpPr txBox="1"/>
          <p:nvPr/>
        </p:nvSpPr>
        <p:spPr>
          <a:xfrm>
            <a:off x="4549432" y="3530547"/>
            <a:ext cx="641522" cy="307777"/>
          </a:xfrm>
          <a:prstGeom prst="rect">
            <a:avLst/>
          </a:prstGeom>
          <a:noFill/>
        </p:spPr>
        <p:txBody>
          <a:bodyPr wrap="none" rtlCol="0">
            <a:spAutoFit/>
          </a:bodyPr>
          <a:lstStyle/>
          <a:p>
            <a:r>
              <a:rPr lang="en-US" altLang="zh-CN" sz="1400" dirty="0"/>
              <a:t>145us</a:t>
            </a:r>
            <a:endParaRPr lang="zh-CN" altLang="en-US" sz="1400" dirty="0"/>
          </a:p>
        </p:txBody>
      </p:sp>
      <p:sp>
        <p:nvSpPr>
          <p:cNvPr id="45" name="左大括号 44"/>
          <p:cNvSpPr/>
          <p:nvPr/>
        </p:nvSpPr>
        <p:spPr>
          <a:xfrm rot="16200000">
            <a:off x="6076952" y="4448480"/>
            <a:ext cx="203125" cy="38099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6" name="文本框 45"/>
          <p:cNvSpPr txBox="1"/>
          <p:nvPr/>
        </p:nvSpPr>
        <p:spPr>
          <a:xfrm>
            <a:off x="5927953" y="4696621"/>
            <a:ext cx="452368" cy="307777"/>
          </a:xfrm>
          <a:prstGeom prst="rect">
            <a:avLst/>
          </a:prstGeom>
          <a:noFill/>
        </p:spPr>
        <p:txBody>
          <a:bodyPr wrap="none" rtlCol="0">
            <a:spAutoFit/>
          </a:bodyPr>
          <a:lstStyle/>
          <a:p>
            <a:r>
              <a:rPr lang="en-US" altLang="zh-CN" sz="1400" dirty="0"/>
              <a:t>7us</a:t>
            </a:r>
            <a:endParaRPr lang="zh-CN" altLang="en-US" sz="1400" dirty="0"/>
          </a:p>
        </p:txBody>
      </p:sp>
      <p:sp>
        <p:nvSpPr>
          <p:cNvPr id="47" name="左大括号 46"/>
          <p:cNvSpPr/>
          <p:nvPr/>
        </p:nvSpPr>
        <p:spPr>
          <a:xfrm rot="16200000">
            <a:off x="6977599" y="4044070"/>
            <a:ext cx="153952" cy="11511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8" name="文本框 47"/>
          <p:cNvSpPr txBox="1"/>
          <p:nvPr/>
        </p:nvSpPr>
        <p:spPr>
          <a:xfrm>
            <a:off x="6826550" y="4685554"/>
            <a:ext cx="546945" cy="307777"/>
          </a:xfrm>
          <a:prstGeom prst="rect">
            <a:avLst/>
          </a:prstGeom>
          <a:noFill/>
        </p:spPr>
        <p:txBody>
          <a:bodyPr wrap="none" rtlCol="0">
            <a:spAutoFit/>
          </a:bodyPr>
          <a:lstStyle/>
          <a:p>
            <a:r>
              <a:rPr lang="en-US" altLang="zh-CN" sz="1400" dirty="0"/>
              <a:t>22us</a:t>
            </a:r>
            <a:endParaRPr lang="zh-CN" altLang="en-US" sz="1400" dirty="0"/>
          </a:p>
        </p:txBody>
      </p:sp>
      <p:sp>
        <p:nvSpPr>
          <p:cNvPr id="49" name="左大括号 48"/>
          <p:cNvSpPr/>
          <p:nvPr/>
        </p:nvSpPr>
        <p:spPr>
          <a:xfrm rot="16200000">
            <a:off x="8591111" y="3674908"/>
            <a:ext cx="141644" cy="187964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0" name="文本框 49"/>
          <p:cNvSpPr txBox="1"/>
          <p:nvPr/>
        </p:nvSpPr>
        <p:spPr>
          <a:xfrm>
            <a:off x="8233243" y="4685554"/>
            <a:ext cx="546944" cy="307777"/>
          </a:xfrm>
          <a:prstGeom prst="rect">
            <a:avLst/>
          </a:prstGeom>
          <a:noFill/>
        </p:spPr>
        <p:txBody>
          <a:bodyPr wrap="square" rtlCol="0">
            <a:spAutoFit/>
          </a:bodyPr>
          <a:lstStyle/>
          <a:p>
            <a:r>
              <a:rPr lang="en-US" altLang="zh-CN" sz="1400" dirty="0"/>
              <a:t>46us</a:t>
            </a:r>
            <a:endParaRPr lang="zh-CN" altLang="en-US" sz="1400" dirty="0"/>
          </a:p>
        </p:txBody>
      </p:sp>
      <p:sp>
        <p:nvSpPr>
          <p:cNvPr id="54" name="左大括号 53"/>
          <p:cNvSpPr/>
          <p:nvPr/>
        </p:nvSpPr>
        <p:spPr>
          <a:xfrm rot="16200000" flipH="1">
            <a:off x="5161440" y="-2979307"/>
            <a:ext cx="164146" cy="7134224"/>
          </a:xfrm>
          <a:prstGeom prst="leftBrace">
            <a:avLst>
              <a:gd name="adj1" fmla="val 8333"/>
              <a:gd name="adj2" fmla="val 5018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5" name="文本框 54"/>
          <p:cNvSpPr txBox="1"/>
          <p:nvPr/>
        </p:nvSpPr>
        <p:spPr>
          <a:xfrm>
            <a:off x="4787179" y="318515"/>
            <a:ext cx="1072730" cy="307777"/>
          </a:xfrm>
          <a:prstGeom prst="rect">
            <a:avLst/>
          </a:prstGeom>
          <a:noFill/>
        </p:spPr>
        <p:txBody>
          <a:bodyPr wrap="none" rtlCol="0">
            <a:spAutoFit/>
          </a:bodyPr>
          <a:lstStyle/>
          <a:p>
            <a:r>
              <a:rPr lang="en-US" altLang="zh-CN" sz="1400" dirty="0"/>
              <a:t>Period/1ms</a:t>
            </a:r>
            <a:endParaRPr lang="zh-CN" altLang="en-US" sz="1400" dirty="0"/>
          </a:p>
        </p:txBody>
      </p:sp>
      <p:sp>
        <p:nvSpPr>
          <p:cNvPr id="57" name="左大括号 56"/>
          <p:cNvSpPr/>
          <p:nvPr/>
        </p:nvSpPr>
        <p:spPr>
          <a:xfrm rot="16200000" flipH="1">
            <a:off x="2548274" y="185141"/>
            <a:ext cx="304129" cy="2028822"/>
          </a:xfrm>
          <a:prstGeom prst="leftBrace">
            <a:avLst>
              <a:gd name="adj1" fmla="val 8333"/>
              <a:gd name="adj2" fmla="val 5018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8" name="矩形 57"/>
          <p:cNvSpPr/>
          <p:nvPr/>
        </p:nvSpPr>
        <p:spPr>
          <a:xfrm>
            <a:off x="1685927" y="1732002"/>
            <a:ext cx="180968" cy="342899"/>
          </a:xfrm>
          <a:prstGeom prst="rect">
            <a:avLst/>
          </a:prstGeom>
          <a:solidFill>
            <a:schemeClr val="accent1">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dirty="0">
              <a:solidFill>
                <a:schemeClr val="tx1"/>
              </a:solidFill>
            </a:endParaRPr>
          </a:p>
        </p:txBody>
      </p:sp>
      <p:sp>
        <p:nvSpPr>
          <p:cNvPr id="59" name="矩形 58"/>
          <p:cNvSpPr/>
          <p:nvPr/>
        </p:nvSpPr>
        <p:spPr>
          <a:xfrm>
            <a:off x="3534901" y="1731066"/>
            <a:ext cx="180968" cy="342899"/>
          </a:xfrm>
          <a:prstGeom prst="rect">
            <a:avLst/>
          </a:prstGeom>
          <a:solidFill>
            <a:schemeClr val="accent1">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dirty="0">
              <a:solidFill>
                <a:schemeClr val="tx1"/>
              </a:solidFill>
            </a:endParaRPr>
          </a:p>
        </p:txBody>
      </p:sp>
      <p:cxnSp>
        <p:nvCxnSpPr>
          <p:cNvPr id="63" name="直接箭头连接符 62"/>
          <p:cNvCxnSpPr/>
          <p:nvPr/>
        </p:nvCxnSpPr>
        <p:spPr>
          <a:xfrm flipV="1">
            <a:off x="1495420" y="2113826"/>
            <a:ext cx="232257" cy="163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641817" y="2249175"/>
            <a:ext cx="1097766" cy="461665"/>
          </a:xfrm>
          <a:prstGeom prst="rect">
            <a:avLst/>
          </a:prstGeom>
          <a:noFill/>
        </p:spPr>
        <p:txBody>
          <a:bodyPr wrap="square" rtlCol="0">
            <a:spAutoFit/>
          </a:bodyPr>
          <a:lstStyle/>
          <a:p>
            <a:r>
              <a:rPr lang="en-US" altLang="zh-CN" sz="1200" dirty="0"/>
              <a:t>Publish_entry8us</a:t>
            </a:r>
            <a:endParaRPr lang="zh-CN" altLang="en-US" sz="1200" dirty="0"/>
          </a:p>
        </p:txBody>
      </p:sp>
      <p:cxnSp>
        <p:nvCxnSpPr>
          <p:cNvPr id="66" name="直接箭头连接符 65"/>
          <p:cNvCxnSpPr>
            <a:stCxn id="67" idx="1"/>
            <a:endCxn id="59" idx="2"/>
          </p:cNvCxnSpPr>
          <p:nvPr/>
        </p:nvCxnSpPr>
        <p:spPr>
          <a:xfrm flipH="1" flipV="1">
            <a:off x="3625385" y="2073965"/>
            <a:ext cx="280740" cy="170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3906125" y="2106233"/>
            <a:ext cx="1817538" cy="276999"/>
          </a:xfrm>
          <a:prstGeom prst="rect">
            <a:avLst/>
          </a:prstGeom>
          <a:noFill/>
        </p:spPr>
        <p:txBody>
          <a:bodyPr wrap="square" rtlCol="0">
            <a:spAutoFit/>
          </a:bodyPr>
          <a:lstStyle/>
          <a:p>
            <a:r>
              <a:rPr lang="en-US" altLang="zh-CN" sz="1200" dirty="0"/>
              <a:t>Pulish_return_ture7us</a:t>
            </a:r>
            <a:endParaRPr lang="zh-CN" altLang="en-US" sz="1200" dirty="0"/>
          </a:p>
        </p:txBody>
      </p:sp>
      <p:sp>
        <p:nvSpPr>
          <p:cNvPr id="75" name="文本框 74"/>
          <p:cNvSpPr txBox="1"/>
          <p:nvPr/>
        </p:nvSpPr>
        <p:spPr>
          <a:xfrm>
            <a:off x="2106695" y="814407"/>
            <a:ext cx="1524000" cy="276999"/>
          </a:xfrm>
          <a:prstGeom prst="rect">
            <a:avLst/>
          </a:prstGeom>
          <a:noFill/>
        </p:spPr>
        <p:txBody>
          <a:bodyPr wrap="square" rtlCol="0">
            <a:spAutoFit/>
          </a:bodyPr>
          <a:lstStyle/>
          <a:p>
            <a:r>
              <a:rPr lang="en-US" altLang="zh-CN" sz="1200" dirty="0"/>
              <a:t>Publish 69us</a:t>
            </a:r>
            <a:endParaRPr lang="zh-CN" altLang="en-US" sz="1200" dirty="0"/>
          </a:p>
        </p:txBody>
      </p:sp>
      <p:cxnSp>
        <p:nvCxnSpPr>
          <p:cNvPr id="77" name="直接连接符 76"/>
          <p:cNvCxnSpPr>
            <a:stCxn id="57" idx="2"/>
          </p:cNvCxnSpPr>
          <p:nvPr/>
        </p:nvCxnSpPr>
        <p:spPr>
          <a:xfrm>
            <a:off x="3714750" y="1351616"/>
            <a:ext cx="0" cy="1634441"/>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965760" y="3260267"/>
            <a:ext cx="0" cy="127257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641817" y="1097870"/>
            <a:ext cx="9942362" cy="2647937"/>
          </a:xfrm>
          <a:prstGeom prst="rect">
            <a:avLst/>
          </a:prstGeom>
        </p:spPr>
      </p:pic>
      <p:sp>
        <p:nvSpPr>
          <p:cNvPr id="51" name="矩形 50"/>
          <p:cNvSpPr/>
          <p:nvPr/>
        </p:nvSpPr>
        <p:spPr>
          <a:xfrm>
            <a:off x="5704608" y="1139797"/>
            <a:ext cx="1913142" cy="608861"/>
          </a:xfrm>
          <a:prstGeom prst="rect">
            <a:avLst/>
          </a:prstGeom>
          <a:no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668156" y="1808632"/>
            <a:ext cx="1913142" cy="12718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1104900" y="2076450"/>
            <a:ext cx="9363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直接箭头连接符 4"/>
          <p:cNvCxnSpPr/>
          <p:nvPr/>
        </p:nvCxnSpPr>
        <p:spPr>
          <a:xfrm>
            <a:off x="1104900" y="4475198"/>
            <a:ext cx="9363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矩形 7"/>
          <p:cNvSpPr/>
          <p:nvPr/>
        </p:nvSpPr>
        <p:spPr>
          <a:xfrm>
            <a:off x="2329424" y="1735060"/>
            <a:ext cx="1123952" cy="3429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write</a:t>
            </a:r>
            <a:endParaRPr lang="zh-CN" altLang="en-US" sz="1100" dirty="0">
              <a:solidFill>
                <a:schemeClr val="tx1"/>
              </a:solidFill>
            </a:endParaRPr>
          </a:p>
        </p:txBody>
      </p:sp>
      <p:sp>
        <p:nvSpPr>
          <p:cNvPr id="15" name="矩形 14"/>
          <p:cNvSpPr/>
          <p:nvPr/>
        </p:nvSpPr>
        <p:spPr>
          <a:xfrm>
            <a:off x="5965760" y="4170397"/>
            <a:ext cx="425871" cy="30480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listen</a:t>
            </a:r>
            <a:endParaRPr lang="zh-CN" altLang="en-US" sz="1200" dirty="0">
              <a:solidFill>
                <a:schemeClr val="tx1"/>
              </a:solidFill>
            </a:endParaRPr>
          </a:p>
        </p:txBody>
      </p:sp>
      <p:sp>
        <p:nvSpPr>
          <p:cNvPr id="16" name="矩形 15"/>
          <p:cNvSpPr/>
          <p:nvPr/>
        </p:nvSpPr>
        <p:spPr>
          <a:xfrm>
            <a:off x="6463101" y="4170397"/>
            <a:ext cx="1155740" cy="304801"/>
          </a:xfrm>
          <a:prstGeom prst="rect">
            <a:avLst/>
          </a:prstGeom>
          <a:solidFill>
            <a:schemeClr val="accent6">
              <a:lumMod val="20000"/>
              <a:lumOff val="8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a:solidFill>
                  <a:schemeClr val="tx1"/>
                </a:solidFill>
              </a:rPr>
              <a:t>read</a:t>
            </a:r>
            <a:endParaRPr lang="zh-CN" altLang="en-US" sz="1400" dirty="0">
              <a:solidFill>
                <a:schemeClr val="tx1"/>
              </a:solidFill>
            </a:endParaRPr>
          </a:p>
        </p:txBody>
      </p:sp>
      <p:sp>
        <p:nvSpPr>
          <p:cNvPr id="20" name="矩形 19"/>
          <p:cNvSpPr/>
          <p:nvPr/>
        </p:nvSpPr>
        <p:spPr>
          <a:xfrm>
            <a:off x="7712930" y="4179922"/>
            <a:ext cx="1879642" cy="30480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Calculation latency</a:t>
            </a:r>
            <a:endParaRPr lang="zh-CN" altLang="en-US" sz="1000" dirty="0">
              <a:solidFill>
                <a:schemeClr val="tx1"/>
              </a:solidFill>
            </a:endParaRPr>
          </a:p>
        </p:txBody>
      </p:sp>
      <p:sp>
        <p:nvSpPr>
          <p:cNvPr id="23" name="文本框 22"/>
          <p:cNvSpPr txBox="1"/>
          <p:nvPr/>
        </p:nvSpPr>
        <p:spPr>
          <a:xfrm>
            <a:off x="9821645" y="1682825"/>
            <a:ext cx="646331" cy="369332"/>
          </a:xfrm>
          <a:prstGeom prst="rect">
            <a:avLst/>
          </a:prstGeom>
          <a:noFill/>
        </p:spPr>
        <p:txBody>
          <a:bodyPr wrap="none" rtlCol="0">
            <a:spAutoFit/>
          </a:bodyPr>
          <a:lstStyle/>
          <a:p>
            <a:r>
              <a:rPr lang="zh-CN" altLang="en-US" dirty="0"/>
              <a:t>发布</a:t>
            </a:r>
          </a:p>
        </p:txBody>
      </p:sp>
      <p:sp>
        <p:nvSpPr>
          <p:cNvPr id="24" name="文本框 23"/>
          <p:cNvSpPr txBox="1"/>
          <p:nvPr/>
        </p:nvSpPr>
        <p:spPr>
          <a:xfrm>
            <a:off x="9841380" y="4073599"/>
            <a:ext cx="646331" cy="369332"/>
          </a:xfrm>
          <a:prstGeom prst="rect">
            <a:avLst/>
          </a:prstGeom>
          <a:noFill/>
        </p:spPr>
        <p:txBody>
          <a:bodyPr wrap="none" rtlCol="0">
            <a:spAutoFit/>
          </a:bodyPr>
          <a:lstStyle/>
          <a:p>
            <a:r>
              <a:rPr lang="zh-CN" altLang="en-US" dirty="0"/>
              <a:t>订阅</a:t>
            </a:r>
          </a:p>
        </p:txBody>
      </p:sp>
      <p:cxnSp>
        <p:nvCxnSpPr>
          <p:cNvPr id="25" name="直接箭头连接符 24"/>
          <p:cNvCxnSpPr/>
          <p:nvPr/>
        </p:nvCxnSpPr>
        <p:spPr>
          <a:xfrm flipH="1" flipV="1">
            <a:off x="1676400" y="733060"/>
            <a:ext cx="9528" cy="134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flipV="1">
            <a:off x="8808982" y="733060"/>
            <a:ext cx="1" cy="1373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338948" y="2084424"/>
            <a:ext cx="0" cy="330517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7618841" y="4475198"/>
            <a:ext cx="0" cy="91440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左大括号 34"/>
          <p:cNvSpPr/>
          <p:nvPr/>
        </p:nvSpPr>
        <p:spPr>
          <a:xfrm rot="16200000">
            <a:off x="4845705" y="2861887"/>
            <a:ext cx="256857" cy="52894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6" name="文本框 35"/>
          <p:cNvSpPr txBox="1"/>
          <p:nvPr/>
        </p:nvSpPr>
        <p:spPr>
          <a:xfrm>
            <a:off x="3606245" y="5713572"/>
            <a:ext cx="2885726" cy="523220"/>
          </a:xfrm>
          <a:prstGeom prst="rect">
            <a:avLst/>
          </a:prstGeom>
          <a:noFill/>
        </p:spPr>
        <p:txBody>
          <a:bodyPr wrap="none" rtlCol="0">
            <a:spAutoFit/>
          </a:bodyPr>
          <a:lstStyle/>
          <a:p>
            <a:r>
              <a:rPr lang="zh-CN" altLang="en-US" sz="1400" dirty="0"/>
              <a:t>实际延迟（写开始</a:t>
            </a:r>
            <a:r>
              <a:rPr lang="en-US" altLang="zh-CN" sz="1400" dirty="0"/>
              <a:t>-</a:t>
            </a:r>
            <a:r>
              <a:rPr lang="zh-CN" altLang="en-US" sz="1400" dirty="0"/>
              <a:t>读结束）</a:t>
            </a:r>
            <a:r>
              <a:rPr lang="en-US" altLang="zh-CN" sz="1400" dirty="0"/>
              <a:t>214us</a:t>
            </a:r>
          </a:p>
          <a:p>
            <a:r>
              <a:rPr lang="zh-CN" altLang="en-US" sz="1400" dirty="0"/>
              <a:t>计算延迟（</a:t>
            </a:r>
            <a:r>
              <a:rPr lang="en-US" altLang="zh-CN" sz="1400" dirty="0" err="1"/>
              <a:t>clock_gettime</a:t>
            </a:r>
            <a:r>
              <a:rPr lang="zh-CN" altLang="en-US" sz="1400" dirty="0"/>
              <a:t>）</a:t>
            </a:r>
            <a:r>
              <a:rPr lang="en-US" altLang="zh-CN" sz="1400" dirty="0"/>
              <a:t>224us</a:t>
            </a:r>
            <a:endParaRPr lang="zh-CN" altLang="en-US" sz="1400" dirty="0"/>
          </a:p>
        </p:txBody>
      </p:sp>
      <p:sp>
        <p:nvSpPr>
          <p:cNvPr id="18" name="矩形 17"/>
          <p:cNvSpPr/>
          <p:nvPr/>
        </p:nvSpPr>
        <p:spPr>
          <a:xfrm>
            <a:off x="3714750" y="2935919"/>
            <a:ext cx="2238375" cy="37945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SHM</a:t>
            </a:r>
            <a:endParaRPr lang="zh-CN" altLang="en-US" sz="1100" dirty="0">
              <a:solidFill>
                <a:schemeClr val="tx1"/>
              </a:solidFill>
            </a:endParaRPr>
          </a:p>
        </p:txBody>
      </p:sp>
      <p:sp>
        <p:nvSpPr>
          <p:cNvPr id="28" name="矩形 27"/>
          <p:cNvSpPr/>
          <p:nvPr/>
        </p:nvSpPr>
        <p:spPr>
          <a:xfrm>
            <a:off x="1914626" y="1731066"/>
            <a:ext cx="380997" cy="342899"/>
          </a:xfrm>
          <a:prstGeom prst="rect">
            <a:avLst/>
          </a:prstGeom>
          <a:solidFill>
            <a:schemeClr val="accent5">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dirty="0">
              <a:solidFill>
                <a:schemeClr val="tx1"/>
              </a:solidFill>
            </a:endParaRPr>
          </a:p>
        </p:txBody>
      </p:sp>
      <p:sp>
        <p:nvSpPr>
          <p:cNvPr id="32" name="矩形 31"/>
          <p:cNvSpPr/>
          <p:nvPr/>
        </p:nvSpPr>
        <p:spPr>
          <a:xfrm>
            <a:off x="3833241" y="1731066"/>
            <a:ext cx="4974619" cy="34290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Wait </a:t>
            </a:r>
            <a:r>
              <a:rPr lang="en-US" altLang="zh-CN" sz="1100" dirty="0" err="1">
                <a:solidFill>
                  <a:schemeClr val="tx1"/>
                </a:solidFill>
              </a:rPr>
              <a:t>fot</a:t>
            </a:r>
            <a:r>
              <a:rPr lang="en-US" altLang="zh-CN" sz="1100" dirty="0">
                <a:solidFill>
                  <a:schemeClr val="tx1"/>
                </a:solidFill>
              </a:rPr>
              <a:t> next publish</a:t>
            </a:r>
            <a:endParaRPr lang="zh-CN" altLang="en-US" sz="1100" dirty="0">
              <a:solidFill>
                <a:schemeClr val="tx1"/>
              </a:solidFill>
            </a:endParaRPr>
          </a:p>
        </p:txBody>
      </p:sp>
      <p:sp>
        <p:nvSpPr>
          <p:cNvPr id="13" name="文本框 12"/>
          <p:cNvSpPr txBox="1"/>
          <p:nvPr/>
        </p:nvSpPr>
        <p:spPr>
          <a:xfrm>
            <a:off x="1866895" y="1338253"/>
            <a:ext cx="1524000" cy="276999"/>
          </a:xfrm>
          <a:prstGeom prst="rect">
            <a:avLst/>
          </a:prstGeom>
          <a:noFill/>
        </p:spPr>
        <p:txBody>
          <a:bodyPr wrap="square" rtlCol="0">
            <a:spAutoFit/>
          </a:bodyPr>
          <a:lstStyle/>
          <a:p>
            <a:r>
              <a:rPr lang="zh-CN" altLang="en-US" sz="1200" dirty="0"/>
              <a:t>确认是否连接到</a:t>
            </a:r>
            <a:r>
              <a:rPr lang="en-US" altLang="zh-CN" sz="1200" dirty="0"/>
              <a:t>sub</a:t>
            </a:r>
            <a:endParaRPr lang="zh-CN" altLang="en-US" sz="1200" dirty="0"/>
          </a:p>
        </p:txBody>
      </p:sp>
      <p:cxnSp>
        <p:nvCxnSpPr>
          <p:cNvPr id="17" name="直接箭头连接符 16"/>
          <p:cNvCxnSpPr/>
          <p:nvPr/>
        </p:nvCxnSpPr>
        <p:spPr>
          <a:xfrm flipH="1">
            <a:off x="2106695" y="1615252"/>
            <a:ext cx="197906" cy="270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左大括号 36"/>
          <p:cNvSpPr/>
          <p:nvPr/>
        </p:nvSpPr>
        <p:spPr>
          <a:xfrm rot="16200000">
            <a:off x="2012541" y="2050346"/>
            <a:ext cx="203125" cy="38099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8" name="左大括号 37"/>
          <p:cNvSpPr/>
          <p:nvPr/>
        </p:nvSpPr>
        <p:spPr>
          <a:xfrm rot="16200000">
            <a:off x="2810286" y="1687204"/>
            <a:ext cx="173960" cy="112394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9" name="文本框 38"/>
          <p:cNvSpPr txBox="1"/>
          <p:nvPr/>
        </p:nvSpPr>
        <p:spPr>
          <a:xfrm>
            <a:off x="2537177" y="2312438"/>
            <a:ext cx="546945" cy="307777"/>
          </a:xfrm>
          <a:prstGeom prst="rect">
            <a:avLst/>
          </a:prstGeom>
          <a:noFill/>
        </p:spPr>
        <p:txBody>
          <a:bodyPr wrap="none" rtlCol="0">
            <a:spAutoFit/>
          </a:bodyPr>
          <a:lstStyle/>
          <a:p>
            <a:r>
              <a:rPr lang="en-US" altLang="zh-CN" sz="1400" dirty="0"/>
              <a:t>34us</a:t>
            </a:r>
            <a:endParaRPr lang="zh-CN" altLang="en-US" sz="1400" dirty="0"/>
          </a:p>
        </p:txBody>
      </p:sp>
      <p:sp>
        <p:nvSpPr>
          <p:cNvPr id="41" name="文本框 40"/>
          <p:cNvSpPr txBox="1"/>
          <p:nvPr/>
        </p:nvSpPr>
        <p:spPr>
          <a:xfrm>
            <a:off x="1831651" y="2270965"/>
            <a:ext cx="546945" cy="307777"/>
          </a:xfrm>
          <a:prstGeom prst="rect">
            <a:avLst/>
          </a:prstGeom>
          <a:noFill/>
        </p:spPr>
        <p:txBody>
          <a:bodyPr wrap="none" rtlCol="0">
            <a:spAutoFit/>
          </a:bodyPr>
          <a:lstStyle/>
          <a:p>
            <a:r>
              <a:rPr lang="en-US" altLang="zh-CN" sz="1400" dirty="0"/>
              <a:t>13us</a:t>
            </a:r>
            <a:endParaRPr lang="zh-CN" altLang="en-US" sz="1400" dirty="0"/>
          </a:p>
        </p:txBody>
      </p:sp>
      <p:sp>
        <p:nvSpPr>
          <p:cNvPr id="42" name="左大括号 41"/>
          <p:cNvSpPr/>
          <p:nvPr/>
        </p:nvSpPr>
        <p:spPr>
          <a:xfrm rot="16200000">
            <a:off x="4788039" y="2334953"/>
            <a:ext cx="91795" cy="223837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4" name="文本框 43"/>
          <p:cNvSpPr txBox="1"/>
          <p:nvPr/>
        </p:nvSpPr>
        <p:spPr>
          <a:xfrm>
            <a:off x="4549432" y="3530547"/>
            <a:ext cx="641522" cy="307777"/>
          </a:xfrm>
          <a:prstGeom prst="rect">
            <a:avLst/>
          </a:prstGeom>
          <a:noFill/>
        </p:spPr>
        <p:txBody>
          <a:bodyPr wrap="none" rtlCol="0">
            <a:spAutoFit/>
          </a:bodyPr>
          <a:lstStyle/>
          <a:p>
            <a:r>
              <a:rPr lang="en-US" altLang="zh-CN" sz="1400" dirty="0"/>
              <a:t>145us</a:t>
            </a:r>
            <a:endParaRPr lang="zh-CN" altLang="en-US" sz="1400" dirty="0"/>
          </a:p>
        </p:txBody>
      </p:sp>
      <p:sp>
        <p:nvSpPr>
          <p:cNvPr id="45" name="左大括号 44"/>
          <p:cNvSpPr/>
          <p:nvPr/>
        </p:nvSpPr>
        <p:spPr>
          <a:xfrm rot="16200000">
            <a:off x="6076952" y="4448480"/>
            <a:ext cx="203125" cy="38099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6" name="文本框 45"/>
          <p:cNvSpPr txBox="1"/>
          <p:nvPr/>
        </p:nvSpPr>
        <p:spPr>
          <a:xfrm>
            <a:off x="5927953" y="4696621"/>
            <a:ext cx="452368" cy="307777"/>
          </a:xfrm>
          <a:prstGeom prst="rect">
            <a:avLst/>
          </a:prstGeom>
          <a:noFill/>
        </p:spPr>
        <p:txBody>
          <a:bodyPr wrap="none" rtlCol="0">
            <a:spAutoFit/>
          </a:bodyPr>
          <a:lstStyle/>
          <a:p>
            <a:r>
              <a:rPr lang="en-US" altLang="zh-CN" sz="1400" dirty="0"/>
              <a:t>7us</a:t>
            </a:r>
            <a:endParaRPr lang="zh-CN" altLang="en-US" sz="1400" dirty="0"/>
          </a:p>
        </p:txBody>
      </p:sp>
      <p:sp>
        <p:nvSpPr>
          <p:cNvPr id="47" name="左大括号 46"/>
          <p:cNvSpPr/>
          <p:nvPr/>
        </p:nvSpPr>
        <p:spPr>
          <a:xfrm rot="16200000">
            <a:off x="6977599" y="4044070"/>
            <a:ext cx="153952" cy="11511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8" name="文本框 47"/>
          <p:cNvSpPr txBox="1"/>
          <p:nvPr/>
        </p:nvSpPr>
        <p:spPr>
          <a:xfrm>
            <a:off x="6826550" y="4685554"/>
            <a:ext cx="546945" cy="307777"/>
          </a:xfrm>
          <a:prstGeom prst="rect">
            <a:avLst/>
          </a:prstGeom>
          <a:noFill/>
        </p:spPr>
        <p:txBody>
          <a:bodyPr wrap="none" rtlCol="0">
            <a:spAutoFit/>
          </a:bodyPr>
          <a:lstStyle/>
          <a:p>
            <a:r>
              <a:rPr lang="en-US" altLang="zh-CN" sz="1400" dirty="0"/>
              <a:t>22us</a:t>
            </a:r>
            <a:endParaRPr lang="zh-CN" altLang="en-US" sz="1400" dirty="0"/>
          </a:p>
        </p:txBody>
      </p:sp>
      <p:sp>
        <p:nvSpPr>
          <p:cNvPr id="49" name="左大括号 48"/>
          <p:cNvSpPr/>
          <p:nvPr/>
        </p:nvSpPr>
        <p:spPr>
          <a:xfrm rot="16200000">
            <a:off x="8591111" y="3674908"/>
            <a:ext cx="141644" cy="187964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0" name="文本框 49"/>
          <p:cNvSpPr txBox="1"/>
          <p:nvPr/>
        </p:nvSpPr>
        <p:spPr>
          <a:xfrm>
            <a:off x="8233243" y="4685554"/>
            <a:ext cx="546944" cy="307777"/>
          </a:xfrm>
          <a:prstGeom prst="rect">
            <a:avLst/>
          </a:prstGeom>
          <a:noFill/>
        </p:spPr>
        <p:txBody>
          <a:bodyPr wrap="square" rtlCol="0">
            <a:spAutoFit/>
          </a:bodyPr>
          <a:lstStyle/>
          <a:p>
            <a:r>
              <a:rPr lang="en-US" altLang="zh-CN" sz="1400" dirty="0"/>
              <a:t>46us</a:t>
            </a:r>
            <a:endParaRPr lang="zh-CN" altLang="en-US" sz="1400" dirty="0"/>
          </a:p>
        </p:txBody>
      </p:sp>
      <p:sp>
        <p:nvSpPr>
          <p:cNvPr id="54" name="左大括号 53"/>
          <p:cNvSpPr/>
          <p:nvPr/>
        </p:nvSpPr>
        <p:spPr>
          <a:xfrm rot="16200000" flipH="1">
            <a:off x="5161440" y="-2979307"/>
            <a:ext cx="164146" cy="7134224"/>
          </a:xfrm>
          <a:prstGeom prst="leftBrace">
            <a:avLst>
              <a:gd name="adj1" fmla="val 8333"/>
              <a:gd name="adj2" fmla="val 5018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5" name="文本框 54"/>
          <p:cNvSpPr txBox="1"/>
          <p:nvPr/>
        </p:nvSpPr>
        <p:spPr>
          <a:xfrm>
            <a:off x="4787179" y="318515"/>
            <a:ext cx="1072730" cy="307777"/>
          </a:xfrm>
          <a:prstGeom prst="rect">
            <a:avLst/>
          </a:prstGeom>
          <a:noFill/>
        </p:spPr>
        <p:txBody>
          <a:bodyPr wrap="none" rtlCol="0">
            <a:spAutoFit/>
          </a:bodyPr>
          <a:lstStyle/>
          <a:p>
            <a:r>
              <a:rPr lang="en-US" altLang="zh-CN" sz="1400" dirty="0"/>
              <a:t>Period/1ms</a:t>
            </a:r>
            <a:endParaRPr lang="zh-CN" altLang="en-US" sz="1400" dirty="0"/>
          </a:p>
        </p:txBody>
      </p:sp>
      <p:sp>
        <p:nvSpPr>
          <p:cNvPr id="57" name="左大括号 56"/>
          <p:cNvSpPr/>
          <p:nvPr/>
        </p:nvSpPr>
        <p:spPr>
          <a:xfrm rot="16200000" flipH="1">
            <a:off x="2548274" y="185141"/>
            <a:ext cx="304129" cy="2028822"/>
          </a:xfrm>
          <a:prstGeom prst="leftBrace">
            <a:avLst>
              <a:gd name="adj1" fmla="val 8333"/>
              <a:gd name="adj2" fmla="val 5018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8" name="矩形 57"/>
          <p:cNvSpPr/>
          <p:nvPr/>
        </p:nvSpPr>
        <p:spPr>
          <a:xfrm>
            <a:off x="1685927" y="1732002"/>
            <a:ext cx="180968" cy="342899"/>
          </a:xfrm>
          <a:prstGeom prst="rect">
            <a:avLst/>
          </a:prstGeom>
          <a:solidFill>
            <a:schemeClr val="accent1">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dirty="0">
              <a:solidFill>
                <a:schemeClr val="tx1"/>
              </a:solidFill>
            </a:endParaRPr>
          </a:p>
        </p:txBody>
      </p:sp>
      <p:sp>
        <p:nvSpPr>
          <p:cNvPr id="59" name="矩形 58"/>
          <p:cNvSpPr/>
          <p:nvPr/>
        </p:nvSpPr>
        <p:spPr>
          <a:xfrm>
            <a:off x="3534901" y="1731066"/>
            <a:ext cx="180968" cy="342899"/>
          </a:xfrm>
          <a:prstGeom prst="rect">
            <a:avLst/>
          </a:prstGeom>
          <a:solidFill>
            <a:schemeClr val="accent1">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dirty="0">
              <a:solidFill>
                <a:schemeClr val="tx1"/>
              </a:solidFill>
            </a:endParaRPr>
          </a:p>
        </p:txBody>
      </p:sp>
      <p:cxnSp>
        <p:nvCxnSpPr>
          <p:cNvPr id="63" name="直接箭头连接符 62"/>
          <p:cNvCxnSpPr/>
          <p:nvPr/>
        </p:nvCxnSpPr>
        <p:spPr>
          <a:xfrm flipV="1">
            <a:off x="1495420" y="2113826"/>
            <a:ext cx="232257" cy="163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641817" y="2249175"/>
            <a:ext cx="1097766" cy="461665"/>
          </a:xfrm>
          <a:prstGeom prst="rect">
            <a:avLst/>
          </a:prstGeom>
          <a:noFill/>
        </p:spPr>
        <p:txBody>
          <a:bodyPr wrap="square" rtlCol="0">
            <a:spAutoFit/>
          </a:bodyPr>
          <a:lstStyle/>
          <a:p>
            <a:r>
              <a:rPr lang="en-US" altLang="zh-CN" sz="1200" dirty="0"/>
              <a:t>Publish_entry8us</a:t>
            </a:r>
            <a:endParaRPr lang="zh-CN" altLang="en-US" sz="1200" dirty="0"/>
          </a:p>
        </p:txBody>
      </p:sp>
      <p:cxnSp>
        <p:nvCxnSpPr>
          <p:cNvPr id="66" name="直接箭头连接符 65"/>
          <p:cNvCxnSpPr>
            <a:stCxn id="67" idx="1"/>
            <a:endCxn id="59" idx="2"/>
          </p:cNvCxnSpPr>
          <p:nvPr/>
        </p:nvCxnSpPr>
        <p:spPr>
          <a:xfrm flipH="1" flipV="1">
            <a:off x="3625385" y="2073965"/>
            <a:ext cx="280740" cy="170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3906125" y="2106233"/>
            <a:ext cx="1817538" cy="276999"/>
          </a:xfrm>
          <a:prstGeom prst="rect">
            <a:avLst/>
          </a:prstGeom>
          <a:noFill/>
        </p:spPr>
        <p:txBody>
          <a:bodyPr wrap="square" rtlCol="0">
            <a:spAutoFit/>
          </a:bodyPr>
          <a:lstStyle/>
          <a:p>
            <a:r>
              <a:rPr lang="en-US" altLang="zh-CN" sz="1200" dirty="0"/>
              <a:t>Pulish_return_ture7us</a:t>
            </a:r>
            <a:endParaRPr lang="zh-CN" altLang="en-US" sz="1200" dirty="0"/>
          </a:p>
        </p:txBody>
      </p:sp>
      <p:sp>
        <p:nvSpPr>
          <p:cNvPr id="75" name="文本框 74"/>
          <p:cNvSpPr txBox="1"/>
          <p:nvPr/>
        </p:nvSpPr>
        <p:spPr>
          <a:xfrm>
            <a:off x="2106695" y="814407"/>
            <a:ext cx="1524000" cy="276999"/>
          </a:xfrm>
          <a:prstGeom prst="rect">
            <a:avLst/>
          </a:prstGeom>
          <a:noFill/>
        </p:spPr>
        <p:txBody>
          <a:bodyPr wrap="square" rtlCol="0">
            <a:spAutoFit/>
          </a:bodyPr>
          <a:lstStyle/>
          <a:p>
            <a:r>
              <a:rPr lang="en-US" altLang="zh-CN" sz="1200" dirty="0"/>
              <a:t>Publish 69us</a:t>
            </a:r>
            <a:endParaRPr lang="zh-CN" altLang="en-US" sz="1200" dirty="0"/>
          </a:p>
        </p:txBody>
      </p:sp>
      <p:cxnSp>
        <p:nvCxnSpPr>
          <p:cNvPr id="77" name="直接连接符 76"/>
          <p:cNvCxnSpPr>
            <a:stCxn id="57" idx="2"/>
          </p:cNvCxnSpPr>
          <p:nvPr/>
        </p:nvCxnSpPr>
        <p:spPr>
          <a:xfrm>
            <a:off x="3714750" y="1351616"/>
            <a:ext cx="0" cy="1634441"/>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965760" y="3260267"/>
            <a:ext cx="0" cy="127257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rotWithShape="1">
          <a:blip r:embed="rId3"/>
          <a:srcRect l="29023"/>
          <a:stretch>
            <a:fillRect/>
          </a:stretch>
        </p:blipFill>
        <p:spPr>
          <a:xfrm>
            <a:off x="6235235" y="1018169"/>
            <a:ext cx="6318462" cy="3740375"/>
          </a:xfrm>
          <a:prstGeom prst="rect">
            <a:avLst/>
          </a:prstGeom>
        </p:spPr>
      </p:pic>
      <p:sp>
        <p:nvSpPr>
          <p:cNvPr id="52" name="左大括号 51"/>
          <p:cNvSpPr/>
          <p:nvPr/>
        </p:nvSpPr>
        <p:spPr>
          <a:xfrm rot="10800000" flipH="1">
            <a:off x="6482685" y="2687603"/>
            <a:ext cx="343865" cy="496238"/>
          </a:xfrm>
          <a:prstGeom prst="leftBrace">
            <a:avLst>
              <a:gd name="adj1" fmla="val 8333"/>
              <a:gd name="adj2" fmla="val 50180"/>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rgbClr val="FF0000"/>
              </a:solidFill>
            </a:endParaRPr>
          </a:p>
        </p:txBody>
      </p:sp>
      <p:cxnSp>
        <p:nvCxnSpPr>
          <p:cNvPr id="9" name="直接箭头连接符 8"/>
          <p:cNvCxnSpPr>
            <a:stCxn id="52" idx="1"/>
          </p:cNvCxnSpPr>
          <p:nvPr/>
        </p:nvCxnSpPr>
        <p:spPr>
          <a:xfrm flipH="1">
            <a:off x="5124900" y="2934829"/>
            <a:ext cx="1357785" cy="197418"/>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1104900" y="2076450"/>
            <a:ext cx="9363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直接箭头连接符 4"/>
          <p:cNvCxnSpPr/>
          <p:nvPr/>
        </p:nvCxnSpPr>
        <p:spPr>
          <a:xfrm>
            <a:off x="1104900" y="4475198"/>
            <a:ext cx="9363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矩形 7"/>
          <p:cNvSpPr/>
          <p:nvPr/>
        </p:nvSpPr>
        <p:spPr>
          <a:xfrm>
            <a:off x="2329424" y="1735060"/>
            <a:ext cx="1123952" cy="3429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write</a:t>
            </a:r>
            <a:endParaRPr lang="zh-CN" altLang="en-US" sz="1100" dirty="0">
              <a:solidFill>
                <a:schemeClr val="tx1"/>
              </a:solidFill>
            </a:endParaRPr>
          </a:p>
        </p:txBody>
      </p:sp>
      <p:sp>
        <p:nvSpPr>
          <p:cNvPr id="15" name="矩形 14"/>
          <p:cNvSpPr/>
          <p:nvPr/>
        </p:nvSpPr>
        <p:spPr>
          <a:xfrm>
            <a:off x="5965760" y="4170397"/>
            <a:ext cx="425871" cy="30480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listen</a:t>
            </a:r>
            <a:endParaRPr lang="zh-CN" altLang="en-US" sz="1200" dirty="0">
              <a:solidFill>
                <a:schemeClr val="tx1"/>
              </a:solidFill>
            </a:endParaRPr>
          </a:p>
        </p:txBody>
      </p:sp>
      <p:sp>
        <p:nvSpPr>
          <p:cNvPr id="16" name="矩形 15"/>
          <p:cNvSpPr/>
          <p:nvPr/>
        </p:nvSpPr>
        <p:spPr>
          <a:xfrm>
            <a:off x="6463101" y="4170397"/>
            <a:ext cx="1155740" cy="304801"/>
          </a:xfrm>
          <a:prstGeom prst="rect">
            <a:avLst/>
          </a:prstGeom>
          <a:solidFill>
            <a:schemeClr val="accent6">
              <a:lumMod val="20000"/>
              <a:lumOff val="8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a:solidFill>
                  <a:schemeClr val="tx1"/>
                </a:solidFill>
              </a:rPr>
              <a:t>read</a:t>
            </a:r>
            <a:endParaRPr lang="zh-CN" altLang="en-US" sz="1400" dirty="0">
              <a:solidFill>
                <a:schemeClr val="tx1"/>
              </a:solidFill>
            </a:endParaRPr>
          </a:p>
        </p:txBody>
      </p:sp>
      <p:sp>
        <p:nvSpPr>
          <p:cNvPr id="20" name="矩形 19"/>
          <p:cNvSpPr/>
          <p:nvPr/>
        </p:nvSpPr>
        <p:spPr>
          <a:xfrm>
            <a:off x="7712930" y="4179922"/>
            <a:ext cx="1879642" cy="30480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Calculation latency</a:t>
            </a:r>
            <a:endParaRPr lang="zh-CN" altLang="en-US" sz="1000" dirty="0">
              <a:solidFill>
                <a:schemeClr val="tx1"/>
              </a:solidFill>
            </a:endParaRPr>
          </a:p>
        </p:txBody>
      </p:sp>
      <p:sp>
        <p:nvSpPr>
          <p:cNvPr id="23" name="文本框 22"/>
          <p:cNvSpPr txBox="1"/>
          <p:nvPr/>
        </p:nvSpPr>
        <p:spPr>
          <a:xfrm>
            <a:off x="9821645" y="1682825"/>
            <a:ext cx="646331" cy="369332"/>
          </a:xfrm>
          <a:prstGeom prst="rect">
            <a:avLst/>
          </a:prstGeom>
          <a:noFill/>
        </p:spPr>
        <p:txBody>
          <a:bodyPr wrap="none" rtlCol="0">
            <a:spAutoFit/>
          </a:bodyPr>
          <a:lstStyle/>
          <a:p>
            <a:r>
              <a:rPr lang="zh-CN" altLang="en-US" dirty="0"/>
              <a:t>发布</a:t>
            </a:r>
          </a:p>
        </p:txBody>
      </p:sp>
      <p:sp>
        <p:nvSpPr>
          <p:cNvPr id="24" name="文本框 23"/>
          <p:cNvSpPr txBox="1"/>
          <p:nvPr/>
        </p:nvSpPr>
        <p:spPr>
          <a:xfrm>
            <a:off x="9841380" y="4073599"/>
            <a:ext cx="646331" cy="369332"/>
          </a:xfrm>
          <a:prstGeom prst="rect">
            <a:avLst/>
          </a:prstGeom>
          <a:noFill/>
        </p:spPr>
        <p:txBody>
          <a:bodyPr wrap="none" rtlCol="0">
            <a:spAutoFit/>
          </a:bodyPr>
          <a:lstStyle/>
          <a:p>
            <a:r>
              <a:rPr lang="zh-CN" altLang="en-US" dirty="0"/>
              <a:t>订阅</a:t>
            </a:r>
          </a:p>
        </p:txBody>
      </p:sp>
      <p:cxnSp>
        <p:nvCxnSpPr>
          <p:cNvPr id="25" name="直接箭头连接符 24"/>
          <p:cNvCxnSpPr/>
          <p:nvPr/>
        </p:nvCxnSpPr>
        <p:spPr>
          <a:xfrm flipH="1" flipV="1">
            <a:off x="1676400" y="733060"/>
            <a:ext cx="9528" cy="134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flipV="1">
            <a:off x="8808982" y="733060"/>
            <a:ext cx="1" cy="1373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338948" y="2084424"/>
            <a:ext cx="0" cy="330517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7618841" y="4475198"/>
            <a:ext cx="0" cy="91440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左大括号 34"/>
          <p:cNvSpPr/>
          <p:nvPr/>
        </p:nvSpPr>
        <p:spPr>
          <a:xfrm rot="16200000">
            <a:off x="4845705" y="2861887"/>
            <a:ext cx="256857" cy="52894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6" name="文本框 35"/>
          <p:cNvSpPr txBox="1"/>
          <p:nvPr/>
        </p:nvSpPr>
        <p:spPr>
          <a:xfrm>
            <a:off x="3606245" y="5713572"/>
            <a:ext cx="2885726" cy="523220"/>
          </a:xfrm>
          <a:prstGeom prst="rect">
            <a:avLst/>
          </a:prstGeom>
          <a:noFill/>
        </p:spPr>
        <p:txBody>
          <a:bodyPr wrap="none" rtlCol="0">
            <a:spAutoFit/>
          </a:bodyPr>
          <a:lstStyle/>
          <a:p>
            <a:r>
              <a:rPr lang="zh-CN" altLang="en-US" sz="1400" b="1" dirty="0">
                <a:solidFill>
                  <a:srgbClr val="FF0000"/>
                </a:solidFill>
              </a:rPr>
              <a:t>实际延迟（写开始</a:t>
            </a:r>
            <a:r>
              <a:rPr lang="en-US" altLang="zh-CN" sz="1400" b="1" dirty="0">
                <a:solidFill>
                  <a:srgbClr val="FF0000"/>
                </a:solidFill>
              </a:rPr>
              <a:t>-</a:t>
            </a:r>
            <a:r>
              <a:rPr lang="zh-CN" altLang="en-US" sz="1400" b="1" dirty="0">
                <a:solidFill>
                  <a:srgbClr val="FF0000"/>
                </a:solidFill>
              </a:rPr>
              <a:t>读结束）</a:t>
            </a:r>
            <a:r>
              <a:rPr lang="en-US" altLang="zh-CN" sz="1400" b="1" dirty="0">
                <a:solidFill>
                  <a:srgbClr val="FF0000"/>
                </a:solidFill>
              </a:rPr>
              <a:t>214us</a:t>
            </a:r>
          </a:p>
          <a:p>
            <a:r>
              <a:rPr lang="zh-CN" altLang="en-US" sz="1400" dirty="0"/>
              <a:t>计算延迟（</a:t>
            </a:r>
            <a:r>
              <a:rPr lang="en-US" altLang="zh-CN" sz="1400" dirty="0" err="1"/>
              <a:t>clock_gettime</a:t>
            </a:r>
            <a:r>
              <a:rPr lang="zh-CN" altLang="en-US" sz="1400" dirty="0"/>
              <a:t>）</a:t>
            </a:r>
            <a:r>
              <a:rPr lang="en-US" altLang="zh-CN" sz="1400" dirty="0"/>
              <a:t>224us</a:t>
            </a:r>
            <a:endParaRPr lang="zh-CN" altLang="en-US" sz="1400" dirty="0"/>
          </a:p>
        </p:txBody>
      </p:sp>
      <p:sp>
        <p:nvSpPr>
          <p:cNvPr id="18" name="矩形 17"/>
          <p:cNvSpPr/>
          <p:nvPr/>
        </p:nvSpPr>
        <p:spPr>
          <a:xfrm>
            <a:off x="3714750" y="2935919"/>
            <a:ext cx="2238375" cy="37945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SHM</a:t>
            </a:r>
            <a:endParaRPr lang="zh-CN" altLang="en-US" sz="1100" dirty="0">
              <a:solidFill>
                <a:schemeClr val="tx1"/>
              </a:solidFill>
            </a:endParaRPr>
          </a:p>
        </p:txBody>
      </p:sp>
      <p:sp>
        <p:nvSpPr>
          <p:cNvPr id="28" name="矩形 27"/>
          <p:cNvSpPr/>
          <p:nvPr/>
        </p:nvSpPr>
        <p:spPr>
          <a:xfrm>
            <a:off x="1914626" y="1731066"/>
            <a:ext cx="380997" cy="342899"/>
          </a:xfrm>
          <a:prstGeom prst="rect">
            <a:avLst/>
          </a:prstGeom>
          <a:solidFill>
            <a:schemeClr val="accent5">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dirty="0">
              <a:solidFill>
                <a:schemeClr val="tx1"/>
              </a:solidFill>
            </a:endParaRPr>
          </a:p>
        </p:txBody>
      </p:sp>
      <p:sp>
        <p:nvSpPr>
          <p:cNvPr id="32" name="矩形 31"/>
          <p:cNvSpPr/>
          <p:nvPr/>
        </p:nvSpPr>
        <p:spPr>
          <a:xfrm>
            <a:off x="3833241" y="1731066"/>
            <a:ext cx="4974619" cy="34290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Wait </a:t>
            </a:r>
            <a:r>
              <a:rPr lang="en-US" altLang="zh-CN" sz="1100" dirty="0" err="1">
                <a:solidFill>
                  <a:schemeClr val="tx1"/>
                </a:solidFill>
              </a:rPr>
              <a:t>fot</a:t>
            </a:r>
            <a:r>
              <a:rPr lang="en-US" altLang="zh-CN" sz="1100" dirty="0">
                <a:solidFill>
                  <a:schemeClr val="tx1"/>
                </a:solidFill>
              </a:rPr>
              <a:t> next publish</a:t>
            </a:r>
            <a:endParaRPr lang="zh-CN" altLang="en-US" sz="1100" dirty="0">
              <a:solidFill>
                <a:schemeClr val="tx1"/>
              </a:solidFill>
            </a:endParaRPr>
          </a:p>
        </p:txBody>
      </p:sp>
      <p:sp>
        <p:nvSpPr>
          <p:cNvPr id="13" name="文本框 12"/>
          <p:cNvSpPr txBox="1"/>
          <p:nvPr/>
        </p:nvSpPr>
        <p:spPr>
          <a:xfrm>
            <a:off x="1866895" y="1338253"/>
            <a:ext cx="1524000" cy="276999"/>
          </a:xfrm>
          <a:prstGeom prst="rect">
            <a:avLst/>
          </a:prstGeom>
          <a:noFill/>
        </p:spPr>
        <p:txBody>
          <a:bodyPr wrap="square" rtlCol="0">
            <a:spAutoFit/>
          </a:bodyPr>
          <a:lstStyle/>
          <a:p>
            <a:r>
              <a:rPr lang="zh-CN" altLang="en-US" sz="1200" dirty="0"/>
              <a:t>确认是否连接到</a:t>
            </a:r>
            <a:r>
              <a:rPr lang="en-US" altLang="zh-CN" sz="1200" dirty="0"/>
              <a:t>sub</a:t>
            </a:r>
            <a:endParaRPr lang="zh-CN" altLang="en-US" sz="1200" dirty="0"/>
          </a:p>
        </p:txBody>
      </p:sp>
      <p:cxnSp>
        <p:nvCxnSpPr>
          <p:cNvPr id="17" name="直接箭头连接符 16"/>
          <p:cNvCxnSpPr/>
          <p:nvPr/>
        </p:nvCxnSpPr>
        <p:spPr>
          <a:xfrm flipH="1">
            <a:off x="2106695" y="1615252"/>
            <a:ext cx="197906" cy="270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左大括号 36"/>
          <p:cNvSpPr/>
          <p:nvPr/>
        </p:nvSpPr>
        <p:spPr>
          <a:xfrm rot="16200000">
            <a:off x="2012541" y="2050346"/>
            <a:ext cx="203125" cy="38099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8" name="左大括号 37"/>
          <p:cNvSpPr/>
          <p:nvPr/>
        </p:nvSpPr>
        <p:spPr>
          <a:xfrm rot="16200000">
            <a:off x="2810286" y="1687204"/>
            <a:ext cx="173960" cy="112394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9" name="文本框 38"/>
          <p:cNvSpPr txBox="1"/>
          <p:nvPr/>
        </p:nvSpPr>
        <p:spPr>
          <a:xfrm>
            <a:off x="2537177" y="2312438"/>
            <a:ext cx="546945" cy="307777"/>
          </a:xfrm>
          <a:prstGeom prst="rect">
            <a:avLst/>
          </a:prstGeom>
          <a:noFill/>
        </p:spPr>
        <p:txBody>
          <a:bodyPr wrap="none" rtlCol="0">
            <a:spAutoFit/>
          </a:bodyPr>
          <a:lstStyle/>
          <a:p>
            <a:r>
              <a:rPr lang="en-US" altLang="zh-CN" sz="1400" dirty="0"/>
              <a:t>34us</a:t>
            </a:r>
            <a:endParaRPr lang="zh-CN" altLang="en-US" sz="1400" dirty="0"/>
          </a:p>
        </p:txBody>
      </p:sp>
      <p:sp>
        <p:nvSpPr>
          <p:cNvPr id="41" name="文本框 40"/>
          <p:cNvSpPr txBox="1"/>
          <p:nvPr/>
        </p:nvSpPr>
        <p:spPr>
          <a:xfrm>
            <a:off x="1831651" y="2270965"/>
            <a:ext cx="546945" cy="307777"/>
          </a:xfrm>
          <a:prstGeom prst="rect">
            <a:avLst/>
          </a:prstGeom>
          <a:noFill/>
        </p:spPr>
        <p:txBody>
          <a:bodyPr wrap="none" rtlCol="0">
            <a:spAutoFit/>
          </a:bodyPr>
          <a:lstStyle/>
          <a:p>
            <a:r>
              <a:rPr lang="en-US" altLang="zh-CN" sz="1400" dirty="0"/>
              <a:t>13us</a:t>
            </a:r>
            <a:endParaRPr lang="zh-CN" altLang="en-US" sz="1400" dirty="0"/>
          </a:p>
        </p:txBody>
      </p:sp>
      <p:sp>
        <p:nvSpPr>
          <p:cNvPr id="42" name="左大括号 41"/>
          <p:cNvSpPr/>
          <p:nvPr/>
        </p:nvSpPr>
        <p:spPr>
          <a:xfrm rot="16200000">
            <a:off x="4788039" y="2334953"/>
            <a:ext cx="91795" cy="223837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4" name="文本框 43"/>
          <p:cNvSpPr txBox="1"/>
          <p:nvPr/>
        </p:nvSpPr>
        <p:spPr>
          <a:xfrm>
            <a:off x="4549432" y="3530547"/>
            <a:ext cx="641522" cy="307777"/>
          </a:xfrm>
          <a:prstGeom prst="rect">
            <a:avLst/>
          </a:prstGeom>
          <a:noFill/>
        </p:spPr>
        <p:txBody>
          <a:bodyPr wrap="none" rtlCol="0">
            <a:spAutoFit/>
          </a:bodyPr>
          <a:lstStyle/>
          <a:p>
            <a:r>
              <a:rPr lang="en-US" altLang="zh-CN" sz="1400" dirty="0"/>
              <a:t>145us</a:t>
            </a:r>
            <a:endParaRPr lang="zh-CN" altLang="en-US" sz="1400" dirty="0"/>
          </a:p>
        </p:txBody>
      </p:sp>
      <p:sp>
        <p:nvSpPr>
          <p:cNvPr id="45" name="左大括号 44"/>
          <p:cNvSpPr/>
          <p:nvPr/>
        </p:nvSpPr>
        <p:spPr>
          <a:xfrm rot="16200000">
            <a:off x="6076952" y="4448480"/>
            <a:ext cx="203125" cy="38099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6" name="文本框 45"/>
          <p:cNvSpPr txBox="1"/>
          <p:nvPr/>
        </p:nvSpPr>
        <p:spPr>
          <a:xfrm>
            <a:off x="5927953" y="4696621"/>
            <a:ext cx="452368" cy="307777"/>
          </a:xfrm>
          <a:prstGeom prst="rect">
            <a:avLst/>
          </a:prstGeom>
          <a:noFill/>
        </p:spPr>
        <p:txBody>
          <a:bodyPr wrap="none" rtlCol="0">
            <a:spAutoFit/>
          </a:bodyPr>
          <a:lstStyle/>
          <a:p>
            <a:r>
              <a:rPr lang="en-US" altLang="zh-CN" sz="1400" dirty="0"/>
              <a:t>7us</a:t>
            </a:r>
            <a:endParaRPr lang="zh-CN" altLang="en-US" sz="1400" dirty="0"/>
          </a:p>
        </p:txBody>
      </p:sp>
      <p:sp>
        <p:nvSpPr>
          <p:cNvPr id="47" name="左大括号 46"/>
          <p:cNvSpPr/>
          <p:nvPr/>
        </p:nvSpPr>
        <p:spPr>
          <a:xfrm rot="16200000">
            <a:off x="6977599" y="4044070"/>
            <a:ext cx="153952" cy="11511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8" name="文本框 47"/>
          <p:cNvSpPr txBox="1"/>
          <p:nvPr/>
        </p:nvSpPr>
        <p:spPr>
          <a:xfrm>
            <a:off x="6826550" y="4685554"/>
            <a:ext cx="546945" cy="307777"/>
          </a:xfrm>
          <a:prstGeom prst="rect">
            <a:avLst/>
          </a:prstGeom>
          <a:noFill/>
        </p:spPr>
        <p:txBody>
          <a:bodyPr wrap="none" rtlCol="0">
            <a:spAutoFit/>
          </a:bodyPr>
          <a:lstStyle/>
          <a:p>
            <a:r>
              <a:rPr lang="en-US" altLang="zh-CN" sz="1400" dirty="0"/>
              <a:t>22us</a:t>
            </a:r>
            <a:endParaRPr lang="zh-CN" altLang="en-US" sz="1400" dirty="0"/>
          </a:p>
        </p:txBody>
      </p:sp>
      <p:sp>
        <p:nvSpPr>
          <p:cNvPr id="49" name="左大括号 48"/>
          <p:cNvSpPr/>
          <p:nvPr/>
        </p:nvSpPr>
        <p:spPr>
          <a:xfrm rot="16200000">
            <a:off x="8591111" y="3674908"/>
            <a:ext cx="141644" cy="187964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0" name="文本框 49"/>
          <p:cNvSpPr txBox="1"/>
          <p:nvPr/>
        </p:nvSpPr>
        <p:spPr>
          <a:xfrm>
            <a:off x="8233243" y="4685554"/>
            <a:ext cx="546944" cy="307777"/>
          </a:xfrm>
          <a:prstGeom prst="rect">
            <a:avLst/>
          </a:prstGeom>
          <a:noFill/>
        </p:spPr>
        <p:txBody>
          <a:bodyPr wrap="square" rtlCol="0">
            <a:spAutoFit/>
          </a:bodyPr>
          <a:lstStyle/>
          <a:p>
            <a:r>
              <a:rPr lang="en-US" altLang="zh-CN" sz="1400" dirty="0"/>
              <a:t>46us</a:t>
            </a:r>
            <a:endParaRPr lang="zh-CN" altLang="en-US" sz="1400" dirty="0"/>
          </a:p>
        </p:txBody>
      </p:sp>
      <p:sp>
        <p:nvSpPr>
          <p:cNvPr id="54" name="左大括号 53"/>
          <p:cNvSpPr/>
          <p:nvPr/>
        </p:nvSpPr>
        <p:spPr>
          <a:xfrm rot="16200000" flipH="1">
            <a:off x="5161440" y="-2979307"/>
            <a:ext cx="164146" cy="7134224"/>
          </a:xfrm>
          <a:prstGeom prst="leftBrace">
            <a:avLst>
              <a:gd name="adj1" fmla="val 8333"/>
              <a:gd name="adj2" fmla="val 5018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5" name="文本框 54"/>
          <p:cNvSpPr txBox="1"/>
          <p:nvPr/>
        </p:nvSpPr>
        <p:spPr>
          <a:xfrm>
            <a:off x="4787179" y="318515"/>
            <a:ext cx="1072730" cy="307777"/>
          </a:xfrm>
          <a:prstGeom prst="rect">
            <a:avLst/>
          </a:prstGeom>
          <a:noFill/>
        </p:spPr>
        <p:txBody>
          <a:bodyPr wrap="none" rtlCol="0">
            <a:spAutoFit/>
          </a:bodyPr>
          <a:lstStyle/>
          <a:p>
            <a:r>
              <a:rPr lang="en-US" altLang="zh-CN" sz="1400" dirty="0"/>
              <a:t>Period/1ms</a:t>
            </a:r>
            <a:endParaRPr lang="zh-CN" altLang="en-US" sz="1400" dirty="0"/>
          </a:p>
        </p:txBody>
      </p:sp>
      <p:sp>
        <p:nvSpPr>
          <p:cNvPr id="57" name="左大括号 56"/>
          <p:cNvSpPr/>
          <p:nvPr/>
        </p:nvSpPr>
        <p:spPr>
          <a:xfrm rot="16200000" flipH="1">
            <a:off x="2548274" y="185141"/>
            <a:ext cx="304129" cy="2028822"/>
          </a:xfrm>
          <a:prstGeom prst="leftBrace">
            <a:avLst>
              <a:gd name="adj1" fmla="val 8333"/>
              <a:gd name="adj2" fmla="val 5018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8" name="矩形 57"/>
          <p:cNvSpPr/>
          <p:nvPr/>
        </p:nvSpPr>
        <p:spPr>
          <a:xfrm>
            <a:off x="1685927" y="1732002"/>
            <a:ext cx="180968" cy="342899"/>
          </a:xfrm>
          <a:prstGeom prst="rect">
            <a:avLst/>
          </a:prstGeom>
          <a:solidFill>
            <a:schemeClr val="accent1">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dirty="0">
              <a:solidFill>
                <a:schemeClr val="tx1"/>
              </a:solidFill>
            </a:endParaRPr>
          </a:p>
        </p:txBody>
      </p:sp>
      <p:sp>
        <p:nvSpPr>
          <p:cNvPr id="59" name="矩形 58"/>
          <p:cNvSpPr/>
          <p:nvPr/>
        </p:nvSpPr>
        <p:spPr>
          <a:xfrm>
            <a:off x="3534901" y="1731066"/>
            <a:ext cx="180968" cy="342899"/>
          </a:xfrm>
          <a:prstGeom prst="rect">
            <a:avLst/>
          </a:prstGeom>
          <a:solidFill>
            <a:schemeClr val="accent1">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dirty="0">
              <a:solidFill>
                <a:schemeClr val="tx1"/>
              </a:solidFill>
            </a:endParaRPr>
          </a:p>
        </p:txBody>
      </p:sp>
      <p:cxnSp>
        <p:nvCxnSpPr>
          <p:cNvPr id="63" name="直接箭头连接符 62"/>
          <p:cNvCxnSpPr/>
          <p:nvPr/>
        </p:nvCxnSpPr>
        <p:spPr>
          <a:xfrm flipV="1">
            <a:off x="1495420" y="2113826"/>
            <a:ext cx="232257" cy="163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641817" y="2249175"/>
            <a:ext cx="1097766" cy="461665"/>
          </a:xfrm>
          <a:prstGeom prst="rect">
            <a:avLst/>
          </a:prstGeom>
          <a:noFill/>
        </p:spPr>
        <p:txBody>
          <a:bodyPr wrap="square" rtlCol="0">
            <a:spAutoFit/>
          </a:bodyPr>
          <a:lstStyle/>
          <a:p>
            <a:r>
              <a:rPr lang="en-US" altLang="zh-CN" sz="1200" dirty="0"/>
              <a:t>Publish_entry8us</a:t>
            </a:r>
            <a:endParaRPr lang="zh-CN" altLang="en-US" sz="1200" dirty="0"/>
          </a:p>
        </p:txBody>
      </p:sp>
      <p:cxnSp>
        <p:nvCxnSpPr>
          <p:cNvPr id="66" name="直接箭头连接符 65"/>
          <p:cNvCxnSpPr>
            <a:stCxn id="67" idx="1"/>
            <a:endCxn id="59" idx="2"/>
          </p:cNvCxnSpPr>
          <p:nvPr/>
        </p:nvCxnSpPr>
        <p:spPr>
          <a:xfrm flipH="1" flipV="1">
            <a:off x="3625385" y="2073965"/>
            <a:ext cx="280740" cy="170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3906125" y="2106233"/>
            <a:ext cx="1817538" cy="276999"/>
          </a:xfrm>
          <a:prstGeom prst="rect">
            <a:avLst/>
          </a:prstGeom>
          <a:noFill/>
        </p:spPr>
        <p:txBody>
          <a:bodyPr wrap="square" rtlCol="0">
            <a:spAutoFit/>
          </a:bodyPr>
          <a:lstStyle/>
          <a:p>
            <a:r>
              <a:rPr lang="en-US" altLang="zh-CN" sz="1200" dirty="0"/>
              <a:t>Pulish_return_ture7us</a:t>
            </a:r>
            <a:endParaRPr lang="zh-CN" altLang="en-US" sz="1200" dirty="0"/>
          </a:p>
        </p:txBody>
      </p:sp>
      <p:sp>
        <p:nvSpPr>
          <p:cNvPr id="75" name="文本框 74"/>
          <p:cNvSpPr txBox="1"/>
          <p:nvPr/>
        </p:nvSpPr>
        <p:spPr>
          <a:xfrm>
            <a:off x="2106695" y="814407"/>
            <a:ext cx="1524000" cy="276999"/>
          </a:xfrm>
          <a:prstGeom prst="rect">
            <a:avLst/>
          </a:prstGeom>
          <a:noFill/>
        </p:spPr>
        <p:txBody>
          <a:bodyPr wrap="square" rtlCol="0">
            <a:spAutoFit/>
          </a:bodyPr>
          <a:lstStyle/>
          <a:p>
            <a:r>
              <a:rPr lang="en-US" altLang="zh-CN" sz="1200" dirty="0"/>
              <a:t>Publish 69us</a:t>
            </a:r>
            <a:endParaRPr lang="zh-CN" altLang="en-US" sz="1200" dirty="0"/>
          </a:p>
        </p:txBody>
      </p:sp>
      <p:cxnSp>
        <p:nvCxnSpPr>
          <p:cNvPr id="77" name="直接连接符 76"/>
          <p:cNvCxnSpPr>
            <a:stCxn id="57" idx="2"/>
          </p:cNvCxnSpPr>
          <p:nvPr/>
        </p:nvCxnSpPr>
        <p:spPr>
          <a:xfrm>
            <a:off x="3714750" y="1351616"/>
            <a:ext cx="0" cy="1634441"/>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965760" y="3260267"/>
            <a:ext cx="0" cy="127257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2624806" y="1169953"/>
            <a:ext cx="8902093" cy="3740375"/>
          </a:xfrm>
          <a:prstGeom prst="rect">
            <a:avLst/>
          </a:prstGeom>
        </p:spPr>
      </p:pic>
      <p:sp>
        <p:nvSpPr>
          <p:cNvPr id="52" name="左大括号 51"/>
          <p:cNvSpPr/>
          <p:nvPr/>
        </p:nvSpPr>
        <p:spPr>
          <a:xfrm rot="10800000" flipH="1">
            <a:off x="5445559" y="1773932"/>
            <a:ext cx="402785" cy="2819823"/>
          </a:xfrm>
          <a:prstGeom prst="leftBrace">
            <a:avLst>
              <a:gd name="adj1" fmla="val 8333"/>
              <a:gd name="adj2" fmla="val 50180"/>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rgbClr val="FF0000"/>
              </a:solidFill>
            </a:endParaRPr>
          </a:p>
        </p:txBody>
      </p:sp>
      <p:cxnSp>
        <p:nvCxnSpPr>
          <p:cNvPr id="9" name="直接箭头连接符 8"/>
          <p:cNvCxnSpPr/>
          <p:nvPr/>
        </p:nvCxnSpPr>
        <p:spPr>
          <a:xfrm flipH="1">
            <a:off x="4219575" y="3183844"/>
            <a:ext cx="1225983" cy="2529728"/>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1104900" y="2076450"/>
            <a:ext cx="9363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直接箭头连接符 4"/>
          <p:cNvCxnSpPr/>
          <p:nvPr/>
        </p:nvCxnSpPr>
        <p:spPr>
          <a:xfrm>
            <a:off x="1104900" y="4475198"/>
            <a:ext cx="93630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矩形 7"/>
          <p:cNvSpPr/>
          <p:nvPr/>
        </p:nvSpPr>
        <p:spPr>
          <a:xfrm>
            <a:off x="2329424" y="1735060"/>
            <a:ext cx="1123952" cy="3429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write</a:t>
            </a:r>
            <a:endParaRPr lang="zh-CN" altLang="en-US" sz="1100" dirty="0">
              <a:solidFill>
                <a:schemeClr val="tx1"/>
              </a:solidFill>
            </a:endParaRPr>
          </a:p>
        </p:txBody>
      </p:sp>
      <p:sp>
        <p:nvSpPr>
          <p:cNvPr id="15" name="矩形 14"/>
          <p:cNvSpPr/>
          <p:nvPr/>
        </p:nvSpPr>
        <p:spPr>
          <a:xfrm>
            <a:off x="5965760" y="4170397"/>
            <a:ext cx="425871" cy="30480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listen</a:t>
            </a:r>
            <a:endParaRPr lang="zh-CN" altLang="en-US" sz="1200" dirty="0">
              <a:solidFill>
                <a:schemeClr val="tx1"/>
              </a:solidFill>
            </a:endParaRPr>
          </a:p>
        </p:txBody>
      </p:sp>
      <p:sp>
        <p:nvSpPr>
          <p:cNvPr id="16" name="矩形 15"/>
          <p:cNvSpPr/>
          <p:nvPr/>
        </p:nvSpPr>
        <p:spPr>
          <a:xfrm>
            <a:off x="6463101" y="4170397"/>
            <a:ext cx="1155740" cy="304801"/>
          </a:xfrm>
          <a:prstGeom prst="rect">
            <a:avLst/>
          </a:prstGeom>
          <a:solidFill>
            <a:schemeClr val="accent6">
              <a:lumMod val="20000"/>
              <a:lumOff val="8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a:solidFill>
                  <a:schemeClr val="tx1"/>
                </a:solidFill>
              </a:rPr>
              <a:t>read</a:t>
            </a:r>
            <a:endParaRPr lang="zh-CN" altLang="en-US" sz="1400" dirty="0">
              <a:solidFill>
                <a:schemeClr val="tx1"/>
              </a:solidFill>
            </a:endParaRPr>
          </a:p>
        </p:txBody>
      </p:sp>
      <p:sp>
        <p:nvSpPr>
          <p:cNvPr id="20" name="矩形 19"/>
          <p:cNvSpPr/>
          <p:nvPr/>
        </p:nvSpPr>
        <p:spPr>
          <a:xfrm>
            <a:off x="7712930" y="4179922"/>
            <a:ext cx="1879642" cy="30480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Calculation latency</a:t>
            </a:r>
            <a:endParaRPr lang="zh-CN" altLang="en-US" sz="1000" dirty="0">
              <a:solidFill>
                <a:schemeClr val="tx1"/>
              </a:solidFill>
            </a:endParaRPr>
          </a:p>
        </p:txBody>
      </p:sp>
      <p:sp>
        <p:nvSpPr>
          <p:cNvPr id="23" name="文本框 22"/>
          <p:cNvSpPr txBox="1"/>
          <p:nvPr/>
        </p:nvSpPr>
        <p:spPr>
          <a:xfrm>
            <a:off x="9821645" y="1682825"/>
            <a:ext cx="646331" cy="369332"/>
          </a:xfrm>
          <a:prstGeom prst="rect">
            <a:avLst/>
          </a:prstGeom>
          <a:noFill/>
        </p:spPr>
        <p:txBody>
          <a:bodyPr wrap="none" rtlCol="0">
            <a:spAutoFit/>
          </a:bodyPr>
          <a:lstStyle/>
          <a:p>
            <a:r>
              <a:rPr lang="zh-CN" altLang="en-US" dirty="0"/>
              <a:t>发布</a:t>
            </a:r>
          </a:p>
        </p:txBody>
      </p:sp>
      <p:sp>
        <p:nvSpPr>
          <p:cNvPr id="24" name="文本框 23"/>
          <p:cNvSpPr txBox="1"/>
          <p:nvPr/>
        </p:nvSpPr>
        <p:spPr>
          <a:xfrm>
            <a:off x="9841380" y="4073599"/>
            <a:ext cx="646331" cy="369332"/>
          </a:xfrm>
          <a:prstGeom prst="rect">
            <a:avLst/>
          </a:prstGeom>
          <a:noFill/>
        </p:spPr>
        <p:txBody>
          <a:bodyPr wrap="none" rtlCol="0">
            <a:spAutoFit/>
          </a:bodyPr>
          <a:lstStyle/>
          <a:p>
            <a:r>
              <a:rPr lang="zh-CN" altLang="en-US" dirty="0"/>
              <a:t>订阅</a:t>
            </a:r>
          </a:p>
        </p:txBody>
      </p:sp>
      <p:cxnSp>
        <p:nvCxnSpPr>
          <p:cNvPr id="25" name="直接箭头连接符 24"/>
          <p:cNvCxnSpPr/>
          <p:nvPr/>
        </p:nvCxnSpPr>
        <p:spPr>
          <a:xfrm flipH="1" flipV="1">
            <a:off x="1676400" y="733060"/>
            <a:ext cx="9528" cy="134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flipV="1">
            <a:off x="8808982" y="733060"/>
            <a:ext cx="1" cy="1373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338948" y="2084424"/>
            <a:ext cx="0" cy="330517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7618841" y="4475198"/>
            <a:ext cx="0" cy="91440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左大括号 34"/>
          <p:cNvSpPr/>
          <p:nvPr/>
        </p:nvSpPr>
        <p:spPr>
          <a:xfrm rot="16200000">
            <a:off x="4845705" y="2861887"/>
            <a:ext cx="256857" cy="52894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6" name="文本框 35"/>
          <p:cNvSpPr txBox="1"/>
          <p:nvPr/>
        </p:nvSpPr>
        <p:spPr>
          <a:xfrm>
            <a:off x="3606245" y="5713572"/>
            <a:ext cx="2885726" cy="523220"/>
          </a:xfrm>
          <a:prstGeom prst="rect">
            <a:avLst/>
          </a:prstGeom>
          <a:noFill/>
        </p:spPr>
        <p:txBody>
          <a:bodyPr wrap="none" rtlCol="0">
            <a:spAutoFit/>
          </a:bodyPr>
          <a:lstStyle/>
          <a:p>
            <a:r>
              <a:rPr lang="zh-CN" altLang="en-US" sz="1400" dirty="0"/>
              <a:t>实际延迟（写开始</a:t>
            </a:r>
            <a:r>
              <a:rPr lang="en-US" altLang="zh-CN" sz="1400" dirty="0"/>
              <a:t>-</a:t>
            </a:r>
            <a:r>
              <a:rPr lang="zh-CN" altLang="en-US" sz="1400" dirty="0"/>
              <a:t>读结束）</a:t>
            </a:r>
            <a:r>
              <a:rPr lang="en-US" altLang="zh-CN" sz="1400" dirty="0"/>
              <a:t>214us</a:t>
            </a:r>
          </a:p>
          <a:p>
            <a:r>
              <a:rPr lang="zh-CN" altLang="en-US" sz="1400" dirty="0"/>
              <a:t>计算延迟（</a:t>
            </a:r>
            <a:r>
              <a:rPr lang="en-US" altLang="zh-CN" sz="1400" dirty="0" err="1"/>
              <a:t>clock_gettime</a:t>
            </a:r>
            <a:r>
              <a:rPr lang="zh-CN" altLang="en-US" sz="1400" dirty="0"/>
              <a:t>）</a:t>
            </a:r>
            <a:r>
              <a:rPr lang="en-US" altLang="zh-CN" sz="1400" dirty="0"/>
              <a:t>224us</a:t>
            </a:r>
            <a:endParaRPr lang="zh-CN" altLang="en-US" sz="1400" dirty="0"/>
          </a:p>
        </p:txBody>
      </p:sp>
      <p:sp>
        <p:nvSpPr>
          <p:cNvPr id="18" name="矩形 17"/>
          <p:cNvSpPr/>
          <p:nvPr/>
        </p:nvSpPr>
        <p:spPr>
          <a:xfrm>
            <a:off x="3714750" y="2935919"/>
            <a:ext cx="2238375" cy="37945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SHM</a:t>
            </a:r>
            <a:endParaRPr lang="zh-CN" altLang="en-US" sz="1100" dirty="0">
              <a:solidFill>
                <a:schemeClr val="tx1"/>
              </a:solidFill>
            </a:endParaRPr>
          </a:p>
        </p:txBody>
      </p:sp>
      <p:sp>
        <p:nvSpPr>
          <p:cNvPr id="28" name="矩形 27"/>
          <p:cNvSpPr/>
          <p:nvPr/>
        </p:nvSpPr>
        <p:spPr>
          <a:xfrm>
            <a:off x="1914626" y="1731066"/>
            <a:ext cx="380997" cy="342899"/>
          </a:xfrm>
          <a:prstGeom prst="rect">
            <a:avLst/>
          </a:prstGeom>
          <a:solidFill>
            <a:schemeClr val="accent5">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dirty="0">
              <a:solidFill>
                <a:schemeClr val="tx1"/>
              </a:solidFill>
            </a:endParaRPr>
          </a:p>
        </p:txBody>
      </p:sp>
      <p:sp>
        <p:nvSpPr>
          <p:cNvPr id="32" name="矩形 31"/>
          <p:cNvSpPr/>
          <p:nvPr/>
        </p:nvSpPr>
        <p:spPr>
          <a:xfrm>
            <a:off x="3833241" y="1731066"/>
            <a:ext cx="4974619" cy="342900"/>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Wait </a:t>
            </a:r>
            <a:r>
              <a:rPr lang="en-US" altLang="zh-CN" sz="1100" dirty="0" err="1">
                <a:solidFill>
                  <a:schemeClr val="tx1"/>
                </a:solidFill>
              </a:rPr>
              <a:t>fot</a:t>
            </a:r>
            <a:r>
              <a:rPr lang="en-US" altLang="zh-CN" sz="1100" dirty="0">
                <a:solidFill>
                  <a:schemeClr val="tx1"/>
                </a:solidFill>
              </a:rPr>
              <a:t> next publish</a:t>
            </a:r>
            <a:endParaRPr lang="zh-CN" altLang="en-US" sz="1100" dirty="0">
              <a:solidFill>
                <a:schemeClr val="tx1"/>
              </a:solidFill>
            </a:endParaRPr>
          </a:p>
        </p:txBody>
      </p:sp>
      <p:sp>
        <p:nvSpPr>
          <p:cNvPr id="13" name="文本框 12"/>
          <p:cNvSpPr txBox="1"/>
          <p:nvPr/>
        </p:nvSpPr>
        <p:spPr>
          <a:xfrm>
            <a:off x="1866895" y="1338253"/>
            <a:ext cx="1524000" cy="276999"/>
          </a:xfrm>
          <a:prstGeom prst="rect">
            <a:avLst/>
          </a:prstGeom>
          <a:noFill/>
        </p:spPr>
        <p:txBody>
          <a:bodyPr wrap="square" rtlCol="0">
            <a:spAutoFit/>
          </a:bodyPr>
          <a:lstStyle/>
          <a:p>
            <a:r>
              <a:rPr lang="zh-CN" altLang="en-US" sz="1200" dirty="0"/>
              <a:t>确认是否连接到</a:t>
            </a:r>
            <a:r>
              <a:rPr lang="en-US" altLang="zh-CN" sz="1200" dirty="0"/>
              <a:t>sub</a:t>
            </a:r>
            <a:endParaRPr lang="zh-CN" altLang="en-US" sz="1200" dirty="0"/>
          </a:p>
        </p:txBody>
      </p:sp>
      <p:cxnSp>
        <p:nvCxnSpPr>
          <p:cNvPr id="17" name="直接箭头连接符 16"/>
          <p:cNvCxnSpPr/>
          <p:nvPr/>
        </p:nvCxnSpPr>
        <p:spPr>
          <a:xfrm flipH="1">
            <a:off x="2106695" y="1615252"/>
            <a:ext cx="197906" cy="270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左大括号 36"/>
          <p:cNvSpPr/>
          <p:nvPr/>
        </p:nvSpPr>
        <p:spPr>
          <a:xfrm rot="16200000">
            <a:off x="2012541" y="2050346"/>
            <a:ext cx="203125" cy="38099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8" name="左大括号 37"/>
          <p:cNvSpPr/>
          <p:nvPr/>
        </p:nvSpPr>
        <p:spPr>
          <a:xfrm rot="16200000">
            <a:off x="2810286" y="1687204"/>
            <a:ext cx="173960" cy="112394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9" name="文本框 38"/>
          <p:cNvSpPr txBox="1"/>
          <p:nvPr/>
        </p:nvSpPr>
        <p:spPr>
          <a:xfrm>
            <a:off x="2537177" y="2312438"/>
            <a:ext cx="546945" cy="307777"/>
          </a:xfrm>
          <a:prstGeom prst="rect">
            <a:avLst/>
          </a:prstGeom>
          <a:noFill/>
        </p:spPr>
        <p:txBody>
          <a:bodyPr wrap="none" rtlCol="0">
            <a:spAutoFit/>
          </a:bodyPr>
          <a:lstStyle/>
          <a:p>
            <a:r>
              <a:rPr lang="en-US" altLang="zh-CN" sz="1400" dirty="0"/>
              <a:t>34us</a:t>
            </a:r>
            <a:endParaRPr lang="zh-CN" altLang="en-US" sz="1400" dirty="0"/>
          </a:p>
        </p:txBody>
      </p:sp>
      <p:sp>
        <p:nvSpPr>
          <p:cNvPr id="41" name="文本框 40"/>
          <p:cNvSpPr txBox="1"/>
          <p:nvPr/>
        </p:nvSpPr>
        <p:spPr>
          <a:xfrm>
            <a:off x="1831651" y="2270965"/>
            <a:ext cx="546945" cy="307777"/>
          </a:xfrm>
          <a:prstGeom prst="rect">
            <a:avLst/>
          </a:prstGeom>
          <a:noFill/>
        </p:spPr>
        <p:txBody>
          <a:bodyPr wrap="none" rtlCol="0">
            <a:spAutoFit/>
          </a:bodyPr>
          <a:lstStyle/>
          <a:p>
            <a:r>
              <a:rPr lang="en-US" altLang="zh-CN" sz="1400" dirty="0"/>
              <a:t>13us</a:t>
            </a:r>
            <a:endParaRPr lang="zh-CN" altLang="en-US" sz="1400" dirty="0"/>
          </a:p>
        </p:txBody>
      </p:sp>
      <p:sp>
        <p:nvSpPr>
          <p:cNvPr id="42" name="左大括号 41"/>
          <p:cNvSpPr/>
          <p:nvPr/>
        </p:nvSpPr>
        <p:spPr>
          <a:xfrm rot="16200000">
            <a:off x="4788039" y="2334953"/>
            <a:ext cx="91795" cy="223837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4" name="文本框 43"/>
          <p:cNvSpPr txBox="1"/>
          <p:nvPr/>
        </p:nvSpPr>
        <p:spPr>
          <a:xfrm>
            <a:off x="4549432" y="3530547"/>
            <a:ext cx="641522" cy="307777"/>
          </a:xfrm>
          <a:prstGeom prst="rect">
            <a:avLst/>
          </a:prstGeom>
          <a:noFill/>
        </p:spPr>
        <p:txBody>
          <a:bodyPr wrap="none" rtlCol="0">
            <a:spAutoFit/>
          </a:bodyPr>
          <a:lstStyle/>
          <a:p>
            <a:r>
              <a:rPr lang="en-US" altLang="zh-CN" sz="1400" dirty="0"/>
              <a:t>145us</a:t>
            </a:r>
            <a:endParaRPr lang="zh-CN" altLang="en-US" sz="1400" dirty="0"/>
          </a:p>
        </p:txBody>
      </p:sp>
      <p:sp>
        <p:nvSpPr>
          <p:cNvPr id="45" name="左大括号 44"/>
          <p:cNvSpPr/>
          <p:nvPr/>
        </p:nvSpPr>
        <p:spPr>
          <a:xfrm rot="16200000">
            <a:off x="6076952" y="4448480"/>
            <a:ext cx="203125" cy="38099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6" name="文本框 45"/>
          <p:cNvSpPr txBox="1"/>
          <p:nvPr/>
        </p:nvSpPr>
        <p:spPr>
          <a:xfrm>
            <a:off x="5927953" y="4696621"/>
            <a:ext cx="452368" cy="307777"/>
          </a:xfrm>
          <a:prstGeom prst="rect">
            <a:avLst/>
          </a:prstGeom>
          <a:noFill/>
        </p:spPr>
        <p:txBody>
          <a:bodyPr wrap="none" rtlCol="0">
            <a:spAutoFit/>
          </a:bodyPr>
          <a:lstStyle/>
          <a:p>
            <a:r>
              <a:rPr lang="en-US" altLang="zh-CN" sz="1400" dirty="0"/>
              <a:t>7us</a:t>
            </a:r>
            <a:endParaRPr lang="zh-CN" altLang="en-US" sz="1400" dirty="0"/>
          </a:p>
        </p:txBody>
      </p:sp>
      <p:sp>
        <p:nvSpPr>
          <p:cNvPr id="47" name="左大括号 46"/>
          <p:cNvSpPr/>
          <p:nvPr/>
        </p:nvSpPr>
        <p:spPr>
          <a:xfrm rot="16200000">
            <a:off x="6977599" y="4044070"/>
            <a:ext cx="153952" cy="11511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8" name="文本框 47"/>
          <p:cNvSpPr txBox="1"/>
          <p:nvPr/>
        </p:nvSpPr>
        <p:spPr>
          <a:xfrm>
            <a:off x="6826550" y="4685554"/>
            <a:ext cx="546945" cy="307777"/>
          </a:xfrm>
          <a:prstGeom prst="rect">
            <a:avLst/>
          </a:prstGeom>
          <a:noFill/>
        </p:spPr>
        <p:txBody>
          <a:bodyPr wrap="none" rtlCol="0">
            <a:spAutoFit/>
          </a:bodyPr>
          <a:lstStyle/>
          <a:p>
            <a:r>
              <a:rPr lang="en-US" altLang="zh-CN" sz="1400" dirty="0"/>
              <a:t>22us</a:t>
            </a:r>
            <a:endParaRPr lang="zh-CN" altLang="en-US" sz="1400" dirty="0"/>
          </a:p>
        </p:txBody>
      </p:sp>
      <p:sp>
        <p:nvSpPr>
          <p:cNvPr id="49" name="左大括号 48"/>
          <p:cNvSpPr/>
          <p:nvPr/>
        </p:nvSpPr>
        <p:spPr>
          <a:xfrm rot="16200000">
            <a:off x="8591111" y="3674908"/>
            <a:ext cx="141644" cy="187964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0" name="文本框 49"/>
          <p:cNvSpPr txBox="1"/>
          <p:nvPr/>
        </p:nvSpPr>
        <p:spPr>
          <a:xfrm>
            <a:off x="8233243" y="4685554"/>
            <a:ext cx="546944" cy="307777"/>
          </a:xfrm>
          <a:prstGeom prst="rect">
            <a:avLst/>
          </a:prstGeom>
          <a:noFill/>
        </p:spPr>
        <p:txBody>
          <a:bodyPr wrap="square" rtlCol="0">
            <a:spAutoFit/>
          </a:bodyPr>
          <a:lstStyle/>
          <a:p>
            <a:r>
              <a:rPr lang="en-US" altLang="zh-CN" sz="1400" dirty="0"/>
              <a:t>46us</a:t>
            </a:r>
            <a:endParaRPr lang="zh-CN" altLang="en-US" sz="1400" dirty="0"/>
          </a:p>
        </p:txBody>
      </p:sp>
      <p:sp>
        <p:nvSpPr>
          <p:cNvPr id="54" name="左大括号 53"/>
          <p:cNvSpPr/>
          <p:nvPr/>
        </p:nvSpPr>
        <p:spPr>
          <a:xfrm rot="16200000" flipH="1">
            <a:off x="5161440" y="-2979307"/>
            <a:ext cx="164146" cy="7134224"/>
          </a:xfrm>
          <a:prstGeom prst="leftBrace">
            <a:avLst>
              <a:gd name="adj1" fmla="val 8333"/>
              <a:gd name="adj2" fmla="val 5018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5" name="文本框 54"/>
          <p:cNvSpPr txBox="1"/>
          <p:nvPr/>
        </p:nvSpPr>
        <p:spPr>
          <a:xfrm>
            <a:off x="4787179" y="318515"/>
            <a:ext cx="1072730" cy="307777"/>
          </a:xfrm>
          <a:prstGeom prst="rect">
            <a:avLst/>
          </a:prstGeom>
          <a:noFill/>
        </p:spPr>
        <p:txBody>
          <a:bodyPr wrap="none" rtlCol="0">
            <a:spAutoFit/>
          </a:bodyPr>
          <a:lstStyle/>
          <a:p>
            <a:r>
              <a:rPr lang="en-US" altLang="zh-CN" sz="1400" dirty="0"/>
              <a:t>Period/1ms</a:t>
            </a:r>
            <a:endParaRPr lang="zh-CN" altLang="en-US" sz="1400" dirty="0"/>
          </a:p>
        </p:txBody>
      </p:sp>
      <p:sp>
        <p:nvSpPr>
          <p:cNvPr id="57" name="左大括号 56"/>
          <p:cNvSpPr/>
          <p:nvPr/>
        </p:nvSpPr>
        <p:spPr>
          <a:xfrm rot="16200000" flipH="1">
            <a:off x="2548274" y="185141"/>
            <a:ext cx="304129" cy="2028822"/>
          </a:xfrm>
          <a:prstGeom prst="leftBrace">
            <a:avLst>
              <a:gd name="adj1" fmla="val 8333"/>
              <a:gd name="adj2" fmla="val 5018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8" name="矩形 57"/>
          <p:cNvSpPr/>
          <p:nvPr/>
        </p:nvSpPr>
        <p:spPr>
          <a:xfrm>
            <a:off x="1685927" y="1732002"/>
            <a:ext cx="180968" cy="342899"/>
          </a:xfrm>
          <a:prstGeom prst="rect">
            <a:avLst/>
          </a:prstGeom>
          <a:solidFill>
            <a:schemeClr val="accent1">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dirty="0">
              <a:solidFill>
                <a:schemeClr val="tx1"/>
              </a:solidFill>
            </a:endParaRPr>
          </a:p>
        </p:txBody>
      </p:sp>
      <p:sp>
        <p:nvSpPr>
          <p:cNvPr id="59" name="矩形 58"/>
          <p:cNvSpPr/>
          <p:nvPr/>
        </p:nvSpPr>
        <p:spPr>
          <a:xfrm>
            <a:off x="3534901" y="1731066"/>
            <a:ext cx="180968" cy="342899"/>
          </a:xfrm>
          <a:prstGeom prst="rect">
            <a:avLst/>
          </a:prstGeom>
          <a:solidFill>
            <a:schemeClr val="accent1">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tLang="zh-CN" dirty="0">
              <a:solidFill>
                <a:schemeClr val="tx1"/>
              </a:solidFill>
            </a:endParaRPr>
          </a:p>
        </p:txBody>
      </p:sp>
      <p:cxnSp>
        <p:nvCxnSpPr>
          <p:cNvPr id="63" name="直接箭头连接符 62"/>
          <p:cNvCxnSpPr/>
          <p:nvPr/>
        </p:nvCxnSpPr>
        <p:spPr>
          <a:xfrm flipV="1">
            <a:off x="1495420" y="2113826"/>
            <a:ext cx="232257" cy="163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641817" y="2249175"/>
            <a:ext cx="1097766" cy="461665"/>
          </a:xfrm>
          <a:prstGeom prst="rect">
            <a:avLst/>
          </a:prstGeom>
          <a:noFill/>
        </p:spPr>
        <p:txBody>
          <a:bodyPr wrap="square" rtlCol="0">
            <a:spAutoFit/>
          </a:bodyPr>
          <a:lstStyle/>
          <a:p>
            <a:r>
              <a:rPr lang="en-US" altLang="zh-CN" sz="1200" dirty="0"/>
              <a:t>Publish_entry8us</a:t>
            </a:r>
            <a:endParaRPr lang="zh-CN" altLang="en-US" sz="1200" dirty="0"/>
          </a:p>
        </p:txBody>
      </p:sp>
      <p:cxnSp>
        <p:nvCxnSpPr>
          <p:cNvPr id="66" name="直接箭头连接符 65"/>
          <p:cNvCxnSpPr>
            <a:stCxn id="67" idx="1"/>
            <a:endCxn id="59" idx="2"/>
          </p:cNvCxnSpPr>
          <p:nvPr/>
        </p:nvCxnSpPr>
        <p:spPr>
          <a:xfrm flipH="1" flipV="1">
            <a:off x="3625385" y="2073965"/>
            <a:ext cx="280740" cy="170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3906125" y="2106233"/>
            <a:ext cx="1817538" cy="276999"/>
          </a:xfrm>
          <a:prstGeom prst="rect">
            <a:avLst/>
          </a:prstGeom>
          <a:noFill/>
        </p:spPr>
        <p:txBody>
          <a:bodyPr wrap="square" rtlCol="0">
            <a:spAutoFit/>
          </a:bodyPr>
          <a:lstStyle/>
          <a:p>
            <a:r>
              <a:rPr lang="en-US" altLang="zh-CN" sz="1200" dirty="0"/>
              <a:t>Pulish_return_ture7us</a:t>
            </a:r>
            <a:endParaRPr lang="zh-CN" altLang="en-US" sz="1200" dirty="0"/>
          </a:p>
        </p:txBody>
      </p:sp>
      <p:sp>
        <p:nvSpPr>
          <p:cNvPr id="75" name="文本框 74"/>
          <p:cNvSpPr txBox="1"/>
          <p:nvPr/>
        </p:nvSpPr>
        <p:spPr>
          <a:xfrm>
            <a:off x="2106695" y="814407"/>
            <a:ext cx="1524000" cy="276999"/>
          </a:xfrm>
          <a:prstGeom prst="rect">
            <a:avLst/>
          </a:prstGeom>
          <a:noFill/>
        </p:spPr>
        <p:txBody>
          <a:bodyPr wrap="square" rtlCol="0">
            <a:spAutoFit/>
          </a:bodyPr>
          <a:lstStyle/>
          <a:p>
            <a:r>
              <a:rPr lang="en-US" altLang="zh-CN" sz="1200" dirty="0"/>
              <a:t>Publish 69us</a:t>
            </a:r>
            <a:endParaRPr lang="zh-CN" altLang="en-US" sz="1200" dirty="0"/>
          </a:p>
        </p:txBody>
      </p:sp>
      <p:cxnSp>
        <p:nvCxnSpPr>
          <p:cNvPr id="77" name="直接连接符 76"/>
          <p:cNvCxnSpPr>
            <a:stCxn id="57" idx="2"/>
          </p:cNvCxnSpPr>
          <p:nvPr/>
        </p:nvCxnSpPr>
        <p:spPr>
          <a:xfrm>
            <a:off x="3714750" y="1351616"/>
            <a:ext cx="0" cy="1634441"/>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965760" y="3260267"/>
            <a:ext cx="0" cy="127257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1" name="图表 50"/>
          <p:cNvGraphicFramePr/>
          <p:nvPr/>
        </p:nvGraphicFramePr>
        <p:xfrm>
          <a:off x="7743780" y="89370"/>
          <a:ext cx="4000851" cy="28679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2" name="图表 51"/>
          <p:cNvGraphicFramePr/>
          <p:nvPr/>
        </p:nvGraphicFramePr>
        <p:xfrm>
          <a:off x="7740822" y="3144584"/>
          <a:ext cx="3658021" cy="249608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402301" y="448049"/>
            <a:ext cx="8255923" cy="5594801"/>
          </a:xfrm>
          <a:prstGeom prst="rect">
            <a:avLst/>
          </a:prstGeom>
          <a:noFill/>
        </p:spPr>
        <p:txBody>
          <a:bodyPr wrap="square" rtlCol="0">
            <a:spAutoFit/>
          </a:bodyPr>
          <a:lstStyle/>
          <a:p>
            <a:pPr>
              <a:lnSpc>
                <a:spcPct val="150000"/>
              </a:lnSpc>
            </a:pPr>
            <a:r>
              <a:rPr lang="en-US" altLang="zh-CN" sz="1600" dirty="0" err="1"/>
              <a:t>FastDDS</a:t>
            </a:r>
            <a:r>
              <a:rPr lang="zh-CN" altLang="en-US" sz="1600" dirty="0"/>
              <a:t>共享内存传输模式中，延迟主要阶段在</a:t>
            </a:r>
            <a:r>
              <a:rPr lang="en-US" altLang="zh-CN" sz="1600" dirty="0"/>
              <a:t>SHM</a:t>
            </a:r>
            <a:r>
              <a:rPr lang="zh-CN" altLang="en-US" sz="1600" dirty="0"/>
              <a:t>传输机制（占延迟时间的</a:t>
            </a:r>
            <a:r>
              <a:rPr lang="en-US" altLang="zh-CN" sz="1600" dirty="0"/>
              <a:t>60%</a:t>
            </a:r>
            <a:r>
              <a:rPr lang="zh-CN" altLang="en-US" sz="1600" dirty="0"/>
              <a:t>）</a:t>
            </a:r>
            <a:endParaRPr lang="en-US" altLang="zh-CN" sz="1600" dirty="0"/>
          </a:p>
          <a:p>
            <a:pPr>
              <a:lnSpc>
                <a:spcPct val="150000"/>
              </a:lnSpc>
            </a:pPr>
            <a:r>
              <a:rPr lang="zh-CN" altLang="en-US" sz="1600" dirty="0"/>
              <a:t>次要阶段在于发布订阅通过</a:t>
            </a:r>
            <a:r>
              <a:rPr lang="en-US" altLang="zh-CN" sz="1600" dirty="0" err="1"/>
              <a:t>datawriter</a:t>
            </a:r>
            <a:r>
              <a:rPr lang="zh-CN" altLang="en-US" sz="1600" dirty="0"/>
              <a:t>和</a:t>
            </a:r>
            <a:r>
              <a:rPr lang="en-US" altLang="zh-CN" sz="1600" dirty="0" err="1"/>
              <a:t>datareader</a:t>
            </a:r>
            <a:r>
              <a:rPr lang="zh-CN" altLang="en-US" sz="1600" dirty="0"/>
              <a:t>更新数据（占延迟时间的</a:t>
            </a:r>
            <a:r>
              <a:rPr lang="en-US" altLang="zh-CN" sz="1600" dirty="0"/>
              <a:t>40% </a:t>
            </a:r>
            <a:r>
              <a:rPr lang="zh-CN" altLang="en-US" sz="1600" dirty="0"/>
              <a:t>）</a:t>
            </a:r>
            <a:endParaRPr lang="en-US" altLang="zh-CN" sz="1600" dirty="0"/>
          </a:p>
          <a:p>
            <a:pPr>
              <a:lnSpc>
                <a:spcPct val="150000"/>
              </a:lnSpc>
            </a:pPr>
            <a:endParaRPr lang="en-US" altLang="zh-CN" sz="1600" dirty="0"/>
          </a:p>
          <a:p>
            <a:pPr>
              <a:lnSpc>
                <a:spcPct val="150000"/>
              </a:lnSpc>
            </a:pPr>
            <a:r>
              <a:rPr lang="zh-CN" altLang="en-US" sz="1600" dirty="0"/>
              <a:t>高延迟现象呈规律性，约</a:t>
            </a:r>
            <a:r>
              <a:rPr lang="en-US" altLang="zh-CN" sz="1600" dirty="0"/>
              <a:t>5s</a:t>
            </a:r>
            <a:r>
              <a:rPr lang="zh-CN" altLang="en-US" sz="1600" dirty="0"/>
              <a:t>出现一次持续</a:t>
            </a:r>
            <a:r>
              <a:rPr lang="en-US" altLang="zh-CN" sz="1600" dirty="0"/>
              <a:t>100ms</a:t>
            </a:r>
            <a:r>
              <a:rPr lang="zh-CN" altLang="en-US" sz="1600" dirty="0"/>
              <a:t>左右的高延迟</a:t>
            </a:r>
            <a:endParaRPr lang="en-US" altLang="zh-CN" sz="1600" dirty="0"/>
          </a:p>
          <a:p>
            <a:pPr>
              <a:lnSpc>
                <a:spcPct val="150000"/>
              </a:lnSpc>
            </a:pPr>
            <a:r>
              <a:rPr lang="en-US" altLang="zh-CN" sz="1600" dirty="0">
                <a:solidFill>
                  <a:srgbClr val="0070C0"/>
                </a:solidFill>
              </a:rPr>
              <a:t>#latency	max=748	min=71	avg=146</a:t>
            </a:r>
          </a:p>
          <a:p>
            <a:pPr>
              <a:lnSpc>
                <a:spcPct val="150000"/>
              </a:lnSpc>
            </a:pPr>
            <a:r>
              <a:rPr lang="zh-CN" altLang="en-US" sz="1600" b="1" dirty="0"/>
              <a:t>可能原因：</a:t>
            </a:r>
            <a:r>
              <a:rPr lang="en-US" altLang="zh-CN" sz="1600" b="1" dirty="0"/>
              <a:t>SHM</a:t>
            </a:r>
            <a:r>
              <a:rPr lang="zh-CN" altLang="en-US" sz="1600" b="1" dirty="0"/>
              <a:t>机制需要多次</a:t>
            </a:r>
            <a:r>
              <a:rPr lang="en-US" altLang="zh-CN" sz="1600" b="1" dirty="0"/>
              <a:t>copy</a:t>
            </a:r>
            <a:r>
              <a:rPr lang="zh-CN" altLang="en-US" sz="1600" b="1" dirty="0"/>
              <a:t>内存</a:t>
            </a:r>
            <a:endParaRPr lang="en-US" altLang="zh-CN" sz="1600" b="1" dirty="0"/>
          </a:p>
          <a:p>
            <a:pPr>
              <a:lnSpc>
                <a:spcPct val="150000"/>
              </a:lnSpc>
            </a:pPr>
            <a:r>
              <a:rPr lang="en-US" altLang="zh-CN" sz="1600" dirty="0"/>
              <a:t>	</a:t>
            </a:r>
            <a:r>
              <a:rPr lang="zh-CN" altLang="en-US" sz="1600" dirty="0"/>
              <a:t>（</a:t>
            </a:r>
            <a:r>
              <a:rPr lang="en-US" altLang="zh-CN" sz="1600" dirty="0"/>
              <a:t>zero copy</a:t>
            </a:r>
            <a:r>
              <a:rPr lang="zh-CN" altLang="en-US" sz="1600" dirty="0"/>
              <a:t>）</a:t>
            </a:r>
            <a:endParaRPr lang="en-US" altLang="zh-CN" sz="1600" dirty="0"/>
          </a:p>
          <a:p>
            <a:pPr>
              <a:lnSpc>
                <a:spcPct val="150000"/>
              </a:lnSpc>
            </a:pPr>
            <a:r>
              <a:rPr lang="en-US" altLang="zh-CN" sz="1600" dirty="0"/>
              <a:t>	</a:t>
            </a:r>
            <a:r>
              <a:rPr lang="zh-CN" altLang="en-US" sz="1600" b="1" dirty="0"/>
              <a:t>共享内存段的大小</a:t>
            </a:r>
            <a:endParaRPr lang="en-US" altLang="zh-CN" sz="1600" b="1" dirty="0"/>
          </a:p>
          <a:p>
            <a:pPr>
              <a:lnSpc>
                <a:spcPct val="150000"/>
              </a:lnSpc>
            </a:pPr>
            <a:r>
              <a:rPr lang="en-US" altLang="zh-CN" sz="1600" dirty="0"/>
              <a:t>	</a:t>
            </a:r>
            <a:r>
              <a:rPr lang="zh-CN" altLang="en-US" sz="1600" dirty="0"/>
              <a:t>（</a:t>
            </a:r>
            <a:r>
              <a:rPr lang="en-US" altLang="zh-CN" sz="1600" dirty="0" err="1"/>
              <a:t>segment_size</a:t>
            </a:r>
            <a:r>
              <a:rPr lang="en-US" altLang="zh-CN" sz="1600" dirty="0"/>
              <a:t>()    2kb—&gt;20kb</a:t>
            </a:r>
          </a:p>
          <a:p>
            <a:pPr>
              <a:lnSpc>
                <a:spcPct val="150000"/>
              </a:lnSpc>
            </a:pPr>
            <a:r>
              <a:rPr lang="en-US" altLang="zh-CN" sz="1600" dirty="0"/>
              <a:t>	</a:t>
            </a:r>
            <a:r>
              <a:rPr lang="zh-CN" altLang="en-US" sz="1600" dirty="0"/>
              <a:t> </a:t>
            </a:r>
            <a:r>
              <a:rPr lang="en-US" altLang="zh-CN" sz="1600" dirty="0">
                <a:solidFill>
                  <a:srgbClr val="0070C0"/>
                </a:solidFill>
              </a:rPr>
              <a:t>#latency max=1276 min=71 avg=160 </a:t>
            </a:r>
            <a:r>
              <a:rPr lang="zh-CN" altLang="en-US" sz="1600" dirty="0"/>
              <a:t>）</a:t>
            </a:r>
            <a:endParaRPr lang="en-US" altLang="zh-CN" sz="1600" dirty="0"/>
          </a:p>
          <a:p>
            <a:pPr>
              <a:lnSpc>
                <a:spcPct val="150000"/>
              </a:lnSpc>
            </a:pPr>
            <a:r>
              <a:rPr lang="en-US" altLang="zh-CN" sz="1600" dirty="0"/>
              <a:t>	</a:t>
            </a:r>
            <a:r>
              <a:rPr lang="zh-CN" altLang="en-US" sz="1600" b="1" dirty="0"/>
              <a:t>数据丢失，等待重传</a:t>
            </a:r>
            <a:endParaRPr lang="en-US" altLang="zh-CN" sz="1600" b="1" dirty="0"/>
          </a:p>
          <a:p>
            <a:pPr>
              <a:lnSpc>
                <a:spcPct val="150000"/>
              </a:lnSpc>
            </a:pPr>
            <a:r>
              <a:rPr lang="en-US" altLang="zh-CN" sz="1600" dirty="0"/>
              <a:t>	</a:t>
            </a:r>
            <a:r>
              <a:rPr lang="zh-CN" altLang="en-US" sz="1600" dirty="0"/>
              <a:t>（</a:t>
            </a:r>
            <a:r>
              <a:rPr lang="en-US" altLang="zh-CN" sz="1600" dirty="0"/>
              <a:t>RELIABLE_RELIABILITY_QOS—&gt; BEST_EFFORT_RELIABILITY_QOS</a:t>
            </a:r>
          </a:p>
          <a:p>
            <a:pPr>
              <a:lnSpc>
                <a:spcPct val="150000"/>
              </a:lnSpc>
            </a:pPr>
            <a:r>
              <a:rPr lang="en-US" altLang="zh-CN" sz="1600" dirty="0"/>
              <a:t>	 </a:t>
            </a:r>
            <a:r>
              <a:rPr lang="en-US" altLang="zh-CN" sz="1600" dirty="0">
                <a:solidFill>
                  <a:srgbClr val="0070C0"/>
                </a:solidFill>
              </a:rPr>
              <a:t>#latency max=1540 min=53 avg=95 </a:t>
            </a:r>
          </a:p>
          <a:p>
            <a:pPr>
              <a:lnSpc>
                <a:spcPct val="150000"/>
              </a:lnSpc>
            </a:pPr>
            <a:r>
              <a:rPr lang="en-US" altLang="zh-CN" sz="1600" dirty="0">
                <a:solidFill>
                  <a:srgbClr val="0070C0"/>
                </a:solidFill>
              </a:rPr>
              <a:t>	</a:t>
            </a:r>
            <a:r>
              <a:rPr lang="zh-CN" altLang="en-US" sz="1600" dirty="0"/>
              <a:t>规律性阻塞时间减少）</a:t>
            </a:r>
            <a:endParaRPr lang="en-US" altLang="zh-CN" sz="1600" dirty="0"/>
          </a:p>
          <a:p>
            <a:pPr>
              <a:lnSpc>
                <a:spcPct val="150000"/>
              </a:lnSpc>
            </a:pPr>
            <a:r>
              <a:rPr lang="en-US" altLang="zh-CN" sz="1600" dirty="0"/>
              <a:t>		</a:t>
            </a:r>
            <a:endParaRPr lang="zh-CN" alt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609" y="247794"/>
            <a:ext cx="11196782" cy="6362411"/>
          </a:xfrm>
        </p:spPr>
        <p:txBody>
          <a:bodyPr>
            <a:normAutofit/>
          </a:bodyPr>
          <a:lstStyle/>
          <a:p>
            <a:pPr>
              <a:lnSpc>
                <a:spcPct val="150000"/>
              </a:lnSpc>
            </a:pPr>
            <a:r>
              <a:rPr lang="en-US" altLang="zh-CN" sz="2400" b="1" dirty="0"/>
              <a:t>Why choose DDS</a:t>
            </a:r>
            <a:r>
              <a:rPr lang="zh-CN" altLang="en-US" sz="2400" b="1" dirty="0"/>
              <a:t>？</a:t>
            </a:r>
            <a:endParaRPr lang="en-US" altLang="zh-CN" sz="2400" b="1" dirty="0"/>
          </a:p>
          <a:p>
            <a:pPr marL="0" indent="0">
              <a:lnSpc>
                <a:spcPct val="150000"/>
              </a:lnSpc>
              <a:buNone/>
            </a:pPr>
            <a:r>
              <a:rPr lang="zh-CN" altLang="en-US" sz="1800" dirty="0"/>
              <a:t>随着物联网的发展，数据增多、兼容性、同步性等问题使系统复杂度提高。</a:t>
            </a:r>
            <a:endParaRPr lang="en-US" altLang="zh-CN" sz="1800" dirty="0"/>
          </a:p>
          <a:p>
            <a:pPr marL="0" indent="0">
              <a:lnSpc>
                <a:spcPct val="150000"/>
              </a:lnSpc>
              <a:buNone/>
            </a:pPr>
            <a:r>
              <a:rPr lang="zh-CN" altLang="en-US" sz="1800" dirty="0">
                <a:solidFill>
                  <a:srgbClr val="FF0000"/>
                </a:solidFill>
              </a:rPr>
              <a:t>需要低延迟数据连接、高可靠性以及高可扩展的体系结构</a:t>
            </a:r>
            <a:r>
              <a:rPr lang="zh-CN" altLang="en-US" sz="1800" dirty="0"/>
              <a:t>，</a:t>
            </a:r>
            <a:r>
              <a:rPr lang="zh-CN" altLang="en-US" sz="1800" dirty="0">
                <a:solidFill>
                  <a:srgbClr val="FF0000"/>
                </a:solidFill>
              </a:rPr>
              <a:t>需要关注数据本身</a:t>
            </a:r>
            <a:endParaRPr lang="en-US" altLang="zh-CN" sz="1800" dirty="0">
              <a:solidFill>
                <a:srgbClr val="FF0000"/>
              </a:solidFill>
            </a:endParaRPr>
          </a:p>
          <a:p>
            <a:pPr marL="0" indent="0">
              <a:lnSpc>
                <a:spcPct val="150000"/>
              </a:lnSpc>
              <a:buNone/>
            </a:pPr>
            <a:r>
              <a:rPr lang="zh-CN" altLang="en-US" sz="1800" dirty="0"/>
              <a:t>所以</a:t>
            </a:r>
            <a:r>
              <a:rPr lang="zh-CN" altLang="en-US" sz="1800" dirty="0">
                <a:solidFill>
                  <a:srgbClr val="FF0000"/>
                </a:solidFill>
              </a:rPr>
              <a:t>对中间件需求</a:t>
            </a:r>
            <a:r>
              <a:rPr lang="zh-CN" altLang="en-US" sz="1800" dirty="0"/>
              <a:t>更为强烈。</a:t>
            </a:r>
            <a:endParaRPr lang="en-US" altLang="zh-CN" sz="1800" dirty="0"/>
          </a:p>
          <a:p>
            <a:pPr marL="0" indent="0">
              <a:lnSpc>
                <a:spcPct val="150000"/>
              </a:lnSpc>
              <a:buNone/>
            </a:pPr>
            <a:endParaRPr lang="en-US" altLang="zh-CN" sz="1800" b="1" dirty="0"/>
          </a:p>
          <a:p>
            <a:pPr marL="0" indent="0">
              <a:lnSpc>
                <a:spcPct val="150000"/>
              </a:lnSpc>
              <a:buNone/>
            </a:pPr>
            <a:endParaRPr lang="en-US" altLang="zh-CN" sz="2000" b="1" dirty="0"/>
          </a:p>
          <a:p>
            <a:pPr>
              <a:lnSpc>
                <a:spcPct val="150000"/>
              </a:lnSpc>
            </a:pPr>
            <a:r>
              <a:rPr lang="zh-CN" altLang="en-US" sz="2000" b="1" dirty="0"/>
              <a:t>其他通信中间件</a:t>
            </a:r>
            <a:endParaRPr lang="en-US" altLang="zh-CN" sz="2000" b="1" dirty="0"/>
          </a:p>
          <a:p>
            <a:pPr>
              <a:lnSpc>
                <a:spcPct val="150000"/>
              </a:lnSpc>
              <a:buFont typeface="Wingdings" panose="05000000000000000000" pitchFamily="2" charset="2"/>
              <a:buChar char="ü"/>
            </a:pPr>
            <a:r>
              <a:rPr lang="zh-CN" altLang="en-US" sz="1800" dirty="0"/>
              <a:t>消息队列遥测传输 </a:t>
            </a:r>
            <a:r>
              <a:rPr lang="en-US" altLang="zh-CN" sz="1800" dirty="0"/>
              <a:t>(MQTT)</a:t>
            </a:r>
            <a:r>
              <a:rPr lang="zh-CN" altLang="en-US" sz="1800" dirty="0"/>
              <a:t>，支持发布</a:t>
            </a:r>
            <a:r>
              <a:rPr lang="en-US" altLang="zh-CN" sz="1800" dirty="0"/>
              <a:t>/</a:t>
            </a:r>
            <a:r>
              <a:rPr lang="zh-CN" altLang="en-US" sz="1800" dirty="0"/>
              <a:t>订阅模式、</a:t>
            </a:r>
            <a:r>
              <a:rPr lang="en-US" altLang="zh-CN" sz="1800" dirty="0"/>
              <a:t>TCP/IP</a:t>
            </a:r>
            <a:r>
              <a:rPr lang="zh-CN" altLang="en-US" sz="1800" dirty="0"/>
              <a:t>传输</a:t>
            </a:r>
            <a:r>
              <a:rPr lang="en-US" altLang="zh-CN" sz="1800" dirty="0"/>
              <a:t> </a:t>
            </a:r>
          </a:p>
          <a:p>
            <a:pPr>
              <a:lnSpc>
                <a:spcPct val="150000"/>
              </a:lnSpc>
              <a:buFont typeface="Wingdings" panose="05000000000000000000" pitchFamily="2" charset="2"/>
              <a:buChar char="ü"/>
            </a:pPr>
            <a:r>
              <a:rPr lang="zh-CN" altLang="en-US" sz="1800" dirty="0"/>
              <a:t>高级消息队列协议 </a:t>
            </a:r>
            <a:r>
              <a:rPr lang="en-US" altLang="zh-CN" sz="1800" dirty="0"/>
              <a:t>(AMQP)</a:t>
            </a:r>
            <a:r>
              <a:rPr lang="zh-CN" altLang="en-US" sz="1800" dirty="0"/>
              <a:t>，两个网络进程（通常是客户端和代理）之间传输消息</a:t>
            </a:r>
          </a:p>
          <a:p>
            <a:pPr>
              <a:lnSpc>
                <a:spcPct val="150000"/>
              </a:lnSpc>
              <a:buFont typeface="Wingdings" panose="05000000000000000000" pitchFamily="2" charset="2"/>
              <a:buChar char="ü"/>
            </a:pPr>
            <a:r>
              <a:rPr lang="zh-CN" altLang="en-US" sz="1800" dirty="0"/>
              <a:t>受限应用协议 </a:t>
            </a:r>
            <a:r>
              <a:rPr lang="en-US" altLang="zh-CN" sz="1800" dirty="0"/>
              <a:t>(CoAP)</a:t>
            </a:r>
            <a:r>
              <a:rPr lang="zh-CN" altLang="en-US" sz="1800" dirty="0"/>
              <a:t> ，支持简单的低功耗电子设备（例如无线传感器）与基于 </a:t>
            </a:r>
            <a:r>
              <a:rPr lang="en-US" altLang="zh-CN" sz="1800" dirty="0"/>
              <a:t>Internet </a:t>
            </a:r>
            <a:r>
              <a:rPr lang="zh-CN" altLang="en-US" sz="1800" dirty="0"/>
              <a:t>的系统的连接</a:t>
            </a:r>
            <a:endParaRPr lang="en-US" altLang="zh-CN"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402301" y="448049"/>
            <a:ext cx="8255923" cy="1778372"/>
          </a:xfrm>
          <a:prstGeom prst="rect">
            <a:avLst/>
          </a:prstGeom>
          <a:noFill/>
        </p:spPr>
        <p:txBody>
          <a:bodyPr wrap="square" rtlCol="0">
            <a:spAutoFit/>
          </a:bodyPr>
          <a:lstStyle/>
          <a:p>
            <a:pPr>
              <a:lnSpc>
                <a:spcPct val="150000"/>
              </a:lnSpc>
            </a:pPr>
            <a:r>
              <a:rPr lang="en-US" altLang="zh-CN" sz="1600" dirty="0"/>
              <a:t>	</a:t>
            </a:r>
            <a:r>
              <a:rPr lang="zh-CN" altLang="en-US" sz="1600" b="1" dirty="0"/>
              <a:t>数据丢失，等待重传</a:t>
            </a:r>
            <a:endParaRPr lang="en-US" altLang="zh-CN" sz="1600" b="1" dirty="0"/>
          </a:p>
          <a:p>
            <a:pPr>
              <a:lnSpc>
                <a:spcPct val="150000"/>
              </a:lnSpc>
            </a:pPr>
            <a:r>
              <a:rPr lang="en-US" altLang="zh-CN" sz="1600" dirty="0"/>
              <a:t>	</a:t>
            </a:r>
            <a:r>
              <a:rPr lang="zh-CN" altLang="en-US" sz="1600" dirty="0"/>
              <a:t>（</a:t>
            </a:r>
            <a:r>
              <a:rPr lang="en-US" altLang="zh-CN" sz="1600" dirty="0"/>
              <a:t>RELIABLE_RELIABILITY_QOS—&gt; BEST_EFFORT_RELIABILITY_QOS</a:t>
            </a:r>
          </a:p>
          <a:p>
            <a:r>
              <a:rPr lang="en-US" altLang="zh-CN" sz="1600" dirty="0"/>
              <a:t>	 	</a:t>
            </a:r>
            <a:r>
              <a:rPr lang="zh-CN" altLang="en-US" sz="1600" dirty="0"/>
              <a:t>没有规律性阻塞）</a:t>
            </a:r>
            <a:endParaRPr lang="en-US" altLang="zh-CN" sz="1600" dirty="0"/>
          </a:p>
          <a:p>
            <a:pPr>
              <a:lnSpc>
                <a:spcPct val="150000"/>
              </a:lnSpc>
            </a:pPr>
            <a:r>
              <a:rPr lang="en-US" altLang="zh-CN" sz="1600" b="1" dirty="0"/>
              <a:t>	</a:t>
            </a:r>
            <a:r>
              <a:rPr lang="en-US" altLang="zh-CN" sz="1600" b="1" dirty="0">
                <a:solidFill>
                  <a:schemeClr val="accent5">
                    <a:lumMod val="60000"/>
                    <a:lumOff val="40000"/>
                  </a:schemeClr>
                </a:solidFill>
                <a:effectLst/>
                <a:latin typeface="Consolas" panose="020B0609020204030204" pitchFamily="49" charset="0"/>
              </a:rPr>
              <a:t>#latency max=1856 min=129 avg=205</a:t>
            </a:r>
          </a:p>
          <a:p>
            <a:pPr>
              <a:lnSpc>
                <a:spcPct val="150000"/>
              </a:lnSpc>
            </a:pPr>
            <a:r>
              <a:rPr lang="en-US" altLang="zh-CN" sz="1600" dirty="0"/>
              <a:t>	</a:t>
            </a:r>
            <a:r>
              <a:rPr lang="en-US" altLang="zh-CN" sz="1600" b="1" dirty="0"/>
              <a:t> perf trace </a:t>
            </a:r>
            <a:endParaRPr lang="zh-CN" altLang="en-US" sz="1600" dirty="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426" y="2544977"/>
            <a:ext cx="9045300" cy="2591491"/>
          </a:xfrm>
          <a:prstGeom prst="rect">
            <a:avLst/>
          </a:prstGeom>
        </p:spPr>
      </p:pic>
      <p:sp>
        <p:nvSpPr>
          <p:cNvPr id="4" name="矩形 3"/>
          <p:cNvSpPr/>
          <p:nvPr/>
        </p:nvSpPr>
        <p:spPr>
          <a:xfrm>
            <a:off x="3879784" y="3552825"/>
            <a:ext cx="854141" cy="2991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231153" y="3552825"/>
            <a:ext cx="854141" cy="2991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609" y="4906297"/>
            <a:ext cx="11196782" cy="1703908"/>
          </a:xfrm>
        </p:spPr>
        <p:txBody>
          <a:bodyPr>
            <a:normAutofit/>
          </a:bodyPr>
          <a:lstStyle/>
          <a:p>
            <a:pPr>
              <a:lnSpc>
                <a:spcPct val="150000"/>
              </a:lnSpc>
            </a:pPr>
            <a:r>
              <a:rPr lang="en-US" altLang="zh-CN" sz="1800" b="1" dirty="0">
                <a:solidFill>
                  <a:srgbClr val="FF0000"/>
                </a:solidFill>
              </a:rPr>
              <a:t>DDS </a:t>
            </a:r>
            <a:r>
              <a:rPr lang="zh-CN" altLang="en-US" sz="1800" b="1" dirty="0">
                <a:solidFill>
                  <a:srgbClr val="FF0000"/>
                </a:solidFill>
              </a:rPr>
              <a:t>是这些协议中最通用的</a:t>
            </a:r>
            <a:r>
              <a:rPr lang="zh-CN" altLang="en-US" sz="1800" dirty="0">
                <a:solidFill>
                  <a:srgbClr val="FF0000"/>
                </a:solidFill>
              </a:rPr>
              <a:t>。</a:t>
            </a:r>
            <a:r>
              <a:rPr lang="zh-CN" altLang="en-US" sz="1800" dirty="0"/>
              <a:t>可以管理微型设备、连接大型、高性能传感器网络并关闭时间关键的控制回路。它还可以提供和接收来自云的数据。</a:t>
            </a:r>
            <a:endParaRPr lang="en-US" altLang="zh-CN" sz="1800" dirty="0"/>
          </a:p>
          <a:p>
            <a:endParaRPr lang="zh-CN" altLang="en-US" sz="1800" dirty="0"/>
          </a:p>
          <a:p>
            <a:pPr>
              <a:lnSpc>
                <a:spcPct val="150000"/>
              </a:lnSpc>
            </a:pPr>
            <a:endParaRPr lang="en-US" altLang="zh-CN" sz="18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609" y="247795"/>
            <a:ext cx="11056168" cy="45736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609" y="247794"/>
            <a:ext cx="11196782" cy="6362411"/>
          </a:xfrm>
        </p:spPr>
        <p:txBody>
          <a:bodyPr>
            <a:normAutofit/>
          </a:bodyPr>
          <a:lstStyle/>
          <a:p>
            <a:pPr>
              <a:lnSpc>
                <a:spcPct val="150000"/>
              </a:lnSpc>
            </a:pPr>
            <a:r>
              <a:rPr lang="en-US" altLang="zh-CN" sz="2400" b="1" dirty="0"/>
              <a:t>Who’s use DDS?</a:t>
            </a:r>
          </a:p>
          <a:p>
            <a:pPr>
              <a:lnSpc>
                <a:spcPct val="150000"/>
              </a:lnSpc>
            </a:pPr>
            <a:r>
              <a:rPr lang="zh-CN" altLang="en-US" sz="1800" dirty="0"/>
              <a:t>最早应用在美国海军系统，</a:t>
            </a:r>
            <a:endParaRPr lang="en-US" altLang="zh-CN" sz="1800" dirty="0"/>
          </a:p>
          <a:p>
            <a:pPr>
              <a:lnSpc>
                <a:spcPct val="150000"/>
              </a:lnSpc>
            </a:pPr>
            <a:r>
              <a:rPr lang="zh-CN" altLang="en-US" sz="1800" dirty="0"/>
              <a:t>自动驾驶、机器人开发、物联网、航天领域等都采用</a:t>
            </a:r>
            <a:r>
              <a:rPr lang="en-US" altLang="zh-CN" sz="1800" dirty="0"/>
              <a:t>DDS</a:t>
            </a:r>
            <a:r>
              <a:rPr lang="zh-CN" altLang="en-US" sz="1800" dirty="0"/>
              <a:t>作为通信中间件。</a:t>
            </a:r>
            <a:endParaRPr lang="en-US" altLang="zh-CN" sz="1800" dirty="0"/>
          </a:p>
          <a:p>
            <a:pPr marL="0" indent="0">
              <a:lnSpc>
                <a:spcPct val="150000"/>
              </a:lnSpc>
              <a:buNone/>
            </a:pPr>
            <a:endParaRPr lang="en-US" altLang="zh-CN" sz="1800" dirty="0"/>
          </a:p>
          <a:p>
            <a:pPr marL="0" indent="0">
              <a:buNone/>
            </a:pPr>
            <a:endParaRPr lang="en-US" altLang="zh-CN" sz="1800" dirty="0"/>
          </a:p>
          <a:p>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309" y="2110625"/>
            <a:ext cx="1790855" cy="131837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726" y="3962927"/>
            <a:ext cx="2080440" cy="2019475"/>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497" y="2109572"/>
            <a:ext cx="2758679" cy="1714649"/>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36825" y="3615866"/>
            <a:ext cx="2568163" cy="18060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1925" y="209839"/>
            <a:ext cx="11196782" cy="6362411"/>
          </a:xfrm>
        </p:spPr>
        <p:txBody>
          <a:bodyPr>
            <a:normAutofit/>
          </a:bodyPr>
          <a:lstStyle/>
          <a:p>
            <a:pPr>
              <a:lnSpc>
                <a:spcPct val="150000"/>
              </a:lnSpc>
            </a:pPr>
            <a:r>
              <a:rPr lang="en-US" altLang="zh-CN" sz="2400" b="1" dirty="0"/>
              <a:t>How does DDS work</a:t>
            </a:r>
            <a:r>
              <a:rPr lang="zh-CN" altLang="en-US" sz="2400" b="1" dirty="0"/>
              <a:t>？</a:t>
            </a:r>
            <a:endParaRPr lang="en-US" altLang="zh-CN" sz="2400" b="1" dirty="0"/>
          </a:p>
          <a:p>
            <a:pPr marL="0" indent="0">
              <a:buNone/>
            </a:pPr>
            <a:endParaRPr lang="en-US" altLang="zh-CN" sz="1800" dirty="0"/>
          </a:p>
          <a:p>
            <a:endParaRPr lang="zh-CN" altLang="en-US" sz="1800" dirty="0"/>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7850" r="11146"/>
          <a:stretch>
            <a:fillRect/>
          </a:stretch>
        </p:blipFill>
        <p:spPr>
          <a:xfrm>
            <a:off x="7135027" y="664022"/>
            <a:ext cx="5022786" cy="4479478"/>
          </a:xfrm>
          <a:prstGeom prst="rect">
            <a:avLst/>
          </a:prstGeom>
        </p:spPr>
      </p:pic>
      <p:sp>
        <p:nvSpPr>
          <p:cNvPr id="5" name="文本框 4"/>
          <p:cNvSpPr txBox="1"/>
          <p:nvPr/>
        </p:nvSpPr>
        <p:spPr>
          <a:xfrm>
            <a:off x="9097766" y="5185563"/>
            <a:ext cx="1326284" cy="369332"/>
          </a:xfrm>
          <a:prstGeom prst="rect">
            <a:avLst/>
          </a:prstGeom>
          <a:noFill/>
        </p:spPr>
        <p:txBody>
          <a:bodyPr wrap="square">
            <a:spAutoFit/>
          </a:bodyPr>
          <a:lstStyle/>
          <a:p>
            <a:r>
              <a:rPr lang="en-US" altLang="zh-CN" dirty="0">
                <a:solidFill>
                  <a:srgbClr val="717175"/>
                </a:solidFill>
                <a:effectLst/>
                <a:latin typeface="Open Sans" panose="020B0606030504020204" pitchFamily="34" charset="0"/>
              </a:rPr>
              <a:t>DDS </a:t>
            </a:r>
            <a:r>
              <a:rPr lang="zh-CN" altLang="en-US" dirty="0">
                <a:solidFill>
                  <a:srgbClr val="717175"/>
                </a:solidFill>
                <a:effectLst/>
                <a:latin typeface="Open Sans" panose="020B0606030504020204" pitchFamily="34" charset="0"/>
              </a:rPr>
              <a:t>架构</a:t>
            </a:r>
            <a:endParaRPr lang="zh-CN" altLang="en-US" dirty="0"/>
          </a:p>
        </p:txBody>
      </p:sp>
      <p:sp>
        <p:nvSpPr>
          <p:cNvPr id="6" name="内容占位符 2"/>
          <p:cNvSpPr txBox="1"/>
          <p:nvPr/>
        </p:nvSpPr>
        <p:spPr>
          <a:xfrm>
            <a:off x="161925" y="1059944"/>
            <a:ext cx="7029450" cy="5798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buFont typeface="Wingdings" panose="05000000000000000000" pitchFamily="2" charset="2"/>
              <a:buChar char="Ø"/>
            </a:pPr>
            <a:r>
              <a:rPr lang="zh-CN" altLang="en-US" sz="1800" dirty="0">
                <a:solidFill>
                  <a:srgbClr val="121212"/>
                </a:solidFill>
                <a:latin typeface="-apple-system"/>
              </a:rPr>
              <a:t>针对不同的编程语言提供了</a:t>
            </a:r>
            <a:r>
              <a:rPr lang="zh-CN" altLang="en-US" sz="1800" b="1" dirty="0">
                <a:solidFill>
                  <a:srgbClr val="121212"/>
                </a:solidFill>
                <a:latin typeface="-apple-system"/>
              </a:rPr>
              <a:t>相同的概念和</a:t>
            </a:r>
            <a:r>
              <a:rPr lang="en-US" altLang="zh-CN" sz="1800" b="1" dirty="0">
                <a:solidFill>
                  <a:srgbClr val="121212"/>
                </a:solidFill>
                <a:latin typeface="-apple-system"/>
              </a:rPr>
              <a:t>API</a:t>
            </a:r>
            <a:endParaRPr lang="en-US" altLang="zh-CN" sz="1800" dirty="0"/>
          </a:p>
          <a:p>
            <a:pPr>
              <a:lnSpc>
                <a:spcPct val="160000"/>
              </a:lnSpc>
              <a:buFont typeface="Wingdings" panose="05000000000000000000" pitchFamily="2" charset="2"/>
              <a:buChar char="Ø"/>
            </a:pPr>
            <a:r>
              <a:rPr lang="zh-CN" altLang="en-US" sz="1800" b="1" dirty="0"/>
              <a:t>介于应用层与传输层</a:t>
            </a:r>
            <a:endParaRPr lang="en-US" altLang="zh-CN" sz="1800" b="1" dirty="0"/>
          </a:p>
          <a:p>
            <a:pPr marL="0" indent="0">
              <a:lnSpc>
                <a:spcPct val="160000"/>
              </a:lnSpc>
              <a:buNone/>
            </a:pPr>
            <a:r>
              <a:rPr lang="zh-CN" altLang="en-US" sz="1800" dirty="0"/>
              <a:t>对于应用层：</a:t>
            </a:r>
            <a:endParaRPr lang="en-US" altLang="zh-CN" sz="1800" dirty="0"/>
          </a:p>
          <a:p>
            <a:pPr marL="0" indent="0">
              <a:lnSpc>
                <a:spcPct val="160000"/>
              </a:lnSpc>
              <a:buNone/>
            </a:pPr>
            <a:r>
              <a:rPr lang="zh-CN" altLang="en-US" sz="1800" dirty="0"/>
              <a:t>   采用以数据为中心的发布订阅 </a:t>
            </a:r>
            <a:r>
              <a:rPr lang="en-US" altLang="zh-CN" sz="1800" dirty="0"/>
              <a:t>(DCPS) </a:t>
            </a:r>
            <a:r>
              <a:rPr lang="zh-CN" altLang="en-US" sz="1800" dirty="0"/>
              <a:t>模型实现消息</a:t>
            </a:r>
            <a:r>
              <a:rPr lang="en-US" altLang="zh-CN" sz="1800" dirty="0"/>
              <a:t>(</a:t>
            </a:r>
            <a:r>
              <a:rPr lang="zh-CN" altLang="en-US" sz="1800" dirty="0"/>
              <a:t>数据</a:t>
            </a:r>
            <a:r>
              <a:rPr lang="en-US" altLang="zh-CN" sz="1800" dirty="0"/>
              <a:t>)</a:t>
            </a:r>
            <a:r>
              <a:rPr lang="zh-CN" altLang="en-US" sz="1800" dirty="0"/>
              <a:t>的交换。</a:t>
            </a:r>
            <a:endParaRPr lang="en-US" altLang="zh-CN" sz="1800" dirty="0"/>
          </a:p>
          <a:p>
            <a:pPr marL="0" indent="0">
              <a:lnSpc>
                <a:spcPct val="160000"/>
              </a:lnSpc>
              <a:buNone/>
            </a:pPr>
            <a:r>
              <a:rPr lang="zh-CN" altLang="en-US" sz="1800" dirty="0"/>
              <a:t>对于传输层：</a:t>
            </a:r>
            <a:endParaRPr lang="en-US" altLang="zh-CN" sz="1800" dirty="0"/>
          </a:p>
          <a:p>
            <a:pPr marL="0" indent="0">
              <a:lnSpc>
                <a:spcPct val="160000"/>
              </a:lnSpc>
              <a:buNone/>
            </a:pPr>
            <a:r>
              <a:rPr lang="en-US" altLang="zh-CN" sz="1800" dirty="0"/>
              <a:t>  </a:t>
            </a:r>
            <a:r>
              <a:rPr lang="zh-CN" altLang="en-US" sz="1800" dirty="0"/>
              <a:t>采用</a:t>
            </a:r>
            <a:r>
              <a:rPr lang="en-US" altLang="zh-CN" sz="1800" dirty="0"/>
              <a:t>RTPS </a:t>
            </a:r>
            <a:r>
              <a:rPr lang="zh-CN" altLang="en-US" sz="1800" dirty="0"/>
              <a:t>作为</a:t>
            </a:r>
            <a:r>
              <a:rPr lang="en-US" altLang="zh-CN" sz="1800" dirty="0"/>
              <a:t>DDS</a:t>
            </a:r>
            <a:r>
              <a:rPr lang="zh-CN" altLang="en-US" sz="1800" dirty="0"/>
              <a:t>的互操作性有线协议。</a:t>
            </a:r>
            <a:r>
              <a:rPr lang="zh-CN" altLang="en-US" sz="1800" b="1" dirty="0"/>
              <a:t>确保基于不同供应商的 </a:t>
            </a:r>
            <a:r>
              <a:rPr lang="en-US" altLang="zh-CN" sz="1800" b="1" dirty="0"/>
              <a:t>DDS </a:t>
            </a:r>
            <a:r>
              <a:rPr lang="zh-CN" altLang="en-US" sz="1800" b="1" dirty="0"/>
              <a:t>实现的应用程序可以互操作</a:t>
            </a:r>
            <a:endParaRPr lang="en-US" altLang="zh-CN" sz="1800" dirty="0"/>
          </a:p>
          <a:p>
            <a:pPr>
              <a:lnSpc>
                <a:spcPct val="160000"/>
              </a:lnSpc>
            </a:pPr>
            <a:endParaRPr lang="en-US" altLang="zh-CN" sz="1800" i="1" dirty="0">
              <a:solidFill>
                <a:srgbClr val="333333"/>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 y="184799"/>
            <a:ext cx="10515600" cy="521566"/>
          </a:xfrm>
        </p:spPr>
        <p:txBody>
          <a:bodyPr>
            <a:normAutofit/>
          </a:bodyPr>
          <a:lstStyle/>
          <a:p>
            <a:r>
              <a:rPr lang="en-US" altLang="zh-CN" sz="2400" b="1" dirty="0">
                <a:latin typeface="+mn-lt"/>
              </a:rPr>
              <a:t>DCPS</a:t>
            </a:r>
            <a:r>
              <a:rPr lang="zh-CN" altLang="en-US" sz="2400" b="1" dirty="0">
                <a:latin typeface="+mn-lt"/>
              </a:rPr>
              <a:t>（</a:t>
            </a:r>
            <a:r>
              <a:rPr lang="en-US" altLang="zh-CN" sz="2400" b="1" dirty="0">
                <a:latin typeface="+mn-lt"/>
              </a:rPr>
              <a:t>Data-Centric Publish Subscribe</a:t>
            </a:r>
            <a:r>
              <a:rPr lang="zh-CN" altLang="en-US" sz="2400" b="1" dirty="0">
                <a:latin typeface="+mn-lt"/>
              </a:rPr>
              <a:t>）</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666" y="1910782"/>
            <a:ext cx="8460447" cy="4034768"/>
          </a:xfrm>
          <a:prstGeom prst="rect">
            <a:avLst/>
          </a:prstGeom>
        </p:spPr>
      </p:pic>
      <p:sp>
        <p:nvSpPr>
          <p:cNvPr id="6" name="文本框 5"/>
          <p:cNvSpPr txBox="1"/>
          <p:nvPr/>
        </p:nvSpPr>
        <p:spPr>
          <a:xfrm>
            <a:off x="4507345" y="5945550"/>
            <a:ext cx="3177309" cy="369332"/>
          </a:xfrm>
          <a:prstGeom prst="rect">
            <a:avLst/>
          </a:prstGeom>
          <a:noFill/>
        </p:spPr>
        <p:txBody>
          <a:bodyPr wrap="square">
            <a:spAutoFit/>
          </a:bodyPr>
          <a:lstStyle/>
          <a:p>
            <a:r>
              <a:rPr lang="en-US" altLang="zh-CN" b="0" dirty="0">
                <a:solidFill>
                  <a:srgbClr val="404040"/>
                </a:solidFill>
                <a:effectLst/>
                <a:latin typeface="Verdana" panose="020B0604030504040204" pitchFamily="34" charset="0"/>
              </a:rPr>
              <a:t>DDS </a:t>
            </a:r>
            <a:r>
              <a:rPr lang="zh-CN" altLang="en-US" b="0" dirty="0">
                <a:solidFill>
                  <a:srgbClr val="404040"/>
                </a:solidFill>
                <a:effectLst/>
                <a:latin typeface="Verdana" panose="020B0604030504040204" pitchFamily="34" charset="0"/>
              </a:rPr>
              <a:t>域中的 </a:t>
            </a:r>
            <a:r>
              <a:rPr lang="en-US" altLang="zh-CN" b="0" dirty="0">
                <a:solidFill>
                  <a:srgbClr val="404040"/>
                </a:solidFill>
                <a:effectLst/>
                <a:latin typeface="Verdana" panose="020B0604030504040204" pitchFamily="34" charset="0"/>
              </a:rPr>
              <a:t>DCPS </a:t>
            </a:r>
            <a:r>
              <a:rPr lang="zh-CN" altLang="en-US" b="0" dirty="0">
                <a:solidFill>
                  <a:srgbClr val="404040"/>
                </a:solidFill>
                <a:effectLst/>
                <a:latin typeface="Verdana" panose="020B0604030504040204" pitchFamily="34" charset="0"/>
              </a:rPr>
              <a:t>模型实体</a:t>
            </a:r>
            <a:endParaRPr lang="zh-CN" altLang="en-US" dirty="0"/>
          </a:p>
        </p:txBody>
      </p:sp>
      <p:sp>
        <p:nvSpPr>
          <p:cNvPr id="10" name="文本框 9"/>
          <p:cNvSpPr txBox="1"/>
          <p:nvPr/>
        </p:nvSpPr>
        <p:spPr>
          <a:xfrm>
            <a:off x="372628" y="2782669"/>
            <a:ext cx="6096000" cy="646331"/>
          </a:xfrm>
          <a:prstGeom prst="rect">
            <a:avLst/>
          </a:prstGeom>
          <a:noFill/>
        </p:spPr>
        <p:txBody>
          <a:bodyPr wrap="square">
            <a:spAutoFit/>
          </a:bodyPr>
          <a:lstStyle/>
          <a:p>
            <a:r>
              <a:rPr lang="en-US" altLang="zh-CN" b="0" i="0" dirty="0">
                <a:effectLst/>
                <a:latin typeface="-apple-system"/>
              </a:rPr>
              <a:t>Publisher</a:t>
            </a:r>
            <a:r>
              <a:rPr lang="zh-CN" altLang="en-US" b="0" i="0" dirty="0">
                <a:effectLst/>
                <a:latin typeface="-apple-system"/>
              </a:rPr>
              <a:t>：</a:t>
            </a:r>
            <a:endParaRPr lang="en-US" altLang="zh-CN" b="0" i="0" dirty="0">
              <a:effectLst/>
              <a:latin typeface="-apple-system"/>
            </a:endParaRPr>
          </a:p>
          <a:p>
            <a:r>
              <a:rPr lang="zh-CN" altLang="en-US" b="0" i="0" dirty="0">
                <a:effectLst/>
                <a:latin typeface="-apple-system"/>
              </a:rPr>
              <a:t>发布消息实体</a:t>
            </a:r>
            <a:endParaRPr lang="zh-CN" altLang="en-US" dirty="0"/>
          </a:p>
        </p:txBody>
      </p:sp>
      <p:sp>
        <p:nvSpPr>
          <p:cNvPr id="12" name="文本框 11"/>
          <p:cNvSpPr txBox="1"/>
          <p:nvPr/>
        </p:nvSpPr>
        <p:spPr>
          <a:xfrm>
            <a:off x="342034" y="4333686"/>
            <a:ext cx="6096000" cy="646331"/>
          </a:xfrm>
          <a:prstGeom prst="rect">
            <a:avLst/>
          </a:prstGeom>
          <a:noFill/>
        </p:spPr>
        <p:txBody>
          <a:bodyPr wrap="square">
            <a:spAutoFit/>
          </a:bodyPr>
          <a:lstStyle/>
          <a:p>
            <a:r>
              <a:rPr lang="en-US" altLang="zh-CN" b="0" i="0" dirty="0">
                <a:effectLst/>
                <a:latin typeface="-apple-system"/>
              </a:rPr>
              <a:t>Subscriber</a:t>
            </a:r>
            <a:r>
              <a:rPr lang="zh-CN" altLang="en-US" b="0" i="0" dirty="0">
                <a:effectLst/>
                <a:latin typeface="-apple-system"/>
              </a:rPr>
              <a:t>：</a:t>
            </a:r>
            <a:endParaRPr lang="en-US" altLang="zh-CN" b="0" i="0" dirty="0">
              <a:effectLst/>
              <a:latin typeface="-apple-system"/>
            </a:endParaRPr>
          </a:p>
          <a:p>
            <a:r>
              <a:rPr lang="zh-CN" altLang="en-US" b="0" i="0" dirty="0">
                <a:effectLst/>
                <a:latin typeface="-apple-system"/>
              </a:rPr>
              <a:t>订阅消息实体</a:t>
            </a:r>
            <a:endParaRPr lang="zh-CN" altLang="en-US" dirty="0"/>
          </a:p>
        </p:txBody>
      </p:sp>
      <p:sp>
        <p:nvSpPr>
          <p:cNvPr id="14" name="文本框 13"/>
          <p:cNvSpPr txBox="1"/>
          <p:nvPr/>
        </p:nvSpPr>
        <p:spPr>
          <a:xfrm>
            <a:off x="6169890" y="994786"/>
            <a:ext cx="6096000" cy="646331"/>
          </a:xfrm>
          <a:prstGeom prst="rect">
            <a:avLst/>
          </a:prstGeom>
          <a:noFill/>
        </p:spPr>
        <p:txBody>
          <a:bodyPr wrap="square">
            <a:spAutoFit/>
          </a:bodyPr>
          <a:lstStyle/>
          <a:p>
            <a:r>
              <a:rPr lang="en-US" altLang="zh-CN" b="0" i="0" dirty="0">
                <a:effectLst/>
                <a:latin typeface="-apple-system"/>
              </a:rPr>
              <a:t>Topic</a:t>
            </a:r>
            <a:r>
              <a:rPr lang="zh-CN" altLang="en-US" b="0" i="0" dirty="0">
                <a:effectLst/>
                <a:latin typeface="-apple-system"/>
              </a:rPr>
              <a:t>：绑定发布和订阅的实体，</a:t>
            </a:r>
            <a:endParaRPr lang="en-US" altLang="zh-CN" b="0" i="0" dirty="0">
              <a:effectLst/>
              <a:latin typeface="-apple-system"/>
            </a:endParaRPr>
          </a:p>
          <a:p>
            <a:r>
              <a:rPr lang="zh-CN" altLang="en-US" b="0" i="0" dirty="0">
                <a:effectLst/>
                <a:latin typeface="-apple-system"/>
              </a:rPr>
              <a:t>具有</a:t>
            </a:r>
            <a:r>
              <a:rPr lang="zh-CN" altLang="en-US" b="0" i="0" dirty="0">
                <a:solidFill>
                  <a:srgbClr val="121212"/>
                </a:solidFill>
                <a:effectLst/>
                <a:latin typeface="-apple-system"/>
              </a:rPr>
              <a:t>唯一的名称、数据类型、服务质量</a:t>
            </a:r>
            <a:r>
              <a:rPr lang="en-US" altLang="zh-CN" b="0" i="0" dirty="0">
                <a:solidFill>
                  <a:srgbClr val="121212"/>
                </a:solidFill>
                <a:effectLst/>
                <a:latin typeface="-apple-system"/>
              </a:rPr>
              <a:t>(QoS)</a:t>
            </a:r>
            <a:endParaRPr lang="zh-CN" altLang="en-US" dirty="0"/>
          </a:p>
        </p:txBody>
      </p:sp>
      <p:sp>
        <p:nvSpPr>
          <p:cNvPr id="16" name="文本框 15"/>
          <p:cNvSpPr txBox="1"/>
          <p:nvPr/>
        </p:nvSpPr>
        <p:spPr>
          <a:xfrm>
            <a:off x="372628" y="1006361"/>
            <a:ext cx="6096000" cy="923330"/>
          </a:xfrm>
          <a:prstGeom prst="rect">
            <a:avLst/>
          </a:prstGeom>
          <a:noFill/>
        </p:spPr>
        <p:txBody>
          <a:bodyPr wrap="square">
            <a:spAutoFit/>
          </a:bodyPr>
          <a:lstStyle/>
          <a:p>
            <a:r>
              <a:rPr lang="en-US" altLang="zh-CN" b="0" i="0" dirty="0">
                <a:effectLst/>
                <a:latin typeface="-apple-system"/>
              </a:rPr>
              <a:t>Domain</a:t>
            </a:r>
            <a:r>
              <a:rPr lang="zh-CN" altLang="en-US" b="0" i="0" dirty="0">
                <a:effectLst/>
                <a:latin typeface="-apple-system"/>
              </a:rPr>
              <a:t>：链接所有发布者和订阅者</a:t>
            </a:r>
            <a:endParaRPr lang="en-US" altLang="zh-CN" b="0" i="0" dirty="0">
              <a:effectLst/>
              <a:latin typeface="-apple-system"/>
            </a:endParaRPr>
          </a:p>
          <a:p>
            <a:r>
              <a:rPr lang="zh-CN" altLang="en-US" b="0" i="0" dirty="0">
                <a:effectLst/>
                <a:latin typeface="-apple-system"/>
              </a:rPr>
              <a:t>域的单个应用程序称为 </a:t>
            </a:r>
            <a:r>
              <a:rPr lang="en-US" altLang="zh-CN" b="0" i="0" dirty="0" err="1">
                <a:effectLst/>
                <a:latin typeface="-apple-system"/>
              </a:rPr>
              <a:t>DomainParticipant</a:t>
            </a:r>
            <a:endParaRPr lang="en-US" altLang="zh-CN" b="0" i="0" dirty="0">
              <a:effectLst/>
              <a:latin typeface="-apple-system"/>
            </a:endParaRPr>
          </a:p>
          <a:p>
            <a:r>
              <a:rPr lang="zh-CN" altLang="en-US" b="0" i="0" dirty="0">
                <a:solidFill>
                  <a:srgbClr val="404040"/>
                </a:solidFill>
                <a:effectLst/>
                <a:latin typeface="Verdana" panose="020B0604030504040204" pitchFamily="34" charset="0"/>
              </a:rPr>
              <a:t>只有属于同一域的实体才能交互</a:t>
            </a:r>
            <a:endParaRPr lang="zh-CN" altLang="en-US" dirty="0"/>
          </a:p>
        </p:txBody>
      </p:sp>
      <p:sp>
        <p:nvSpPr>
          <p:cNvPr id="20" name="文本框 19"/>
          <p:cNvSpPr txBox="1"/>
          <p:nvPr/>
        </p:nvSpPr>
        <p:spPr>
          <a:xfrm>
            <a:off x="152400" y="6366606"/>
            <a:ext cx="11549943" cy="307777"/>
          </a:xfrm>
          <a:prstGeom prst="rect">
            <a:avLst/>
          </a:prstGeom>
          <a:noFill/>
        </p:spPr>
        <p:txBody>
          <a:bodyPr wrap="square">
            <a:spAutoFit/>
          </a:bodyPr>
          <a:lstStyle/>
          <a:p>
            <a:r>
              <a:rPr lang="zh-CN" altLang="en-US" sz="1400" b="0" i="0" dirty="0">
                <a:solidFill>
                  <a:schemeClr val="bg2">
                    <a:lumMod val="75000"/>
                  </a:schemeClr>
                </a:solidFill>
                <a:effectLst/>
                <a:latin typeface="-apple-system"/>
              </a:rPr>
              <a:t>补充：</a:t>
            </a:r>
            <a:r>
              <a:rPr lang="en-US" altLang="zh-CN" sz="1400" b="0" i="0" dirty="0">
                <a:solidFill>
                  <a:schemeClr val="bg2">
                    <a:lumMod val="75000"/>
                  </a:schemeClr>
                </a:solidFill>
                <a:effectLst/>
                <a:latin typeface="-apple-system"/>
              </a:rPr>
              <a:t>QoS</a:t>
            </a:r>
            <a:r>
              <a:rPr lang="zh-CN" altLang="en-US" sz="1400" b="0" i="0" dirty="0">
                <a:solidFill>
                  <a:schemeClr val="bg2">
                    <a:lumMod val="75000"/>
                  </a:schemeClr>
                </a:solidFill>
                <a:effectLst/>
                <a:latin typeface="-apple-system"/>
              </a:rPr>
              <a:t>是一种网络传输策略，应用程序指定所需要的网络传输质量行为，</a:t>
            </a:r>
            <a:r>
              <a:rPr lang="en-US" altLang="zh-CN" sz="1400" b="0" i="0" dirty="0">
                <a:solidFill>
                  <a:schemeClr val="bg2">
                    <a:lumMod val="75000"/>
                  </a:schemeClr>
                </a:solidFill>
                <a:effectLst/>
                <a:latin typeface="-apple-system"/>
              </a:rPr>
              <a:t>QoS</a:t>
            </a:r>
            <a:r>
              <a:rPr lang="zh-CN" altLang="en-US" sz="1400" b="0" i="0" dirty="0">
                <a:solidFill>
                  <a:schemeClr val="bg2">
                    <a:lumMod val="75000"/>
                  </a:schemeClr>
                </a:solidFill>
                <a:effectLst/>
                <a:latin typeface="-apple-system"/>
              </a:rPr>
              <a:t>服务实现这种行为要求，尽可能的满足客户对通信质量的需求。</a:t>
            </a:r>
            <a:endParaRPr lang="zh-CN" altLang="en-US" sz="1400" dirty="0">
              <a:solidFill>
                <a:schemeClr val="bg2">
                  <a:lumMod val="75000"/>
                </a:schemeClr>
              </a:solidFill>
            </a:endParaRPr>
          </a:p>
        </p:txBody>
      </p:sp>
      <p:cxnSp>
        <p:nvCxnSpPr>
          <p:cNvPr id="22" name="直接箭头连接符 21"/>
          <p:cNvCxnSpPr/>
          <p:nvPr/>
        </p:nvCxnSpPr>
        <p:spPr>
          <a:xfrm>
            <a:off x="3265919" y="1956984"/>
            <a:ext cx="1989572" cy="3147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255491" y="2062173"/>
            <a:ext cx="1526311" cy="4836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p:cNvCxnSpPr>
            <a:endCxn id="25" idx="0"/>
          </p:cNvCxnSpPr>
          <p:nvPr/>
        </p:nvCxnSpPr>
        <p:spPr>
          <a:xfrm>
            <a:off x="3265919" y="1938076"/>
            <a:ext cx="538307" cy="6033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981034" y="2541394"/>
            <a:ext cx="1646384" cy="3692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flipV="1">
            <a:off x="1939666" y="3195782"/>
            <a:ext cx="1764116" cy="975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694545" y="3026647"/>
            <a:ext cx="1173019" cy="2990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箭头连接符 39"/>
          <p:cNvCxnSpPr/>
          <p:nvPr/>
        </p:nvCxnSpPr>
        <p:spPr>
          <a:xfrm flipV="1">
            <a:off x="1136073" y="3988997"/>
            <a:ext cx="2050473" cy="3996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86546" y="3665867"/>
            <a:ext cx="1526311" cy="5972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箭头连接符 42"/>
          <p:cNvCxnSpPr/>
          <p:nvPr/>
        </p:nvCxnSpPr>
        <p:spPr>
          <a:xfrm flipH="1">
            <a:off x="7316785" y="1605788"/>
            <a:ext cx="977470" cy="12200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509355" y="2877548"/>
            <a:ext cx="1526311" cy="5972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52475"/>
          </a:xfrm>
        </p:spPr>
        <p:txBody>
          <a:bodyPr>
            <a:normAutofit/>
          </a:bodyPr>
          <a:lstStyle/>
          <a:p>
            <a:r>
              <a:rPr lang="en-US" altLang="zh-CN" sz="2400" b="1" dirty="0">
                <a:latin typeface="+mn-lt"/>
              </a:rPr>
              <a:t>What is Fast DDS ?</a:t>
            </a:r>
            <a:endParaRPr lang="zh-CN" altLang="en-US" sz="2400" b="1" dirty="0">
              <a:latin typeface="+mn-lt"/>
            </a:endParaRPr>
          </a:p>
        </p:txBody>
      </p:sp>
      <p:sp>
        <p:nvSpPr>
          <p:cNvPr id="3" name="内容占位符 2"/>
          <p:cNvSpPr>
            <a:spLocks noGrp="1"/>
          </p:cNvSpPr>
          <p:nvPr>
            <p:ph idx="1"/>
          </p:nvPr>
        </p:nvSpPr>
        <p:spPr>
          <a:xfrm>
            <a:off x="769374" y="1117600"/>
            <a:ext cx="10515600" cy="553884"/>
          </a:xfrm>
        </p:spPr>
        <p:txBody>
          <a:bodyPr>
            <a:normAutofit/>
          </a:bodyPr>
          <a:lstStyle/>
          <a:p>
            <a:pPr>
              <a:lnSpc>
                <a:spcPct val="150000"/>
              </a:lnSpc>
            </a:pPr>
            <a:r>
              <a:rPr lang="en-US" altLang="zh-CN" sz="2000" dirty="0"/>
              <a:t>Fast DDS </a:t>
            </a:r>
            <a:r>
              <a:rPr lang="zh-CN" altLang="en-US" sz="2000" dirty="0"/>
              <a:t>是</a:t>
            </a:r>
            <a:r>
              <a:rPr lang="en-US" altLang="zh-CN" sz="2000" dirty="0"/>
              <a:t>DDS</a:t>
            </a:r>
            <a:r>
              <a:rPr lang="zh-CN" altLang="en-US" sz="2000" dirty="0"/>
              <a:t>的一种</a:t>
            </a:r>
            <a:r>
              <a:rPr lang="en-US" altLang="zh-CN" sz="2000" dirty="0"/>
              <a:t>C++</a:t>
            </a:r>
            <a:r>
              <a:rPr lang="zh-CN" altLang="en-US" sz="2000" dirty="0"/>
              <a:t>、开源的实现。实现了</a:t>
            </a:r>
            <a:r>
              <a:rPr lang="en-US" altLang="zh-CN" sz="2000" dirty="0"/>
              <a:t>DDS API</a:t>
            </a:r>
            <a:r>
              <a:rPr lang="zh-CN" altLang="en-US" sz="2000" dirty="0"/>
              <a:t>，底层</a:t>
            </a:r>
            <a:r>
              <a:rPr lang="en-US" altLang="zh-CN" sz="2000" dirty="0"/>
              <a:t>RTPS</a:t>
            </a:r>
            <a:r>
              <a:rPr lang="zh-CN" altLang="en-US" sz="2000" dirty="0"/>
              <a:t>有线协议。</a:t>
            </a:r>
            <a:endParaRPr lang="en-US" altLang="zh-CN"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194" y="2153179"/>
            <a:ext cx="9114310" cy="3970364"/>
          </a:xfrm>
          <a:prstGeom prst="rect">
            <a:avLst/>
          </a:prstGeom>
        </p:spPr>
      </p:pic>
      <p:sp>
        <p:nvSpPr>
          <p:cNvPr id="5" name="文本框 4"/>
          <p:cNvSpPr txBox="1"/>
          <p:nvPr/>
        </p:nvSpPr>
        <p:spPr>
          <a:xfrm>
            <a:off x="4299976" y="6123543"/>
            <a:ext cx="6096000" cy="369332"/>
          </a:xfrm>
          <a:prstGeom prst="rect">
            <a:avLst/>
          </a:prstGeom>
          <a:noFill/>
        </p:spPr>
        <p:txBody>
          <a:bodyPr wrap="square">
            <a:spAutoFit/>
          </a:bodyPr>
          <a:lstStyle/>
          <a:p>
            <a:r>
              <a:rPr lang="en-US" altLang="zh-CN" b="0" dirty="0">
                <a:solidFill>
                  <a:srgbClr val="404040"/>
                </a:solidFill>
                <a:effectLst/>
                <a:latin typeface="Verdana" panose="020B0604030504040204" pitchFamily="34" charset="0"/>
              </a:rPr>
              <a:t>Fast DDS</a:t>
            </a:r>
            <a:r>
              <a:rPr lang="zh-CN" altLang="en-US" b="0" dirty="0">
                <a:solidFill>
                  <a:srgbClr val="404040"/>
                </a:solidFill>
                <a:effectLst/>
                <a:latin typeface="Verdana" panose="020B0604030504040204" pitchFamily="34" charset="0"/>
              </a:rPr>
              <a:t>中可用的不同传输</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8891" y="1109009"/>
            <a:ext cx="10515600" cy="5618885"/>
          </a:xfrm>
        </p:spPr>
        <p:txBody>
          <a:bodyPr>
            <a:normAutofit/>
          </a:bodyPr>
          <a:lstStyle/>
          <a:p>
            <a:r>
              <a:rPr lang="en-US" altLang="zh-CN" sz="1800" dirty="0"/>
              <a:t>Fast DDS </a:t>
            </a:r>
            <a:r>
              <a:rPr lang="zh-CN" altLang="en-US" sz="1800" dirty="0"/>
              <a:t>，</a:t>
            </a:r>
            <a:r>
              <a:rPr lang="en-US" altLang="zh-CN" sz="1800" dirty="0"/>
              <a:t>Eclipse Cyclone DDS</a:t>
            </a:r>
            <a:r>
              <a:rPr lang="zh-CN" altLang="en-US" sz="1800" dirty="0"/>
              <a:t>，</a:t>
            </a:r>
            <a:r>
              <a:rPr lang="en-US" altLang="zh-CN" sz="1800" dirty="0"/>
              <a:t> Open DDS</a:t>
            </a:r>
            <a:r>
              <a:rPr lang="zh-CN" altLang="en-US" sz="1800" dirty="0"/>
              <a:t>都是对</a:t>
            </a:r>
            <a:r>
              <a:rPr lang="en-US" altLang="zh-CN" sz="1800" dirty="0" err="1"/>
              <a:t>dds</a:t>
            </a:r>
            <a:r>
              <a:rPr lang="zh-CN" altLang="en-US" sz="1800" dirty="0"/>
              <a:t>标准的开源实现</a:t>
            </a:r>
            <a:endParaRPr lang="en-US" altLang="zh-CN" sz="1800" dirty="0"/>
          </a:p>
          <a:p>
            <a:pPr>
              <a:buFont typeface="Wingdings" panose="05000000000000000000" pitchFamily="2" charset="2"/>
              <a:buChar char="Ø"/>
            </a:pPr>
            <a:r>
              <a:rPr lang="zh-CN" altLang="en-US" sz="1800" dirty="0"/>
              <a:t>但在性能上</a:t>
            </a:r>
            <a:r>
              <a:rPr lang="en-US" altLang="zh-CN" sz="1800" dirty="0"/>
              <a:t>Fast DDS </a:t>
            </a:r>
            <a:r>
              <a:rPr lang="zh-CN" altLang="en-US" sz="1800" dirty="0"/>
              <a:t>优于</a:t>
            </a:r>
            <a:r>
              <a:rPr lang="en-US" altLang="zh-CN" sz="1800" dirty="0"/>
              <a:t>Eclipse Cyclone DDS</a:t>
            </a:r>
          </a:p>
          <a:p>
            <a:pPr marL="0" indent="0">
              <a:buNone/>
            </a:pPr>
            <a:r>
              <a:rPr lang="en-US" altLang="zh-CN" sz="1800" dirty="0">
                <a:hlinkClick r:id="rId2"/>
              </a:rPr>
              <a:t>https://www.eprosima.com/index.php/resources-all/performance/fast-dds-vs-cyclone-dds-performance</a:t>
            </a:r>
            <a:endParaRPr lang="en-US" altLang="zh-CN" sz="1800" dirty="0"/>
          </a:p>
          <a:p>
            <a:pPr>
              <a:buFont typeface="Wingdings" panose="05000000000000000000" pitchFamily="2" charset="2"/>
              <a:buChar char="Ø"/>
            </a:pPr>
            <a:endParaRPr lang="en-US" altLang="zh-CN" sz="1800" dirty="0"/>
          </a:p>
          <a:p>
            <a:pPr>
              <a:buFont typeface="Wingdings" panose="05000000000000000000" pitchFamily="2" charset="2"/>
              <a:buChar char="Ø"/>
            </a:pPr>
            <a:endParaRPr lang="en-US" altLang="zh-CN" sz="1800" dirty="0"/>
          </a:p>
          <a:p>
            <a:pPr>
              <a:buFont typeface="Wingdings" panose="05000000000000000000" pitchFamily="2" charset="2"/>
              <a:buChar char="Ø"/>
            </a:pPr>
            <a:endParaRPr lang="en-US" altLang="zh-CN" sz="1800" dirty="0"/>
          </a:p>
          <a:p>
            <a:pPr>
              <a:buFont typeface="Wingdings" panose="05000000000000000000" pitchFamily="2" charset="2"/>
              <a:buChar char="Ø"/>
            </a:pPr>
            <a:endParaRPr lang="en-US" altLang="zh-CN" sz="1800" dirty="0"/>
          </a:p>
          <a:p>
            <a:pPr>
              <a:buFont typeface="Wingdings" panose="05000000000000000000" pitchFamily="2" charset="2"/>
              <a:buChar char="Ø"/>
            </a:pPr>
            <a:endParaRPr lang="en-US" altLang="zh-CN" sz="1800" dirty="0"/>
          </a:p>
          <a:p>
            <a:pPr>
              <a:buFont typeface="Wingdings" panose="05000000000000000000" pitchFamily="2" charset="2"/>
              <a:buChar char="Ø"/>
            </a:pPr>
            <a:endParaRPr lang="en-US" altLang="zh-CN" sz="1800" dirty="0"/>
          </a:p>
          <a:p>
            <a:pPr>
              <a:buFont typeface="Wingdings" panose="05000000000000000000" pitchFamily="2" charset="2"/>
              <a:buChar char="Ø"/>
            </a:pPr>
            <a:endParaRPr lang="en-US" altLang="zh-CN" sz="1800" dirty="0"/>
          </a:p>
          <a:p>
            <a:pPr>
              <a:buFont typeface="Wingdings" panose="05000000000000000000" pitchFamily="2" charset="2"/>
              <a:buChar char="Ø"/>
            </a:pPr>
            <a:endParaRPr lang="en-US" altLang="zh-CN" sz="1800" dirty="0"/>
          </a:p>
          <a:p>
            <a:pPr>
              <a:buFont typeface="Wingdings" panose="05000000000000000000" pitchFamily="2" charset="2"/>
              <a:buChar char="Ø"/>
            </a:pPr>
            <a:endParaRPr lang="en-US" altLang="zh-CN" sz="1800" dirty="0"/>
          </a:p>
          <a:p>
            <a:pPr>
              <a:buFont typeface="Wingdings" panose="05000000000000000000" pitchFamily="2" charset="2"/>
              <a:buChar char="Ø"/>
            </a:pPr>
            <a:r>
              <a:rPr lang="zh-CN" altLang="en-US" sz="1800" dirty="0"/>
              <a:t>在使用上，</a:t>
            </a:r>
            <a:r>
              <a:rPr lang="en-US" altLang="zh-CN" sz="1800" dirty="0"/>
              <a:t>Open DDS</a:t>
            </a:r>
            <a:r>
              <a:rPr lang="zh-CN" altLang="en-US" sz="1800" dirty="0"/>
              <a:t>需要搭建</a:t>
            </a:r>
            <a:r>
              <a:rPr lang="en-US" altLang="zh-CN" sz="1800" dirty="0"/>
              <a:t>ACE+TAO</a:t>
            </a:r>
            <a:r>
              <a:rPr lang="zh-CN" altLang="en-US" sz="1800" dirty="0"/>
              <a:t>，</a:t>
            </a:r>
            <a:r>
              <a:rPr lang="en-US" altLang="zh-CN" sz="1800" dirty="0"/>
              <a:t> Fast DDS </a:t>
            </a:r>
            <a:r>
              <a:rPr lang="zh-CN" altLang="en-US" sz="1800" dirty="0"/>
              <a:t>更方便</a:t>
            </a:r>
            <a:endParaRPr lang="en-US" altLang="zh-CN" sz="1800" dirty="0"/>
          </a:p>
          <a:p>
            <a:endParaRPr lang="en-US" altLang="zh-CN" sz="1800" dirty="0"/>
          </a:p>
          <a:p>
            <a:endParaRPr lang="zh-CN" altLang="en-US" sz="18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34" y="2462966"/>
            <a:ext cx="5128491" cy="3059410"/>
          </a:xfrm>
          <a:prstGeom prst="rect">
            <a:avLst/>
          </a:prstGeom>
        </p:spPr>
      </p:pic>
      <p:sp>
        <p:nvSpPr>
          <p:cNvPr id="7" name="文本框 6"/>
          <p:cNvSpPr txBox="1"/>
          <p:nvPr/>
        </p:nvSpPr>
        <p:spPr>
          <a:xfrm>
            <a:off x="708891" y="130106"/>
            <a:ext cx="6096000" cy="590033"/>
          </a:xfrm>
          <a:prstGeom prst="rect">
            <a:avLst/>
          </a:prstGeom>
          <a:noFill/>
        </p:spPr>
        <p:txBody>
          <a:bodyPr wrap="square">
            <a:spAutoFit/>
          </a:bodyPr>
          <a:lstStyle/>
          <a:p>
            <a:pPr>
              <a:lnSpc>
                <a:spcPct val="150000"/>
              </a:lnSpc>
            </a:pPr>
            <a:r>
              <a:rPr lang="en-US" altLang="zh-CN" sz="2400" b="1" dirty="0"/>
              <a:t>Why choose Fast DDS</a:t>
            </a:r>
            <a:r>
              <a:rPr lang="zh-CN" altLang="en-US" sz="2400" b="1" dirty="0"/>
              <a:t>？</a:t>
            </a:r>
            <a:endParaRPr lang="en-US" altLang="zh-CN" sz="2400" b="1"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cec89482-e45b-4f13-bf02-e2999a586090"/>
  <p:tag name="COMMONDATA" val="eyJoZGlkIjoiNTE5ODc5NWI4NDk3YTY2N2NmMGUzNzBmODAwMzZlMW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2199</Words>
  <Application>Microsoft Office PowerPoint</Application>
  <PresentationFormat>宽屏</PresentationFormat>
  <Paragraphs>353</Paragraphs>
  <Slides>30</Slides>
  <Notes>23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30</vt:i4>
      </vt:variant>
    </vt:vector>
  </HeadingPairs>
  <TitlesOfParts>
    <vt:vector size="42" baseType="lpstr">
      <vt:lpstr>-apple-system</vt:lpstr>
      <vt:lpstr>Helvetica Neue</vt:lpstr>
      <vt:lpstr>等线</vt:lpstr>
      <vt:lpstr>等线 Light</vt:lpstr>
      <vt:lpstr>Arial</vt:lpstr>
      <vt:lpstr>Consolas</vt:lpstr>
      <vt:lpstr>Open Sans</vt:lpstr>
      <vt:lpstr>Source Code Pro</vt:lpstr>
      <vt:lpstr>Verdana</vt:lpstr>
      <vt:lpstr>Wingdings</vt:lpstr>
      <vt:lpstr>Office 主题​​</vt:lpstr>
      <vt:lpstr>1_Office 主题​​</vt:lpstr>
      <vt:lpstr>fastdds 相关介绍</vt:lpstr>
      <vt:lpstr>PowerPoint 演示文稿</vt:lpstr>
      <vt:lpstr>PowerPoint 演示文稿</vt:lpstr>
      <vt:lpstr>PowerPoint 演示文稿</vt:lpstr>
      <vt:lpstr>PowerPoint 演示文稿</vt:lpstr>
      <vt:lpstr>PowerPoint 演示文稿</vt:lpstr>
      <vt:lpstr>DCPS（Data-Centric Publish Subscribe）</vt:lpstr>
      <vt:lpstr>What is Fast DDS ?</vt:lpstr>
      <vt:lpstr>PowerPoint 演示文稿</vt:lpstr>
      <vt:lpstr>PowerPoint 演示文稿</vt:lpstr>
      <vt:lpstr>PowerPoint 演示文稿</vt:lpstr>
      <vt:lpstr>fastdds demo相关工作</vt:lpstr>
      <vt:lpstr>任务需求</vt:lpstr>
      <vt:lpstr>PowerPoint 演示文稿</vt:lpstr>
      <vt:lpstr>PowerPoint 演示文稿</vt:lpstr>
      <vt:lpstr>PowerPoint 演示文稿</vt:lpstr>
      <vt:lpstr>PowerPoint 演示文稿</vt:lpstr>
      <vt:lpstr>PowerPoint 演示文稿</vt:lpstr>
      <vt:lpstr>PowerPoint 演示文稿</vt:lpstr>
      <vt:lpstr>分析延迟时间相关工作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书墨</dc:creator>
  <cp:lastModifiedBy>王 书墨</cp:lastModifiedBy>
  <cp:revision>100</cp:revision>
  <dcterms:created xsi:type="dcterms:W3CDTF">2022-07-14T08:14:00Z</dcterms:created>
  <dcterms:modified xsi:type="dcterms:W3CDTF">2023-03-19T12:24:37Z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D6BDE3CFD50245348B68B4ADC4AF6ACB</vt:lpwstr>
  </property>
  <property fmtid="{D5CDD505-2E9C-101B-9397-08002B2CF9AE}" pid="3" name="KSOProductBuildVer">
    <vt:lpwstr>2052-11.1.0.12763</vt:lpwstr>
  </property>
</Properties>
</file>