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1" r:id="rId5"/>
    <p:sldId id="260" r:id="rId6"/>
    <p:sldId id="259" r:id="rId7"/>
    <p:sldId id="270" r:id="rId8"/>
    <p:sldId id="262" r:id="rId9"/>
    <p:sldId id="264" r:id="rId10"/>
    <p:sldId id="269" r:id="rId11"/>
    <p:sldId id="268" r:id="rId12"/>
    <p:sldId id="266" r:id="rId13"/>
    <p:sldId id="271"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023.12.14End-To-End Timing Analysis in ROS2" id="{A4648CC2-CA28-4C66-BD56-AF6E46081171}">
          <p14:sldIdLst>
            <p14:sldId id="256"/>
            <p14:sldId id="257"/>
            <p14:sldId id="258"/>
            <p14:sldId id="261"/>
            <p14:sldId id="260"/>
            <p14:sldId id="259"/>
            <p14:sldId id="270"/>
            <p14:sldId id="262"/>
            <p14:sldId id="264"/>
            <p14:sldId id="269"/>
            <p14:sldId id="268"/>
            <p14:sldId id="266"/>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779" autoAdjust="0"/>
  </p:normalViewPr>
  <p:slideViewPr>
    <p:cSldViewPr snapToGrid="0">
      <p:cViewPr varScale="1">
        <p:scale>
          <a:sx n="96" d="100"/>
          <a:sy n="96" d="100"/>
        </p:scale>
        <p:origin x="103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36A134-088A-418C-8B37-B20BEAA8609B}" type="datetimeFigureOut">
              <a:rPr lang="zh-CN" altLang="en-US" smtClean="0"/>
              <a:t>2023/2/14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82DAF0-9C40-4A2F-B0AD-ADF358BE2F3A}" type="slidenum">
              <a:rPr lang="zh-CN" altLang="en-US" smtClean="0"/>
              <a:t>‹#›</a:t>
            </a:fld>
            <a:endParaRPr lang="zh-CN" altLang="en-US"/>
          </a:p>
        </p:txBody>
      </p:sp>
    </p:spTree>
    <p:extLst>
      <p:ext uri="{BB962C8B-B14F-4D97-AF65-F5344CB8AC3E}">
        <p14:creationId xmlns:p14="http://schemas.microsoft.com/office/powerpoint/2010/main" val="4258215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https://github.com/HarunTeper/ros2-end-to-end/tree/main/simulation_and_analysis</a:t>
            </a:r>
            <a:br>
              <a:rPr lang="en-US" altLang="zh-CN" dirty="0"/>
            </a:br>
            <a:endParaRPr lang="zh-CN" altLang="en-US" dirty="0"/>
          </a:p>
        </p:txBody>
      </p:sp>
      <p:sp>
        <p:nvSpPr>
          <p:cNvPr id="4" name="灯片编号占位符 3"/>
          <p:cNvSpPr>
            <a:spLocks noGrp="1"/>
          </p:cNvSpPr>
          <p:nvPr>
            <p:ph type="sldNum" sz="quarter" idx="5"/>
          </p:nvPr>
        </p:nvSpPr>
        <p:spPr/>
        <p:txBody>
          <a:bodyPr/>
          <a:lstStyle/>
          <a:p>
            <a:fld id="{C182DAF0-9C40-4A2F-B0AD-ADF358BE2F3A}" type="slidenum">
              <a:rPr lang="zh-CN" altLang="en-US" smtClean="0"/>
              <a:t>1</a:t>
            </a:fld>
            <a:endParaRPr lang="zh-CN" altLang="en-US"/>
          </a:p>
        </p:txBody>
      </p:sp>
    </p:spTree>
    <p:extLst>
      <p:ext uri="{BB962C8B-B14F-4D97-AF65-F5344CB8AC3E}">
        <p14:creationId xmlns:p14="http://schemas.microsoft.com/office/powerpoint/2010/main" val="1009213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 </a:t>
            </a:r>
            <a:r>
              <a:rPr lang="en-US" altLang="zh-CN" sz="1200" b="0" i="0" kern="1200" dirty="0">
                <a:solidFill>
                  <a:schemeClr val="tx1"/>
                </a:solidFill>
                <a:effectLst/>
                <a:latin typeface="+mn-lt"/>
                <a:ea typeface="+mn-ea"/>
                <a:cs typeface="+mn-cs"/>
              </a:rPr>
              <a:t>AUTOSAR  (</a:t>
            </a:r>
            <a:r>
              <a:rPr lang="en-US" altLang="zh-CN" sz="1200" b="0" i="0" kern="1200" dirty="0" err="1">
                <a:solidFill>
                  <a:schemeClr val="tx1"/>
                </a:solidFill>
                <a:effectLst/>
                <a:latin typeface="+mn-lt"/>
                <a:ea typeface="+mn-ea"/>
                <a:cs typeface="+mn-cs"/>
              </a:rPr>
              <a:t>AUTomotive</a:t>
            </a:r>
            <a:r>
              <a:rPr lang="en-US" altLang="zh-CN" sz="1200" b="0" i="0" kern="1200" dirty="0">
                <a:solidFill>
                  <a:schemeClr val="tx1"/>
                </a:solidFill>
                <a:effectLst/>
                <a:latin typeface="+mn-lt"/>
                <a:ea typeface="+mn-ea"/>
                <a:cs typeface="+mn-cs"/>
              </a:rPr>
              <a:t> Open System </a:t>
            </a:r>
            <a:r>
              <a:rPr lang="en-US" altLang="zh-CN" sz="1200" b="0" i="0" kern="1200" dirty="0" err="1">
                <a:solidFill>
                  <a:schemeClr val="tx1"/>
                </a:solidFill>
                <a:effectLst/>
                <a:latin typeface="+mn-lt"/>
                <a:ea typeface="+mn-ea"/>
                <a:cs typeface="+mn-cs"/>
              </a:rPr>
              <a:t>ARchitecture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中</a:t>
            </a:r>
            <a:endParaRPr lang="zh-CN" altLang="en-US" dirty="0"/>
          </a:p>
        </p:txBody>
      </p:sp>
      <p:sp>
        <p:nvSpPr>
          <p:cNvPr id="4" name="灯片编号占位符 3"/>
          <p:cNvSpPr>
            <a:spLocks noGrp="1"/>
          </p:cNvSpPr>
          <p:nvPr>
            <p:ph type="sldNum" sz="quarter" idx="5"/>
          </p:nvPr>
        </p:nvSpPr>
        <p:spPr/>
        <p:txBody>
          <a:bodyPr/>
          <a:lstStyle/>
          <a:p>
            <a:fld id="{C182DAF0-9C40-4A2F-B0AD-ADF358BE2F3A}" type="slidenum">
              <a:rPr lang="zh-CN" altLang="en-US" smtClean="0"/>
              <a:t>5</a:t>
            </a:fld>
            <a:endParaRPr lang="zh-CN" altLang="en-US"/>
          </a:p>
        </p:txBody>
      </p:sp>
    </p:spTree>
    <p:extLst>
      <p:ext uri="{BB962C8B-B14F-4D97-AF65-F5344CB8AC3E}">
        <p14:creationId xmlns:p14="http://schemas.microsoft.com/office/powerpoint/2010/main" val="4150234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 </a:t>
            </a:r>
            <a:r>
              <a:rPr lang="en-US" altLang="zh-CN" sz="1200" b="0" i="0" kern="1200" dirty="0">
                <a:solidFill>
                  <a:schemeClr val="tx1"/>
                </a:solidFill>
                <a:effectLst/>
                <a:latin typeface="+mn-lt"/>
                <a:ea typeface="+mn-ea"/>
                <a:cs typeface="+mn-cs"/>
              </a:rPr>
              <a:t>AUTOSAR  (</a:t>
            </a:r>
            <a:r>
              <a:rPr lang="en-US" altLang="zh-CN" sz="1200" b="0" i="0" kern="1200" dirty="0" err="1">
                <a:solidFill>
                  <a:schemeClr val="tx1"/>
                </a:solidFill>
                <a:effectLst/>
                <a:latin typeface="+mn-lt"/>
                <a:ea typeface="+mn-ea"/>
                <a:cs typeface="+mn-cs"/>
              </a:rPr>
              <a:t>AUTomotive</a:t>
            </a:r>
            <a:r>
              <a:rPr lang="en-US" altLang="zh-CN" sz="1200" b="0" i="0" kern="1200" dirty="0">
                <a:solidFill>
                  <a:schemeClr val="tx1"/>
                </a:solidFill>
                <a:effectLst/>
                <a:latin typeface="+mn-lt"/>
                <a:ea typeface="+mn-ea"/>
                <a:cs typeface="+mn-cs"/>
              </a:rPr>
              <a:t> Open System </a:t>
            </a:r>
            <a:r>
              <a:rPr lang="en-US" altLang="zh-CN" sz="1200" b="0" i="0" kern="1200" dirty="0" err="1">
                <a:solidFill>
                  <a:schemeClr val="tx1"/>
                </a:solidFill>
                <a:effectLst/>
                <a:latin typeface="+mn-lt"/>
                <a:ea typeface="+mn-ea"/>
                <a:cs typeface="+mn-cs"/>
              </a:rPr>
              <a:t>ARchitecture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中</a:t>
            </a:r>
            <a:endParaRPr lang="zh-CN" altLang="en-US" dirty="0"/>
          </a:p>
        </p:txBody>
      </p:sp>
      <p:sp>
        <p:nvSpPr>
          <p:cNvPr id="4" name="灯片编号占位符 3"/>
          <p:cNvSpPr>
            <a:spLocks noGrp="1"/>
          </p:cNvSpPr>
          <p:nvPr>
            <p:ph type="sldNum" sz="quarter" idx="5"/>
          </p:nvPr>
        </p:nvSpPr>
        <p:spPr/>
        <p:txBody>
          <a:bodyPr/>
          <a:lstStyle/>
          <a:p>
            <a:fld id="{C182DAF0-9C40-4A2F-B0AD-ADF358BE2F3A}" type="slidenum">
              <a:rPr lang="zh-CN" altLang="en-US" smtClean="0"/>
              <a:t>6</a:t>
            </a:fld>
            <a:endParaRPr lang="zh-CN" altLang="en-US"/>
          </a:p>
        </p:txBody>
      </p:sp>
    </p:spTree>
    <p:extLst>
      <p:ext uri="{BB962C8B-B14F-4D97-AF65-F5344CB8AC3E}">
        <p14:creationId xmlns:p14="http://schemas.microsoft.com/office/powerpoint/2010/main" val="153998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每一个回调可以理解为一个任务的实例</a:t>
            </a:r>
            <a:r>
              <a:rPr lang="en-US" altLang="zh-CN" dirty="0"/>
              <a:t>(job)</a:t>
            </a:r>
          </a:p>
          <a:p>
            <a:r>
              <a:rPr lang="zh-CN" altLang="en-US" dirty="0"/>
              <a:t>在轮询点更新接下来执行的作业，两个轮询点之间为处理窗口，下一次轮询点的更新发生在没有待执行的作业时。</a:t>
            </a:r>
          </a:p>
        </p:txBody>
      </p:sp>
      <p:sp>
        <p:nvSpPr>
          <p:cNvPr id="4" name="灯片编号占位符 3"/>
          <p:cNvSpPr>
            <a:spLocks noGrp="1"/>
          </p:cNvSpPr>
          <p:nvPr>
            <p:ph type="sldNum" sz="quarter" idx="5"/>
          </p:nvPr>
        </p:nvSpPr>
        <p:spPr/>
        <p:txBody>
          <a:bodyPr/>
          <a:lstStyle/>
          <a:p>
            <a:fld id="{C182DAF0-9C40-4A2F-B0AD-ADF358BE2F3A}" type="slidenum">
              <a:rPr lang="zh-CN" altLang="en-US" smtClean="0"/>
              <a:t>7</a:t>
            </a:fld>
            <a:endParaRPr lang="zh-CN" altLang="en-US"/>
          </a:p>
        </p:txBody>
      </p:sp>
    </p:spTree>
    <p:extLst>
      <p:ext uri="{BB962C8B-B14F-4D97-AF65-F5344CB8AC3E}">
        <p14:creationId xmlns:p14="http://schemas.microsoft.com/office/powerpoint/2010/main" val="1976425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在轮询点更新接下来执行的作业，两个轮询点之间为处理窗口，下一次轮询点的更新发生在没有待执行的作业时。</a:t>
            </a:r>
          </a:p>
        </p:txBody>
      </p:sp>
      <p:sp>
        <p:nvSpPr>
          <p:cNvPr id="4" name="灯片编号占位符 3"/>
          <p:cNvSpPr>
            <a:spLocks noGrp="1"/>
          </p:cNvSpPr>
          <p:nvPr>
            <p:ph type="sldNum" sz="quarter" idx="5"/>
          </p:nvPr>
        </p:nvSpPr>
        <p:spPr/>
        <p:txBody>
          <a:bodyPr/>
          <a:lstStyle/>
          <a:p>
            <a:fld id="{C182DAF0-9C40-4A2F-B0AD-ADF358BE2F3A}" type="slidenum">
              <a:rPr lang="zh-CN" altLang="en-US" smtClean="0"/>
              <a:t>8</a:t>
            </a:fld>
            <a:endParaRPr lang="zh-CN" altLang="en-US"/>
          </a:p>
        </p:txBody>
      </p:sp>
    </p:spTree>
    <p:extLst>
      <p:ext uri="{BB962C8B-B14F-4D97-AF65-F5344CB8AC3E}">
        <p14:creationId xmlns:p14="http://schemas.microsoft.com/office/powerpoint/2010/main" val="2833379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82DAF0-9C40-4A2F-B0AD-ADF358BE2F3A}" type="slidenum">
              <a:rPr lang="zh-CN" altLang="en-US" smtClean="0"/>
              <a:t>12</a:t>
            </a:fld>
            <a:endParaRPr lang="zh-CN" altLang="en-US"/>
          </a:p>
        </p:txBody>
      </p:sp>
    </p:spTree>
    <p:extLst>
      <p:ext uri="{BB962C8B-B14F-4D97-AF65-F5344CB8AC3E}">
        <p14:creationId xmlns:p14="http://schemas.microsoft.com/office/powerpoint/2010/main" val="2230992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90041F-C3CF-4230-9291-2D0BCC40751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31CC14D-6FCA-42D8-884A-4677EA4304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553721F-899C-4979-8348-F2FF1EA1097D}"/>
              </a:ext>
            </a:extLst>
          </p:cNvPr>
          <p:cNvSpPr>
            <a:spLocks noGrp="1"/>
          </p:cNvSpPr>
          <p:nvPr>
            <p:ph type="dt" sz="half" idx="10"/>
          </p:nvPr>
        </p:nvSpPr>
        <p:spPr/>
        <p:txBody>
          <a:bodyPr/>
          <a:lstStyle/>
          <a:p>
            <a:fld id="{5FF8C2E0-CE7D-401E-BEC8-F1EBCC8CA327}" type="datetime1">
              <a:rPr lang="zh-CN" altLang="en-US" smtClean="0"/>
              <a:t>2023/2/14</a:t>
            </a:fld>
            <a:endParaRPr lang="zh-CN" altLang="en-US"/>
          </a:p>
        </p:txBody>
      </p:sp>
      <p:sp>
        <p:nvSpPr>
          <p:cNvPr id="5" name="页脚占位符 4">
            <a:extLst>
              <a:ext uri="{FF2B5EF4-FFF2-40B4-BE49-F238E27FC236}">
                <a16:creationId xmlns:a16="http://schemas.microsoft.com/office/drawing/2014/main" id="{2FA8ABBA-B149-49AE-BDB7-8148B67F30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05D044-AB2C-4B6D-8A97-2F4CBC650031}"/>
              </a:ext>
            </a:extLst>
          </p:cNvPr>
          <p:cNvSpPr>
            <a:spLocks noGrp="1"/>
          </p:cNvSpPr>
          <p:nvPr>
            <p:ph type="sldNum" sz="quarter" idx="12"/>
          </p:nvPr>
        </p:nvSpPr>
        <p:spPr/>
        <p:txBody>
          <a:bodyPr/>
          <a:lstStyle/>
          <a:p>
            <a:fld id="{4EBAD319-4E9C-4834-8D22-BACF72E99A49}" type="slidenum">
              <a:rPr lang="zh-CN" altLang="en-US" smtClean="0"/>
              <a:t>‹#›</a:t>
            </a:fld>
            <a:endParaRPr lang="zh-CN" altLang="en-US"/>
          </a:p>
        </p:txBody>
      </p:sp>
    </p:spTree>
    <p:extLst>
      <p:ext uri="{BB962C8B-B14F-4D97-AF65-F5344CB8AC3E}">
        <p14:creationId xmlns:p14="http://schemas.microsoft.com/office/powerpoint/2010/main" val="523395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C003ED-7CC1-4F13-B647-2FA32961773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06380A4-464F-4C90-A3FC-2012AA832C7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8B71445-B26D-4051-8463-C60D4A536695}"/>
              </a:ext>
            </a:extLst>
          </p:cNvPr>
          <p:cNvSpPr>
            <a:spLocks noGrp="1"/>
          </p:cNvSpPr>
          <p:nvPr>
            <p:ph type="dt" sz="half" idx="10"/>
          </p:nvPr>
        </p:nvSpPr>
        <p:spPr/>
        <p:txBody>
          <a:bodyPr/>
          <a:lstStyle/>
          <a:p>
            <a:fld id="{C478E973-416A-458F-93D3-DF11F37FF582}" type="datetime1">
              <a:rPr lang="zh-CN" altLang="en-US" smtClean="0"/>
              <a:t>2023/2/14</a:t>
            </a:fld>
            <a:endParaRPr lang="zh-CN" altLang="en-US"/>
          </a:p>
        </p:txBody>
      </p:sp>
      <p:sp>
        <p:nvSpPr>
          <p:cNvPr id="5" name="页脚占位符 4">
            <a:extLst>
              <a:ext uri="{FF2B5EF4-FFF2-40B4-BE49-F238E27FC236}">
                <a16:creationId xmlns:a16="http://schemas.microsoft.com/office/drawing/2014/main" id="{57BF8D30-06E9-4232-9FE0-4AAB638D3D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148708-9F33-49F0-A582-1EEC1C71EBF0}"/>
              </a:ext>
            </a:extLst>
          </p:cNvPr>
          <p:cNvSpPr>
            <a:spLocks noGrp="1"/>
          </p:cNvSpPr>
          <p:nvPr>
            <p:ph type="sldNum" sz="quarter" idx="12"/>
          </p:nvPr>
        </p:nvSpPr>
        <p:spPr/>
        <p:txBody>
          <a:bodyPr/>
          <a:lstStyle/>
          <a:p>
            <a:fld id="{4EBAD319-4E9C-4834-8D22-BACF72E99A49}" type="slidenum">
              <a:rPr lang="zh-CN" altLang="en-US" smtClean="0"/>
              <a:t>‹#›</a:t>
            </a:fld>
            <a:endParaRPr lang="zh-CN" altLang="en-US"/>
          </a:p>
        </p:txBody>
      </p:sp>
    </p:spTree>
    <p:extLst>
      <p:ext uri="{BB962C8B-B14F-4D97-AF65-F5344CB8AC3E}">
        <p14:creationId xmlns:p14="http://schemas.microsoft.com/office/powerpoint/2010/main" val="76408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7BF2886-32EE-4B43-B73B-CDD14D5400D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85F5C6A-1B11-44E7-8058-24D1E7AADF2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0D6A6D9-A65E-4CD5-9774-2DC5D8F905FA}"/>
              </a:ext>
            </a:extLst>
          </p:cNvPr>
          <p:cNvSpPr>
            <a:spLocks noGrp="1"/>
          </p:cNvSpPr>
          <p:nvPr>
            <p:ph type="dt" sz="half" idx="10"/>
          </p:nvPr>
        </p:nvSpPr>
        <p:spPr/>
        <p:txBody>
          <a:bodyPr/>
          <a:lstStyle/>
          <a:p>
            <a:fld id="{7A93A63B-5062-40DD-80E4-F32D254BE952}" type="datetime1">
              <a:rPr lang="zh-CN" altLang="en-US" smtClean="0"/>
              <a:t>2023/2/14</a:t>
            </a:fld>
            <a:endParaRPr lang="zh-CN" altLang="en-US"/>
          </a:p>
        </p:txBody>
      </p:sp>
      <p:sp>
        <p:nvSpPr>
          <p:cNvPr id="5" name="页脚占位符 4">
            <a:extLst>
              <a:ext uri="{FF2B5EF4-FFF2-40B4-BE49-F238E27FC236}">
                <a16:creationId xmlns:a16="http://schemas.microsoft.com/office/drawing/2014/main" id="{AB49D6CE-4DFE-4784-8925-E9BF92F1B9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83968E-DB72-44A9-B7B7-A872AB9C3282}"/>
              </a:ext>
            </a:extLst>
          </p:cNvPr>
          <p:cNvSpPr>
            <a:spLocks noGrp="1"/>
          </p:cNvSpPr>
          <p:nvPr>
            <p:ph type="sldNum" sz="quarter" idx="12"/>
          </p:nvPr>
        </p:nvSpPr>
        <p:spPr/>
        <p:txBody>
          <a:bodyPr/>
          <a:lstStyle/>
          <a:p>
            <a:fld id="{4EBAD319-4E9C-4834-8D22-BACF72E99A49}" type="slidenum">
              <a:rPr lang="zh-CN" altLang="en-US" smtClean="0"/>
              <a:t>‹#›</a:t>
            </a:fld>
            <a:endParaRPr lang="zh-CN" altLang="en-US"/>
          </a:p>
        </p:txBody>
      </p:sp>
    </p:spTree>
    <p:extLst>
      <p:ext uri="{BB962C8B-B14F-4D97-AF65-F5344CB8AC3E}">
        <p14:creationId xmlns:p14="http://schemas.microsoft.com/office/powerpoint/2010/main" val="2938980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AEE3E5-87F3-444E-9535-AAC8A231863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301F3EA-734C-4F2B-A38E-5812AAE76B2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27B1B90-0FC4-4557-BBC7-042B7EEA5BAD}"/>
              </a:ext>
            </a:extLst>
          </p:cNvPr>
          <p:cNvSpPr>
            <a:spLocks noGrp="1"/>
          </p:cNvSpPr>
          <p:nvPr>
            <p:ph type="dt" sz="half" idx="10"/>
          </p:nvPr>
        </p:nvSpPr>
        <p:spPr/>
        <p:txBody>
          <a:bodyPr/>
          <a:lstStyle/>
          <a:p>
            <a:fld id="{B333CB05-0C9D-466B-B5EA-B07EA3536A7D}" type="datetime1">
              <a:rPr lang="zh-CN" altLang="en-US" smtClean="0"/>
              <a:t>2023/2/14</a:t>
            </a:fld>
            <a:endParaRPr lang="zh-CN" altLang="en-US"/>
          </a:p>
        </p:txBody>
      </p:sp>
      <p:sp>
        <p:nvSpPr>
          <p:cNvPr id="5" name="页脚占位符 4">
            <a:extLst>
              <a:ext uri="{FF2B5EF4-FFF2-40B4-BE49-F238E27FC236}">
                <a16:creationId xmlns:a16="http://schemas.microsoft.com/office/drawing/2014/main" id="{A9D26476-42F1-429A-B428-2CCF8EE9CD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38F0EE-4E35-410A-B227-8962CD937A25}"/>
              </a:ext>
            </a:extLst>
          </p:cNvPr>
          <p:cNvSpPr>
            <a:spLocks noGrp="1"/>
          </p:cNvSpPr>
          <p:nvPr>
            <p:ph type="sldNum" sz="quarter" idx="12"/>
          </p:nvPr>
        </p:nvSpPr>
        <p:spPr/>
        <p:txBody>
          <a:bodyPr/>
          <a:lstStyle/>
          <a:p>
            <a:fld id="{4EBAD319-4E9C-4834-8D22-BACF72E99A49}" type="slidenum">
              <a:rPr lang="zh-CN" altLang="en-US" smtClean="0"/>
              <a:t>‹#›</a:t>
            </a:fld>
            <a:endParaRPr lang="zh-CN" altLang="en-US"/>
          </a:p>
        </p:txBody>
      </p:sp>
    </p:spTree>
    <p:extLst>
      <p:ext uri="{BB962C8B-B14F-4D97-AF65-F5344CB8AC3E}">
        <p14:creationId xmlns:p14="http://schemas.microsoft.com/office/powerpoint/2010/main" val="933839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A6C806-19EF-455E-BB1B-10CA9E84396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DAE1389-9FB5-4F09-9486-97C1A6A09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22A0CE2-5CDE-4631-8AE0-EB8285EECB5E}"/>
              </a:ext>
            </a:extLst>
          </p:cNvPr>
          <p:cNvSpPr>
            <a:spLocks noGrp="1"/>
          </p:cNvSpPr>
          <p:nvPr>
            <p:ph type="dt" sz="half" idx="10"/>
          </p:nvPr>
        </p:nvSpPr>
        <p:spPr/>
        <p:txBody>
          <a:bodyPr/>
          <a:lstStyle/>
          <a:p>
            <a:fld id="{5C0DFA8C-A57D-44FB-AAF7-1A79E1876266}" type="datetime1">
              <a:rPr lang="zh-CN" altLang="en-US" smtClean="0"/>
              <a:t>2023/2/14</a:t>
            </a:fld>
            <a:endParaRPr lang="zh-CN" altLang="en-US"/>
          </a:p>
        </p:txBody>
      </p:sp>
      <p:sp>
        <p:nvSpPr>
          <p:cNvPr id="5" name="页脚占位符 4">
            <a:extLst>
              <a:ext uri="{FF2B5EF4-FFF2-40B4-BE49-F238E27FC236}">
                <a16:creationId xmlns:a16="http://schemas.microsoft.com/office/drawing/2014/main" id="{05450ACF-8479-4363-949F-E1469FBAB8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D2FDBE-090D-435F-956A-595810EF2EFC}"/>
              </a:ext>
            </a:extLst>
          </p:cNvPr>
          <p:cNvSpPr>
            <a:spLocks noGrp="1"/>
          </p:cNvSpPr>
          <p:nvPr>
            <p:ph type="sldNum" sz="quarter" idx="12"/>
          </p:nvPr>
        </p:nvSpPr>
        <p:spPr/>
        <p:txBody>
          <a:bodyPr/>
          <a:lstStyle/>
          <a:p>
            <a:fld id="{4EBAD319-4E9C-4834-8D22-BACF72E99A49}" type="slidenum">
              <a:rPr lang="zh-CN" altLang="en-US" smtClean="0"/>
              <a:t>‹#›</a:t>
            </a:fld>
            <a:endParaRPr lang="zh-CN" altLang="en-US"/>
          </a:p>
        </p:txBody>
      </p:sp>
    </p:spTree>
    <p:extLst>
      <p:ext uri="{BB962C8B-B14F-4D97-AF65-F5344CB8AC3E}">
        <p14:creationId xmlns:p14="http://schemas.microsoft.com/office/powerpoint/2010/main" val="3395237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EC546F-E3D8-4012-A535-C3FAC7106F5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05B9CA1-765A-4F35-8E27-6ED1D795317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2576BE0-3D99-43AB-A313-DAA0B3BD972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C3E6842-9097-46C3-BFF8-1F54EBBBA8BF}"/>
              </a:ext>
            </a:extLst>
          </p:cNvPr>
          <p:cNvSpPr>
            <a:spLocks noGrp="1"/>
          </p:cNvSpPr>
          <p:nvPr>
            <p:ph type="dt" sz="half" idx="10"/>
          </p:nvPr>
        </p:nvSpPr>
        <p:spPr/>
        <p:txBody>
          <a:bodyPr/>
          <a:lstStyle/>
          <a:p>
            <a:fld id="{B22B619A-C604-4ABA-9658-CC0C66E20364}" type="datetime1">
              <a:rPr lang="zh-CN" altLang="en-US" smtClean="0"/>
              <a:t>2023/2/14</a:t>
            </a:fld>
            <a:endParaRPr lang="zh-CN" altLang="en-US"/>
          </a:p>
        </p:txBody>
      </p:sp>
      <p:sp>
        <p:nvSpPr>
          <p:cNvPr id="6" name="页脚占位符 5">
            <a:extLst>
              <a:ext uri="{FF2B5EF4-FFF2-40B4-BE49-F238E27FC236}">
                <a16:creationId xmlns:a16="http://schemas.microsoft.com/office/drawing/2014/main" id="{AB295574-3159-4CED-B345-32A8915762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191A08F-CF48-428A-B15E-13D28553DF0A}"/>
              </a:ext>
            </a:extLst>
          </p:cNvPr>
          <p:cNvSpPr>
            <a:spLocks noGrp="1"/>
          </p:cNvSpPr>
          <p:nvPr>
            <p:ph type="sldNum" sz="quarter" idx="12"/>
          </p:nvPr>
        </p:nvSpPr>
        <p:spPr/>
        <p:txBody>
          <a:bodyPr/>
          <a:lstStyle/>
          <a:p>
            <a:fld id="{4EBAD319-4E9C-4834-8D22-BACF72E99A49}" type="slidenum">
              <a:rPr lang="zh-CN" altLang="en-US" smtClean="0"/>
              <a:t>‹#›</a:t>
            </a:fld>
            <a:endParaRPr lang="zh-CN" altLang="en-US"/>
          </a:p>
        </p:txBody>
      </p:sp>
    </p:spTree>
    <p:extLst>
      <p:ext uri="{BB962C8B-B14F-4D97-AF65-F5344CB8AC3E}">
        <p14:creationId xmlns:p14="http://schemas.microsoft.com/office/powerpoint/2010/main" val="2128691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C240BD-A357-4B16-AB15-838BDA56761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C086570-E7C4-461A-A2B7-FC0644A910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05185D2-D740-46CB-9ADA-8B597E16F7F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463FC7D-2C8D-4AA4-A57D-7B825EA57C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5A21C71-0661-436A-A4DA-1C6638DC344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5AC31D2-4FE7-40EB-8ED6-E5AB245CBA12}"/>
              </a:ext>
            </a:extLst>
          </p:cNvPr>
          <p:cNvSpPr>
            <a:spLocks noGrp="1"/>
          </p:cNvSpPr>
          <p:nvPr>
            <p:ph type="dt" sz="half" idx="10"/>
          </p:nvPr>
        </p:nvSpPr>
        <p:spPr/>
        <p:txBody>
          <a:bodyPr/>
          <a:lstStyle/>
          <a:p>
            <a:fld id="{D7554D8B-1733-4DCA-A0EB-6443895CD6BB}" type="datetime1">
              <a:rPr lang="zh-CN" altLang="en-US" smtClean="0"/>
              <a:t>2023/2/14</a:t>
            </a:fld>
            <a:endParaRPr lang="zh-CN" altLang="en-US"/>
          </a:p>
        </p:txBody>
      </p:sp>
      <p:sp>
        <p:nvSpPr>
          <p:cNvPr id="8" name="页脚占位符 7">
            <a:extLst>
              <a:ext uri="{FF2B5EF4-FFF2-40B4-BE49-F238E27FC236}">
                <a16:creationId xmlns:a16="http://schemas.microsoft.com/office/drawing/2014/main" id="{096B900C-0BCF-47B9-B530-C3EE232C5B5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22F029F-FFB7-4EE1-9296-C03A727F4834}"/>
              </a:ext>
            </a:extLst>
          </p:cNvPr>
          <p:cNvSpPr>
            <a:spLocks noGrp="1"/>
          </p:cNvSpPr>
          <p:nvPr>
            <p:ph type="sldNum" sz="quarter" idx="12"/>
          </p:nvPr>
        </p:nvSpPr>
        <p:spPr/>
        <p:txBody>
          <a:bodyPr/>
          <a:lstStyle>
            <a:lvl1pPr>
              <a:defRPr sz="1800" b="1"/>
            </a:lvl1pPr>
          </a:lstStyle>
          <a:p>
            <a:fld id="{4EBAD319-4E9C-4834-8D22-BACF72E99A49}" type="slidenum">
              <a:rPr lang="zh-CN" altLang="en-US" smtClean="0"/>
              <a:pPr/>
              <a:t>‹#›</a:t>
            </a:fld>
            <a:endParaRPr lang="zh-CN" altLang="en-US" dirty="0"/>
          </a:p>
        </p:txBody>
      </p:sp>
    </p:spTree>
    <p:extLst>
      <p:ext uri="{BB962C8B-B14F-4D97-AF65-F5344CB8AC3E}">
        <p14:creationId xmlns:p14="http://schemas.microsoft.com/office/powerpoint/2010/main" val="346717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6CAAAA-7007-428C-B5CE-5E5A1132CEC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691A72C-FE86-41CB-A199-87EFD4FE9C16}"/>
              </a:ext>
            </a:extLst>
          </p:cNvPr>
          <p:cNvSpPr>
            <a:spLocks noGrp="1"/>
          </p:cNvSpPr>
          <p:nvPr>
            <p:ph type="dt" sz="half" idx="10"/>
          </p:nvPr>
        </p:nvSpPr>
        <p:spPr/>
        <p:txBody>
          <a:bodyPr/>
          <a:lstStyle/>
          <a:p>
            <a:fld id="{592526E7-52F3-4033-ABCC-2523C61C1FF9}" type="datetime1">
              <a:rPr lang="zh-CN" altLang="en-US" smtClean="0"/>
              <a:t>2023/2/14</a:t>
            </a:fld>
            <a:endParaRPr lang="zh-CN" altLang="en-US"/>
          </a:p>
        </p:txBody>
      </p:sp>
      <p:sp>
        <p:nvSpPr>
          <p:cNvPr id="4" name="页脚占位符 3">
            <a:extLst>
              <a:ext uri="{FF2B5EF4-FFF2-40B4-BE49-F238E27FC236}">
                <a16:creationId xmlns:a16="http://schemas.microsoft.com/office/drawing/2014/main" id="{6FF0D36B-45D7-40B8-BE0B-2DBD6E1693D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0EAB5C1-7DAC-47BC-B304-231D61DEEC82}"/>
              </a:ext>
            </a:extLst>
          </p:cNvPr>
          <p:cNvSpPr>
            <a:spLocks noGrp="1"/>
          </p:cNvSpPr>
          <p:nvPr>
            <p:ph type="sldNum" sz="quarter" idx="12"/>
          </p:nvPr>
        </p:nvSpPr>
        <p:spPr/>
        <p:txBody>
          <a:bodyPr/>
          <a:lstStyle>
            <a:lvl1pPr>
              <a:defRPr sz="1600" b="1"/>
            </a:lvl1pPr>
          </a:lstStyle>
          <a:p>
            <a:fld id="{4EBAD319-4E9C-4834-8D22-BACF72E99A49}" type="slidenum">
              <a:rPr lang="zh-CN" altLang="en-US" smtClean="0"/>
              <a:pPr/>
              <a:t>‹#›</a:t>
            </a:fld>
            <a:endParaRPr lang="zh-CN" altLang="en-US" dirty="0"/>
          </a:p>
        </p:txBody>
      </p:sp>
    </p:spTree>
    <p:extLst>
      <p:ext uri="{BB962C8B-B14F-4D97-AF65-F5344CB8AC3E}">
        <p14:creationId xmlns:p14="http://schemas.microsoft.com/office/powerpoint/2010/main" val="4070988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748F1BE-18E2-4E75-9BAB-222AC138B235}"/>
              </a:ext>
            </a:extLst>
          </p:cNvPr>
          <p:cNvSpPr>
            <a:spLocks noGrp="1"/>
          </p:cNvSpPr>
          <p:nvPr>
            <p:ph type="dt" sz="half" idx="10"/>
          </p:nvPr>
        </p:nvSpPr>
        <p:spPr/>
        <p:txBody>
          <a:bodyPr/>
          <a:lstStyle/>
          <a:p>
            <a:fld id="{AA892C4E-66F8-4F1E-A3AC-067242BE1303}" type="datetime1">
              <a:rPr lang="zh-CN" altLang="en-US" smtClean="0"/>
              <a:t>2023/2/14</a:t>
            </a:fld>
            <a:endParaRPr lang="zh-CN" altLang="en-US"/>
          </a:p>
        </p:txBody>
      </p:sp>
      <p:sp>
        <p:nvSpPr>
          <p:cNvPr id="3" name="页脚占位符 2">
            <a:extLst>
              <a:ext uri="{FF2B5EF4-FFF2-40B4-BE49-F238E27FC236}">
                <a16:creationId xmlns:a16="http://schemas.microsoft.com/office/drawing/2014/main" id="{AB1AFA9E-B6B6-4202-AAA1-97399E43F3C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A9D4404-24FE-49E1-B785-5BDF967E965F}"/>
              </a:ext>
            </a:extLst>
          </p:cNvPr>
          <p:cNvSpPr>
            <a:spLocks noGrp="1"/>
          </p:cNvSpPr>
          <p:nvPr>
            <p:ph type="sldNum" sz="quarter" idx="12"/>
          </p:nvPr>
        </p:nvSpPr>
        <p:spPr/>
        <p:txBody>
          <a:bodyPr/>
          <a:lstStyle/>
          <a:p>
            <a:fld id="{4EBAD319-4E9C-4834-8D22-BACF72E99A49}" type="slidenum">
              <a:rPr lang="zh-CN" altLang="en-US" smtClean="0"/>
              <a:t>‹#›</a:t>
            </a:fld>
            <a:endParaRPr lang="zh-CN" altLang="en-US"/>
          </a:p>
        </p:txBody>
      </p:sp>
    </p:spTree>
    <p:extLst>
      <p:ext uri="{BB962C8B-B14F-4D97-AF65-F5344CB8AC3E}">
        <p14:creationId xmlns:p14="http://schemas.microsoft.com/office/powerpoint/2010/main" val="3537855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17293-C854-4460-8B5A-97E6F505DD3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097D5F7-05D5-4869-BB99-33D4028B5A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C89ADA3-FDD8-4E66-8F68-B497311C79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EA3E151-269E-49D2-8AD8-1E35917EE8A4}"/>
              </a:ext>
            </a:extLst>
          </p:cNvPr>
          <p:cNvSpPr>
            <a:spLocks noGrp="1"/>
          </p:cNvSpPr>
          <p:nvPr>
            <p:ph type="dt" sz="half" idx="10"/>
          </p:nvPr>
        </p:nvSpPr>
        <p:spPr/>
        <p:txBody>
          <a:bodyPr/>
          <a:lstStyle/>
          <a:p>
            <a:fld id="{EF802362-7CDC-4509-88C9-C1DCC2C04018}" type="datetime1">
              <a:rPr lang="zh-CN" altLang="en-US" smtClean="0"/>
              <a:t>2023/2/14</a:t>
            </a:fld>
            <a:endParaRPr lang="zh-CN" altLang="en-US"/>
          </a:p>
        </p:txBody>
      </p:sp>
      <p:sp>
        <p:nvSpPr>
          <p:cNvPr id="6" name="页脚占位符 5">
            <a:extLst>
              <a:ext uri="{FF2B5EF4-FFF2-40B4-BE49-F238E27FC236}">
                <a16:creationId xmlns:a16="http://schemas.microsoft.com/office/drawing/2014/main" id="{F6DA0E59-3054-422B-9E3B-E8590ADB71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35A4C13-7FC4-4601-A20B-A4AA8BF83F24}"/>
              </a:ext>
            </a:extLst>
          </p:cNvPr>
          <p:cNvSpPr>
            <a:spLocks noGrp="1"/>
          </p:cNvSpPr>
          <p:nvPr>
            <p:ph type="sldNum" sz="quarter" idx="12"/>
          </p:nvPr>
        </p:nvSpPr>
        <p:spPr/>
        <p:txBody>
          <a:bodyPr/>
          <a:lstStyle/>
          <a:p>
            <a:fld id="{4EBAD319-4E9C-4834-8D22-BACF72E99A49}" type="slidenum">
              <a:rPr lang="zh-CN" altLang="en-US" smtClean="0"/>
              <a:t>‹#›</a:t>
            </a:fld>
            <a:endParaRPr lang="zh-CN" altLang="en-US"/>
          </a:p>
        </p:txBody>
      </p:sp>
    </p:spTree>
    <p:extLst>
      <p:ext uri="{BB962C8B-B14F-4D97-AF65-F5344CB8AC3E}">
        <p14:creationId xmlns:p14="http://schemas.microsoft.com/office/powerpoint/2010/main" val="368165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BCFBDF-AB3A-4A9B-9C6E-D9A42335632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F82DBF7-BEF8-4FE9-90A0-051A4C0290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682C43D-2142-4B9C-A17C-F48E619306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2689ED6-F1E3-4B4D-B7F6-338937FE4DF2}"/>
              </a:ext>
            </a:extLst>
          </p:cNvPr>
          <p:cNvSpPr>
            <a:spLocks noGrp="1"/>
          </p:cNvSpPr>
          <p:nvPr>
            <p:ph type="dt" sz="half" idx="10"/>
          </p:nvPr>
        </p:nvSpPr>
        <p:spPr/>
        <p:txBody>
          <a:bodyPr/>
          <a:lstStyle/>
          <a:p>
            <a:fld id="{F2B44E4B-5590-4A34-9723-7EFADDC40353}" type="datetime1">
              <a:rPr lang="zh-CN" altLang="en-US" smtClean="0"/>
              <a:t>2023/2/14</a:t>
            </a:fld>
            <a:endParaRPr lang="zh-CN" altLang="en-US"/>
          </a:p>
        </p:txBody>
      </p:sp>
      <p:sp>
        <p:nvSpPr>
          <p:cNvPr id="6" name="页脚占位符 5">
            <a:extLst>
              <a:ext uri="{FF2B5EF4-FFF2-40B4-BE49-F238E27FC236}">
                <a16:creationId xmlns:a16="http://schemas.microsoft.com/office/drawing/2014/main" id="{68D9966E-4C4A-4CE8-B01F-ACE3C799A6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D009479-773E-474E-A2E7-F2FF1E8CB068}"/>
              </a:ext>
            </a:extLst>
          </p:cNvPr>
          <p:cNvSpPr>
            <a:spLocks noGrp="1"/>
          </p:cNvSpPr>
          <p:nvPr>
            <p:ph type="sldNum" sz="quarter" idx="12"/>
          </p:nvPr>
        </p:nvSpPr>
        <p:spPr/>
        <p:txBody>
          <a:bodyPr/>
          <a:lstStyle/>
          <a:p>
            <a:fld id="{4EBAD319-4E9C-4834-8D22-BACF72E99A49}" type="slidenum">
              <a:rPr lang="zh-CN" altLang="en-US" smtClean="0"/>
              <a:t>‹#›</a:t>
            </a:fld>
            <a:endParaRPr lang="zh-CN" altLang="en-US"/>
          </a:p>
        </p:txBody>
      </p:sp>
    </p:spTree>
    <p:extLst>
      <p:ext uri="{BB962C8B-B14F-4D97-AF65-F5344CB8AC3E}">
        <p14:creationId xmlns:p14="http://schemas.microsoft.com/office/powerpoint/2010/main" val="2996529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E83A947-47FF-46FC-9A82-D5718A07F3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5F6F884-40E0-4617-A5CF-3A347ECE02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E830F32-2ECE-46BB-B7F5-F5340DD802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86CCE-06E4-42D8-9511-1DDFD95F22D4}" type="datetime1">
              <a:rPr lang="zh-CN" altLang="en-US" smtClean="0"/>
              <a:t>2023/2/14</a:t>
            </a:fld>
            <a:endParaRPr lang="zh-CN" altLang="en-US"/>
          </a:p>
        </p:txBody>
      </p:sp>
      <p:sp>
        <p:nvSpPr>
          <p:cNvPr id="5" name="页脚占位符 4">
            <a:extLst>
              <a:ext uri="{FF2B5EF4-FFF2-40B4-BE49-F238E27FC236}">
                <a16:creationId xmlns:a16="http://schemas.microsoft.com/office/drawing/2014/main" id="{7F6A6009-3260-4127-AB48-F87A96932F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F782580-33C6-47A1-96E5-0DA0DA1A17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BAD319-4E9C-4834-8D22-BACF72E99A49}" type="slidenum">
              <a:rPr lang="zh-CN" altLang="en-US" smtClean="0"/>
              <a:t>‹#›</a:t>
            </a:fld>
            <a:endParaRPr lang="zh-CN" altLang="en-US"/>
          </a:p>
        </p:txBody>
      </p:sp>
    </p:spTree>
    <p:extLst>
      <p:ext uri="{BB962C8B-B14F-4D97-AF65-F5344CB8AC3E}">
        <p14:creationId xmlns:p14="http://schemas.microsoft.com/office/powerpoint/2010/main" val="882552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2.gif"/><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0.png"/><Relationship Id="rId4" Type="http://schemas.openxmlformats.org/officeDocument/2006/relationships/image" Target="../media/image30.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6811A97-5912-434B-A134-91DBEAD2C63C}"/>
              </a:ext>
            </a:extLst>
          </p:cNvPr>
          <p:cNvSpPr/>
          <p:nvPr/>
        </p:nvSpPr>
        <p:spPr>
          <a:xfrm>
            <a:off x="3999143" y="2859485"/>
            <a:ext cx="7139709" cy="569515"/>
          </a:xfrm>
          <a:prstGeom prst="rect">
            <a:avLst/>
          </a:prstGeom>
        </p:spPr>
        <p:txBody>
          <a:bodyPr wrap="square">
            <a:spAutoFit/>
          </a:bodyPr>
          <a:lstStyle/>
          <a:p>
            <a:pPr algn="r">
              <a:lnSpc>
                <a:spcPct val="200000"/>
              </a:lnSpc>
            </a:pPr>
            <a:r>
              <a:rPr lang="en-US" altLang="zh-CN" dirty="0"/>
              <a:t>RTSS 2022 </a:t>
            </a:r>
            <a:r>
              <a:rPr lang="zh-CN" altLang="en-US" dirty="0"/>
              <a:t>；</a:t>
            </a:r>
            <a:r>
              <a:rPr lang="en-US" altLang="zh-CN" dirty="0"/>
              <a:t>Harun </a:t>
            </a:r>
            <a:r>
              <a:rPr lang="en-US" altLang="zh-CN" dirty="0" err="1"/>
              <a:t>Teper</a:t>
            </a:r>
            <a:r>
              <a:rPr lang="zh-CN" altLang="en-US" dirty="0"/>
              <a:t>等人，</a:t>
            </a:r>
            <a:r>
              <a:rPr lang="en-US" altLang="zh-CN" dirty="0"/>
              <a:t>TU Dortmund University, Germany</a:t>
            </a:r>
            <a:endParaRPr lang="zh-CN" altLang="en-US" dirty="0"/>
          </a:p>
        </p:txBody>
      </p:sp>
      <p:sp>
        <p:nvSpPr>
          <p:cNvPr id="7" name="标题 6">
            <a:extLst>
              <a:ext uri="{FF2B5EF4-FFF2-40B4-BE49-F238E27FC236}">
                <a16:creationId xmlns:a16="http://schemas.microsoft.com/office/drawing/2014/main" id="{1D2CEE32-6973-43EA-8C75-8C49EBF166B6}"/>
              </a:ext>
            </a:extLst>
          </p:cNvPr>
          <p:cNvSpPr>
            <a:spLocks noGrp="1"/>
          </p:cNvSpPr>
          <p:nvPr>
            <p:ph type="title"/>
          </p:nvPr>
        </p:nvSpPr>
        <p:spPr>
          <a:xfrm>
            <a:off x="949037" y="1685925"/>
            <a:ext cx="10515600" cy="1325563"/>
          </a:xfrm>
        </p:spPr>
        <p:txBody>
          <a:bodyPr/>
          <a:lstStyle/>
          <a:p>
            <a:pPr algn="ctr"/>
            <a:r>
              <a:rPr lang="en-US" altLang="zh-CN" dirty="0"/>
              <a:t>End-To-End Timing Analysis in ROS2</a:t>
            </a:r>
            <a:endParaRPr lang="zh-CN" altLang="en-US" dirty="0"/>
          </a:p>
        </p:txBody>
      </p:sp>
      <p:sp>
        <p:nvSpPr>
          <p:cNvPr id="2" name="日期占位符 1">
            <a:extLst>
              <a:ext uri="{FF2B5EF4-FFF2-40B4-BE49-F238E27FC236}">
                <a16:creationId xmlns:a16="http://schemas.microsoft.com/office/drawing/2014/main" id="{790D21E6-5C73-45E5-AB89-C95092BFE28D}"/>
              </a:ext>
            </a:extLst>
          </p:cNvPr>
          <p:cNvSpPr>
            <a:spLocks noGrp="1"/>
          </p:cNvSpPr>
          <p:nvPr>
            <p:ph type="dt" sz="half" idx="10"/>
          </p:nvPr>
        </p:nvSpPr>
        <p:spPr/>
        <p:txBody>
          <a:bodyPr/>
          <a:lstStyle/>
          <a:p>
            <a:fld id="{23CAA504-53F1-42F8-818E-D3D126BE152E}" type="datetime1">
              <a:rPr lang="zh-CN" altLang="en-US" smtClean="0"/>
              <a:t>2023/2/14</a:t>
            </a:fld>
            <a:endParaRPr lang="zh-CN" altLang="en-US"/>
          </a:p>
        </p:txBody>
      </p:sp>
      <p:sp>
        <p:nvSpPr>
          <p:cNvPr id="3" name="灯片编号占位符 2">
            <a:extLst>
              <a:ext uri="{FF2B5EF4-FFF2-40B4-BE49-F238E27FC236}">
                <a16:creationId xmlns:a16="http://schemas.microsoft.com/office/drawing/2014/main" id="{010E870A-D239-4291-B399-F54E4D311C66}"/>
              </a:ext>
            </a:extLst>
          </p:cNvPr>
          <p:cNvSpPr>
            <a:spLocks noGrp="1"/>
          </p:cNvSpPr>
          <p:nvPr>
            <p:ph type="sldNum" sz="quarter" idx="12"/>
          </p:nvPr>
        </p:nvSpPr>
        <p:spPr/>
        <p:txBody>
          <a:bodyPr/>
          <a:lstStyle/>
          <a:p>
            <a:fld id="{4EBAD319-4E9C-4834-8D22-BACF72E99A49}" type="slidenum">
              <a:rPr lang="zh-CN" altLang="en-US" smtClean="0"/>
              <a:t>1</a:t>
            </a:fld>
            <a:endParaRPr lang="zh-CN" altLang="en-US"/>
          </a:p>
        </p:txBody>
      </p:sp>
    </p:spTree>
    <p:extLst>
      <p:ext uri="{BB962C8B-B14F-4D97-AF65-F5344CB8AC3E}">
        <p14:creationId xmlns:p14="http://schemas.microsoft.com/office/powerpoint/2010/main" val="3007207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7D7569-DF09-4502-A99D-95396A9BD7E2}"/>
              </a:ext>
            </a:extLst>
          </p:cNvPr>
          <p:cNvSpPr>
            <a:spLocks noGrp="1"/>
          </p:cNvSpPr>
          <p:nvPr>
            <p:ph type="title"/>
          </p:nvPr>
        </p:nvSpPr>
        <p:spPr/>
        <p:txBody>
          <a:bodyPr/>
          <a:lstStyle/>
          <a:p>
            <a:r>
              <a:rPr lang="zh-CN" altLang="en-US" dirty="0"/>
              <a:t>因果链的端到端时序分析</a:t>
            </a:r>
          </a:p>
        </p:txBody>
      </p:sp>
      <p:sp>
        <p:nvSpPr>
          <p:cNvPr id="3" name="矩形 2">
            <a:extLst>
              <a:ext uri="{FF2B5EF4-FFF2-40B4-BE49-F238E27FC236}">
                <a16:creationId xmlns:a16="http://schemas.microsoft.com/office/drawing/2014/main" id="{922BA26E-4F98-4CF2-BBB0-73330CD7CAE9}"/>
              </a:ext>
            </a:extLst>
          </p:cNvPr>
          <p:cNvSpPr/>
          <p:nvPr/>
        </p:nvSpPr>
        <p:spPr>
          <a:xfrm>
            <a:off x="923924" y="1808067"/>
            <a:ext cx="7762875" cy="1296637"/>
          </a:xfrm>
          <a:prstGeom prst="rect">
            <a:avLst/>
          </a:prstGeom>
        </p:spPr>
        <p:txBody>
          <a:bodyPr wrap="square">
            <a:spAutoFit/>
          </a:bodyPr>
          <a:lstStyle/>
          <a:p>
            <a:pPr>
              <a:lnSpc>
                <a:spcPct val="150000"/>
              </a:lnSpc>
            </a:pPr>
            <a:r>
              <a:rPr lang="zh-CN" altLang="en-US" dirty="0">
                <a:sym typeface="Wingdings" panose="05000000000000000000" pitchFamily="2" charset="2"/>
              </a:rPr>
              <a:t>根据通信类型分析定时器和订阅的端到端时序行为（不依赖于特定的节点类）</a:t>
            </a:r>
            <a:endParaRPr lang="en-US" altLang="zh-CN" dirty="0">
              <a:sym typeface="Wingdings" panose="05000000000000000000" pitchFamily="2" charset="2"/>
            </a:endParaRPr>
          </a:p>
          <a:p>
            <a:pPr marL="285750" indent="-285750">
              <a:lnSpc>
                <a:spcPct val="150000"/>
              </a:lnSpc>
              <a:buFont typeface="Arial" panose="020B0604020202020204" pitchFamily="34" charset="0"/>
              <a:buChar char="•"/>
            </a:pPr>
            <a:r>
              <a:rPr lang="zh-CN" altLang="en-US" dirty="0">
                <a:sym typeface="Wingdings" panose="05000000000000000000" pitchFamily="2" charset="2"/>
              </a:rPr>
              <a:t>这种方法不仅处理了节点间通信，也处理了节点内通信</a:t>
            </a:r>
            <a:endParaRPr lang="en-US" altLang="zh-CN" dirty="0">
              <a:sym typeface="Wingdings" panose="05000000000000000000" pitchFamily="2" charset="2"/>
            </a:endParaRPr>
          </a:p>
          <a:p>
            <a:pPr marL="285750" indent="-285750">
              <a:lnSpc>
                <a:spcPct val="150000"/>
              </a:lnSpc>
              <a:buFont typeface="Arial" panose="020B0604020202020204" pitchFamily="34" charset="0"/>
              <a:buChar char="•"/>
            </a:pPr>
            <a:r>
              <a:rPr lang="zh-CN" altLang="en-US" dirty="0">
                <a:sym typeface="Wingdings" panose="05000000000000000000" pitchFamily="2" charset="2"/>
              </a:rPr>
              <a:t>且该时序分析方法也适用于（除了</a:t>
            </a:r>
            <a:r>
              <a:rPr lang="en-US" altLang="zh-CN" dirty="0">
                <a:sym typeface="Wingdings" panose="05000000000000000000" pitchFamily="2" charset="2"/>
              </a:rPr>
              <a:t>ROS2</a:t>
            </a:r>
            <a:r>
              <a:rPr lang="zh-CN" altLang="en-US" dirty="0">
                <a:sym typeface="Wingdings" panose="05000000000000000000" pitchFamily="2" charset="2"/>
              </a:rPr>
              <a:t>）的其他系统</a:t>
            </a:r>
            <a:endParaRPr lang="en-US" altLang="zh-CN" dirty="0">
              <a:sym typeface="Wingdings" panose="05000000000000000000" pitchFamily="2" charset="2"/>
            </a:endParaRPr>
          </a:p>
        </p:txBody>
      </p:sp>
      <p:sp>
        <p:nvSpPr>
          <p:cNvPr id="4" name="日期占位符 3">
            <a:extLst>
              <a:ext uri="{FF2B5EF4-FFF2-40B4-BE49-F238E27FC236}">
                <a16:creationId xmlns:a16="http://schemas.microsoft.com/office/drawing/2014/main" id="{00B74789-5428-4880-9AE2-6F23551E0BF5}"/>
              </a:ext>
            </a:extLst>
          </p:cNvPr>
          <p:cNvSpPr>
            <a:spLocks noGrp="1"/>
          </p:cNvSpPr>
          <p:nvPr>
            <p:ph type="dt" sz="half" idx="10"/>
          </p:nvPr>
        </p:nvSpPr>
        <p:spPr/>
        <p:txBody>
          <a:bodyPr/>
          <a:lstStyle/>
          <a:p>
            <a:fld id="{5AB9F189-4A05-47A8-A570-04F7DDD8F4C7}" type="datetime1">
              <a:rPr lang="zh-CN" altLang="en-US" smtClean="0"/>
              <a:t>2023/2/14</a:t>
            </a:fld>
            <a:endParaRPr lang="zh-CN" altLang="en-US"/>
          </a:p>
        </p:txBody>
      </p:sp>
      <p:sp>
        <p:nvSpPr>
          <p:cNvPr id="5" name="灯片编号占位符 4">
            <a:extLst>
              <a:ext uri="{FF2B5EF4-FFF2-40B4-BE49-F238E27FC236}">
                <a16:creationId xmlns:a16="http://schemas.microsoft.com/office/drawing/2014/main" id="{7F036040-3480-418B-B4C7-F390A4DC6BD1}"/>
              </a:ext>
            </a:extLst>
          </p:cNvPr>
          <p:cNvSpPr>
            <a:spLocks noGrp="1"/>
          </p:cNvSpPr>
          <p:nvPr>
            <p:ph type="sldNum" sz="quarter" idx="12"/>
          </p:nvPr>
        </p:nvSpPr>
        <p:spPr/>
        <p:txBody>
          <a:bodyPr/>
          <a:lstStyle/>
          <a:p>
            <a:fld id="{4EBAD319-4E9C-4834-8D22-BACF72E99A49}" type="slidenum">
              <a:rPr lang="zh-CN" altLang="en-US" smtClean="0"/>
              <a:t>10</a:t>
            </a:fld>
            <a:endParaRPr lang="zh-CN" altLang="en-US"/>
          </a:p>
        </p:txBody>
      </p:sp>
    </p:spTree>
    <p:extLst>
      <p:ext uri="{BB962C8B-B14F-4D97-AF65-F5344CB8AC3E}">
        <p14:creationId xmlns:p14="http://schemas.microsoft.com/office/powerpoint/2010/main" val="1819544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B12C92-BBEE-4C2C-A89A-B1A4B19FF8DD}"/>
              </a:ext>
            </a:extLst>
          </p:cNvPr>
          <p:cNvSpPr>
            <a:spLocks noGrp="1"/>
          </p:cNvSpPr>
          <p:nvPr>
            <p:ph type="title"/>
          </p:nvPr>
        </p:nvSpPr>
        <p:spPr/>
        <p:txBody>
          <a:bodyPr/>
          <a:lstStyle/>
          <a:p>
            <a:r>
              <a:rPr lang="zh-CN" altLang="en-US" dirty="0"/>
              <a:t>在线端到端时序测量方法</a:t>
            </a:r>
          </a:p>
        </p:txBody>
      </p:sp>
      <p:sp>
        <p:nvSpPr>
          <p:cNvPr id="3" name="矩形 2">
            <a:extLst>
              <a:ext uri="{FF2B5EF4-FFF2-40B4-BE49-F238E27FC236}">
                <a16:creationId xmlns:a16="http://schemas.microsoft.com/office/drawing/2014/main" id="{ABC8EEE1-5798-4AFD-9819-0B69813531F3}"/>
              </a:ext>
            </a:extLst>
          </p:cNvPr>
          <p:cNvSpPr/>
          <p:nvPr/>
        </p:nvSpPr>
        <p:spPr>
          <a:xfrm>
            <a:off x="746136" y="1690688"/>
            <a:ext cx="11200699" cy="3789627"/>
          </a:xfrm>
          <a:prstGeom prst="rect">
            <a:avLst/>
          </a:prstGeom>
        </p:spPr>
        <p:txBody>
          <a:bodyPr wrap="square">
            <a:spAutoFit/>
          </a:bodyPr>
          <a:lstStyle/>
          <a:p>
            <a:pPr marL="342900" indent="-342900">
              <a:lnSpc>
                <a:spcPct val="150000"/>
              </a:lnSpc>
              <a:buAutoNum type="arabicPeriod"/>
            </a:pPr>
            <a:r>
              <a:rPr lang="zh-CN" altLang="en-US" dirty="0"/>
              <a:t>加消息头（本身是一条消息），存储计时信息，用来计算所有链的</a:t>
            </a:r>
            <a:r>
              <a:rPr lang="en-US" altLang="zh-CN" dirty="0"/>
              <a:t>reaction time</a:t>
            </a:r>
            <a:r>
              <a:rPr lang="zh-CN" altLang="en-US" dirty="0"/>
              <a:t>和</a:t>
            </a:r>
            <a:r>
              <a:rPr lang="en-US" altLang="zh-CN" dirty="0"/>
              <a:t>data age</a:t>
            </a:r>
          </a:p>
          <a:p>
            <a:pPr marL="342900" indent="-342900">
              <a:lnSpc>
                <a:spcPct val="150000"/>
              </a:lnSpc>
              <a:buAutoNum type="arabicPeriod"/>
            </a:pPr>
            <a:r>
              <a:rPr lang="zh-CN" altLang="en-US" dirty="0"/>
              <a:t>这个</a:t>
            </a:r>
            <a:r>
              <a:rPr lang="en-US" altLang="zh-CN" dirty="0"/>
              <a:t>message</a:t>
            </a:r>
            <a:r>
              <a:rPr lang="zh-CN" altLang="en-US" dirty="0"/>
              <a:t>存储多个条目，一个条目对应一条链，该条目包括链的唯一标识符，</a:t>
            </a:r>
            <a:r>
              <a:rPr lang="en-US" altLang="zh-CN" dirty="0"/>
              <a:t>reaction time</a:t>
            </a:r>
            <a:r>
              <a:rPr lang="zh-CN" altLang="en-US" dirty="0"/>
              <a:t>的起始时间、</a:t>
            </a:r>
            <a:r>
              <a:rPr lang="en-US" altLang="zh-CN" dirty="0"/>
              <a:t> data age</a:t>
            </a:r>
            <a:r>
              <a:rPr lang="zh-CN" altLang="en-US" dirty="0"/>
              <a:t>的起始时间。</a:t>
            </a:r>
            <a:endParaRPr lang="en-US" altLang="zh-CN" dirty="0"/>
          </a:p>
          <a:p>
            <a:pPr marL="342900" indent="-342900">
              <a:lnSpc>
                <a:spcPct val="150000"/>
              </a:lnSpc>
              <a:buAutoNum type="arabicPeriod"/>
            </a:pPr>
            <a:r>
              <a:rPr lang="zh-CN" altLang="en-US" dirty="0">
                <a:solidFill>
                  <a:schemeClr val="accent1"/>
                </a:solidFill>
              </a:rPr>
              <a:t>起始时间由传感器计时器在链执行期间</a:t>
            </a:r>
            <a:r>
              <a:rPr lang="en-US" altLang="zh-CN" dirty="0">
                <a:solidFill>
                  <a:schemeClr val="accent1"/>
                </a:solidFill>
              </a:rPr>
              <a:t>(</a:t>
            </a:r>
            <a:r>
              <a:rPr lang="zh-CN" altLang="en-US" dirty="0">
                <a:solidFill>
                  <a:schemeClr val="accent1"/>
                </a:solidFill>
              </a:rPr>
              <a:t>最初</a:t>
            </a:r>
            <a:r>
              <a:rPr lang="en-US" altLang="zh-CN" dirty="0">
                <a:solidFill>
                  <a:schemeClr val="accent1"/>
                </a:solidFill>
              </a:rPr>
              <a:t>)</a:t>
            </a:r>
            <a:r>
              <a:rPr lang="zh-CN" altLang="en-US" dirty="0">
                <a:solidFill>
                  <a:schemeClr val="accent1"/>
                </a:solidFill>
              </a:rPr>
              <a:t>设置一次</a:t>
            </a:r>
            <a:r>
              <a:rPr lang="zh-CN" altLang="en-US" dirty="0"/>
              <a:t>，起始时间用来最后计算</a:t>
            </a:r>
            <a:r>
              <a:rPr lang="en-US" altLang="zh-CN" dirty="0"/>
              <a:t>data age</a:t>
            </a:r>
            <a:r>
              <a:rPr lang="zh-CN" altLang="en-US" dirty="0"/>
              <a:t>、</a:t>
            </a:r>
            <a:r>
              <a:rPr lang="en-US" altLang="zh-CN" dirty="0"/>
              <a:t>reaction time</a:t>
            </a:r>
          </a:p>
          <a:p>
            <a:pPr marL="342900" indent="-342900">
              <a:lnSpc>
                <a:spcPct val="150000"/>
              </a:lnSpc>
              <a:buAutoNum type="arabicPeriod"/>
            </a:pPr>
            <a:r>
              <a:rPr lang="zh-CN" altLang="en-US" dirty="0"/>
              <a:t>四个寄存器</a:t>
            </a:r>
            <a:r>
              <a:rPr lang="en-US" altLang="zh-CN" dirty="0"/>
              <a:t>----</a:t>
            </a:r>
            <a:r>
              <a:rPr lang="en-US" altLang="zh-CN" dirty="0">
                <a:solidFill>
                  <a:srgbClr val="FF0000"/>
                </a:solidFill>
              </a:rPr>
              <a:t>message register</a:t>
            </a:r>
            <a:r>
              <a:rPr lang="en-US" altLang="zh-CN" dirty="0"/>
              <a:t>: </a:t>
            </a:r>
            <a:r>
              <a:rPr lang="zh-CN" altLang="en-US" dirty="0">
                <a:solidFill>
                  <a:schemeClr val="accent1"/>
                </a:solidFill>
              </a:rPr>
              <a:t>存储已处理链的</a:t>
            </a:r>
            <a:r>
              <a:rPr lang="en-US" altLang="zh-CN" dirty="0">
                <a:solidFill>
                  <a:schemeClr val="accent1"/>
                </a:solidFill>
              </a:rPr>
              <a:t>(data age</a:t>
            </a:r>
            <a:r>
              <a:rPr lang="zh-CN" altLang="en-US" dirty="0">
                <a:solidFill>
                  <a:schemeClr val="accent1"/>
                </a:solidFill>
              </a:rPr>
              <a:t>、</a:t>
            </a:r>
            <a:r>
              <a:rPr lang="en-US" altLang="zh-CN" dirty="0">
                <a:solidFill>
                  <a:schemeClr val="accent1"/>
                </a:solidFill>
              </a:rPr>
              <a:t>reaction time)</a:t>
            </a:r>
            <a:r>
              <a:rPr lang="zh-CN" altLang="en-US" dirty="0">
                <a:solidFill>
                  <a:schemeClr val="accent1"/>
                </a:solidFill>
              </a:rPr>
              <a:t>起始日期</a:t>
            </a:r>
            <a:r>
              <a:rPr lang="zh-CN" altLang="en-US" dirty="0"/>
              <a:t>，每次回调时更新；       </a:t>
            </a:r>
            <a:r>
              <a:rPr lang="en-US" altLang="zh-CN" dirty="0">
                <a:solidFill>
                  <a:srgbClr val="FF0000"/>
                </a:solidFill>
              </a:rPr>
              <a:t>analysis register</a:t>
            </a:r>
            <a:r>
              <a:rPr lang="en-US" altLang="zh-CN" dirty="0"/>
              <a:t>: </a:t>
            </a:r>
            <a:r>
              <a:rPr lang="zh-CN" altLang="en-US" dirty="0">
                <a:solidFill>
                  <a:schemeClr val="accent1"/>
                </a:solidFill>
              </a:rPr>
              <a:t>保存所有链的</a:t>
            </a:r>
            <a:r>
              <a:rPr lang="en-US" altLang="zh-CN" dirty="0">
                <a:solidFill>
                  <a:schemeClr val="accent1"/>
                </a:solidFill>
              </a:rPr>
              <a:t>maximum reaction time </a:t>
            </a:r>
            <a:r>
              <a:rPr lang="zh-CN" altLang="en-US" dirty="0">
                <a:solidFill>
                  <a:schemeClr val="accent1"/>
                </a:solidFill>
              </a:rPr>
              <a:t>和</a:t>
            </a:r>
            <a:r>
              <a:rPr lang="en-US" altLang="zh-CN" dirty="0">
                <a:solidFill>
                  <a:schemeClr val="accent1"/>
                </a:solidFill>
              </a:rPr>
              <a:t> maximum data age</a:t>
            </a:r>
            <a:r>
              <a:rPr lang="en-US" altLang="zh-CN" dirty="0"/>
              <a:t>——</a:t>
            </a:r>
            <a:r>
              <a:rPr lang="zh-CN" altLang="en-US" dirty="0"/>
              <a:t>当前时间与起始时间的（最大）差值</a:t>
            </a:r>
            <a:r>
              <a:rPr lang="en-US" altLang="zh-CN" dirty="0"/>
              <a:t>,</a:t>
            </a:r>
            <a:r>
              <a:rPr lang="zh-CN" altLang="en-US" dirty="0"/>
              <a:t>每次回调时更新。</a:t>
            </a:r>
            <a:endParaRPr lang="en-US" altLang="zh-CN" dirty="0"/>
          </a:p>
          <a:p>
            <a:pPr marL="342900" indent="-342900">
              <a:lnSpc>
                <a:spcPct val="150000"/>
              </a:lnSpc>
              <a:buFont typeface="+mj-lt"/>
              <a:buAutoNum type="arabicPeriod" startAt="5"/>
            </a:pPr>
            <a:r>
              <a:rPr lang="zh-CN" altLang="en-US" dirty="0"/>
              <a:t>每个回调确定了以回调本身结束的所有链的端到端延迟。因此，在执行过程中会测量系统所有子链的最大反应时间和最大数据年龄。此外，完整链的端到端延迟存储在系统的执行器回调中。</a:t>
            </a:r>
            <a:endParaRPr lang="en-US" altLang="zh-CN" dirty="0"/>
          </a:p>
        </p:txBody>
      </p:sp>
      <p:sp>
        <p:nvSpPr>
          <p:cNvPr id="4" name="日期占位符 3">
            <a:extLst>
              <a:ext uri="{FF2B5EF4-FFF2-40B4-BE49-F238E27FC236}">
                <a16:creationId xmlns:a16="http://schemas.microsoft.com/office/drawing/2014/main" id="{556691D8-69EA-487A-9F28-5E2E9CFE74C8}"/>
              </a:ext>
            </a:extLst>
          </p:cNvPr>
          <p:cNvSpPr>
            <a:spLocks noGrp="1"/>
          </p:cNvSpPr>
          <p:nvPr>
            <p:ph type="dt" sz="half" idx="10"/>
          </p:nvPr>
        </p:nvSpPr>
        <p:spPr/>
        <p:txBody>
          <a:bodyPr/>
          <a:lstStyle/>
          <a:p>
            <a:fld id="{EB9B9B46-F251-4176-89F2-4331A3460C10}" type="datetime1">
              <a:rPr lang="zh-CN" altLang="en-US" smtClean="0"/>
              <a:t>2023/2/14</a:t>
            </a:fld>
            <a:endParaRPr lang="zh-CN" altLang="en-US"/>
          </a:p>
        </p:txBody>
      </p:sp>
      <p:sp>
        <p:nvSpPr>
          <p:cNvPr id="5" name="灯片编号占位符 4">
            <a:extLst>
              <a:ext uri="{FF2B5EF4-FFF2-40B4-BE49-F238E27FC236}">
                <a16:creationId xmlns:a16="http://schemas.microsoft.com/office/drawing/2014/main" id="{9802309D-2492-409A-A894-D0E469341ED3}"/>
              </a:ext>
            </a:extLst>
          </p:cNvPr>
          <p:cNvSpPr>
            <a:spLocks noGrp="1"/>
          </p:cNvSpPr>
          <p:nvPr>
            <p:ph type="sldNum" sz="quarter" idx="12"/>
          </p:nvPr>
        </p:nvSpPr>
        <p:spPr/>
        <p:txBody>
          <a:bodyPr/>
          <a:lstStyle/>
          <a:p>
            <a:fld id="{4EBAD319-4E9C-4834-8D22-BACF72E99A49}" type="slidenum">
              <a:rPr lang="zh-CN" altLang="en-US" smtClean="0"/>
              <a:t>11</a:t>
            </a:fld>
            <a:endParaRPr lang="zh-CN" altLang="en-US" dirty="0"/>
          </a:p>
        </p:txBody>
      </p:sp>
    </p:spTree>
    <p:extLst>
      <p:ext uri="{BB962C8B-B14F-4D97-AF65-F5344CB8AC3E}">
        <p14:creationId xmlns:p14="http://schemas.microsoft.com/office/powerpoint/2010/main" val="2273119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F6F16-8E2E-444F-99D3-DE2A7F2D83C1}"/>
              </a:ext>
            </a:extLst>
          </p:cNvPr>
          <p:cNvSpPr>
            <a:spLocks noGrp="1"/>
          </p:cNvSpPr>
          <p:nvPr>
            <p:ph type="title"/>
          </p:nvPr>
        </p:nvSpPr>
        <p:spPr/>
        <p:txBody>
          <a:bodyPr/>
          <a:lstStyle/>
          <a:p>
            <a:r>
              <a:rPr lang="zh-CN" altLang="en-US" dirty="0"/>
              <a:t>实验与评估</a:t>
            </a:r>
          </a:p>
        </p:txBody>
      </p:sp>
      <p:sp>
        <p:nvSpPr>
          <p:cNvPr id="6" name="文本框 5">
            <a:extLst>
              <a:ext uri="{FF2B5EF4-FFF2-40B4-BE49-F238E27FC236}">
                <a16:creationId xmlns:a16="http://schemas.microsoft.com/office/drawing/2014/main" id="{87D542E9-6DE4-4D00-90A4-6FA7AFED67C6}"/>
              </a:ext>
            </a:extLst>
          </p:cNvPr>
          <p:cNvSpPr txBox="1"/>
          <p:nvPr/>
        </p:nvSpPr>
        <p:spPr>
          <a:xfrm>
            <a:off x="1052634" y="1817151"/>
            <a:ext cx="10701216" cy="1712135"/>
          </a:xfrm>
          <a:prstGeom prst="rect">
            <a:avLst/>
          </a:prstGeom>
          <a:noFill/>
        </p:spPr>
        <p:txBody>
          <a:bodyPr wrap="square" rtlCol="0">
            <a:spAutoFit/>
          </a:bodyPr>
          <a:lstStyle/>
          <a:p>
            <a:pPr marL="342900" indent="-342900">
              <a:lnSpc>
                <a:spcPct val="150000"/>
              </a:lnSpc>
              <a:buAutoNum type="arabicPeriod"/>
            </a:pPr>
            <a:r>
              <a:rPr lang="zh-CN" altLang="en-US" dirty="0"/>
              <a:t>给出具有两个链的融合系统作为案例研究：通过理论方法求上界，在</a:t>
            </a:r>
            <a:r>
              <a:rPr lang="en-US" altLang="zh-CN" dirty="0"/>
              <a:t>ROS2</a:t>
            </a:r>
            <a:r>
              <a:rPr lang="zh-CN" altLang="en-US" dirty="0"/>
              <a:t>的模拟系统中使用在线测量方法求下界，且该案例在</a:t>
            </a:r>
            <a:r>
              <a:rPr lang="en-US" altLang="zh-CN" dirty="0"/>
              <a:t>ROS2</a:t>
            </a:r>
            <a:r>
              <a:rPr lang="zh-CN" altLang="en-US" dirty="0"/>
              <a:t>系统中运行，得到观察值。</a:t>
            </a:r>
            <a:endParaRPr lang="en-US" altLang="zh-CN" dirty="0"/>
          </a:p>
          <a:p>
            <a:pPr marL="342900" indent="-342900">
              <a:lnSpc>
                <a:spcPct val="150000"/>
              </a:lnSpc>
              <a:buFontTx/>
              <a:buAutoNum type="arabicPeriod"/>
            </a:pPr>
            <a:r>
              <a:rPr lang="zh-CN" altLang="en-US" dirty="0"/>
              <a:t>在不同配置（不同类型的组件数量的差异），不同负载（过载</a:t>
            </a:r>
            <a:r>
              <a:rPr lang="en-US" altLang="zh-CN" dirty="0"/>
              <a:t>or</a:t>
            </a:r>
            <a:r>
              <a:rPr lang="zh-CN" altLang="en-US" dirty="0"/>
              <a:t>较低负载）下进行步骤</a:t>
            </a:r>
            <a:r>
              <a:rPr lang="en-US" altLang="zh-CN" dirty="0"/>
              <a:t>1</a:t>
            </a:r>
            <a:r>
              <a:rPr lang="zh-CN" altLang="en-US" dirty="0"/>
              <a:t>实验：</a:t>
            </a:r>
            <a:endParaRPr lang="en-US" altLang="zh-CN" dirty="0"/>
          </a:p>
          <a:p>
            <a:pPr marL="342900" indent="-342900">
              <a:lnSpc>
                <a:spcPct val="150000"/>
              </a:lnSpc>
              <a:buAutoNum type="arabicPeriod"/>
            </a:pPr>
            <a:r>
              <a:rPr lang="zh-CN" altLang="en-US" dirty="0"/>
              <a:t>实验结果：</a:t>
            </a:r>
            <a:endParaRPr lang="en-US" altLang="zh-CN" dirty="0"/>
          </a:p>
        </p:txBody>
      </p:sp>
      <p:sp>
        <p:nvSpPr>
          <p:cNvPr id="7" name="矩形 6">
            <a:extLst>
              <a:ext uri="{FF2B5EF4-FFF2-40B4-BE49-F238E27FC236}">
                <a16:creationId xmlns:a16="http://schemas.microsoft.com/office/drawing/2014/main" id="{D51594F4-06E1-46D8-AFE7-D4FC3C9A7212}"/>
              </a:ext>
            </a:extLst>
          </p:cNvPr>
          <p:cNvSpPr/>
          <p:nvPr/>
        </p:nvSpPr>
        <p:spPr>
          <a:xfrm>
            <a:off x="1381125" y="3429000"/>
            <a:ext cx="10210800" cy="881139"/>
          </a:xfrm>
          <a:prstGeom prst="rect">
            <a:avLst/>
          </a:prstGeom>
        </p:spPr>
        <p:txBody>
          <a:bodyPr wrap="square">
            <a:spAutoFit/>
          </a:bodyPr>
          <a:lstStyle/>
          <a:p>
            <a:pPr>
              <a:lnSpc>
                <a:spcPct val="150000"/>
              </a:lnSpc>
            </a:pPr>
            <a:r>
              <a:rPr lang="zh-CN" altLang="en-US" dirty="0">
                <a:solidFill>
                  <a:schemeClr val="accent1"/>
                </a:solidFill>
              </a:rPr>
              <a:t>模拟系统的下限与观察到的下限几乎相同。</a:t>
            </a:r>
            <a:endParaRPr lang="en-US" altLang="zh-CN" dirty="0">
              <a:solidFill>
                <a:schemeClr val="accent1"/>
              </a:solidFill>
            </a:endParaRPr>
          </a:p>
          <a:p>
            <a:pPr>
              <a:lnSpc>
                <a:spcPct val="150000"/>
              </a:lnSpc>
            </a:pPr>
            <a:r>
              <a:rPr lang="zh-CN" altLang="en-US" dirty="0">
                <a:solidFill>
                  <a:schemeClr val="accent1"/>
                </a:solidFill>
              </a:rPr>
              <a:t>上限都大大超过观察值，因为它在每种情况下都假定了最坏情况下的执行模式。</a:t>
            </a:r>
            <a:endParaRPr lang="en-US" altLang="zh-CN" dirty="0">
              <a:solidFill>
                <a:schemeClr val="accent1"/>
              </a:solidFill>
            </a:endParaRPr>
          </a:p>
        </p:txBody>
      </p:sp>
      <p:sp>
        <p:nvSpPr>
          <p:cNvPr id="3" name="日期占位符 2">
            <a:extLst>
              <a:ext uri="{FF2B5EF4-FFF2-40B4-BE49-F238E27FC236}">
                <a16:creationId xmlns:a16="http://schemas.microsoft.com/office/drawing/2014/main" id="{2281396C-E922-4728-A14E-01B1475583E2}"/>
              </a:ext>
            </a:extLst>
          </p:cNvPr>
          <p:cNvSpPr>
            <a:spLocks noGrp="1"/>
          </p:cNvSpPr>
          <p:nvPr>
            <p:ph type="dt" sz="half" idx="10"/>
          </p:nvPr>
        </p:nvSpPr>
        <p:spPr/>
        <p:txBody>
          <a:bodyPr/>
          <a:lstStyle/>
          <a:p>
            <a:fld id="{DD74E2D1-0450-4BF9-B748-0AAAC05A2BAB}" type="datetime1">
              <a:rPr lang="zh-CN" altLang="en-US" smtClean="0"/>
              <a:t>2023/2/14</a:t>
            </a:fld>
            <a:endParaRPr lang="zh-CN" altLang="en-US"/>
          </a:p>
        </p:txBody>
      </p:sp>
      <p:sp>
        <p:nvSpPr>
          <p:cNvPr id="4" name="灯片编号占位符 3">
            <a:extLst>
              <a:ext uri="{FF2B5EF4-FFF2-40B4-BE49-F238E27FC236}">
                <a16:creationId xmlns:a16="http://schemas.microsoft.com/office/drawing/2014/main" id="{11B54D87-B1AA-4407-8768-5E32D88BED41}"/>
              </a:ext>
            </a:extLst>
          </p:cNvPr>
          <p:cNvSpPr>
            <a:spLocks noGrp="1"/>
          </p:cNvSpPr>
          <p:nvPr>
            <p:ph type="sldNum" sz="quarter" idx="12"/>
          </p:nvPr>
        </p:nvSpPr>
        <p:spPr/>
        <p:txBody>
          <a:bodyPr/>
          <a:lstStyle/>
          <a:p>
            <a:fld id="{4EBAD319-4E9C-4834-8D22-BACF72E99A49}" type="slidenum">
              <a:rPr lang="zh-CN" altLang="en-US" smtClean="0"/>
              <a:t>12</a:t>
            </a:fld>
            <a:endParaRPr lang="zh-CN" altLang="en-US"/>
          </a:p>
        </p:txBody>
      </p:sp>
    </p:spTree>
    <p:extLst>
      <p:ext uri="{BB962C8B-B14F-4D97-AF65-F5344CB8AC3E}">
        <p14:creationId xmlns:p14="http://schemas.microsoft.com/office/powerpoint/2010/main" val="1848119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B41BF8-F2B4-48E5-9076-621DAAF426B4}"/>
              </a:ext>
            </a:extLst>
          </p:cNvPr>
          <p:cNvSpPr>
            <a:spLocks noGrp="1"/>
          </p:cNvSpPr>
          <p:nvPr>
            <p:ph type="title"/>
          </p:nvPr>
        </p:nvSpPr>
        <p:spPr/>
        <p:txBody>
          <a:bodyPr>
            <a:normAutofit/>
          </a:bodyPr>
          <a:lstStyle/>
          <a:p>
            <a:pPr>
              <a:lnSpc>
                <a:spcPct val="100000"/>
              </a:lnSpc>
            </a:pPr>
            <a:r>
              <a:rPr lang="zh-CN" altLang="en-US" sz="2400" dirty="0"/>
              <a:t>汇报后老师提出的问题：</a:t>
            </a:r>
          </a:p>
        </p:txBody>
      </p:sp>
      <p:sp>
        <p:nvSpPr>
          <p:cNvPr id="3" name="日期占位符 2">
            <a:extLst>
              <a:ext uri="{FF2B5EF4-FFF2-40B4-BE49-F238E27FC236}">
                <a16:creationId xmlns:a16="http://schemas.microsoft.com/office/drawing/2014/main" id="{FC95B1B5-9FDF-476A-8C9B-A3B4802CA48E}"/>
              </a:ext>
            </a:extLst>
          </p:cNvPr>
          <p:cNvSpPr>
            <a:spLocks noGrp="1"/>
          </p:cNvSpPr>
          <p:nvPr>
            <p:ph type="dt" sz="half" idx="10"/>
          </p:nvPr>
        </p:nvSpPr>
        <p:spPr/>
        <p:txBody>
          <a:bodyPr/>
          <a:lstStyle/>
          <a:p>
            <a:fld id="{592526E7-52F3-4033-ABCC-2523C61C1FF9}" type="datetime1">
              <a:rPr lang="zh-CN" altLang="en-US" smtClean="0"/>
              <a:t>2023/2/14</a:t>
            </a:fld>
            <a:endParaRPr lang="zh-CN" altLang="en-US"/>
          </a:p>
        </p:txBody>
      </p:sp>
      <p:sp>
        <p:nvSpPr>
          <p:cNvPr id="4" name="灯片编号占位符 3">
            <a:extLst>
              <a:ext uri="{FF2B5EF4-FFF2-40B4-BE49-F238E27FC236}">
                <a16:creationId xmlns:a16="http://schemas.microsoft.com/office/drawing/2014/main" id="{773158D7-5D20-4066-B430-E188C24D567A}"/>
              </a:ext>
            </a:extLst>
          </p:cNvPr>
          <p:cNvSpPr>
            <a:spLocks noGrp="1"/>
          </p:cNvSpPr>
          <p:nvPr>
            <p:ph type="sldNum" sz="quarter" idx="12"/>
          </p:nvPr>
        </p:nvSpPr>
        <p:spPr/>
        <p:txBody>
          <a:bodyPr/>
          <a:lstStyle/>
          <a:p>
            <a:fld id="{4EBAD319-4E9C-4834-8D22-BACF72E99A49}" type="slidenum">
              <a:rPr lang="zh-CN" altLang="en-US" smtClean="0"/>
              <a:pPr/>
              <a:t>13</a:t>
            </a:fld>
            <a:endParaRPr lang="zh-CN" altLang="en-US" dirty="0"/>
          </a:p>
        </p:txBody>
      </p:sp>
      <p:sp>
        <p:nvSpPr>
          <p:cNvPr id="5" name="文本框 4">
            <a:extLst>
              <a:ext uri="{FF2B5EF4-FFF2-40B4-BE49-F238E27FC236}">
                <a16:creationId xmlns:a16="http://schemas.microsoft.com/office/drawing/2014/main" id="{69B3D6B9-229C-4498-8D96-17DBA8947920}"/>
              </a:ext>
            </a:extLst>
          </p:cNvPr>
          <p:cNvSpPr txBox="1"/>
          <p:nvPr/>
        </p:nvSpPr>
        <p:spPr>
          <a:xfrm>
            <a:off x="1510748" y="1480387"/>
            <a:ext cx="8199783" cy="2958630"/>
          </a:xfrm>
          <a:prstGeom prst="rect">
            <a:avLst/>
          </a:prstGeom>
          <a:noFill/>
        </p:spPr>
        <p:txBody>
          <a:bodyPr wrap="square" rtlCol="0">
            <a:spAutoFit/>
          </a:bodyPr>
          <a:lstStyle/>
          <a:p>
            <a:pPr marL="342900" indent="-342900">
              <a:lnSpc>
                <a:spcPct val="150000"/>
              </a:lnSpc>
              <a:buAutoNum type="arabicPeriod"/>
            </a:pPr>
            <a:r>
              <a:rPr lang="en-US" altLang="zh-CN" dirty="0"/>
              <a:t>ROS2</a:t>
            </a:r>
            <a:r>
              <a:rPr lang="zh-CN" altLang="en-US" dirty="0"/>
              <a:t>的调度模式：轮询，且每个任务在一个处理窗口只能有一个回调，那么执行频率高的任务就会被多次轮询，频率低的任务在多个处理窗口后才是下一次的执行。</a:t>
            </a:r>
            <a:r>
              <a:rPr lang="en-US" altLang="zh-CN" dirty="0">
                <a:sym typeface="Wingdings" panose="05000000000000000000" pitchFamily="2" charset="2"/>
              </a:rPr>
              <a:t></a:t>
            </a:r>
            <a:r>
              <a:rPr lang="zh-CN" altLang="en-US" dirty="0">
                <a:sym typeface="Wingdings" panose="05000000000000000000" pitchFamily="2" charset="2"/>
              </a:rPr>
              <a:t>轮询次数太多，（开销大？更复杂？）</a:t>
            </a:r>
            <a:endParaRPr lang="en-US" altLang="zh-CN" dirty="0">
              <a:sym typeface="Wingdings" panose="05000000000000000000" pitchFamily="2" charset="2"/>
            </a:endParaRPr>
          </a:p>
          <a:p>
            <a:pPr marL="342900" indent="-342900">
              <a:lnSpc>
                <a:spcPct val="150000"/>
              </a:lnSpc>
              <a:buAutoNum type="arabicPeriod"/>
            </a:pPr>
            <a:r>
              <a:rPr lang="zh-CN" altLang="en-US" dirty="0">
                <a:sym typeface="Wingdings" panose="05000000000000000000" pitchFamily="2" charset="2"/>
              </a:rPr>
              <a:t>因果链，确实跟控制系统紧密相关。所有的</a:t>
            </a:r>
            <a:r>
              <a:rPr lang="en-US" altLang="zh-CN" dirty="0">
                <a:sym typeface="Wingdings" panose="05000000000000000000" pitchFamily="2" charset="2"/>
              </a:rPr>
              <a:t>sensor</a:t>
            </a:r>
            <a:r>
              <a:rPr lang="zh-CN" altLang="en-US" dirty="0">
                <a:sym typeface="Wingdings" panose="05000000000000000000" pitchFamily="2" charset="2"/>
              </a:rPr>
              <a:t>采样都被响应，那如果采样频率特别高该怎么办？这种情况下系统反应不过来，是否要看一下数据波动幅度？超过一定幅度（阈值）后才响应，并有一定的控制输出。</a:t>
            </a:r>
            <a:endParaRPr lang="en-US" altLang="zh-CN" dirty="0">
              <a:sym typeface="Wingdings" panose="05000000000000000000" pitchFamily="2" charset="2"/>
            </a:endParaRPr>
          </a:p>
          <a:p>
            <a:pPr marL="342900" indent="-342900">
              <a:lnSpc>
                <a:spcPct val="150000"/>
              </a:lnSpc>
              <a:buAutoNum type="arabicPeriod"/>
            </a:pPr>
            <a:r>
              <a:rPr lang="zh-CN" altLang="en-US" dirty="0">
                <a:sym typeface="Wingdings" panose="05000000000000000000" pitchFamily="2" charset="2"/>
              </a:rPr>
              <a:t>因果链这种建模方法与</a:t>
            </a:r>
            <a:r>
              <a:rPr lang="en-US" altLang="zh-CN" dirty="0">
                <a:sym typeface="Wingdings" panose="05000000000000000000" pitchFamily="2" charset="2"/>
              </a:rPr>
              <a:t>DAG</a:t>
            </a:r>
            <a:r>
              <a:rPr lang="zh-CN" altLang="en-US" dirty="0">
                <a:sym typeface="Wingdings" panose="05000000000000000000" pitchFamily="2" charset="2"/>
              </a:rPr>
              <a:t>相比，复杂度怎么样？</a:t>
            </a:r>
            <a:endParaRPr lang="zh-CN" altLang="en-US" dirty="0"/>
          </a:p>
        </p:txBody>
      </p:sp>
    </p:spTree>
    <p:extLst>
      <p:ext uri="{BB962C8B-B14F-4D97-AF65-F5344CB8AC3E}">
        <p14:creationId xmlns:p14="http://schemas.microsoft.com/office/powerpoint/2010/main" val="2475867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8F0D4EC-2AD9-417F-9FE6-ED9982BC4664}"/>
              </a:ext>
            </a:extLst>
          </p:cNvPr>
          <p:cNvSpPr txBox="1"/>
          <p:nvPr/>
        </p:nvSpPr>
        <p:spPr>
          <a:xfrm>
            <a:off x="1302327" y="1506021"/>
            <a:ext cx="9752991" cy="1296637"/>
          </a:xfrm>
          <a:prstGeom prst="rect">
            <a:avLst/>
          </a:prstGeom>
          <a:noFill/>
        </p:spPr>
        <p:txBody>
          <a:bodyPr wrap="none" rtlCol="0">
            <a:spAutoFit/>
          </a:bodyPr>
          <a:lstStyle/>
          <a:p>
            <a:pPr marL="342900" indent="-342900">
              <a:lnSpc>
                <a:spcPct val="150000"/>
              </a:lnSpc>
              <a:buAutoNum type="arabicPeriod"/>
            </a:pPr>
            <a:r>
              <a:rPr lang="zh-CN" altLang="en-US" dirty="0"/>
              <a:t>对</a:t>
            </a:r>
            <a:r>
              <a:rPr lang="en-US" altLang="zh-CN" dirty="0"/>
              <a:t>ROS2</a:t>
            </a:r>
            <a:r>
              <a:rPr lang="zh-CN" altLang="en-US" dirty="0"/>
              <a:t>系统中的因果链进行端到端时序分析，获得理论上界。</a:t>
            </a:r>
            <a:endParaRPr lang="en-US" altLang="zh-CN" dirty="0"/>
          </a:p>
          <a:p>
            <a:pPr marL="342900" indent="-342900">
              <a:lnSpc>
                <a:spcPct val="150000"/>
              </a:lnSpc>
              <a:buAutoNum type="arabicPeriod"/>
            </a:pPr>
            <a:r>
              <a:rPr lang="zh-CN" altLang="en-US" dirty="0"/>
              <a:t>给出了模拟</a:t>
            </a:r>
            <a:r>
              <a:rPr lang="en-US" altLang="zh-CN" dirty="0"/>
              <a:t>ROS2</a:t>
            </a:r>
            <a:r>
              <a:rPr lang="zh-CN" altLang="en-US" dirty="0"/>
              <a:t>系统的方法，介绍了适用于现有 </a:t>
            </a:r>
            <a:r>
              <a:rPr lang="en-US" altLang="zh-CN" dirty="0"/>
              <a:t>ROS2 </a:t>
            </a:r>
            <a:r>
              <a:rPr lang="zh-CN" altLang="en-US" dirty="0"/>
              <a:t>系统的在线端到端时序测量方法，</a:t>
            </a:r>
            <a:endParaRPr lang="en-US" altLang="zh-CN" dirty="0"/>
          </a:p>
          <a:p>
            <a:pPr>
              <a:lnSpc>
                <a:spcPct val="150000"/>
              </a:lnSpc>
            </a:pPr>
            <a:r>
              <a:rPr lang="en-US" altLang="zh-CN" dirty="0"/>
              <a:t>      </a:t>
            </a:r>
            <a:r>
              <a:rPr lang="zh-CN" altLang="en-US" dirty="0"/>
              <a:t>可用来获取端到端时序的下界。</a:t>
            </a:r>
          </a:p>
        </p:txBody>
      </p:sp>
      <p:sp>
        <p:nvSpPr>
          <p:cNvPr id="4" name="标题 3">
            <a:extLst>
              <a:ext uri="{FF2B5EF4-FFF2-40B4-BE49-F238E27FC236}">
                <a16:creationId xmlns:a16="http://schemas.microsoft.com/office/drawing/2014/main" id="{B7CE7413-898E-4223-84B9-E87173D0821A}"/>
              </a:ext>
            </a:extLst>
          </p:cNvPr>
          <p:cNvSpPr>
            <a:spLocks noGrp="1"/>
          </p:cNvSpPr>
          <p:nvPr>
            <p:ph type="title"/>
          </p:nvPr>
        </p:nvSpPr>
        <p:spPr/>
        <p:txBody>
          <a:bodyPr/>
          <a:lstStyle/>
          <a:p>
            <a:r>
              <a:rPr lang="zh-CN" altLang="en-US" dirty="0"/>
              <a:t>贡献</a:t>
            </a:r>
          </a:p>
        </p:txBody>
      </p:sp>
      <p:sp>
        <p:nvSpPr>
          <p:cNvPr id="3" name="日期占位符 2">
            <a:extLst>
              <a:ext uri="{FF2B5EF4-FFF2-40B4-BE49-F238E27FC236}">
                <a16:creationId xmlns:a16="http://schemas.microsoft.com/office/drawing/2014/main" id="{9163DCFA-2C20-439B-96AF-13398C468197}"/>
              </a:ext>
            </a:extLst>
          </p:cNvPr>
          <p:cNvSpPr>
            <a:spLocks noGrp="1"/>
          </p:cNvSpPr>
          <p:nvPr>
            <p:ph type="dt" sz="half" idx="10"/>
          </p:nvPr>
        </p:nvSpPr>
        <p:spPr/>
        <p:txBody>
          <a:bodyPr/>
          <a:lstStyle/>
          <a:p>
            <a:fld id="{405AC134-FB4B-413A-B933-0F3FC13D5923}" type="datetime1">
              <a:rPr lang="zh-CN" altLang="en-US" smtClean="0"/>
              <a:t>2023/2/14</a:t>
            </a:fld>
            <a:endParaRPr lang="zh-CN" altLang="en-US"/>
          </a:p>
        </p:txBody>
      </p:sp>
      <p:sp>
        <p:nvSpPr>
          <p:cNvPr id="5" name="灯片编号占位符 4">
            <a:extLst>
              <a:ext uri="{FF2B5EF4-FFF2-40B4-BE49-F238E27FC236}">
                <a16:creationId xmlns:a16="http://schemas.microsoft.com/office/drawing/2014/main" id="{1AB43158-CB99-41F2-9D87-8716567D675F}"/>
              </a:ext>
            </a:extLst>
          </p:cNvPr>
          <p:cNvSpPr>
            <a:spLocks noGrp="1"/>
          </p:cNvSpPr>
          <p:nvPr>
            <p:ph type="sldNum" sz="quarter" idx="12"/>
          </p:nvPr>
        </p:nvSpPr>
        <p:spPr/>
        <p:txBody>
          <a:bodyPr/>
          <a:lstStyle/>
          <a:p>
            <a:fld id="{4EBAD319-4E9C-4834-8D22-BACF72E99A49}" type="slidenum">
              <a:rPr lang="zh-CN" altLang="en-US" smtClean="0"/>
              <a:t>2</a:t>
            </a:fld>
            <a:endParaRPr lang="zh-CN" altLang="en-US"/>
          </a:p>
        </p:txBody>
      </p:sp>
    </p:spTree>
    <p:extLst>
      <p:ext uri="{BB962C8B-B14F-4D97-AF65-F5344CB8AC3E}">
        <p14:creationId xmlns:p14="http://schemas.microsoft.com/office/powerpoint/2010/main" val="2796891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97CF842-AE6A-4844-A490-7B6EDFF156C8}"/>
              </a:ext>
            </a:extLst>
          </p:cNvPr>
          <p:cNvSpPr>
            <a:spLocks noGrp="1"/>
          </p:cNvSpPr>
          <p:nvPr>
            <p:ph type="title"/>
          </p:nvPr>
        </p:nvSpPr>
        <p:spPr/>
        <p:txBody>
          <a:bodyPr/>
          <a:lstStyle/>
          <a:p>
            <a:r>
              <a:rPr lang="zh-CN" altLang="en-US" dirty="0"/>
              <a:t>背景介绍</a:t>
            </a:r>
          </a:p>
        </p:txBody>
      </p:sp>
      <p:sp>
        <p:nvSpPr>
          <p:cNvPr id="5" name="文本框 4">
            <a:extLst>
              <a:ext uri="{FF2B5EF4-FFF2-40B4-BE49-F238E27FC236}">
                <a16:creationId xmlns:a16="http://schemas.microsoft.com/office/drawing/2014/main" id="{A3BE4266-019C-46F9-BBB6-306110C268FB}"/>
              </a:ext>
            </a:extLst>
          </p:cNvPr>
          <p:cNvSpPr txBox="1"/>
          <p:nvPr/>
        </p:nvSpPr>
        <p:spPr>
          <a:xfrm>
            <a:off x="1273188" y="1690688"/>
            <a:ext cx="9967489" cy="2543132"/>
          </a:xfrm>
          <a:prstGeom prst="rect">
            <a:avLst/>
          </a:prstGeom>
          <a:noFill/>
        </p:spPr>
        <p:txBody>
          <a:bodyPr wrap="square" rtlCol="0">
            <a:spAutoFit/>
          </a:bodyPr>
          <a:lstStyle/>
          <a:p>
            <a:pPr marL="342900" indent="-342900">
              <a:lnSpc>
                <a:spcPct val="150000"/>
              </a:lnSpc>
              <a:buAutoNum type="arabicPeriod"/>
            </a:pPr>
            <a:r>
              <a:rPr lang="zh-CN" altLang="en-US" dirty="0"/>
              <a:t>现代自动驾驶汽车平台包含很多组件和传感器，为了保证其可靠性与安全性，自动驾驶平台必须有端到端时序的保证。</a:t>
            </a:r>
            <a:endParaRPr lang="en-US" altLang="zh-CN" dirty="0"/>
          </a:p>
          <a:p>
            <a:pPr marL="342900" indent="-342900">
              <a:lnSpc>
                <a:spcPct val="150000"/>
              </a:lnSpc>
              <a:buAutoNum type="arabicPeriod"/>
            </a:pPr>
            <a:r>
              <a:rPr lang="en-US" altLang="zh-CN" dirty="0"/>
              <a:t>ROS2</a:t>
            </a:r>
            <a:r>
              <a:rPr lang="zh-CN" altLang="en-US" dirty="0"/>
              <a:t>系统是开发此类自主控制平台的一个工具，系统内的组件和数据传播形成了多个</a:t>
            </a:r>
            <a:r>
              <a:rPr lang="zh-CN" altLang="en-US" b="1" dirty="0">
                <a:solidFill>
                  <a:srgbClr val="FF0000"/>
                </a:solidFill>
              </a:rPr>
              <a:t>因果链</a:t>
            </a:r>
            <a:r>
              <a:rPr lang="zh-CN" altLang="en-US" dirty="0"/>
              <a:t>。因果链的两个关键指标是：</a:t>
            </a:r>
            <a:r>
              <a:rPr lang="en-US" altLang="zh-CN" dirty="0"/>
              <a:t>maximum reaction time</a:t>
            </a:r>
            <a:r>
              <a:rPr lang="zh-CN" altLang="en-US" dirty="0"/>
              <a:t> </a:t>
            </a:r>
            <a:r>
              <a:rPr lang="en-US" altLang="zh-CN" dirty="0"/>
              <a:t>; maximum data age</a:t>
            </a:r>
            <a:r>
              <a:rPr lang="zh-CN" altLang="en-US" dirty="0"/>
              <a:t>（</a:t>
            </a:r>
            <a:r>
              <a:rPr lang="en-US" altLang="zh-CN" dirty="0"/>
              <a:t>data age  </a:t>
            </a:r>
            <a:r>
              <a:rPr lang="zh-CN" altLang="en-US" dirty="0"/>
              <a:t>影响控制质量）</a:t>
            </a:r>
            <a:endParaRPr lang="en-US" altLang="zh-CN" dirty="0"/>
          </a:p>
          <a:p>
            <a:pPr marL="342900" indent="-342900">
              <a:lnSpc>
                <a:spcPct val="150000"/>
              </a:lnSpc>
              <a:buAutoNum type="arabicPeriod"/>
            </a:pPr>
            <a:r>
              <a:rPr lang="zh-CN" altLang="en-US" dirty="0"/>
              <a:t>这篇论文是首个提供</a:t>
            </a:r>
            <a:r>
              <a:rPr lang="en-US" altLang="zh-CN" dirty="0"/>
              <a:t>ROS2</a:t>
            </a:r>
            <a:r>
              <a:rPr lang="zh-CN" altLang="en-US" dirty="0"/>
              <a:t>系统中</a:t>
            </a:r>
            <a:r>
              <a:rPr lang="zh-CN" altLang="en-US" dirty="0">
                <a:solidFill>
                  <a:schemeClr val="accent1"/>
                </a:solidFill>
              </a:rPr>
              <a:t>因果链端到端时序分析</a:t>
            </a:r>
            <a:r>
              <a:rPr lang="zh-CN" altLang="en-US" dirty="0"/>
              <a:t>的文章。</a:t>
            </a:r>
          </a:p>
        </p:txBody>
      </p:sp>
      <p:sp>
        <p:nvSpPr>
          <p:cNvPr id="9" name="文本框 8">
            <a:extLst>
              <a:ext uri="{FF2B5EF4-FFF2-40B4-BE49-F238E27FC236}">
                <a16:creationId xmlns:a16="http://schemas.microsoft.com/office/drawing/2014/main" id="{56FC191D-D620-4E49-B9AC-D06CD7C2BE73}"/>
              </a:ext>
            </a:extLst>
          </p:cNvPr>
          <p:cNvSpPr txBox="1"/>
          <p:nvPr/>
        </p:nvSpPr>
        <p:spPr>
          <a:xfrm>
            <a:off x="4936132" y="4184211"/>
            <a:ext cx="2723823" cy="369332"/>
          </a:xfrm>
          <a:prstGeom prst="rect">
            <a:avLst/>
          </a:prstGeom>
          <a:solidFill>
            <a:schemeClr val="bg2"/>
          </a:solidFill>
        </p:spPr>
        <p:txBody>
          <a:bodyPr wrap="none" rtlCol="0">
            <a:spAutoFit/>
          </a:bodyPr>
          <a:lstStyle/>
          <a:p>
            <a:r>
              <a:rPr lang="zh-CN" altLang="en-US" dirty="0"/>
              <a:t>为什么需要分析因果链？</a:t>
            </a:r>
          </a:p>
        </p:txBody>
      </p:sp>
      <p:cxnSp>
        <p:nvCxnSpPr>
          <p:cNvPr id="11" name="直接箭头连接符 10">
            <a:extLst>
              <a:ext uri="{FF2B5EF4-FFF2-40B4-BE49-F238E27FC236}">
                <a16:creationId xmlns:a16="http://schemas.microsoft.com/office/drawing/2014/main" id="{6CD46683-5FE1-4283-8101-8AA1562F2123}"/>
              </a:ext>
            </a:extLst>
          </p:cNvPr>
          <p:cNvCxnSpPr/>
          <p:nvPr/>
        </p:nvCxnSpPr>
        <p:spPr>
          <a:xfrm flipH="1" flipV="1">
            <a:off x="5624946" y="3818322"/>
            <a:ext cx="175491" cy="365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09CAE267-B4D7-48DC-BD7E-76A83E4EF342}"/>
              </a:ext>
            </a:extLst>
          </p:cNvPr>
          <p:cNvSpPr>
            <a:spLocks noGrp="1"/>
          </p:cNvSpPr>
          <p:nvPr>
            <p:ph type="dt" sz="half" idx="10"/>
          </p:nvPr>
        </p:nvSpPr>
        <p:spPr/>
        <p:txBody>
          <a:bodyPr/>
          <a:lstStyle/>
          <a:p>
            <a:fld id="{B9C2C004-17B2-453B-9ED5-1C9708995C6D}" type="datetime1">
              <a:rPr lang="zh-CN" altLang="en-US" smtClean="0"/>
              <a:t>2023/2/14</a:t>
            </a:fld>
            <a:endParaRPr lang="zh-CN" altLang="en-US"/>
          </a:p>
        </p:txBody>
      </p:sp>
      <p:sp>
        <p:nvSpPr>
          <p:cNvPr id="3" name="灯片编号占位符 2">
            <a:extLst>
              <a:ext uri="{FF2B5EF4-FFF2-40B4-BE49-F238E27FC236}">
                <a16:creationId xmlns:a16="http://schemas.microsoft.com/office/drawing/2014/main" id="{02CB6E45-5FE4-4FB3-8865-77CDEB549E6E}"/>
              </a:ext>
            </a:extLst>
          </p:cNvPr>
          <p:cNvSpPr>
            <a:spLocks noGrp="1"/>
          </p:cNvSpPr>
          <p:nvPr>
            <p:ph type="sldNum" sz="quarter" idx="12"/>
          </p:nvPr>
        </p:nvSpPr>
        <p:spPr/>
        <p:txBody>
          <a:bodyPr/>
          <a:lstStyle/>
          <a:p>
            <a:fld id="{4EBAD319-4E9C-4834-8D22-BACF72E99A49}" type="slidenum">
              <a:rPr lang="zh-CN" altLang="en-US" smtClean="0"/>
              <a:t>3</a:t>
            </a:fld>
            <a:endParaRPr lang="zh-CN" altLang="en-US"/>
          </a:p>
        </p:txBody>
      </p:sp>
    </p:spTree>
    <p:extLst>
      <p:ext uri="{BB962C8B-B14F-4D97-AF65-F5344CB8AC3E}">
        <p14:creationId xmlns:p14="http://schemas.microsoft.com/office/powerpoint/2010/main" val="3855897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a:extLst>
              <a:ext uri="{FF2B5EF4-FFF2-40B4-BE49-F238E27FC236}">
                <a16:creationId xmlns:a16="http://schemas.microsoft.com/office/drawing/2014/main" id="{36B8F8BF-1089-4B57-A76F-21FA1A24832E}"/>
              </a:ext>
            </a:extLst>
          </p:cNvPr>
          <p:cNvSpPr txBox="1">
            <a:spLocks/>
          </p:cNvSpPr>
          <p:nvPr/>
        </p:nvSpPr>
        <p:spPr>
          <a:xfrm>
            <a:off x="838200" y="24662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dirty="0"/>
          </a:p>
        </p:txBody>
      </p:sp>
      <p:sp>
        <p:nvSpPr>
          <p:cNvPr id="6" name="矩形 5">
            <a:extLst>
              <a:ext uri="{FF2B5EF4-FFF2-40B4-BE49-F238E27FC236}">
                <a16:creationId xmlns:a16="http://schemas.microsoft.com/office/drawing/2014/main" id="{FD121AB1-72C6-4AFE-8AE4-6EBFEB29F2FE}"/>
              </a:ext>
            </a:extLst>
          </p:cNvPr>
          <p:cNvSpPr/>
          <p:nvPr/>
        </p:nvSpPr>
        <p:spPr>
          <a:xfrm>
            <a:off x="974473" y="1480126"/>
            <a:ext cx="10243053" cy="4205126"/>
          </a:xfrm>
          <a:prstGeom prst="rect">
            <a:avLst/>
          </a:prstGeom>
        </p:spPr>
        <p:txBody>
          <a:bodyPr wrap="square">
            <a:spAutoFit/>
          </a:bodyPr>
          <a:lstStyle/>
          <a:p>
            <a:pPr>
              <a:lnSpc>
                <a:spcPct val="150000"/>
              </a:lnSpc>
            </a:pPr>
            <a:r>
              <a:rPr lang="zh-CN" altLang="en-US" dirty="0"/>
              <a:t>与以往的</a:t>
            </a:r>
            <a:r>
              <a:rPr lang="en-US" altLang="zh-CN" dirty="0"/>
              <a:t>ROS</a:t>
            </a:r>
            <a:r>
              <a:rPr lang="zh-CN" altLang="en-US" dirty="0"/>
              <a:t>系统的端到端时序分析的区别在于：</a:t>
            </a:r>
            <a:endParaRPr lang="en-US" altLang="zh-CN" dirty="0"/>
          </a:p>
          <a:p>
            <a:pPr marL="342900" indent="-342900">
              <a:lnSpc>
                <a:spcPct val="150000"/>
              </a:lnSpc>
              <a:buAutoNum type="arabicPeriod"/>
            </a:pPr>
            <a:r>
              <a:rPr lang="zh-CN" altLang="en-US" dirty="0"/>
              <a:t>有研究使用</a:t>
            </a:r>
            <a:r>
              <a:rPr lang="en-US" altLang="zh-CN" dirty="0">
                <a:solidFill>
                  <a:schemeClr val="accent1"/>
                </a:solidFill>
              </a:rPr>
              <a:t>DAG</a:t>
            </a:r>
            <a:r>
              <a:rPr lang="zh-CN" altLang="en-US" dirty="0">
                <a:solidFill>
                  <a:schemeClr val="accent1"/>
                </a:solidFill>
              </a:rPr>
              <a:t>建模</a:t>
            </a:r>
            <a:r>
              <a:rPr lang="zh-CN" altLang="en-US" dirty="0"/>
              <a:t>，在所有组件都主动触发它们所连接的组件的情况下适用</a:t>
            </a:r>
            <a:endParaRPr lang="en-US" altLang="zh-CN" dirty="0"/>
          </a:p>
          <a:p>
            <a:pPr marL="342900" indent="-342900">
              <a:lnSpc>
                <a:spcPct val="150000"/>
              </a:lnSpc>
              <a:buAutoNum type="arabicPeriod"/>
            </a:pPr>
            <a:r>
              <a:rPr lang="zh-CN" altLang="en-US" dirty="0"/>
              <a:t>有研究也使用</a:t>
            </a:r>
            <a:r>
              <a:rPr lang="zh-CN" altLang="en-US" dirty="0">
                <a:solidFill>
                  <a:schemeClr val="accent1"/>
                </a:solidFill>
              </a:rPr>
              <a:t>任务链来分析</a:t>
            </a:r>
            <a:r>
              <a:rPr lang="zh-CN" altLang="en-US" dirty="0"/>
              <a:t>，但是限制在于：只有第一个任务是定时器触发，其他的任务都必须是订阅触发。</a:t>
            </a:r>
            <a:r>
              <a:rPr lang="en-US" altLang="zh-CN" dirty="0"/>
              <a:t>TS*</a:t>
            </a:r>
          </a:p>
          <a:p>
            <a:pPr marL="342900" indent="-342900">
              <a:lnSpc>
                <a:spcPct val="150000"/>
              </a:lnSpc>
              <a:buAutoNum type="arabicPeriod"/>
            </a:pPr>
            <a:r>
              <a:rPr lang="zh-CN" altLang="en-US" dirty="0"/>
              <a:t>本文定义的</a:t>
            </a:r>
            <a:r>
              <a:rPr lang="zh-CN" altLang="en-US" dirty="0">
                <a:solidFill>
                  <a:schemeClr val="accent1"/>
                </a:solidFill>
              </a:rPr>
              <a:t>因果链可以包括多个中间定时器触发的任务，或者包括由其它链触发的任务</a:t>
            </a:r>
            <a:r>
              <a:rPr lang="zh-CN" altLang="en-US" dirty="0"/>
              <a:t>。建立的模型更接近实际。</a:t>
            </a:r>
            <a:r>
              <a:rPr lang="en-US" altLang="zh-CN" dirty="0"/>
              <a:t>T(S| ST)*</a:t>
            </a:r>
          </a:p>
          <a:p>
            <a:pPr marL="342900" indent="-342900">
              <a:lnSpc>
                <a:spcPct val="150000"/>
              </a:lnSpc>
              <a:buAutoNum type="arabicPeriod"/>
            </a:pPr>
            <a:endParaRPr lang="en-US" altLang="zh-CN" dirty="0"/>
          </a:p>
          <a:p>
            <a:pPr>
              <a:lnSpc>
                <a:spcPct val="150000"/>
              </a:lnSpc>
            </a:pPr>
            <a:r>
              <a:rPr lang="zh-CN" altLang="en-US" dirty="0"/>
              <a:t>与其它的因果链相关研究对比：</a:t>
            </a:r>
            <a:endParaRPr lang="en-US" altLang="zh-CN" dirty="0"/>
          </a:p>
          <a:p>
            <a:pPr marL="342900" indent="-342900">
              <a:lnSpc>
                <a:spcPct val="150000"/>
              </a:lnSpc>
              <a:buAutoNum type="arabicPeriod"/>
            </a:pPr>
            <a:r>
              <a:rPr lang="zh-CN" altLang="en-US" dirty="0"/>
              <a:t>已有的对因果链端到端延迟分析，仅对周期性和偶发性任务系统有效</a:t>
            </a:r>
            <a:endParaRPr lang="en-US" altLang="zh-CN" dirty="0"/>
          </a:p>
          <a:p>
            <a:pPr marL="342900" indent="-342900">
              <a:lnSpc>
                <a:spcPct val="150000"/>
              </a:lnSpc>
              <a:buAutoNum type="arabicPeriod"/>
            </a:pPr>
            <a:r>
              <a:rPr lang="zh-CN" altLang="en-US" dirty="0"/>
              <a:t>而</a:t>
            </a:r>
            <a:r>
              <a:rPr lang="en-US" altLang="zh-CN" dirty="0"/>
              <a:t>ROS2</a:t>
            </a:r>
            <a:r>
              <a:rPr lang="zh-CN" altLang="en-US" dirty="0"/>
              <a:t>系统中是</a:t>
            </a:r>
            <a:r>
              <a:rPr lang="zh-CN" altLang="en-US" dirty="0">
                <a:solidFill>
                  <a:schemeClr val="accent1"/>
                </a:solidFill>
              </a:rPr>
              <a:t>时间触发以及事件触发组件</a:t>
            </a:r>
            <a:r>
              <a:rPr lang="zh-CN" altLang="en-US" dirty="0"/>
              <a:t>，之前没有关于因果链端到端时序分析的研究</a:t>
            </a:r>
          </a:p>
        </p:txBody>
      </p:sp>
      <p:sp>
        <p:nvSpPr>
          <p:cNvPr id="7" name="标题 6">
            <a:extLst>
              <a:ext uri="{FF2B5EF4-FFF2-40B4-BE49-F238E27FC236}">
                <a16:creationId xmlns:a16="http://schemas.microsoft.com/office/drawing/2014/main" id="{B0C3E569-150D-45F5-892B-432A0FC63EF2}"/>
              </a:ext>
            </a:extLst>
          </p:cNvPr>
          <p:cNvSpPr>
            <a:spLocks noGrp="1"/>
          </p:cNvSpPr>
          <p:nvPr>
            <p:ph type="title"/>
          </p:nvPr>
        </p:nvSpPr>
        <p:spPr/>
        <p:txBody>
          <a:bodyPr/>
          <a:lstStyle/>
          <a:p>
            <a:r>
              <a:rPr lang="zh-CN" altLang="en-US" dirty="0"/>
              <a:t>创新点</a:t>
            </a:r>
          </a:p>
        </p:txBody>
      </p:sp>
      <p:sp>
        <p:nvSpPr>
          <p:cNvPr id="8" name="箭头: 右 7">
            <a:extLst>
              <a:ext uri="{FF2B5EF4-FFF2-40B4-BE49-F238E27FC236}">
                <a16:creationId xmlns:a16="http://schemas.microsoft.com/office/drawing/2014/main" id="{A9CC6ABF-DDD4-47FB-8878-E599F407D204}"/>
              </a:ext>
            </a:extLst>
          </p:cNvPr>
          <p:cNvSpPr/>
          <p:nvPr/>
        </p:nvSpPr>
        <p:spPr>
          <a:xfrm>
            <a:off x="594591" y="1625599"/>
            <a:ext cx="350944" cy="230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003EE9B3-8A2F-4BEE-8AF7-F36D852ED125}"/>
              </a:ext>
            </a:extLst>
          </p:cNvPr>
          <p:cNvSpPr/>
          <p:nvPr/>
        </p:nvSpPr>
        <p:spPr>
          <a:xfrm>
            <a:off x="590009" y="4507616"/>
            <a:ext cx="350944" cy="230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a:extLst>
              <a:ext uri="{FF2B5EF4-FFF2-40B4-BE49-F238E27FC236}">
                <a16:creationId xmlns:a16="http://schemas.microsoft.com/office/drawing/2014/main" id="{3C59BAF7-10DB-4119-A031-A1CAFB4D0E2C}"/>
              </a:ext>
            </a:extLst>
          </p:cNvPr>
          <p:cNvSpPr>
            <a:spLocks noGrp="1"/>
          </p:cNvSpPr>
          <p:nvPr>
            <p:ph type="dt" sz="half" idx="10"/>
          </p:nvPr>
        </p:nvSpPr>
        <p:spPr/>
        <p:txBody>
          <a:bodyPr/>
          <a:lstStyle/>
          <a:p>
            <a:fld id="{EABEF7A6-C913-4E2E-82C0-A525F6885329}" type="datetime1">
              <a:rPr lang="zh-CN" altLang="en-US" smtClean="0"/>
              <a:t>2023/2/14</a:t>
            </a:fld>
            <a:endParaRPr lang="zh-CN" altLang="en-US"/>
          </a:p>
        </p:txBody>
      </p:sp>
      <p:sp>
        <p:nvSpPr>
          <p:cNvPr id="3" name="灯片编号占位符 2">
            <a:extLst>
              <a:ext uri="{FF2B5EF4-FFF2-40B4-BE49-F238E27FC236}">
                <a16:creationId xmlns:a16="http://schemas.microsoft.com/office/drawing/2014/main" id="{1CEC9732-9A42-4ABF-A2B3-84568A412445}"/>
              </a:ext>
            </a:extLst>
          </p:cNvPr>
          <p:cNvSpPr>
            <a:spLocks noGrp="1"/>
          </p:cNvSpPr>
          <p:nvPr>
            <p:ph type="sldNum" sz="quarter" idx="12"/>
          </p:nvPr>
        </p:nvSpPr>
        <p:spPr/>
        <p:txBody>
          <a:bodyPr/>
          <a:lstStyle/>
          <a:p>
            <a:fld id="{4EBAD319-4E9C-4834-8D22-BACF72E99A49}" type="slidenum">
              <a:rPr lang="zh-CN" altLang="en-US" smtClean="0"/>
              <a:t>4</a:t>
            </a:fld>
            <a:endParaRPr lang="zh-CN" altLang="en-US"/>
          </a:p>
        </p:txBody>
      </p:sp>
    </p:spTree>
    <p:extLst>
      <p:ext uri="{BB962C8B-B14F-4D97-AF65-F5344CB8AC3E}">
        <p14:creationId xmlns:p14="http://schemas.microsoft.com/office/powerpoint/2010/main" val="1913636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6422E9-3D72-4D35-B2A1-EED510ED5C22}"/>
              </a:ext>
            </a:extLst>
          </p:cNvPr>
          <p:cNvSpPr>
            <a:spLocks noGrp="1"/>
          </p:cNvSpPr>
          <p:nvPr>
            <p:ph type="title"/>
          </p:nvPr>
        </p:nvSpPr>
        <p:spPr/>
        <p:txBody>
          <a:bodyPr/>
          <a:lstStyle/>
          <a:p>
            <a:r>
              <a:rPr lang="zh-CN" altLang="en-US" dirty="0"/>
              <a:t>因果链介绍</a:t>
            </a:r>
          </a:p>
        </p:txBody>
      </p:sp>
      <p:sp>
        <p:nvSpPr>
          <p:cNvPr id="3" name="文本框 2">
            <a:extLst>
              <a:ext uri="{FF2B5EF4-FFF2-40B4-BE49-F238E27FC236}">
                <a16:creationId xmlns:a16="http://schemas.microsoft.com/office/drawing/2014/main" id="{24FAAE17-EC6B-468E-9B22-811DA3E6573B}"/>
              </a:ext>
            </a:extLst>
          </p:cNvPr>
          <p:cNvSpPr txBox="1"/>
          <p:nvPr/>
        </p:nvSpPr>
        <p:spPr>
          <a:xfrm>
            <a:off x="1025235" y="1414192"/>
            <a:ext cx="10704947" cy="1296637"/>
          </a:xfrm>
          <a:prstGeom prst="rect">
            <a:avLst/>
          </a:prstGeom>
          <a:noFill/>
        </p:spPr>
        <p:txBody>
          <a:bodyPr wrap="square" rtlCol="0">
            <a:spAutoFit/>
          </a:bodyPr>
          <a:lstStyle/>
          <a:p>
            <a:pPr marL="342900" indent="-342900">
              <a:lnSpc>
                <a:spcPct val="150000"/>
              </a:lnSpc>
              <a:buAutoNum type="arabicPeriod"/>
            </a:pPr>
            <a:r>
              <a:rPr lang="zh-CN" altLang="en-US" dirty="0"/>
              <a:t>在实时系统的研究中，一个关键要求是任务需要在截止日期之前完成，但是在控制系统中，不仅对任务完成的时限有要求</a:t>
            </a:r>
            <a:r>
              <a:rPr lang="en-US" altLang="zh-CN" dirty="0"/>
              <a:t>(reaction time)</a:t>
            </a:r>
            <a:r>
              <a:rPr lang="zh-CN" altLang="en-US" dirty="0"/>
              <a:t>，还对任务链传播的数据有时序要求</a:t>
            </a:r>
            <a:r>
              <a:rPr lang="en-US" altLang="zh-CN" dirty="0"/>
              <a:t>(data age)</a:t>
            </a:r>
            <a:r>
              <a:rPr lang="zh-CN" altLang="en-US" dirty="0"/>
              <a:t>，这样的链被称为因果链</a:t>
            </a:r>
            <a:r>
              <a:rPr lang="en-US" altLang="zh-CN" dirty="0"/>
              <a:t>(cause-effect chain)</a:t>
            </a:r>
            <a:r>
              <a:rPr lang="zh-CN" altLang="en-US" dirty="0"/>
              <a:t>。</a:t>
            </a:r>
            <a:endParaRPr lang="en-US" altLang="zh-CN" dirty="0"/>
          </a:p>
        </p:txBody>
      </p:sp>
      <p:sp>
        <p:nvSpPr>
          <p:cNvPr id="4" name="矩形 3">
            <a:extLst>
              <a:ext uri="{FF2B5EF4-FFF2-40B4-BE49-F238E27FC236}">
                <a16:creationId xmlns:a16="http://schemas.microsoft.com/office/drawing/2014/main" id="{5EF24BE2-8B08-4EF4-ABA1-C39722516921}"/>
              </a:ext>
            </a:extLst>
          </p:cNvPr>
          <p:cNvSpPr/>
          <p:nvPr/>
        </p:nvSpPr>
        <p:spPr>
          <a:xfrm>
            <a:off x="1025235" y="3601908"/>
            <a:ext cx="10917381" cy="1712135"/>
          </a:xfrm>
          <a:prstGeom prst="rect">
            <a:avLst/>
          </a:prstGeom>
        </p:spPr>
        <p:txBody>
          <a:bodyPr wrap="square">
            <a:spAutoFit/>
          </a:bodyPr>
          <a:lstStyle/>
          <a:p>
            <a:pPr marL="342900" indent="-342900">
              <a:lnSpc>
                <a:spcPct val="150000"/>
              </a:lnSpc>
              <a:buFontTx/>
              <a:buAutoNum type="arabicPeriod"/>
            </a:pPr>
            <a:r>
              <a:rPr lang="en-US" altLang="zh-CN" dirty="0"/>
              <a:t>reaction time </a:t>
            </a:r>
            <a:r>
              <a:rPr lang="zh-CN" altLang="en-US" dirty="0"/>
              <a:t>约束：</a:t>
            </a:r>
            <a:r>
              <a:rPr lang="zh-CN" altLang="en-US" dirty="0">
                <a:solidFill>
                  <a:srgbClr val="2E2E2E"/>
                </a:solidFill>
                <a:latin typeface="ElsevierGulliver"/>
              </a:rPr>
              <a:t>链的端到端响应时间等于链中最后一个任务的响应时间，</a:t>
            </a:r>
            <a:r>
              <a:rPr lang="zh-CN" altLang="en-US" dirty="0"/>
              <a:t>只要链中最后一个任务的响应时间小于或等于指定的截止时间，就认为端到端截止时间已满足。</a:t>
            </a:r>
            <a:endParaRPr lang="en-US" altLang="zh-CN" dirty="0"/>
          </a:p>
          <a:p>
            <a:pPr marL="342900" indent="-342900">
              <a:lnSpc>
                <a:spcPct val="150000"/>
              </a:lnSpc>
              <a:buAutoNum type="arabicPeriod"/>
            </a:pPr>
            <a:r>
              <a:rPr lang="en-US" altLang="zh-CN" dirty="0"/>
              <a:t>data age </a:t>
            </a:r>
            <a:r>
              <a:rPr lang="zh-CN" altLang="en-US" dirty="0"/>
              <a:t>约束：链的数据年龄等于输入值和基于该输入值而产生的输出值的持续时间；链的最大数据年龄描述了输入值对因果链的输出产生影响的最长时间。</a:t>
            </a:r>
            <a:endParaRPr lang="en-US" altLang="zh-CN" dirty="0"/>
          </a:p>
        </p:txBody>
      </p:sp>
      <p:sp>
        <p:nvSpPr>
          <p:cNvPr id="5" name="矩形 4">
            <a:extLst>
              <a:ext uri="{FF2B5EF4-FFF2-40B4-BE49-F238E27FC236}">
                <a16:creationId xmlns:a16="http://schemas.microsoft.com/office/drawing/2014/main" id="{6397E259-672C-496E-B7CD-9EC99C9E0132}"/>
              </a:ext>
            </a:extLst>
          </p:cNvPr>
          <p:cNvSpPr/>
          <p:nvPr/>
        </p:nvSpPr>
        <p:spPr>
          <a:xfrm>
            <a:off x="932872" y="3023272"/>
            <a:ext cx="5017720" cy="465640"/>
          </a:xfrm>
          <a:prstGeom prst="rect">
            <a:avLst/>
          </a:prstGeom>
        </p:spPr>
        <p:txBody>
          <a:bodyPr wrap="none">
            <a:spAutoFit/>
          </a:bodyPr>
          <a:lstStyle/>
          <a:p>
            <a:pPr>
              <a:lnSpc>
                <a:spcPct val="150000"/>
              </a:lnSpc>
            </a:pPr>
            <a:r>
              <a:rPr lang="zh-CN" altLang="en-US" b="1" dirty="0"/>
              <a:t>在周期性</a:t>
            </a:r>
            <a:r>
              <a:rPr lang="en-US" altLang="zh-CN" b="1" dirty="0"/>
              <a:t>/</a:t>
            </a:r>
            <a:r>
              <a:rPr lang="zh-CN" altLang="en-US" b="1" dirty="0"/>
              <a:t>偶发性实时系统中（如</a:t>
            </a:r>
            <a:r>
              <a:rPr lang="en-US" altLang="zh-CN" b="1" dirty="0"/>
              <a:t>AUTOSAR</a:t>
            </a:r>
            <a:r>
              <a:rPr lang="zh-CN" altLang="en-US" b="1" dirty="0"/>
              <a:t>）：</a:t>
            </a:r>
            <a:endParaRPr lang="en-US" altLang="zh-CN" b="1" dirty="0"/>
          </a:p>
        </p:txBody>
      </p:sp>
      <p:pic>
        <p:nvPicPr>
          <p:cNvPr id="7" name="图片 6">
            <a:extLst>
              <a:ext uri="{FF2B5EF4-FFF2-40B4-BE49-F238E27FC236}">
                <a16:creationId xmlns:a16="http://schemas.microsoft.com/office/drawing/2014/main" id="{84043EE8-B246-4493-91AA-ED06ABEFBC1D}"/>
              </a:ext>
            </a:extLst>
          </p:cNvPr>
          <p:cNvPicPr>
            <a:picLocks noChangeAspect="1"/>
          </p:cNvPicPr>
          <p:nvPr/>
        </p:nvPicPr>
        <p:blipFill>
          <a:blip r:embed="rId3"/>
          <a:stretch>
            <a:fillRect/>
          </a:stretch>
        </p:blipFill>
        <p:spPr>
          <a:xfrm>
            <a:off x="4454784" y="3601908"/>
            <a:ext cx="7598669" cy="3157889"/>
          </a:xfrm>
          <a:prstGeom prst="rect">
            <a:avLst/>
          </a:prstGeom>
        </p:spPr>
      </p:pic>
      <p:sp>
        <p:nvSpPr>
          <p:cNvPr id="6" name="矩形 5">
            <a:extLst>
              <a:ext uri="{FF2B5EF4-FFF2-40B4-BE49-F238E27FC236}">
                <a16:creationId xmlns:a16="http://schemas.microsoft.com/office/drawing/2014/main" id="{BA6DF643-DABD-4CAB-95B5-EC1E3FCE5BC9}"/>
              </a:ext>
            </a:extLst>
          </p:cNvPr>
          <p:cNvSpPr/>
          <p:nvPr/>
        </p:nvSpPr>
        <p:spPr>
          <a:xfrm>
            <a:off x="0" y="6492875"/>
            <a:ext cx="9716656" cy="307777"/>
          </a:xfrm>
          <a:prstGeom prst="rect">
            <a:avLst/>
          </a:prstGeom>
        </p:spPr>
        <p:txBody>
          <a:bodyPr wrap="square">
            <a:spAutoFit/>
          </a:bodyPr>
          <a:lstStyle/>
          <a:p>
            <a:r>
              <a:rPr lang="en-US" altLang="zh-CN" sz="1400" b="0" i="0" dirty="0">
                <a:solidFill>
                  <a:srgbClr val="2E2E2E"/>
                </a:solidFill>
                <a:effectLst/>
                <a:latin typeface="ElsevierGulliver"/>
              </a:rPr>
              <a:t>End-to-end timing analysis of cause-effect chains in automotive embedded systems – 2017-JSA- </a:t>
            </a:r>
            <a:r>
              <a:rPr lang="en-US" altLang="zh-CN" sz="1400" b="0" i="0" dirty="0">
                <a:solidFill>
                  <a:srgbClr val="2E2E2E"/>
                </a:solidFill>
                <a:effectLst/>
                <a:latin typeface="NexusSans"/>
              </a:rPr>
              <a:t>Matthias</a:t>
            </a:r>
            <a:r>
              <a:rPr lang="en-US" altLang="zh-CN" sz="1400" b="0" i="0" u="sng" dirty="0">
                <a:solidFill>
                  <a:srgbClr val="2E2E2E"/>
                </a:solidFill>
                <a:effectLst/>
                <a:latin typeface="NexusSans"/>
              </a:rPr>
              <a:t> </a:t>
            </a:r>
            <a:r>
              <a:rPr lang="en-US" altLang="zh-CN" sz="1400" b="0" i="0" dirty="0">
                <a:solidFill>
                  <a:srgbClr val="2E2E2E"/>
                </a:solidFill>
                <a:effectLst/>
                <a:latin typeface="NexusSans"/>
              </a:rPr>
              <a:t>Becker</a:t>
            </a:r>
            <a:endParaRPr lang="en-US" altLang="zh-CN" sz="1400" b="0" i="0" dirty="0">
              <a:solidFill>
                <a:srgbClr val="2E2E2E"/>
              </a:solidFill>
              <a:effectLst/>
              <a:latin typeface="ElsevierGulliver"/>
            </a:endParaRPr>
          </a:p>
        </p:txBody>
      </p:sp>
      <p:sp>
        <p:nvSpPr>
          <p:cNvPr id="8" name="日期占位符 7">
            <a:extLst>
              <a:ext uri="{FF2B5EF4-FFF2-40B4-BE49-F238E27FC236}">
                <a16:creationId xmlns:a16="http://schemas.microsoft.com/office/drawing/2014/main" id="{5A8F296A-1E68-46FC-A63B-37AD3900331A}"/>
              </a:ext>
            </a:extLst>
          </p:cNvPr>
          <p:cNvSpPr>
            <a:spLocks noGrp="1"/>
          </p:cNvSpPr>
          <p:nvPr>
            <p:ph type="dt" sz="half" idx="10"/>
          </p:nvPr>
        </p:nvSpPr>
        <p:spPr/>
        <p:txBody>
          <a:bodyPr/>
          <a:lstStyle/>
          <a:p>
            <a:fld id="{6156D07B-52DA-42A7-B347-74E167F33243}" type="datetime1">
              <a:rPr lang="zh-CN" altLang="en-US" smtClean="0"/>
              <a:t>2023/2/14</a:t>
            </a:fld>
            <a:endParaRPr lang="zh-CN" altLang="en-US"/>
          </a:p>
        </p:txBody>
      </p:sp>
      <p:sp>
        <p:nvSpPr>
          <p:cNvPr id="9" name="灯片编号占位符 8">
            <a:extLst>
              <a:ext uri="{FF2B5EF4-FFF2-40B4-BE49-F238E27FC236}">
                <a16:creationId xmlns:a16="http://schemas.microsoft.com/office/drawing/2014/main" id="{DB93C407-6D00-43FB-9D9A-9325B9D18343}"/>
              </a:ext>
            </a:extLst>
          </p:cNvPr>
          <p:cNvSpPr>
            <a:spLocks noGrp="1"/>
          </p:cNvSpPr>
          <p:nvPr>
            <p:ph type="sldNum" sz="quarter" idx="12"/>
          </p:nvPr>
        </p:nvSpPr>
        <p:spPr/>
        <p:txBody>
          <a:bodyPr/>
          <a:lstStyle/>
          <a:p>
            <a:fld id="{4EBAD319-4E9C-4834-8D22-BACF72E99A49}" type="slidenum">
              <a:rPr lang="zh-CN" altLang="en-US" smtClean="0"/>
              <a:t>5</a:t>
            </a:fld>
            <a:endParaRPr lang="zh-CN" altLang="en-US"/>
          </a:p>
        </p:txBody>
      </p:sp>
    </p:spTree>
    <p:extLst>
      <p:ext uri="{BB962C8B-B14F-4D97-AF65-F5344CB8AC3E}">
        <p14:creationId xmlns:p14="http://schemas.microsoft.com/office/powerpoint/2010/main" val="3071979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6422E9-3D72-4D35-B2A1-EED510ED5C22}"/>
              </a:ext>
            </a:extLst>
          </p:cNvPr>
          <p:cNvSpPr>
            <a:spLocks noGrp="1"/>
          </p:cNvSpPr>
          <p:nvPr>
            <p:ph type="title"/>
          </p:nvPr>
        </p:nvSpPr>
        <p:spPr/>
        <p:txBody>
          <a:bodyPr/>
          <a:lstStyle/>
          <a:p>
            <a:r>
              <a:rPr lang="zh-CN" altLang="en-US" dirty="0"/>
              <a:t>因果链介绍</a:t>
            </a:r>
          </a:p>
        </p:txBody>
      </p:sp>
      <p:sp>
        <p:nvSpPr>
          <p:cNvPr id="4" name="矩形 3">
            <a:extLst>
              <a:ext uri="{FF2B5EF4-FFF2-40B4-BE49-F238E27FC236}">
                <a16:creationId xmlns:a16="http://schemas.microsoft.com/office/drawing/2014/main" id="{5EF24BE2-8B08-4EF4-ABA1-C39722516921}"/>
              </a:ext>
            </a:extLst>
          </p:cNvPr>
          <p:cNvSpPr/>
          <p:nvPr/>
        </p:nvSpPr>
        <p:spPr>
          <a:xfrm>
            <a:off x="838200" y="2202758"/>
            <a:ext cx="10624128" cy="1712135"/>
          </a:xfrm>
          <a:prstGeom prst="rect">
            <a:avLst/>
          </a:prstGeom>
        </p:spPr>
        <p:txBody>
          <a:bodyPr wrap="square">
            <a:spAutoFit/>
          </a:bodyPr>
          <a:lstStyle/>
          <a:p>
            <a:pPr marL="342900" indent="-342900">
              <a:lnSpc>
                <a:spcPct val="150000"/>
              </a:lnSpc>
              <a:buFont typeface="+mj-lt"/>
              <a:buAutoNum type="arabicPeriod"/>
            </a:pPr>
            <a:r>
              <a:rPr lang="zh-CN" altLang="en-US" dirty="0"/>
              <a:t>因果链</a:t>
            </a:r>
            <a:r>
              <a:rPr lang="en-US" altLang="zh-CN" dirty="0"/>
              <a:t>(cause-effect chain)</a:t>
            </a:r>
            <a:r>
              <a:rPr lang="zh-CN" altLang="en-US" dirty="0"/>
              <a:t>的定义：由系统中的</a:t>
            </a:r>
            <a:r>
              <a:rPr lang="en-US" altLang="zh-CN" dirty="0"/>
              <a:t>n</a:t>
            </a:r>
            <a:r>
              <a:rPr lang="zh-CN" altLang="en-US" dirty="0"/>
              <a:t>个任务组成，表示为</a:t>
            </a:r>
            <a:r>
              <a:rPr lang="en-US" altLang="zh-CN" dirty="0"/>
              <a:t>E =(τ1, ..., </a:t>
            </a:r>
            <a:r>
              <a:rPr lang="en-US" altLang="zh-CN" dirty="0" err="1"/>
              <a:t>τn</a:t>
            </a:r>
            <a:r>
              <a:rPr lang="en-US" altLang="zh-CN" dirty="0"/>
              <a:t>),</a:t>
            </a:r>
            <a:r>
              <a:rPr lang="zh-CN" altLang="en-US" dirty="0"/>
              <a:t>，这个链是由回调中的通信形成的。</a:t>
            </a:r>
            <a:r>
              <a:rPr lang="en-US" altLang="zh-CN" dirty="0"/>
              <a:t>τ1 </a:t>
            </a:r>
            <a:r>
              <a:rPr lang="zh-CN" altLang="en-US" dirty="0"/>
              <a:t>是 </a:t>
            </a:r>
            <a:r>
              <a:rPr lang="en-US" altLang="zh-CN" dirty="0"/>
              <a:t>sensor timer task </a:t>
            </a:r>
            <a:r>
              <a:rPr lang="zh-CN" altLang="en-US" dirty="0"/>
              <a:t>（假设最开始是一个定时器任务），</a:t>
            </a:r>
            <a:r>
              <a:rPr lang="en-US" altLang="zh-CN" dirty="0"/>
              <a:t> </a:t>
            </a:r>
            <a:r>
              <a:rPr lang="en-US" altLang="zh-CN" dirty="0" err="1"/>
              <a:t>τn</a:t>
            </a:r>
            <a:r>
              <a:rPr lang="en-US" altLang="zh-CN" dirty="0"/>
              <a:t> </a:t>
            </a:r>
            <a:r>
              <a:rPr lang="zh-CN" altLang="en-US" dirty="0"/>
              <a:t>是 </a:t>
            </a:r>
            <a:r>
              <a:rPr lang="en-US" altLang="zh-CN" dirty="0"/>
              <a:t>actuation task</a:t>
            </a:r>
            <a:r>
              <a:rPr lang="zh-CN" altLang="en-US" dirty="0"/>
              <a:t>。</a:t>
            </a:r>
            <a:endParaRPr lang="en-US" altLang="zh-CN" dirty="0"/>
          </a:p>
          <a:p>
            <a:pPr marL="342900" indent="-342900">
              <a:lnSpc>
                <a:spcPct val="150000"/>
              </a:lnSpc>
              <a:buFont typeface="+mj-lt"/>
              <a:buAutoNum type="arabicPeriod" startAt="2"/>
            </a:pPr>
            <a:r>
              <a:rPr lang="zh-CN" altLang="en-US" dirty="0"/>
              <a:t>最大响应时间为执行器处理外部信号（外部事件）的最大延迟。</a:t>
            </a:r>
            <a:endParaRPr lang="en-US" altLang="zh-CN" dirty="0"/>
          </a:p>
          <a:p>
            <a:pPr marL="342900" indent="-342900">
              <a:lnSpc>
                <a:spcPct val="150000"/>
              </a:lnSpc>
              <a:buFont typeface="+mj-lt"/>
              <a:buAutoNum type="arabicPeriod" startAt="2"/>
            </a:pPr>
            <a:r>
              <a:rPr lang="zh-CN" altLang="en-US" dirty="0"/>
              <a:t>最大数据年龄对应于传感器采样和基于该采样的输出之间的最大持续时间</a:t>
            </a:r>
            <a:endParaRPr lang="en-US" altLang="zh-CN" dirty="0"/>
          </a:p>
        </p:txBody>
      </p:sp>
      <p:sp>
        <p:nvSpPr>
          <p:cNvPr id="5" name="矩形 4">
            <a:extLst>
              <a:ext uri="{FF2B5EF4-FFF2-40B4-BE49-F238E27FC236}">
                <a16:creationId xmlns:a16="http://schemas.microsoft.com/office/drawing/2014/main" id="{6397E259-672C-496E-B7CD-9EC99C9E0132}"/>
              </a:ext>
            </a:extLst>
          </p:cNvPr>
          <p:cNvSpPr/>
          <p:nvPr/>
        </p:nvSpPr>
        <p:spPr>
          <a:xfrm>
            <a:off x="838200" y="1628865"/>
            <a:ext cx="3924472" cy="465640"/>
          </a:xfrm>
          <a:prstGeom prst="rect">
            <a:avLst/>
          </a:prstGeom>
        </p:spPr>
        <p:txBody>
          <a:bodyPr wrap="none">
            <a:spAutoFit/>
          </a:bodyPr>
          <a:lstStyle/>
          <a:p>
            <a:pPr>
              <a:lnSpc>
                <a:spcPct val="150000"/>
              </a:lnSpc>
            </a:pPr>
            <a:r>
              <a:rPr lang="zh-CN" altLang="en-US" b="1" dirty="0"/>
              <a:t>在</a:t>
            </a:r>
            <a:r>
              <a:rPr lang="en-US" altLang="zh-CN" b="1" dirty="0"/>
              <a:t>ROS2</a:t>
            </a:r>
            <a:r>
              <a:rPr lang="zh-CN" altLang="en-US" b="1" dirty="0"/>
              <a:t>系统中</a:t>
            </a:r>
            <a:r>
              <a:rPr lang="en-US" altLang="zh-CN" b="1" dirty="0"/>
              <a:t>(</a:t>
            </a:r>
            <a:r>
              <a:rPr lang="zh-CN" altLang="en-US" b="1" dirty="0"/>
              <a:t>正在讲的这篇论文</a:t>
            </a:r>
            <a:r>
              <a:rPr lang="en-US" altLang="zh-CN" b="1" dirty="0"/>
              <a:t>)</a:t>
            </a:r>
            <a:r>
              <a:rPr lang="zh-CN" altLang="en-US" b="1" dirty="0"/>
              <a:t>：</a:t>
            </a:r>
            <a:endParaRPr lang="en-US" altLang="zh-CN" b="1" dirty="0"/>
          </a:p>
        </p:txBody>
      </p:sp>
      <p:sp>
        <p:nvSpPr>
          <p:cNvPr id="14" name="文本框 13">
            <a:extLst>
              <a:ext uri="{FF2B5EF4-FFF2-40B4-BE49-F238E27FC236}">
                <a16:creationId xmlns:a16="http://schemas.microsoft.com/office/drawing/2014/main" id="{332A123C-436C-4DF2-8BCD-E2E647F458D3}"/>
              </a:ext>
            </a:extLst>
          </p:cNvPr>
          <p:cNvSpPr txBox="1"/>
          <p:nvPr/>
        </p:nvSpPr>
        <p:spPr>
          <a:xfrm>
            <a:off x="3251200" y="4156363"/>
            <a:ext cx="1338828" cy="369332"/>
          </a:xfrm>
          <a:prstGeom prst="rect">
            <a:avLst/>
          </a:prstGeom>
          <a:noFill/>
          <a:ln>
            <a:solidFill>
              <a:schemeClr val="accent1"/>
            </a:solidFill>
          </a:ln>
        </p:spPr>
        <p:txBody>
          <a:bodyPr wrap="none" rtlCol="0">
            <a:spAutoFit/>
          </a:bodyPr>
          <a:lstStyle/>
          <a:p>
            <a:r>
              <a:rPr lang="zh-CN" altLang="en-US" dirty="0"/>
              <a:t>定时器触发</a:t>
            </a:r>
          </a:p>
        </p:txBody>
      </p:sp>
      <p:sp>
        <p:nvSpPr>
          <p:cNvPr id="15" name="文本框 14">
            <a:extLst>
              <a:ext uri="{FF2B5EF4-FFF2-40B4-BE49-F238E27FC236}">
                <a16:creationId xmlns:a16="http://schemas.microsoft.com/office/drawing/2014/main" id="{2D4BD5AA-DE88-46E5-BD20-3EEAE2BB3B95}"/>
              </a:ext>
            </a:extLst>
          </p:cNvPr>
          <p:cNvSpPr txBox="1"/>
          <p:nvPr/>
        </p:nvSpPr>
        <p:spPr>
          <a:xfrm>
            <a:off x="5120459" y="4168109"/>
            <a:ext cx="1107996" cy="369332"/>
          </a:xfrm>
          <a:prstGeom prst="rect">
            <a:avLst/>
          </a:prstGeom>
          <a:noFill/>
          <a:ln>
            <a:solidFill>
              <a:schemeClr val="accent1"/>
            </a:solidFill>
          </a:ln>
        </p:spPr>
        <p:txBody>
          <a:bodyPr wrap="none" rtlCol="0">
            <a:spAutoFit/>
          </a:bodyPr>
          <a:lstStyle/>
          <a:p>
            <a:r>
              <a:rPr lang="zh-CN" altLang="en-US" dirty="0"/>
              <a:t>事件触发</a:t>
            </a:r>
          </a:p>
        </p:txBody>
      </p:sp>
      <p:cxnSp>
        <p:nvCxnSpPr>
          <p:cNvPr id="17" name="直接箭头连接符 16">
            <a:extLst>
              <a:ext uri="{FF2B5EF4-FFF2-40B4-BE49-F238E27FC236}">
                <a16:creationId xmlns:a16="http://schemas.microsoft.com/office/drawing/2014/main" id="{053A0488-B1E4-4D75-94BC-F996AC340CB6}"/>
              </a:ext>
            </a:extLst>
          </p:cNvPr>
          <p:cNvCxnSpPr>
            <a:cxnSpLocks/>
          </p:cNvCxnSpPr>
          <p:nvPr/>
        </p:nvCxnSpPr>
        <p:spPr>
          <a:xfrm flipV="1">
            <a:off x="4091709" y="3759200"/>
            <a:ext cx="0" cy="397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DFFB7F11-D7BD-4405-BAB3-11066D7A19ED}"/>
              </a:ext>
            </a:extLst>
          </p:cNvPr>
          <p:cNvCxnSpPr>
            <a:cxnSpLocks/>
            <a:stCxn id="15" idx="0"/>
          </p:cNvCxnSpPr>
          <p:nvPr/>
        </p:nvCxnSpPr>
        <p:spPr>
          <a:xfrm flipV="1">
            <a:off x="5674457" y="3440747"/>
            <a:ext cx="0" cy="727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日期占位符 2">
            <a:extLst>
              <a:ext uri="{FF2B5EF4-FFF2-40B4-BE49-F238E27FC236}">
                <a16:creationId xmlns:a16="http://schemas.microsoft.com/office/drawing/2014/main" id="{9E3BBDDD-4E6E-48FB-9A55-9ED613685AE7}"/>
              </a:ext>
            </a:extLst>
          </p:cNvPr>
          <p:cNvSpPr>
            <a:spLocks noGrp="1"/>
          </p:cNvSpPr>
          <p:nvPr>
            <p:ph type="dt" sz="half" idx="10"/>
          </p:nvPr>
        </p:nvSpPr>
        <p:spPr/>
        <p:txBody>
          <a:bodyPr/>
          <a:lstStyle/>
          <a:p>
            <a:fld id="{E587D1AB-91D2-4D2C-8CDC-33372C7F7691}" type="datetime1">
              <a:rPr lang="zh-CN" altLang="en-US" smtClean="0"/>
              <a:t>2023/2/14</a:t>
            </a:fld>
            <a:endParaRPr lang="zh-CN" altLang="en-US"/>
          </a:p>
        </p:txBody>
      </p:sp>
      <p:sp>
        <p:nvSpPr>
          <p:cNvPr id="6" name="灯片编号占位符 5">
            <a:extLst>
              <a:ext uri="{FF2B5EF4-FFF2-40B4-BE49-F238E27FC236}">
                <a16:creationId xmlns:a16="http://schemas.microsoft.com/office/drawing/2014/main" id="{2755988C-8E4B-44A9-A8B3-2B4383D4EFB6}"/>
              </a:ext>
            </a:extLst>
          </p:cNvPr>
          <p:cNvSpPr>
            <a:spLocks noGrp="1"/>
          </p:cNvSpPr>
          <p:nvPr>
            <p:ph type="sldNum" sz="quarter" idx="12"/>
          </p:nvPr>
        </p:nvSpPr>
        <p:spPr/>
        <p:txBody>
          <a:bodyPr/>
          <a:lstStyle/>
          <a:p>
            <a:fld id="{4EBAD319-4E9C-4834-8D22-BACF72E99A49}" type="slidenum">
              <a:rPr lang="zh-CN" altLang="en-US" smtClean="0"/>
              <a:t>6</a:t>
            </a:fld>
            <a:endParaRPr lang="zh-CN" altLang="en-US"/>
          </a:p>
        </p:txBody>
      </p:sp>
    </p:spTree>
    <p:extLst>
      <p:ext uri="{BB962C8B-B14F-4D97-AF65-F5344CB8AC3E}">
        <p14:creationId xmlns:p14="http://schemas.microsoft.com/office/powerpoint/2010/main" val="4185250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7D7569-DF09-4502-A99D-95396A9BD7E2}"/>
              </a:ext>
            </a:extLst>
          </p:cNvPr>
          <p:cNvSpPr>
            <a:spLocks noGrp="1"/>
          </p:cNvSpPr>
          <p:nvPr>
            <p:ph type="title"/>
          </p:nvPr>
        </p:nvSpPr>
        <p:spPr/>
        <p:txBody>
          <a:bodyPr/>
          <a:lstStyle/>
          <a:p>
            <a:r>
              <a:rPr lang="zh-CN" altLang="en-US" dirty="0"/>
              <a:t>因果链的端到端时序分析</a:t>
            </a:r>
            <a:r>
              <a:rPr lang="zh-CN" altLang="en-US" sz="1800" dirty="0"/>
              <a:t>（求上界）</a:t>
            </a:r>
          </a:p>
        </p:txBody>
      </p:sp>
      <p:pic>
        <p:nvPicPr>
          <p:cNvPr id="15" name="图片 14">
            <a:extLst>
              <a:ext uri="{FF2B5EF4-FFF2-40B4-BE49-F238E27FC236}">
                <a16:creationId xmlns:a16="http://schemas.microsoft.com/office/drawing/2014/main" id="{8CD745F9-B062-4AC5-B677-48DD82136B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718" y="4095908"/>
            <a:ext cx="7715882" cy="2540595"/>
          </a:xfrm>
          <a:prstGeom prst="rect">
            <a:avLst/>
          </a:prstGeom>
        </p:spPr>
      </p:pic>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7CBFDDF9-6FF0-4FB3-B7F6-9F2C6BE56460}"/>
                  </a:ext>
                </a:extLst>
              </p:cNvPr>
              <p:cNvSpPr/>
              <p:nvPr/>
            </p:nvSpPr>
            <p:spPr>
              <a:xfrm>
                <a:off x="6976511" y="3493713"/>
                <a:ext cx="4377289" cy="369332"/>
              </a:xfrm>
              <a:prstGeom prst="rect">
                <a:avLst/>
              </a:prstGeom>
            </p:spPr>
            <p:txBody>
              <a:bodyPr wrap="none">
                <a:spAutoFit/>
              </a:bodyPr>
              <a:lstStyle/>
              <a:p>
                <a:r>
                  <a:rPr lang="en-US" altLang="zh-CN" dirty="0">
                    <a:sym typeface="Wingdings" panose="05000000000000000000" pitchFamily="2" charset="2"/>
                  </a:rPr>
                  <a:t> </a:t>
                </a:r>
                <a:r>
                  <a:rPr lang="en-US" altLang="zh-CN" u="sng" dirty="0">
                    <a:sym typeface="Wingdings" panose="05000000000000000000" pitchFamily="2" charset="2"/>
                  </a:rPr>
                  <a:t>n</a:t>
                </a:r>
                <a:r>
                  <a:rPr lang="zh-CN" altLang="en-US" u="sng" dirty="0">
                    <a:sym typeface="Wingdings" panose="05000000000000000000" pitchFamily="2" charset="2"/>
                  </a:rPr>
                  <a:t>个任务，</a:t>
                </a:r>
                <a:r>
                  <a:rPr lang="en-US" altLang="zh-CN" u="sng" dirty="0">
                    <a:sym typeface="Wingdings" panose="05000000000000000000" pitchFamily="2" charset="2"/>
                  </a:rPr>
                  <a:t> </a:t>
                </a:r>
                <a14:m>
                  <m:oMath xmlns:m="http://schemas.openxmlformats.org/officeDocument/2006/math">
                    <m:sSub>
                      <m:sSubPr>
                        <m:ctrlPr>
                          <a:rPr lang="en-US" altLang="zh-CN" i="1" u="sng">
                            <a:latin typeface="Cambria Math" panose="02040503050406030204" pitchFamily="18" charset="0"/>
                            <a:sym typeface="Wingdings" panose="05000000000000000000" pitchFamily="2" charset="2"/>
                          </a:rPr>
                        </m:ctrlPr>
                      </m:sSubPr>
                      <m:e>
                        <m:r>
                          <a:rPr lang="zh-CN" altLang="en-US" i="1" u="sng">
                            <a:latin typeface="Cambria Math" panose="02040503050406030204" pitchFamily="18" charset="0"/>
                            <a:sym typeface="Wingdings" panose="05000000000000000000" pitchFamily="2" charset="2"/>
                          </a:rPr>
                          <m:t>𝜃</m:t>
                        </m:r>
                      </m:e>
                      <m:sub>
                        <m:r>
                          <a:rPr lang="en-US" altLang="zh-CN" i="1" u="sng">
                            <a:latin typeface="Cambria Math" panose="02040503050406030204" pitchFamily="18" charset="0"/>
                            <a:sym typeface="Wingdings" panose="05000000000000000000" pitchFamily="2" charset="2"/>
                          </a:rPr>
                          <m:t>𝑖</m:t>
                        </m:r>
                      </m:sub>
                    </m:sSub>
                  </m:oMath>
                </a14:m>
                <a:r>
                  <a:rPr lang="zh-CN" altLang="en-US" u="sng" dirty="0">
                    <a:sym typeface="Wingdings" panose="05000000000000000000" pitchFamily="2" charset="2"/>
                  </a:rPr>
                  <a:t>为第</a:t>
                </a:r>
                <a:r>
                  <a:rPr lang="en-US" altLang="zh-CN" u="sng" dirty="0" err="1">
                    <a:sym typeface="Wingdings" panose="05000000000000000000" pitchFamily="2" charset="2"/>
                  </a:rPr>
                  <a:t>i</a:t>
                </a:r>
                <a:r>
                  <a:rPr lang="zh-CN" altLang="en-US" u="sng" dirty="0">
                    <a:sym typeface="Wingdings" panose="05000000000000000000" pitchFamily="2" charset="2"/>
                  </a:rPr>
                  <a:t>个处理窗口的完成时间</a:t>
                </a:r>
                <a:endParaRPr lang="zh-CN" altLang="en-US" dirty="0"/>
              </a:p>
            </p:txBody>
          </p:sp>
        </mc:Choice>
        <mc:Fallback xmlns="">
          <p:sp>
            <p:nvSpPr>
              <p:cNvPr id="17" name="矩形 16">
                <a:extLst>
                  <a:ext uri="{FF2B5EF4-FFF2-40B4-BE49-F238E27FC236}">
                    <a16:creationId xmlns:a16="http://schemas.microsoft.com/office/drawing/2014/main" id="{7CBFDDF9-6FF0-4FB3-B7F6-9F2C6BE56460}"/>
                  </a:ext>
                </a:extLst>
              </p:cNvPr>
              <p:cNvSpPr>
                <a:spLocks noRot="1" noChangeAspect="1" noMove="1" noResize="1" noEditPoints="1" noAdjustHandles="1" noChangeArrowheads="1" noChangeShapeType="1" noTextEdit="1"/>
              </p:cNvSpPr>
              <p:nvPr/>
            </p:nvSpPr>
            <p:spPr>
              <a:xfrm>
                <a:off x="6976511" y="3493713"/>
                <a:ext cx="4377289" cy="369332"/>
              </a:xfrm>
              <a:prstGeom prst="rect">
                <a:avLst/>
              </a:prstGeom>
              <a:blipFill>
                <a:blip r:embed="rId4"/>
                <a:stretch>
                  <a:fillRect t="-8197" r="-556" b="-24590"/>
                </a:stretch>
              </a:blipFill>
            </p:spPr>
            <p:txBody>
              <a:bodyPr/>
              <a:lstStyle/>
              <a:p>
                <a:r>
                  <a:rPr lang="zh-CN" altLang="en-US">
                    <a:noFill/>
                  </a:rPr>
                  <a:t> </a:t>
                </a:r>
              </a:p>
            </p:txBody>
          </p:sp>
        </mc:Fallback>
      </mc:AlternateContent>
      <p:sp>
        <p:nvSpPr>
          <p:cNvPr id="8" name="日期占位符 7">
            <a:extLst>
              <a:ext uri="{FF2B5EF4-FFF2-40B4-BE49-F238E27FC236}">
                <a16:creationId xmlns:a16="http://schemas.microsoft.com/office/drawing/2014/main" id="{DB541689-74B5-4306-A3CD-FCD2AC4B79D3}"/>
              </a:ext>
            </a:extLst>
          </p:cNvPr>
          <p:cNvSpPr>
            <a:spLocks noGrp="1"/>
          </p:cNvSpPr>
          <p:nvPr>
            <p:ph type="dt" sz="half" idx="10"/>
          </p:nvPr>
        </p:nvSpPr>
        <p:spPr/>
        <p:txBody>
          <a:bodyPr/>
          <a:lstStyle/>
          <a:p>
            <a:fld id="{1CF5DCA1-D4CA-4F25-914E-0EBA4CAA797C}" type="datetime1">
              <a:rPr lang="zh-CN" altLang="en-US" smtClean="0"/>
              <a:t>2023/2/14</a:t>
            </a:fld>
            <a:endParaRPr lang="zh-CN" altLang="en-US"/>
          </a:p>
        </p:txBody>
      </p:sp>
      <p:sp>
        <p:nvSpPr>
          <p:cNvPr id="9" name="灯片编号占位符 8">
            <a:extLst>
              <a:ext uri="{FF2B5EF4-FFF2-40B4-BE49-F238E27FC236}">
                <a16:creationId xmlns:a16="http://schemas.microsoft.com/office/drawing/2014/main" id="{CC391DFC-CC0B-4FDE-9A75-2B292695F1F3}"/>
              </a:ext>
            </a:extLst>
          </p:cNvPr>
          <p:cNvSpPr>
            <a:spLocks noGrp="1"/>
          </p:cNvSpPr>
          <p:nvPr>
            <p:ph type="sldNum" sz="quarter" idx="12"/>
          </p:nvPr>
        </p:nvSpPr>
        <p:spPr/>
        <p:txBody>
          <a:bodyPr/>
          <a:lstStyle/>
          <a:p>
            <a:fld id="{4EBAD319-4E9C-4834-8D22-BACF72E99A49}" type="slidenum">
              <a:rPr lang="zh-CN" altLang="en-US" smtClean="0"/>
              <a:t>7</a:t>
            </a:fld>
            <a:endParaRPr lang="zh-CN" altLang="en-US"/>
          </a:p>
        </p:txBody>
      </p:sp>
      <p:sp>
        <p:nvSpPr>
          <p:cNvPr id="10" name="矩形 9">
            <a:extLst>
              <a:ext uri="{FF2B5EF4-FFF2-40B4-BE49-F238E27FC236}">
                <a16:creationId xmlns:a16="http://schemas.microsoft.com/office/drawing/2014/main" id="{226687EF-84B2-4470-B93F-419382A6EB80}"/>
              </a:ext>
            </a:extLst>
          </p:cNvPr>
          <p:cNvSpPr/>
          <p:nvPr/>
        </p:nvSpPr>
        <p:spPr>
          <a:xfrm>
            <a:off x="977088" y="1744891"/>
            <a:ext cx="4755661" cy="369332"/>
          </a:xfrm>
          <a:prstGeom prst="rect">
            <a:avLst/>
          </a:prstGeom>
        </p:spPr>
        <p:txBody>
          <a:bodyPr wrap="none">
            <a:spAutoFit/>
          </a:bodyPr>
          <a:lstStyle/>
          <a:p>
            <a:r>
              <a:rPr lang="en-US" altLang="zh-CN" b="1" dirty="0">
                <a:solidFill>
                  <a:srgbClr val="121212"/>
                </a:solidFill>
                <a:latin typeface="-apple-system"/>
              </a:rPr>
              <a:t>ROS2</a:t>
            </a:r>
            <a:r>
              <a:rPr lang="zh-CN" altLang="en-US" b="1" dirty="0">
                <a:solidFill>
                  <a:srgbClr val="121212"/>
                </a:solidFill>
                <a:latin typeface="-apple-system"/>
              </a:rPr>
              <a:t>的调度模型（单线程执行器</a:t>
            </a:r>
            <a:r>
              <a:rPr lang="en-US" altLang="zh-CN" b="1" dirty="0">
                <a:solidFill>
                  <a:srgbClr val="121212"/>
                </a:solidFill>
                <a:latin typeface="-apple-system"/>
              </a:rPr>
              <a:t>executor</a:t>
            </a:r>
            <a:r>
              <a:rPr lang="zh-CN" altLang="en-US" b="1" dirty="0">
                <a:solidFill>
                  <a:srgbClr val="121212"/>
                </a:solidFill>
                <a:latin typeface="-apple-system"/>
              </a:rPr>
              <a:t>）：</a:t>
            </a:r>
            <a:endParaRPr lang="zh-CN" altLang="en-US" b="1" i="0" dirty="0">
              <a:solidFill>
                <a:srgbClr val="121212"/>
              </a:solidFill>
              <a:effectLst/>
              <a:latin typeface="-apple-system"/>
            </a:endParaRPr>
          </a:p>
        </p:txBody>
      </p:sp>
      <p:sp>
        <p:nvSpPr>
          <p:cNvPr id="11" name="矩形 10">
            <a:extLst>
              <a:ext uri="{FF2B5EF4-FFF2-40B4-BE49-F238E27FC236}">
                <a16:creationId xmlns:a16="http://schemas.microsoft.com/office/drawing/2014/main" id="{A461E814-139F-4DEF-8ACC-13CBB04EA77F}"/>
              </a:ext>
            </a:extLst>
          </p:cNvPr>
          <p:cNvSpPr/>
          <p:nvPr/>
        </p:nvSpPr>
        <p:spPr>
          <a:xfrm>
            <a:off x="977087" y="2152432"/>
            <a:ext cx="11079077" cy="1798698"/>
          </a:xfrm>
          <a:prstGeom prst="rect">
            <a:avLst/>
          </a:prstGeom>
        </p:spPr>
        <p:txBody>
          <a:bodyPr wrap="square">
            <a:spAutoFit/>
          </a:bodyPr>
          <a:lstStyle/>
          <a:p>
            <a:pPr marL="342900" indent="-342900">
              <a:lnSpc>
                <a:spcPct val="125000"/>
              </a:lnSpc>
              <a:buAutoNum type="arabicPeriod"/>
            </a:pPr>
            <a:r>
              <a:rPr lang="zh-CN" altLang="en-US" dirty="0">
                <a:solidFill>
                  <a:srgbClr val="121212"/>
                </a:solidFill>
              </a:rPr>
              <a:t>首先，如果</a:t>
            </a:r>
            <a:r>
              <a:rPr lang="en-US" altLang="zh-CN" dirty="0" err="1">
                <a:solidFill>
                  <a:srgbClr val="121212"/>
                </a:solidFill>
              </a:rPr>
              <a:t>Readyset</a:t>
            </a:r>
            <a:r>
              <a:rPr lang="en-US" altLang="zh-CN" dirty="0">
                <a:solidFill>
                  <a:srgbClr val="121212"/>
                </a:solidFill>
              </a:rPr>
              <a:t> </a:t>
            </a:r>
            <a:r>
              <a:rPr lang="zh-CN" altLang="en-US" dirty="0">
                <a:solidFill>
                  <a:srgbClr val="121212"/>
                </a:solidFill>
              </a:rPr>
              <a:t>为空，那么执行器将所有就绪（</a:t>
            </a:r>
            <a:r>
              <a:rPr lang="en-US" altLang="zh-CN" dirty="0">
                <a:solidFill>
                  <a:srgbClr val="121212"/>
                </a:solidFill>
              </a:rPr>
              <a:t>ready</a:t>
            </a:r>
            <a:r>
              <a:rPr lang="zh-CN" altLang="en-US" dirty="0">
                <a:solidFill>
                  <a:srgbClr val="121212"/>
                </a:solidFill>
              </a:rPr>
              <a:t>）的常规回调放入</a:t>
            </a:r>
            <a:r>
              <a:rPr lang="en-US" altLang="zh-CN" dirty="0" err="1">
                <a:solidFill>
                  <a:srgbClr val="121212"/>
                </a:solidFill>
              </a:rPr>
              <a:t>Readyset</a:t>
            </a:r>
            <a:r>
              <a:rPr lang="zh-CN" altLang="en-US" dirty="0">
                <a:solidFill>
                  <a:srgbClr val="121212"/>
                </a:solidFill>
              </a:rPr>
              <a:t>。常规回调是除了定时器回调之外的回调。</a:t>
            </a:r>
            <a:endParaRPr lang="en-US" altLang="zh-CN" dirty="0">
              <a:solidFill>
                <a:srgbClr val="121212"/>
              </a:solidFill>
            </a:endParaRPr>
          </a:p>
          <a:p>
            <a:pPr marL="342900" indent="-342900">
              <a:lnSpc>
                <a:spcPct val="125000"/>
              </a:lnSpc>
              <a:buAutoNum type="arabicPeriod"/>
            </a:pPr>
            <a:r>
              <a:rPr lang="en-US" altLang="zh-CN" b="1" dirty="0" err="1">
                <a:solidFill>
                  <a:srgbClr val="121212"/>
                </a:solidFill>
              </a:rPr>
              <a:t>Readyset</a:t>
            </a:r>
            <a:r>
              <a:rPr lang="en-US" altLang="zh-CN" b="1" dirty="0">
                <a:solidFill>
                  <a:srgbClr val="121212"/>
                </a:solidFill>
              </a:rPr>
              <a:t> </a:t>
            </a:r>
            <a:r>
              <a:rPr lang="zh-CN" altLang="en-US" b="1" dirty="0">
                <a:solidFill>
                  <a:srgbClr val="121212"/>
                </a:solidFill>
              </a:rPr>
              <a:t>更新的时间点称为轮询点</a:t>
            </a:r>
            <a:r>
              <a:rPr lang="zh-CN" altLang="en-US" dirty="0">
                <a:solidFill>
                  <a:srgbClr val="121212"/>
                </a:solidFill>
              </a:rPr>
              <a:t>。两个相邻轮询点之间的时间间隔称为</a:t>
            </a:r>
            <a:r>
              <a:rPr lang="zh-CN" altLang="en-US" b="1" dirty="0">
                <a:solidFill>
                  <a:srgbClr val="121212"/>
                </a:solidFill>
              </a:rPr>
              <a:t>处理窗口</a:t>
            </a:r>
            <a:r>
              <a:rPr lang="en-US" altLang="zh-CN" dirty="0">
                <a:solidFill>
                  <a:srgbClr val="121212"/>
                </a:solidFill>
              </a:rPr>
              <a:t>(Processing Window)</a:t>
            </a:r>
            <a:r>
              <a:rPr lang="zh-CN" altLang="en-US" dirty="0">
                <a:solidFill>
                  <a:srgbClr val="121212"/>
                </a:solidFill>
              </a:rPr>
              <a:t>。定时器回调不需要等待轮询点。</a:t>
            </a:r>
            <a:endParaRPr lang="en-US" altLang="zh-CN" dirty="0">
              <a:solidFill>
                <a:srgbClr val="121212"/>
              </a:solidFill>
            </a:endParaRPr>
          </a:p>
          <a:p>
            <a:pPr marL="342900" indent="-342900">
              <a:lnSpc>
                <a:spcPct val="125000"/>
              </a:lnSpc>
              <a:buAutoNum type="arabicPeriod"/>
            </a:pPr>
            <a:r>
              <a:rPr lang="zh-CN" altLang="en-US" dirty="0">
                <a:solidFill>
                  <a:srgbClr val="121212"/>
                </a:solidFill>
              </a:rPr>
              <a:t>当执行器没有要执行的回调时，才会更新</a:t>
            </a:r>
            <a:r>
              <a:rPr lang="en-US" altLang="zh-CN" dirty="0" err="1">
                <a:solidFill>
                  <a:srgbClr val="121212"/>
                </a:solidFill>
              </a:rPr>
              <a:t>Readyset</a:t>
            </a:r>
            <a:r>
              <a:rPr lang="zh-CN" altLang="en-US" dirty="0">
                <a:solidFill>
                  <a:srgbClr val="121212"/>
                </a:solidFill>
              </a:rPr>
              <a:t>。</a:t>
            </a:r>
            <a:endParaRPr lang="zh-CN" altLang="en-US" b="0" i="0" dirty="0">
              <a:solidFill>
                <a:srgbClr val="121212"/>
              </a:solidFill>
              <a:effectLst/>
            </a:endParaRPr>
          </a:p>
        </p:txBody>
      </p:sp>
    </p:spTree>
    <p:extLst>
      <p:ext uri="{BB962C8B-B14F-4D97-AF65-F5344CB8AC3E}">
        <p14:creationId xmlns:p14="http://schemas.microsoft.com/office/powerpoint/2010/main" val="564802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5466DCDA-155B-4AB6-85C6-327B50E781BE}"/>
              </a:ext>
            </a:extLst>
          </p:cNvPr>
          <p:cNvGrpSpPr/>
          <p:nvPr/>
        </p:nvGrpSpPr>
        <p:grpSpPr>
          <a:xfrm>
            <a:off x="327493" y="3183082"/>
            <a:ext cx="6045601" cy="3560618"/>
            <a:chOff x="2220945" y="3105653"/>
            <a:chExt cx="6110255" cy="3701575"/>
          </a:xfrm>
        </p:grpSpPr>
        <p:pic>
          <p:nvPicPr>
            <p:cNvPr id="4" name="图片 3">
              <a:extLst>
                <a:ext uri="{FF2B5EF4-FFF2-40B4-BE49-F238E27FC236}">
                  <a16:creationId xmlns:a16="http://schemas.microsoft.com/office/drawing/2014/main" id="{F62659FE-0359-40C6-8786-B20FABAD746F}"/>
                </a:ext>
              </a:extLst>
            </p:cNvPr>
            <p:cNvPicPr>
              <a:picLocks noChangeAspect="1"/>
            </p:cNvPicPr>
            <p:nvPr/>
          </p:nvPicPr>
          <p:blipFill>
            <a:blip r:embed="rId3"/>
            <a:stretch>
              <a:fillRect/>
            </a:stretch>
          </p:blipFill>
          <p:spPr>
            <a:xfrm>
              <a:off x="2220945" y="3105653"/>
              <a:ext cx="6110255" cy="3701575"/>
            </a:xfrm>
            <a:prstGeom prst="rect">
              <a:avLst/>
            </a:prstGeom>
          </p:spPr>
        </p:pic>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BF15898D-4A03-4DCE-A414-95937901D611}"/>
                    </a:ext>
                  </a:extLst>
                </p:cNvPr>
                <p:cNvSpPr/>
                <p:nvPr/>
              </p:nvSpPr>
              <p:spPr>
                <a:xfrm>
                  <a:off x="3749964" y="3625517"/>
                  <a:ext cx="4780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dirty="0" smtClean="0">
                            <a:highlight>
                              <a:srgbClr val="FFFF00"/>
                            </a:highlight>
                          </a:rPr>
                          <m:t>①</m:t>
                        </m:r>
                      </m:oMath>
                    </m:oMathPara>
                  </a14:m>
                  <a:endParaRPr lang="zh-CN" altLang="en-US" dirty="0">
                    <a:highlight>
                      <a:srgbClr val="FFFF00"/>
                    </a:highlight>
                  </a:endParaRPr>
                </a:p>
              </p:txBody>
            </p:sp>
          </mc:Choice>
          <mc:Fallback xmlns="">
            <p:sp>
              <p:nvSpPr>
                <p:cNvPr id="5" name="矩形 4">
                  <a:extLst>
                    <a:ext uri="{FF2B5EF4-FFF2-40B4-BE49-F238E27FC236}">
                      <a16:creationId xmlns:a16="http://schemas.microsoft.com/office/drawing/2014/main" id="{BF15898D-4A03-4DCE-A414-95937901D611}"/>
                    </a:ext>
                  </a:extLst>
                </p:cNvPr>
                <p:cNvSpPr>
                  <a:spLocks noRot="1" noChangeAspect="1" noMove="1" noResize="1" noEditPoints="1" noAdjustHandles="1" noChangeArrowheads="1" noChangeShapeType="1" noTextEdit="1"/>
                </p:cNvSpPr>
                <p:nvPr/>
              </p:nvSpPr>
              <p:spPr>
                <a:xfrm>
                  <a:off x="3749964" y="3625517"/>
                  <a:ext cx="478016" cy="369332"/>
                </a:xfrm>
                <a:prstGeom prst="rect">
                  <a:avLst/>
                </a:prstGeom>
                <a:blipFill>
                  <a:blip r:embed="rId4"/>
                  <a:stretch>
                    <a:fillRect b="-172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617AD58B-1569-4980-83E3-27797171A2AF}"/>
                    </a:ext>
                  </a:extLst>
                </p:cNvPr>
                <p:cNvSpPr/>
                <p:nvPr/>
              </p:nvSpPr>
              <p:spPr>
                <a:xfrm>
                  <a:off x="6586664" y="3621082"/>
                  <a:ext cx="4780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dirty="0" smtClean="0">
                            <a:highlight>
                              <a:srgbClr val="FFFF00"/>
                            </a:highlight>
                          </a:rPr>
                          <m:t>②</m:t>
                        </m:r>
                      </m:oMath>
                    </m:oMathPara>
                  </a14:m>
                  <a:endParaRPr lang="zh-CN" altLang="en-US" dirty="0">
                    <a:highlight>
                      <a:srgbClr val="FFFF00"/>
                    </a:highlight>
                  </a:endParaRPr>
                </a:p>
              </p:txBody>
            </p:sp>
          </mc:Choice>
          <mc:Fallback xmlns="">
            <p:sp>
              <p:nvSpPr>
                <p:cNvPr id="6" name="矩形 5">
                  <a:extLst>
                    <a:ext uri="{FF2B5EF4-FFF2-40B4-BE49-F238E27FC236}">
                      <a16:creationId xmlns:a16="http://schemas.microsoft.com/office/drawing/2014/main" id="{617AD58B-1569-4980-83E3-27797171A2AF}"/>
                    </a:ext>
                  </a:extLst>
                </p:cNvPr>
                <p:cNvSpPr>
                  <a:spLocks noRot="1" noChangeAspect="1" noMove="1" noResize="1" noEditPoints="1" noAdjustHandles="1" noChangeArrowheads="1" noChangeShapeType="1" noTextEdit="1"/>
                </p:cNvSpPr>
                <p:nvPr/>
              </p:nvSpPr>
              <p:spPr>
                <a:xfrm>
                  <a:off x="6586664" y="3621082"/>
                  <a:ext cx="478016" cy="369332"/>
                </a:xfrm>
                <a:prstGeom prst="rect">
                  <a:avLst/>
                </a:prstGeom>
                <a:blipFill>
                  <a:blip r:embed="rId5"/>
                  <a:stretch>
                    <a:fillRect b="-169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F3E680F9-8C3D-45B9-AFE6-5ED217F03336}"/>
                    </a:ext>
                  </a:extLst>
                </p:cNvPr>
                <p:cNvSpPr/>
                <p:nvPr/>
              </p:nvSpPr>
              <p:spPr>
                <a:xfrm>
                  <a:off x="7501064" y="6308209"/>
                  <a:ext cx="4780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dirty="0" smtClean="0">
                            <a:highlight>
                              <a:srgbClr val="FFFF00"/>
                            </a:highlight>
                          </a:rPr>
                          <m:t>③</m:t>
                        </m:r>
                      </m:oMath>
                    </m:oMathPara>
                  </a14:m>
                  <a:endParaRPr lang="zh-CN" altLang="en-US" dirty="0">
                    <a:highlight>
                      <a:srgbClr val="FFFF00"/>
                    </a:highlight>
                  </a:endParaRPr>
                </a:p>
              </p:txBody>
            </p:sp>
          </mc:Choice>
          <mc:Fallback xmlns="">
            <p:sp>
              <p:nvSpPr>
                <p:cNvPr id="7" name="矩形 6">
                  <a:extLst>
                    <a:ext uri="{FF2B5EF4-FFF2-40B4-BE49-F238E27FC236}">
                      <a16:creationId xmlns:a16="http://schemas.microsoft.com/office/drawing/2014/main" id="{F3E680F9-8C3D-45B9-AFE6-5ED217F03336}"/>
                    </a:ext>
                  </a:extLst>
                </p:cNvPr>
                <p:cNvSpPr>
                  <a:spLocks noRot="1" noChangeAspect="1" noMove="1" noResize="1" noEditPoints="1" noAdjustHandles="1" noChangeArrowheads="1" noChangeShapeType="1" noTextEdit="1"/>
                </p:cNvSpPr>
                <p:nvPr/>
              </p:nvSpPr>
              <p:spPr>
                <a:xfrm>
                  <a:off x="7501064" y="6308209"/>
                  <a:ext cx="478016" cy="369332"/>
                </a:xfrm>
                <a:prstGeom prst="rect">
                  <a:avLst/>
                </a:prstGeom>
                <a:blipFill>
                  <a:blip r:embed="rId6"/>
                  <a:stretch>
                    <a:fillRect b="-16949"/>
                  </a:stretch>
                </a:blipFill>
              </p:spPr>
              <p:txBody>
                <a:bodyPr/>
                <a:lstStyle/>
                <a:p>
                  <a:r>
                    <a:rPr lang="zh-CN" altLang="en-US">
                      <a:noFill/>
                    </a:rPr>
                    <a:t> </a:t>
                  </a:r>
                </a:p>
              </p:txBody>
            </p:sp>
          </mc:Fallback>
        </mc:AlternateContent>
      </p:grpSp>
      <p:sp>
        <p:nvSpPr>
          <p:cNvPr id="2" name="标题 1">
            <a:extLst>
              <a:ext uri="{FF2B5EF4-FFF2-40B4-BE49-F238E27FC236}">
                <a16:creationId xmlns:a16="http://schemas.microsoft.com/office/drawing/2014/main" id="{4E7D7569-DF09-4502-A99D-95396A9BD7E2}"/>
              </a:ext>
            </a:extLst>
          </p:cNvPr>
          <p:cNvSpPr>
            <a:spLocks noGrp="1"/>
          </p:cNvSpPr>
          <p:nvPr>
            <p:ph type="title"/>
          </p:nvPr>
        </p:nvSpPr>
        <p:spPr/>
        <p:txBody>
          <a:bodyPr/>
          <a:lstStyle/>
          <a:p>
            <a:r>
              <a:rPr lang="zh-CN" altLang="en-US" dirty="0"/>
              <a:t>因果链的端到端时序分析</a:t>
            </a:r>
            <a:r>
              <a:rPr lang="zh-CN" altLang="en-US" sz="1800" dirty="0"/>
              <a:t>（求上界）</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7C3C1D56-81AF-4FD2-97B3-173BB8958A93}"/>
                  </a:ext>
                </a:extLst>
              </p:cNvPr>
              <p:cNvSpPr/>
              <p:nvPr/>
            </p:nvSpPr>
            <p:spPr>
              <a:xfrm>
                <a:off x="117765" y="1684583"/>
                <a:ext cx="12074235" cy="1295739"/>
              </a:xfrm>
              <a:prstGeom prst="rect">
                <a:avLst/>
              </a:prstGeom>
            </p:spPr>
            <p:txBody>
              <a:bodyPr wrap="square">
                <a:spAutoFit/>
              </a:bodyPr>
              <a:lstStyle/>
              <a:p>
                <a:pPr marL="342900" indent="-342900">
                  <a:lnSpc>
                    <a:spcPct val="150000"/>
                  </a:lnSpc>
                  <a:buAutoNum type="arabicPeriod"/>
                </a:pPr>
                <a:r>
                  <a:rPr lang="zh-CN" altLang="en-US" dirty="0"/>
                  <a:t>因果链为一系列任务组成的有数据传播关系的链</a:t>
                </a:r>
                <a:endParaRPr lang="en-US" altLang="zh-CN" dirty="0"/>
              </a:p>
              <a:p>
                <a:pPr>
                  <a:lnSpc>
                    <a:spcPct val="150000"/>
                  </a:lnSpc>
                </a:pPr>
                <a:r>
                  <a:rPr lang="en-US" altLang="zh-CN" dirty="0">
                    <a:sym typeface="Wingdings" panose="05000000000000000000" pitchFamily="2" charset="2"/>
                  </a:rPr>
                  <a:t>     </a:t>
                </a:r>
                <a:r>
                  <a:rPr lang="zh-CN" altLang="en-US" dirty="0"/>
                  <a:t>作业链代表因果链的特定实例</a:t>
                </a:r>
                <a:r>
                  <a:rPr lang="zh-CN" altLang="en-US" dirty="0">
                    <a:sym typeface="Wingdings" panose="05000000000000000000" pitchFamily="2" charset="2"/>
                  </a:rPr>
                  <a:t>，通过分析作业链的长度可以得到</a:t>
                </a:r>
                <a:r>
                  <a:rPr lang="en-US" altLang="zh-CN" dirty="0">
                    <a:sym typeface="Wingdings" panose="05000000000000000000" pitchFamily="2" charset="2"/>
                  </a:rPr>
                  <a:t>reaction time  </a:t>
                </a:r>
                <a:r>
                  <a:rPr lang="zh-CN" altLang="en-US" dirty="0">
                    <a:sym typeface="Wingdings" panose="05000000000000000000" pitchFamily="2" charset="2"/>
                  </a:rPr>
                  <a:t>和</a:t>
                </a:r>
                <a:r>
                  <a:rPr lang="en-US" altLang="zh-CN" dirty="0">
                    <a:sym typeface="Wingdings" panose="05000000000000000000" pitchFamily="2" charset="2"/>
                  </a:rPr>
                  <a:t>data age </a:t>
                </a:r>
                <a:r>
                  <a:rPr lang="zh-CN" altLang="en-US" dirty="0">
                    <a:sym typeface="Wingdings" panose="05000000000000000000" pitchFamily="2" charset="2"/>
                  </a:rPr>
                  <a:t>的上界</a:t>
                </a:r>
                <a:endParaRPr lang="en-US" altLang="zh-CN" dirty="0">
                  <a:sym typeface="Wingdings" panose="05000000000000000000" pitchFamily="2" charset="2"/>
                </a:endParaRPr>
              </a:p>
              <a:p>
                <a:pPr marL="342900" indent="-342900">
                  <a:lnSpc>
                    <a:spcPct val="150000"/>
                  </a:lnSpc>
                  <a:buFont typeface="+mj-lt"/>
                  <a:buAutoNum type="arabicPeriod" startAt="2"/>
                </a:pPr>
                <a:r>
                  <a:rPr lang="zh-CN" altLang="en-US" dirty="0">
                    <a:sym typeface="Wingdings" panose="05000000000000000000" pitchFamily="2" charset="2"/>
                  </a:rPr>
                  <a:t>作业链如何表示？如图所示：计算</a:t>
                </a:r>
                <a:r>
                  <a:rPr lang="en-US" altLang="zh-CN" dirty="0">
                    <a:sym typeface="Wingdings" panose="05000000000000000000" pitchFamily="2" charset="2"/>
                  </a:rPr>
                  <a:t>reaction time</a:t>
                </a:r>
                <a:r>
                  <a:rPr lang="zh-CN" altLang="en-US" dirty="0">
                    <a:sym typeface="Wingdings" panose="05000000000000000000" pitchFamily="2" charset="2"/>
                  </a:rPr>
                  <a:t>时 作业链长度表示方法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𝑧</m:t>
                    </m:r>
                    <m:r>
                      <a:rPr lang="en-US" altLang="zh-CN" b="0" i="1" smtClean="0">
                        <a:latin typeface="Cambria Math" panose="02040503050406030204" pitchFamily="18" charset="0"/>
                        <a:sym typeface="Wingdings" panose="05000000000000000000" pitchFamily="2" charset="2"/>
                      </a:rPr>
                      <m:t>−</m:t>
                    </m:r>
                    <m:sSup>
                      <m:sSupPr>
                        <m:ctrlPr>
                          <a:rPr lang="en-US" altLang="zh-CN" b="0" i="1" smtClean="0">
                            <a:latin typeface="Cambria Math" panose="02040503050406030204" pitchFamily="18" charset="0"/>
                            <a:sym typeface="Wingdings" panose="05000000000000000000" pitchFamily="2" charset="2"/>
                          </a:rPr>
                        </m:ctrlPr>
                      </m:sSupPr>
                      <m:e>
                        <m:r>
                          <a:rPr lang="en-US" altLang="zh-CN" b="0" i="1" smtClean="0">
                            <a:latin typeface="Cambria Math" panose="02040503050406030204" pitchFamily="18" charset="0"/>
                            <a:sym typeface="Wingdings" panose="05000000000000000000" pitchFamily="2" charset="2"/>
                          </a:rPr>
                          <m:t>𝑧</m:t>
                        </m:r>
                      </m:e>
                      <m:sup>
                        <m:r>
                          <a:rPr lang="en-US" altLang="zh-CN" b="0" i="1" smtClean="0">
                            <a:latin typeface="Cambria Math" panose="02040503050406030204" pitchFamily="18" charset="0"/>
                            <a:sym typeface="Wingdings" panose="05000000000000000000" pitchFamily="2" charset="2"/>
                          </a:rPr>
                          <m:t>′</m:t>
                        </m:r>
                      </m:sup>
                    </m:sSup>
                    <m:r>
                      <a:rPr lang="en-US" altLang="zh-CN" b="0" i="1" smtClean="0">
                        <a:latin typeface="Cambria Math" panose="02040503050406030204" pitchFamily="18" charset="0"/>
                        <a:sym typeface="Wingdings" panose="05000000000000000000" pitchFamily="2" charset="2"/>
                      </a:rPr>
                      <m:t>=</m:t>
                    </m:r>
                    <m:sSub>
                      <m:sSubPr>
                        <m:ctrlPr>
                          <a:rPr lang="en-US" altLang="zh-CN" b="0" i="1" smtClean="0">
                            <a:latin typeface="Cambria Math" panose="02040503050406030204" pitchFamily="18" charset="0"/>
                            <a:sym typeface="Wingdings" panose="05000000000000000000" pitchFamily="2" charset="2"/>
                          </a:rPr>
                        </m:ctrlPr>
                      </m:sSubPr>
                      <m:e>
                        <m:r>
                          <a:rPr lang="zh-CN" altLang="en-US" b="0" i="1" smtClean="0">
                            <a:latin typeface="Cambria Math" panose="02040503050406030204" pitchFamily="18" charset="0"/>
                            <a:sym typeface="Wingdings" panose="05000000000000000000" pitchFamily="2" charset="2"/>
                          </a:rPr>
                          <m:t>𝜃</m:t>
                        </m:r>
                      </m:e>
                      <m:sub>
                        <m:r>
                          <a:rPr lang="en-US" altLang="zh-CN" b="0" i="1" smtClean="0">
                            <a:latin typeface="Cambria Math" panose="02040503050406030204" pitchFamily="18" charset="0"/>
                            <a:sym typeface="Wingdings" panose="05000000000000000000" pitchFamily="2" charset="2"/>
                          </a:rPr>
                          <m:t>1</m:t>
                        </m:r>
                      </m:sub>
                    </m:sSub>
                    <m:r>
                      <a:rPr lang="en-US" altLang="zh-CN" b="0" i="1" smtClean="0">
                        <a:latin typeface="Cambria Math" panose="02040503050406030204" pitchFamily="18" charset="0"/>
                        <a:sym typeface="Wingdings" panose="05000000000000000000" pitchFamily="2" charset="2"/>
                      </a:rPr>
                      <m:t>−</m:t>
                    </m:r>
                    <m:r>
                      <a:rPr lang="en-US" altLang="zh-CN" b="0" i="1" smtClean="0">
                        <a:latin typeface="Cambria Math" panose="02040503050406030204" pitchFamily="18" charset="0"/>
                        <a:sym typeface="Wingdings" panose="05000000000000000000" pitchFamily="2" charset="2"/>
                      </a:rPr>
                      <m:t>𝑧</m:t>
                    </m:r>
                    <m:r>
                      <a:rPr lang="en-US" altLang="zh-CN" b="0" i="1" smtClean="0">
                        <a:latin typeface="Cambria Math" panose="02040503050406030204" pitchFamily="18" charset="0"/>
                        <a:sym typeface="Wingdings" panose="05000000000000000000" pitchFamily="2" charset="2"/>
                      </a:rPr>
                      <m:t>+ </m:t>
                    </m:r>
                    <m:nary>
                      <m:naryPr>
                        <m:chr m:val="∑"/>
                        <m:ctrlPr>
                          <a:rPr lang="en-US" altLang="zh-CN" b="0" i="1" smtClean="0">
                            <a:latin typeface="Cambria Math" panose="02040503050406030204" pitchFamily="18" charset="0"/>
                            <a:sym typeface="Wingdings" panose="05000000000000000000" pitchFamily="2" charset="2"/>
                          </a:rPr>
                        </m:ctrlPr>
                      </m:naryPr>
                      <m:sub>
                        <m:r>
                          <m:rPr>
                            <m:brk m:alnAt="23"/>
                          </m:rPr>
                          <a:rPr lang="en-US" altLang="zh-CN" b="0" i="1" smtClean="0">
                            <a:latin typeface="Cambria Math" panose="02040503050406030204" pitchFamily="18" charset="0"/>
                            <a:sym typeface="Wingdings" panose="05000000000000000000" pitchFamily="2" charset="2"/>
                          </a:rPr>
                          <m:t>2</m:t>
                        </m:r>
                      </m:sub>
                      <m:sup>
                        <m:r>
                          <a:rPr lang="en-US" altLang="zh-CN" b="0" i="1" smtClean="0">
                            <a:latin typeface="Cambria Math" panose="02040503050406030204" pitchFamily="18" charset="0"/>
                            <a:sym typeface="Wingdings" panose="05000000000000000000" pitchFamily="2" charset="2"/>
                          </a:rPr>
                          <m:t>𝑛</m:t>
                        </m:r>
                      </m:sup>
                      <m:e>
                        <m:sSub>
                          <m:sSubPr>
                            <m:ctrlPr>
                              <a:rPr lang="en-US" altLang="zh-CN" b="0" i="1" smtClean="0">
                                <a:latin typeface="Cambria Math" panose="02040503050406030204" pitchFamily="18" charset="0"/>
                                <a:sym typeface="Wingdings" panose="05000000000000000000" pitchFamily="2" charset="2"/>
                              </a:rPr>
                            </m:ctrlPr>
                          </m:sSubPr>
                          <m:e>
                            <m:r>
                              <a:rPr lang="zh-CN" altLang="en-US" b="0" i="1" smtClean="0">
                                <a:latin typeface="Cambria Math" panose="02040503050406030204" pitchFamily="18" charset="0"/>
                                <a:sym typeface="Wingdings" panose="05000000000000000000" pitchFamily="2" charset="2"/>
                              </a:rPr>
                              <m:t>𝜃</m:t>
                            </m:r>
                          </m:e>
                          <m:sub>
                            <m:r>
                              <a:rPr lang="en-US" altLang="zh-CN" b="0" i="1" smtClean="0">
                                <a:latin typeface="Cambria Math" panose="02040503050406030204" pitchFamily="18" charset="0"/>
                                <a:sym typeface="Wingdings" panose="05000000000000000000" pitchFamily="2" charset="2"/>
                              </a:rPr>
                              <m:t>𝑖</m:t>
                            </m:r>
                          </m:sub>
                        </m:sSub>
                        <m:r>
                          <a:rPr lang="en-US" altLang="zh-CN" b="0" i="1" smtClean="0">
                            <a:latin typeface="Cambria Math" panose="02040503050406030204" pitchFamily="18" charset="0"/>
                            <a:sym typeface="Wingdings" panose="05000000000000000000" pitchFamily="2" charset="2"/>
                          </a:rPr>
                          <m:t>−</m:t>
                        </m:r>
                        <m:sSub>
                          <m:sSubPr>
                            <m:ctrlPr>
                              <a:rPr lang="en-US" altLang="zh-CN" b="0" i="1" smtClean="0">
                                <a:latin typeface="Cambria Math" panose="02040503050406030204" pitchFamily="18" charset="0"/>
                                <a:sym typeface="Wingdings" panose="05000000000000000000" pitchFamily="2" charset="2"/>
                              </a:rPr>
                            </m:ctrlPr>
                          </m:sSubPr>
                          <m:e>
                            <m:r>
                              <a:rPr lang="zh-CN" altLang="en-US" b="0" i="1" smtClean="0">
                                <a:latin typeface="Cambria Math" panose="02040503050406030204" pitchFamily="18" charset="0"/>
                                <a:sym typeface="Wingdings" panose="05000000000000000000" pitchFamily="2" charset="2"/>
                              </a:rPr>
                              <m:t>𝜃</m:t>
                            </m:r>
                          </m:e>
                          <m:sub>
                            <m:r>
                              <a:rPr lang="en-US" altLang="zh-CN" b="0" i="1" smtClean="0">
                                <a:latin typeface="Cambria Math" panose="02040503050406030204" pitchFamily="18" charset="0"/>
                                <a:sym typeface="Wingdings" panose="05000000000000000000" pitchFamily="2" charset="2"/>
                              </a:rPr>
                              <m:t>𝑖</m:t>
                            </m:r>
                            <m:r>
                              <a:rPr lang="en-US" altLang="zh-CN" b="0" i="1" smtClean="0">
                                <a:latin typeface="Cambria Math" panose="02040503050406030204" pitchFamily="18" charset="0"/>
                                <a:sym typeface="Wingdings" panose="05000000000000000000" pitchFamily="2" charset="2"/>
                              </a:rPr>
                              <m:t>−1</m:t>
                            </m:r>
                          </m:sub>
                        </m:sSub>
                      </m:e>
                    </m:nary>
                    <m:r>
                      <a:rPr lang="en-US" altLang="zh-CN" b="0" i="1" smtClean="0">
                        <a:latin typeface="Cambria Math" panose="02040503050406030204" pitchFamily="18" charset="0"/>
                        <a:sym typeface="Wingdings" panose="05000000000000000000" pitchFamily="2" charset="2"/>
                      </a:rPr>
                      <m:t>−(</m:t>
                    </m:r>
                    <m:sSub>
                      <m:sSubPr>
                        <m:ctrlPr>
                          <a:rPr lang="en-US" altLang="zh-CN" b="0" i="1" smtClean="0">
                            <a:latin typeface="Cambria Math" panose="02040503050406030204" pitchFamily="18" charset="0"/>
                            <a:sym typeface="Wingdings" panose="05000000000000000000" pitchFamily="2" charset="2"/>
                          </a:rPr>
                        </m:ctrlPr>
                      </m:sSubPr>
                      <m:e>
                        <m:r>
                          <a:rPr lang="zh-CN" altLang="en-US" b="0" i="1" smtClean="0">
                            <a:latin typeface="Cambria Math" panose="02040503050406030204" pitchFamily="18" charset="0"/>
                            <a:sym typeface="Wingdings" panose="05000000000000000000" pitchFamily="2" charset="2"/>
                          </a:rPr>
                          <m:t>𝜃</m:t>
                        </m:r>
                      </m:e>
                      <m:sub>
                        <m:r>
                          <a:rPr lang="en-US" altLang="zh-CN" b="0" i="1" smtClean="0">
                            <a:latin typeface="Cambria Math" panose="02040503050406030204" pitchFamily="18" charset="0"/>
                            <a:sym typeface="Wingdings" panose="05000000000000000000" pitchFamily="2" charset="2"/>
                          </a:rPr>
                          <m:t>𝑛</m:t>
                        </m:r>
                      </m:sub>
                    </m:sSub>
                    <m:r>
                      <a:rPr lang="en-US" altLang="zh-CN" b="0" i="1" smtClean="0">
                        <a:latin typeface="Cambria Math" panose="02040503050406030204" pitchFamily="18" charset="0"/>
                        <a:sym typeface="Wingdings" panose="05000000000000000000" pitchFamily="2" charset="2"/>
                      </a:rPr>
                      <m:t>−</m:t>
                    </m:r>
                    <m:r>
                      <a:rPr lang="en-US" altLang="zh-CN" b="0" i="1" smtClean="0">
                        <a:latin typeface="Cambria Math" panose="02040503050406030204" pitchFamily="18" charset="0"/>
                        <a:sym typeface="Wingdings" panose="05000000000000000000" pitchFamily="2" charset="2"/>
                      </a:rPr>
                      <m:t>𝑧</m:t>
                    </m:r>
                    <m:r>
                      <a:rPr lang="en-US" altLang="zh-CN" b="0" i="1" smtClean="0">
                        <a:latin typeface="Cambria Math" panose="02040503050406030204" pitchFamily="18" charset="0"/>
                        <a:sym typeface="Wingdings" panose="05000000000000000000" pitchFamily="2" charset="2"/>
                      </a:rPr>
                      <m:t>′)</m:t>
                    </m:r>
                  </m:oMath>
                </a14:m>
                <a:endParaRPr lang="en-US" altLang="zh-CN" dirty="0">
                  <a:sym typeface="Wingdings" panose="05000000000000000000" pitchFamily="2" charset="2"/>
                </a:endParaRPr>
              </a:p>
            </p:txBody>
          </p:sp>
        </mc:Choice>
        <mc:Fallback xmlns="">
          <p:sp>
            <p:nvSpPr>
              <p:cNvPr id="3" name="矩形 2">
                <a:extLst>
                  <a:ext uri="{FF2B5EF4-FFF2-40B4-BE49-F238E27FC236}">
                    <a16:creationId xmlns:a16="http://schemas.microsoft.com/office/drawing/2014/main" id="{7C3C1D56-81AF-4FD2-97B3-173BB8958A93}"/>
                  </a:ext>
                </a:extLst>
              </p:cNvPr>
              <p:cNvSpPr>
                <a:spLocks noRot="1" noChangeAspect="1" noMove="1" noResize="1" noEditPoints="1" noAdjustHandles="1" noChangeArrowheads="1" noChangeShapeType="1" noTextEdit="1"/>
              </p:cNvSpPr>
              <p:nvPr/>
            </p:nvSpPr>
            <p:spPr>
              <a:xfrm>
                <a:off x="117765" y="1684583"/>
                <a:ext cx="12074235" cy="1295739"/>
              </a:xfrm>
              <a:prstGeom prst="rect">
                <a:avLst/>
              </a:prstGeom>
              <a:blipFill>
                <a:blip r:embed="rId7"/>
                <a:stretch>
                  <a:fillRect l="-252" b="-52113"/>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8CD745F9-B062-4AC5-B677-48DD82136B3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80580" y="4716176"/>
            <a:ext cx="5395901" cy="1776699"/>
          </a:xfrm>
          <a:prstGeom prst="rect">
            <a:avLst/>
          </a:prstGeom>
        </p:spPr>
      </p:pic>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7CBFDDF9-6FF0-4FB3-B7F6-9F2C6BE56460}"/>
                  </a:ext>
                </a:extLst>
              </p:cNvPr>
              <p:cNvSpPr/>
              <p:nvPr/>
            </p:nvSpPr>
            <p:spPr>
              <a:xfrm>
                <a:off x="7487218" y="3114229"/>
                <a:ext cx="4377289" cy="369332"/>
              </a:xfrm>
              <a:prstGeom prst="rect">
                <a:avLst/>
              </a:prstGeom>
            </p:spPr>
            <p:txBody>
              <a:bodyPr wrap="none">
                <a:spAutoFit/>
              </a:bodyPr>
              <a:lstStyle/>
              <a:p>
                <a:r>
                  <a:rPr lang="en-US" altLang="zh-CN" dirty="0">
                    <a:sym typeface="Wingdings" panose="05000000000000000000" pitchFamily="2" charset="2"/>
                  </a:rPr>
                  <a:t> </a:t>
                </a:r>
                <a:r>
                  <a:rPr lang="en-US" altLang="zh-CN" u="sng" dirty="0">
                    <a:sym typeface="Wingdings" panose="05000000000000000000" pitchFamily="2" charset="2"/>
                  </a:rPr>
                  <a:t>n</a:t>
                </a:r>
                <a:r>
                  <a:rPr lang="zh-CN" altLang="en-US" u="sng" dirty="0">
                    <a:sym typeface="Wingdings" panose="05000000000000000000" pitchFamily="2" charset="2"/>
                  </a:rPr>
                  <a:t>个任务，</a:t>
                </a:r>
                <a:r>
                  <a:rPr lang="en-US" altLang="zh-CN" u="sng" dirty="0">
                    <a:sym typeface="Wingdings" panose="05000000000000000000" pitchFamily="2" charset="2"/>
                  </a:rPr>
                  <a:t> </a:t>
                </a:r>
                <a14:m>
                  <m:oMath xmlns:m="http://schemas.openxmlformats.org/officeDocument/2006/math">
                    <m:sSub>
                      <m:sSubPr>
                        <m:ctrlPr>
                          <a:rPr lang="en-US" altLang="zh-CN" i="1" u="sng">
                            <a:latin typeface="Cambria Math" panose="02040503050406030204" pitchFamily="18" charset="0"/>
                            <a:sym typeface="Wingdings" panose="05000000000000000000" pitchFamily="2" charset="2"/>
                          </a:rPr>
                        </m:ctrlPr>
                      </m:sSubPr>
                      <m:e>
                        <m:r>
                          <a:rPr lang="zh-CN" altLang="en-US" i="1" u="sng">
                            <a:latin typeface="Cambria Math" panose="02040503050406030204" pitchFamily="18" charset="0"/>
                            <a:sym typeface="Wingdings" panose="05000000000000000000" pitchFamily="2" charset="2"/>
                          </a:rPr>
                          <m:t>𝜃</m:t>
                        </m:r>
                      </m:e>
                      <m:sub>
                        <m:r>
                          <a:rPr lang="en-US" altLang="zh-CN" i="1" u="sng">
                            <a:latin typeface="Cambria Math" panose="02040503050406030204" pitchFamily="18" charset="0"/>
                            <a:sym typeface="Wingdings" panose="05000000000000000000" pitchFamily="2" charset="2"/>
                          </a:rPr>
                          <m:t>𝑖</m:t>
                        </m:r>
                      </m:sub>
                    </m:sSub>
                  </m:oMath>
                </a14:m>
                <a:r>
                  <a:rPr lang="zh-CN" altLang="en-US" u="sng" dirty="0">
                    <a:sym typeface="Wingdings" panose="05000000000000000000" pitchFamily="2" charset="2"/>
                  </a:rPr>
                  <a:t>为第</a:t>
                </a:r>
                <a:r>
                  <a:rPr lang="en-US" altLang="zh-CN" u="sng" dirty="0" err="1">
                    <a:sym typeface="Wingdings" panose="05000000000000000000" pitchFamily="2" charset="2"/>
                  </a:rPr>
                  <a:t>i</a:t>
                </a:r>
                <a:r>
                  <a:rPr lang="zh-CN" altLang="en-US" u="sng" dirty="0">
                    <a:sym typeface="Wingdings" panose="05000000000000000000" pitchFamily="2" charset="2"/>
                  </a:rPr>
                  <a:t>个处理窗口的完成时间</a:t>
                </a:r>
                <a:endParaRPr lang="zh-CN" altLang="en-US" dirty="0"/>
              </a:p>
            </p:txBody>
          </p:sp>
        </mc:Choice>
        <mc:Fallback xmlns="">
          <p:sp>
            <p:nvSpPr>
              <p:cNvPr id="17" name="矩形 16">
                <a:extLst>
                  <a:ext uri="{FF2B5EF4-FFF2-40B4-BE49-F238E27FC236}">
                    <a16:creationId xmlns:a16="http://schemas.microsoft.com/office/drawing/2014/main" id="{7CBFDDF9-6FF0-4FB3-B7F6-9F2C6BE56460}"/>
                  </a:ext>
                </a:extLst>
              </p:cNvPr>
              <p:cNvSpPr>
                <a:spLocks noRot="1" noChangeAspect="1" noMove="1" noResize="1" noEditPoints="1" noAdjustHandles="1" noChangeArrowheads="1" noChangeShapeType="1" noTextEdit="1"/>
              </p:cNvSpPr>
              <p:nvPr/>
            </p:nvSpPr>
            <p:spPr>
              <a:xfrm>
                <a:off x="7487218" y="3114229"/>
                <a:ext cx="4377289" cy="369332"/>
              </a:xfrm>
              <a:prstGeom prst="rect">
                <a:avLst/>
              </a:prstGeom>
              <a:blipFill>
                <a:blip r:embed="rId9"/>
                <a:stretch>
                  <a:fillRect t="-10000" r="-696" b="-26667"/>
                </a:stretch>
              </a:blipFill>
            </p:spPr>
            <p:txBody>
              <a:bodyPr/>
              <a:lstStyle/>
              <a:p>
                <a:r>
                  <a:rPr lang="zh-CN" altLang="en-US">
                    <a:noFill/>
                  </a:rPr>
                  <a:t> </a:t>
                </a:r>
              </a:p>
            </p:txBody>
          </p:sp>
        </mc:Fallback>
      </mc:AlternateContent>
      <p:sp>
        <p:nvSpPr>
          <p:cNvPr id="8" name="日期占位符 7">
            <a:extLst>
              <a:ext uri="{FF2B5EF4-FFF2-40B4-BE49-F238E27FC236}">
                <a16:creationId xmlns:a16="http://schemas.microsoft.com/office/drawing/2014/main" id="{DB541689-74B5-4306-A3CD-FCD2AC4B79D3}"/>
              </a:ext>
            </a:extLst>
          </p:cNvPr>
          <p:cNvSpPr>
            <a:spLocks noGrp="1"/>
          </p:cNvSpPr>
          <p:nvPr>
            <p:ph type="dt" sz="half" idx="10"/>
          </p:nvPr>
        </p:nvSpPr>
        <p:spPr/>
        <p:txBody>
          <a:bodyPr/>
          <a:lstStyle/>
          <a:p>
            <a:fld id="{1CF5DCA1-D4CA-4F25-914E-0EBA4CAA797C}" type="datetime1">
              <a:rPr lang="zh-CN" altLang="en-US" smtClean="0"/>
              <a:t>2023/2/14</a:t>
            </a:fld>
            <a:endParaRPr lang="zh-CN" altLang="en-US"/>
          </a:p>
        </p:txBody>
      </p:sp>
      <p:sp>
        <p:nvSpPr>
          <p:cNvPr id="9" name="灯片编号占位符 8">
            <a:extLst>
              <a:ext uri="{FF2B5EF4-FFF2-40B4-BE49-F238E27FC236}">
                <a16:creationId xmlns:a16="http://schemas.microsoft.com/office/drawing/2014/main" id="{CC391DFC-CC0B-4FDE-9A75-2B292695F1F3}"/>
              </a:ext>
            </a:extLst>
          </p:cNvPr>
          <p:cNvSpPr>
            <a:spLocks noGrp="1"/>
          </p:cNvSpPr>
          <p:nvPr>
            <p:ph type="sldNum" sz="quarter" idx="12"/>
          </p:nvPr>
        </p:nvSpPr>
        <p:spPr/>
        <p:txBody>
          <a:bodyPr/>
          <a:lstStyle/>
          <a:p>
            <a:fld id="{4EBAD319-4E9C-4834-8D22-BACF72E99A49}" type="slidenum">
              <a:rPr lang="zh-CN" altLang="en-US" smtClean="0"/>
              <a:t>8</a:t>
            </a:fld>
            <a:endParaRPr lang="zh-CN" altLang="en-US"/>
          </a:p>
        </p:txBody>
      </p:sp>
    </p:spTree>
    <p:extLst>
      <p:ext uri="{BB962C8B-B14F-4D97-AF65-F5344CB8AC3E}">
        <p14:creationId xmlns:p14="http://schemas.microsoft.com/office/powerpoint/2010/main" val="1105675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7D7569-DF09-4502-A99D-95396A9BD7E2}"/>
              </a:ext>
            </a:extLst>
          </p:cNvPr>
          <p:cNvSpPr>
            <a:spLocks noGrp="1"/>
          </p:cNvSpPr>
          <p:nvPr>
            <p:ph type="title"/>
          </p:nvPr>
        </p:nvSpPr>
        <p:spPr/>
        <p:txBody>
          <a:bodyPr/>
          <a:lstStyle/>
          <a:p>
            <a:r>
              <a:rPr lang="zh-CN" altLang="en-US" dirty="0"/>
              <a:t>因果链的端到端时序分析</a:t>
            </a:r>
          </a:p>
        </p:txBody>
      </p:sp>
      <p:sp>
        <p:nvSpPr>
          <p:cNvPr id="8" name="文本框 7">
            <a:extLst>
              <a:ext uri="{FF2B5EF4-FFF2-40B4-BE49-F238E27FC236}">
                <a16:creationId xmlns:a16="http://schemas.microsoft.com/office/drawing/2014/main" id="{982C3E28-FEBC-4ECB-9A40-60FF9E2ED2B6}"/>
              </a:ext>
            </a:extLst>
          </p:cNvPr>
          <p:cNvSpPr txBox="1"/>
          <p:nvPr/>
        </p:nvSpPr>
        <p:spPr>
          <a:xfrm>
            <a:off x="1210897" y="3298207"/>
            <a:ext cx="6186309" cy="369332"/>
          </a:xfrm>
          <a:prstGeom prst="rect">
            <a:avLst/>
          </a:prstGeom>
          <a:noFill/>
        </p:spPr>
        <p:txBody>
          <a:bodyPr wrap="none" rtlCol="0">
            <a:spAutoFit/>
          </a:bodyPr>
          <a:lstStyle/>
          <a:p>
            <a:r>
              <a:rPr lang="zh-CN" altLang="en-US" dirty="0"/>
              <a:t>处理窗口的长度可以</a:t>
            </a:r>
            <a:r>
              <a:rPr lang="zh-CN" altLang="en-US" dirty="0">
                <a:solidFill>
                  <a:schemeClr val="accent1"/>
                </a:solidFill>
              </a:rPr>
              <a:t>根据正在执行的任务类型推导出其上界</a:t>
            </a:r>
          </a:p>
        </p:txBody>
      </p:sp>
      <p:sp>
        <p:nvSpPr>
          <p:cNvPr id="9" name="箭头: 下 8">
            <a:extLst>
              <a:ext uri="{FF2B5EF4-FFF2-40B4-BE49-F238E27FC236}">
                <a16:creationId xmlns:a16="http://schemas.microsoft.com/office/drawing/2014/main" id="{A5F34582-8859-40B4-98A7-5EF83F347CF7}"/>
              </a:ext>
            </a:extLst>
          </p:cNvPr>
          <p:cNvSpPr/>
          <p:nvPr/>
        </p:nvSpPr>
        <p:spPr>
          <a:xfrm>
            <a:off x="3642262" y="3035136"/>
            <a:ext cx="129307" cy="1908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FA607AAE-1C56-4E18-B522-2C1F2213FA96}"/>
              </a:ext>
            </a:extLst>
          </p:cNvPr>
          <p:cNvSpPr txBox="1"/>
          <p:nvPr/>
        </p:nvSpPr>
        <p:spPr>
          <a:xfrm>
            <a:off x="1210897" y="2591160"/>
            <a:ext cx="6351419" cy="369332"/>
          </a:xfrm>
          <a:prstGeom prst="rect">
            <a:avLst/>
          </a:prstGeom>
          <a:noFill/>
        </p:spPr>
        <p:txBody>
          <a:bodyPr wrap="none" rtlCol="0">
            <a:spAutoFit/>
          </a:bodyPr>
          <a:lstStyle/>
          <a:p>
            <a:r>
              <a:rPr lang="zh-CN" altLang="en-US" dirty="0"/>
              <a:t>文中根据节点类型以及通信方式的差异将</a:t>
            </a:r>
            <a:r>
              <a:rPr lang="zh-CN" altLang="en-US" dirty="0">
                <a:solidFill>
                  <a:schemeClr val="accent1"/>
                </a:solidFill>
              </a:rPr>
              <a:t>任务分为了</a:t>
            </a:r>
            <a:r>
              <a:rPr lang="en-US" altLang="zh-CN" dirty="0">
                <a:solidFill>
                  <a:schemeClr val="accent1"/>
                </a:solidFill>
              </a:rPr>
              <a:t>5</a:t>
            </a:r>
            <a:r>
              <a:rPr lang="zh-CN" altLang="en-US" dirty="0">
                <a:solidFill>
                  <a:schemeClr val="accent1"/>
                </a:solidFill>
              </a:rPr>
              <a:t>种类型</a:t>
            </a:r>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1813E866-149B-4EDF-B03C-10D058EC5D6D}"/>
                  </a:ext>
                </a:extLst>
              </p:cNvPr>
              <p:cNvSpPr/>
              <p:nvPr/>
            </p:nvSpPr>
            <p:spPr>
              <a:xfrm>
                <a:off x="1376294" y="1876519"/>
                <a:ext cx="5855514" cy="464743"/>
              </a:xfrm>
              <a:prstGeom prst="rect">
                <a:avLst/>
              </a:prstGeom>
              <a:solidFill>
                <a:schemeClr val="bg2"/>
              </a:solidFill>
            </p:spPr>
            <p:txBody>
              <a:bodyPr wrap="none">
                <a:spAutoFit/>
              </a:bodyPr>
              <a:lstStyle/>
              <a:p>
                <a:pPr>
                  <a:lnSpc>
                    <a:spcPct val="150000"/>
                  </a:lnSpc>
                </a:pPr>
                <a:r>
                  <a:rPr lang="zh-CN" altLang="en-US" dirty="0">
                    <a:sym typeface="Wingdings" panose="05000000000000000000" pitchFamily="2" charset="2"/>
                  </a:rPr>
                  <a:t>作业链</a:t>
                </a:r>
                <a14:m>
                  <m:oMath xmlns:m="http://schemas.openxmlformats.org/officeDocument/2006/math">
                    <m:r>
                      <a:rPr lang="zh-CN" altLang="en-US" b="0" i="1" dirty="0">
                        <a:latin typeface="Cambria Math" panose="02040503050406030204" pitchFamily="18" charset="0"/>
                        <a:sym typeface="Wingdings" panose="05000000000000000000" pitchFamily="2" charset="2"/>
                      </a:rPr>
                      <m:t>长度</m:t>
                    </m:r>
                    <m:r>
                      <a:rPr lang="zh-CN" altLang="en-US" i="1" dirty="0">
                        <a:latin typeface="Cambria Math" panose="02040503050406030204" pitchFamily="18" charset="0"/>
                        <a:sym typeface="Wingdings" panose="05000000000000000000" pitchFamily="2" charset="2"/>
                      </a:rPr>
                      <m:t>：</m:t>
                    </m:r>
                    <m:r>
                      <a:rPr lang="en-US" altLang="zh-CN" b="0" i="0" smtClean="0">
                        <a:latin typeface="Cambria Math" panose="02040503050406030204" pitchFamily="18" charset="0"/>
                        <a:sym typeface="Wingdings" panose="05000000000000000000" pitchFamily="2" charset="2"/>
                      </a:rPr>
                      <m:t>  </m:t>
                    </m:r>
                    <m:r>
                      <a:rPr lang="en-US" altLang="zh-CN" b="0" i="1" smtClean="0">
                        <a:latin typeface="Cambria Math" panose="02040503050406030204" pitchFamily="18" charset="0"/>
                        <a:sym typeface="Wingdings" panose="05000000000000000000" pitchFamily="2" charset="2"/>
                      </a:rPr>
                      <m:t>𝑧</m:t>
                    </m:r>
                    <m:r>
                      <a:rPr lang="en-US" altLang="zh-CN" b="0" i="1" smtClean="0">
                        <a:latin typeface="Cambria Math" panose="02040503050406030204" pitchFamily="18" charset="0"/>
                        <a:sym typeface="Wingdings" panose="05000000000000000000" pitchFamily="2" charset="2"/>
                      </a:rPr>
                      <m:t>−</m:t>
                    </m:r>
                    <m:sSup>
                      <m:sSupPr>
                        <m:ctrlPr>
                          <a:rPr lang="en-US" altLang="zh-CN" b="0" i="1" smtClean="0">
                            <a:latin typeface="Cambria Math" panose="02040503050406030204" pitchFamily="18" charset="0"/>
                            <a:sym typeface="Wingdings" panose="05000000000000000000" pitchFamily="2" charset="2"/>
                          </a:rPr>
                        </m:ctrlPr>
                      </m:sSupPr>
                      <m:e>
                        <m:r>
                          <a:rPr lang="en-US" altLang="zh-CN" b="0" i="1" smtClean="0">
                            <a:latin typeface="Cambria Math" panose="02040503050406030204" pitchFamily="18" charset="0"/>
                            <a:sym typeface="Wingdings" panose="05000000000000000000" pitchFamily="2" charset="2"/>
                          </a:rPr>
                          <m:t>𝑧</m:t>
                        </m:r>
                      </m:e>
                      <m:sup>
                        <m:r>
                          <a:rPr lang="en-US" altLang="zh-CN" b="0" i="1" smtClean="0">
                            <a:latin typeface="Cambria Math" panose="02040503050406030204" pitchFamily="18" charset="0"/>
                            <a:sym typeface="Wingdings" panose="05000000000000000000" pitchFamily="2" charset="2"/>
                          </a:rPr>
                          <m:t>′</m:t>
                        </m:r>
                      </m:sup>
                    </m:sSup>
                    <m:r>
                      <a:rPr lang="en-US" altLang="zh-CN" b="0" i="1" smtClean="0">
                        <a:latin typeface="Cambria Math" panose="02040503050406030204" pitchFamily="18" charset="0"/>
                        <a:sym typeface="Wingdings" panose="05000000000000000000" pitchFamily="2" charset="2"/>
                      </a:rPr>
                      <m:t>=</m:t>
                    </m:r>
                    <m:sSub>
                      <m:sSubPr>
                        <m:ctrlPr>
                          <a:rPr lang="en-US" altLang="zh-CN" b="0" i="1" smtClean="0">
                            <a:latin typeface="Cambria Math" panose="02040503050406030204" pitchFamily="18" charset="0"/>
                            <a:sym typeface="Wingdings" panose="05000000000000000000" pitchFamily="2" charset="2"/>
                          </a:rPr>
                        </m:ctrlPr>
                      </m:sSubPr>
                      <m:e>
                        <m:r>
                          <a:rPr lang="zh-CN" altLang="en-US" b="0" i="1" smtClean="0">
                            <a:latin typeface="Cambria Math" panose="02040503050406030204" pitchFamily="18" charset="0"/>
                            <a:sym typeface="Wingdings" panose="05000000000000000000" pitchFamily="2" charset="2"/>
                          </a:rPr>
                          <m:t>𝜃</m:t>
                        </m:r>
                      </m:e>
                      <m:sub>
                        <m:r>
                          <a:rPr lang="en-US" altLang="zh-CN" b="0" i="1" smtClean="0">
                            <a:latin typeface="Cambria Math" panose="02040503050406030204" pitchFamily="18" charset="0"/>
                            <a:sym typeface="Wingdings" panose="05000000000000000000" pitchFamily="2" charset="2"/>
                          </a:rPr>
                          <m:t>1</m:t>
                        </m:r>
                      </m:sub>
                    </m:sSub>
                    <m:r>
                      <a:rPr lang="en-US" altLang="zh-CN" b="0" i="1" smtClean="0">
                        <a:latin typeface="Cambria Math" panose="02040503050406030204" pitchFamily="18" charset="0"/>
                        <a:sym typeface="Wingdings" panose="05000000000000000000" pitchFamily="2" charset="2"/>
                      </a:rPr>
                      <m:t>−</m:t>
                    </m:r>
                    <m:r>
                      <a:rPr lang="en-US" altLang="zh-CN" b="0" i="1" smtClean="0">
                        <a:latin typeface="Cambria Math" panose="02040503050406030204" pitchFamily="18" charset="0"/>
                        <a:sym typeface="Wingdings" panose="05000000000000000000" pitchFamily="2" charset="2"/>
                      </a:rPr>
                      <m:t>𝑧</m:t>
                    </m:r>
                    <m:r>
                      <a:rPr lang="en-US" altLang="zh-CN" b="0" i="1" smtClean="0">
                        <a:latin typeface="Cambria Math" panose="02040503050406030204" pitchFamily="18" charset="0"/>
                        <a:sym typeface="Wingdings" panose="05000000000000000000" pitchFamily="2" charset="2"/>
                      </a:rPr>
                      <m:t>+ </m:t>
                    </m:r>
                    <m:nary>
                      <m:naryPr>
                        <m:chr m:val="∑"/>
                        <m:ctrlPr>
                          <a:rPr lang="en-US" altLang="zh-CN" b="0" i="1" smtClean="0">
                            <a:latin typeface="Cambria Math" panose="02040503050406030204" pitchFamily="18" charset="0"/>
                            <a:sym typeface="Wingdings" panose="05000000000000000000" pitchFamily="2" charset="2"/>
                          </a:rPr>
                        </m:ctrlPr>
                      </m:naryPr>
                      <m:sub>
                        <m:r>
                          <m:rPr>
                            <m:brk m:alnAt="23"/>
                          </m:rPr>
                          <a:rPr lang="en-US" altLang="zh-CN" b="0" i="1" smtClean="0">
                            <a:latin typeface="Cambria Math" panose="02040503050406030204" pitchFamily="18" charset="0"/>
                            <a:sym typeface="Wingdings" panose="05000000000000000000" pitchFamily="2" charset="2"/>
                          </a:rPr>
                          <m:t>2</m:t>
                        </m:r>
                      </m:sub>
                      <m:sup>
                        <m:r>
                          <a:rPr lang="en-US" altLang="zh-CN" b="0" i="1" smtClean="0">
                            <a:latin typeface="Cambria Math" panose="02040503050406030204" pitchFamily="18" charset="0"/>
                            <a:sym typeface="Wingdings" panose="05000000000000000000" pitchFamily="2" charset="2"/>
                          </a:rPr>
                          <m:t>𝑛</m:t>
                        </m:r>
                      </m:sup>
                      <m:e>
                        <m:sSub>
                          <m:sSubPr>
                            <m:ctrlPr>
                              <a:rPr lang="en-US" altLang="zh-CN" b="0" i="1" smtClean="0">
                                <a:latin typeface="Cambria Math" panose="02040503050406030204" pitchFamily="18" charset="0"/>
                                <a:sym typeface="Wingdings" panose="05000000000000000000" pitchFamily="2" charset="2"/>
                              </a:rPr>
                            </m:ctrlPr>
                          </m:sSubPr>
                          <m:e>
                            <m:r>
                              <a:rPr lang="zh-CN" altLang="en-US" b="0" i="1" smtClean="0">
                                <a:latin typeface="Cambria Math" panose="02040503050406030204" pitchFamily="18" charset="0"/>
                                <a:sym typeface="Wingdings" panose="05000000000000000000" pitchFamily="2" charset="2"/>
                              </a:rPr>
                              <m:t>𝜃</m:t>
                            </m:r>
                          </m:e>
                          <m:sub>
                            <m:r>
                              <a:rPr lang="en-US" altLang="zh-CN" b="0" i="1" smtClean="0">
                                <a:latin typeface="Cambria Math" panose="02040503050406030204" pitchFamily="18" charset="0"/>
                                <a:sym typeface="Wingdings" panose="05000000000000000000" pitchFamily="2" charset="2"/>
                              </a:rPr>
                              <m:t>𝑖</m:t>
                            </m:r>
                          </m:sub>
                        </m:sSub>
                        <m:r>
                          <a:rPr lang="en-US" altLang="zh-CN" b="0" i="1" smtClean="0">
                            <a:latin typeface="Cambria Math" panose="02040503050406030204" pitchFamily="18" charset="0"/>
                            <a:sym typeface="Wingdings" panose="05000000000000000000" pitchFamily="2" charset="2"/>
                          </a:rPr>
                          <m:t>−</m:t>
                        </m:r>
                        <m:sSub>
                          <m:sSubPr>
                            <m:ctrlPr>
                              <a:rPr lang="en-US" altLang="zh-CN" b="0" i="1" smtClean="0">
                                <a:latin typeface="Cambria Math" panose="02040503050406030204" pitchFamily="18" charset="0"/>
                                <a:sym typeface="Wingdings" panose="05000000000000000000" pitchFamily="2" charset="2"/>
                              </a:rPr>
                            </m:ctrlPr>
                          </m:sSubPr>
                          <m:e>
                            <m:r>
                              <a:rPr lang="zh-CN" altLang="en-US" b="0" i="1" smtClean="0">
                                <a:latin typeface="Cambria Math" panose="02040503050406030204" pitchFamily="18" charset="0"/>
                                <a:sym typeface="Wingdings" panose="05000000000000000000" pitchFamily="2" charset="2"/>
                              </a:rPr>
                              <m:t>𝜃</m:t>
                            </m:r>
                          </m:e>
                          <m:sub>
                            <m:r>
                              <a:rPr lang="en-US" altLang="zh-CN" b="0" i="1" smtClean="0">
                                <a:latin typeface="Cambria Math" panose="02040503050406030204" pitchFamily="18" charset="0"/>
                                <a:sym typeface="Wingdings" panose="05000000000000000000" pitchFamily="2" charset="2"/>
                              </a:rPr>
                              <m:t>𝑖</m:t>
                            </m:r>
                            <m:r>
                              <a:rPr lang="en-US" altLang="zh-CN" b="0" i="1" smtClean="0">
                                <a:latin typeface="Cambria Math" panose="02040503050406030204" pitchFamily="18" charset="0"/>
                                <a:sym typeface="Wingdings" panose="05000000000000000000" pitchFamily="2" charset="2"/>
                              </a:rPr>
                              <m:t>−1</m:t>
                            </m:r>
                          </m:sub>
                        </m:sSub>
                      </m:e>
                    </m:nary>
                    <m:r>
                      <a:rPr lang="en-US" altLang="zh-CN" b="0" i="1" smtClean="0">
                        <a:latin typeface="Cambria Math" panose="02040503050406030204" pitchFamily="18" charset="0"/>
                        <a:sym typeface="Wingdings" panose="05000000000000000000" pitchFamily="2" charset="2"/>
                      </a:rPr>
                      <m:t>−(</m:t>
                    </m:r>
                    <m:sSub>
                      <m:sSubPr>
                        <m:ctrlPr>
                          <a:rPr lang="en-US" altLang="zh-CN" b="0" i="1" smtClean="0">
                            <a:latin typeface="Cambria Math" panose="02040503050406030204" pitchFamily="18" charset="0"/>
                            <a:sym typeface="Wingdings" panose="05000000000000000000" pitchFamily="2" charset="2"/>
                          </a:rPr>
                        </m:ctrlPr>
                      </m:sSubPr>
                      <m:e>
                        <m:r>
                          <a:rPr lang="zh-CN" altLang="en-US" b="0" i="1" smtClean="0">
                            <a:latin typeface="Cambria Math" panose="02040503050406030204" pitchFamily="18" charset="0"/>
                            <a:sym typeface="Wingdings" panose="05000000000000000000" pitchFamily="2" charset="2"/>
                          </a:rPr>
                          <m:t>𝜃</m:t>
                        </m:r>
                      </m:e>
                      <m:sub>
                        <m:r>
                          <a:rPr lang="en-US" altLang="zh-CN" b="0" i="1" smtClean="0">
                            <a:latin typeface="Cambria Math" panose="02040503050406030204" pitchFamily="18" charset="0"/>
                            <a:sym typeface="Wingdings" panose="05000000000000000000" pitchFamily="2" charset="2"/>
                          </a:rPr>
                          <m:t>𝑛</m:t>
                        </m:r>
                      </m:sub>
                    </m:sSub>
                    <m:r>
                      <a:rPr lang="en-US" altLang="zh-CN" b="0" i="1" smtClean="0">
                        <a:latin typeface="Cambria Math" panose="02040503050406030204" pitchFamily="18" charset="0"/>
                        <a:sym typeface="Wingdings" panose="05000000000000000000" pitchFamily="2" charset="2"/>
                      </a:rPr>
                      <m:t>−</m:t>
                    </m:r>
                    <m:r>
                      <a:rPr lang="en-US" altLang="zh-CN" b="0" i="1" smtClean="0">
                        <a:latin typeface="Cambria Math" panose="02040503050406030204" pitchFamily="18" charset="0"/>
                        <a:sym typeface="Wingdings" panose="05000000000000000000" pitchFamily="2" charset="2"/>
                      </a:rPr>
                      <m:t>𝑧</m:t>
                    </m:r>
                    <m:r>
                      <a:rPr lang="en-US" altLang="zh-CN" b="0" i="1" smtClean="0">
                        <a:latin typeface="Cambria Math" panose="02040503050406030204" pitchFamily="18" charset="0"/>
                        <a:sym typeface="Wingdings" panose="05000000000000000000" pitchFamily="2" charset="2"/>
                      </a:rPr>
                      <m:t>′)</m:t>
                    </m:r>
                  </m:oMath>
                </a14:m>
                <a:endParaRPr lang="en-US" altLang="zh-CN" dirty="0">
                  <a:sym typeface="Wingdings" panose="05000000000000000000" pitchFamily="2" charset="2"/>
                </a:endParaRPr>
              </a:p>
            </p:txBody>
          </p:sp>
        </mc:Choice>
        <mc:Fallback xmlns="">
          <p:sp>
            <p:nvSpPr>
              <p:cNvPr id="10" name="矩形 9">
                <a:extLst>
                  <a:ext uri="{FF2B5EF4-FFF2-40B4-BE49-F238E27FC236}">
                    <a16:creationId xmlns:a16="http://schemas.microsoft.com/office/drawing/2014/main" id="{1813E866-149B-4EDF-B03C-10D058EC5D6D}"/>
                  </a:ext>
                </a:extLst>
              </p:cNvPr>
              <p:cNvSpPr>
                <a:spLocks noRot="1" noChangeAspect="1" noMove="1" noResize="1" noEditPoints="1" noAdjustHandles="1" noChangeArrowheads="1" noChangeShapeType="1" noTextEdit="1"/>
              </p:cNvSpPr>
              <p:nvPr/>
            </p:nvSpPr>
            <p:spPr>
              <a:xfrm>
                <a:off x="1376294" y="1876519"/>
                <a:ext cx="5855514" cy="464743"/>
              </a:xfrm>
              <a:prstGeom prst="rect">
                <a:avLst/>
              </a:prstGeom>
              <a:blipFill>
                <a:blip r:embed="rId2"/>
                <a:stretch>
                  <a:fillRect l="-938" t="-75000" b="-148684"/>
                </a:stretch>
              </a:blipFill>
            </p:spPr>
            <p:txBody>
              <a:bodyPr/>
              <a:lstStyle/>
              <a:p>
                <a:r>
                  <a:rPr lang="zh-CN" altLang="en-US">
                    <a:noFill/>
                  </a:rPr>
                  <a:t> </a:t>
                </a:r>
              </a:p>
            </p:txBody>
          </p:sp>
        </mc:Fallback>
      </mc:AlternateContent>
      <p:sp>
        <p:nvSpPr>
          <p:cNvPr id="15" name="箭头: 下 14">
            <a:extLst>
              <a:ext uri="{FF2B5EF4-FFF2-40B4-BE49-F238E27FC236}">
                <a16:creationId xmlns:a16="http://schemas.microsoft.com/office/drawing/2014/main" id="{E2D7812B-193B-47A1-89F6-FFE7D92BE932}"/>
              </a:ext>
            </a:extLst>
          </p:cNvPr>
          <p:cNvSpPr/>
          <p:nvPr/>
        </p:nvSpPr>
        <p:spPr>
          <a:xfrm>
            <a:off x="3642261" y="3810089"/>
            <a:ext cx="129308" cy="3542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2336D55D-1913-4BB3-9221-6E8D4C57F8B7}"/>
              </a:ext>
            </a:extLst>
          </p:cNvPr>
          <p:cNvSpPr txBox="1"/>
          <p:nvPr/>
        </p:nvSpPr>
        <p:spPr>
          <a:xfrm>
            <a:off x="756448" y="4271839"/>
            <a:ext cx="7358105" cy="646331"/>
          </a:xfrm>
          <a:prstGeom prst="rect">
            <a:avLst/>
          </a:prstGeom>
          <a:noFill/>
        </p:spPr>
        <p:txBody>
          <a:bodyPr wrap="none" rtlCol="0">
            <a:spAutoFit/>
          </a:bodyPr>
          <a:lstStyle/>
          <a:p>
            <a:pPr algn="ctr"/>
            <a:r>
              <a:rPr lang="en-US" altLang="zh-CN" dirty="0"/>
              <a:t>z</a:t>
            </a:r>
            <a:r>
              <a:rPr lang="zh-CN" altLang="en-US" dirty="0"/>
              <a:t>、</a:t>
            </a:r>
            <a:r>
              <a:rPr lang="en-US" altLang="zh-CN" dirty="0"/>
              <a:t>z’</a:t>
            </a:r>
            <a:r>
              <a:rPr lang="zh-CN" altLang="en-US" dirty="0"/>
              <a:t>也被限制了取值区间，因此可以推导出作业链的每一部分的上界</a:t>
            </a:r>
            <a:endParaRPr lang="en-US" altLang="zh-CN" dirty="0"/>
          </a:p>
          <a:p>
            <a:pPr algn="ctr"/>
            <a:r>
              <a:rPr lang="zh-CN" altLang="en-US" dirty="0"/>
              <a:t>最后得到</a:t>
            </a:r>
            <a:r>
              <a:rPr lang="en-US" altLang="zh-CN" dirty="0"/>
              <a:t>reaction time</a:t>
            </a:r>
            <a:r>
              <a:rPr lang="zh-CN" altLang="en-US" dirty="0"/>
              <a:t>的上界</a:t>
            </a:r>
          </a:p>
        </p:txBody>
      </p:sp>
      <p:sp>
        <p:nvSpPr>
          <p:cNvPr id="17" name="文本框 16">
            <a:extLst>
              <a:ext uri="{FF2B5EF4-FFF2-40B4-BE49-F238E27FC236}">
                <a16:creationId xmlns:a16="http://schemas.microsoft.com/office/drawing/2014/main" id="{DF18485A-A585-47BC-82A0-9D1458B08B6B}"/>
              </a:ext>
            </a:extLst>
          </p:cNvPr>
          <p:cNvSpPr txBox="1"/>
          <p:nvPr/>
        </p:nvSpPr>
        <p:spPr>
          <a:xfrm>
            <a:off x="1816030" y="5361253"/>
            <a:ext cx="4976042" cy="369332"/>
          </a:xfrm>
          <a:prstGeom prst="rect">
            <a:avLst/>
          </a:prstGeom>
          <a:noFill/>
        </p:spPr>
        <p:txBody>
          <a:bodyPr wrap="none" rtlCol="0">
            <a:spAutoFit/>
          </a:bodyPr>
          <a:lstStyle/>
          <a:p>
            <a:r>
              <a:rPr lang="zh-CN" altLang="en-US" dirty="0"/>
              <a:t>同理，</a:t>
            </a:r>
            <a:r>
              <a:rPr lang="en-US" altLang="zh-CN" dirty="0"/>
              <a:t>data age</a:t>
            </a:r>
            <a:r>
              <a:rPr lang="zh-CN" altLang="en-US" dirty="0"/>
              <a:t>也是通过同样的方法确定其上界</a:t>
            </a:r>
          </a:p>
        </p:txBody>
      </p:sp>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83AD8110-3FDF-4334-8361-59B56E160763}"/>
                  </a:ext>
                </a:extLst>
              </p:cNvPr>
              <p:cNvSpPr/>
              <p:nvPr/>
            </p:nvSpPr>
            <p:spPr>
              <a:xfrm>
                <a:off x="8304130" y="1413650"/>
                <a:ext cx="2928730" cy="1798698"/>
              </a:xfrm>
              <a:prstGeom prst="rect">
                <a:avLst/>
              </a:prstGeom>
              <a:solidFill>
                <a:schemeClr val="bg2"/>
              </a:solidFill>
            </p:spPr>
            <p:txBody>
              <a:bodyPr wrap="square">
                <a:spAutoFit/>
              </a:bodyPr>
              <a:lstStyle/>
              <a:p>
                <a:pPr marL="342900" indent="-342900">
                  <a:lnSpc>
                    <a:spcPct val="125000"/>
                  </a:lnSpc>
                  <a:buFont typeface="+mj-lt"/>
                  <a:buAutoNum type="alphaLcPeriod"/>
                </a:pPr>
                <a:r>
                  <a:rPr lang="zh-CN" altLang="en-US" dirty="0"/>
                  <a:t>传感器定时器类型</a:t>
                </a:r>
                <a:r>
                  <a:rPr lang="en-US" altLang="zh-CN" dirty="0"/>
                  <a:t>(</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𝑗𝑜𝑏</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 </m:t>
                    </m:r>
                  </m:oMath>
                </a14:m>
                <a:r>
                  <a:rPr lang="en-US" altLang="zh-CN" dirty="0"/>
                  <a:t>)</a:t>
                </a:r>
              </a:p>
              <a:p>
                <a:pPr marL="342900" indent="-342900">
                  <a:lnSpc>
                    <a:spcPct val="125000"/>
                  </a:lnSpc>
                  <a:buFont typeface="+mj-lt"/>
                  <a:buAutoNum type="alphaLcPeriod"/>
                </a:pPr>
                <a:r>
                  <a:rPr lang="zh-CN" altLang="en-US" dirty="0"/>
                  <a:t>触发定时器：</a:t>
                </a:r>
                <a:endParaRPr lang="en-US" altLang="zh-CN" dirty="0"/>
              </a:p>
              <a:p>
                <a:pPr marL="342900" indent="-342900">
                  <a:lnSpc>
                    <a:spcPct val="125000"/>
                  </a:lnSpc>
                  <a:buFont typeface="+mj-lt"/>
                  <a:buAutoNum type="alphaLcPeriod"/>
                </a:pPr>
                <a:r>
                  <a:rPr lang="zh-CN" altLang="en-US" dirty="0"/>
                  <a:t>主动订阅任务：</a:t>
                </a:r>
                <a:endParaRPr lang="en-US" altLang="zh-CN" dirty="0"/>
              </a:p>
              <a:p>
                <a:pPr marL="342900" indent="-342900">
                  <a:lnSpc>
                    <a:spcPct val="125000"/>
                  </a:lnSpc>
                  <a:buFont typeface="+mj-lt"/>
                  <a:buAutoNum type="alphaLcPeriod"/>
                </a:pPr>
                <a:r>
                  <a:rPr lang="zh-CN" altLang="en-US" dirty="0"/>
                  <a:t>被动订阅任务：</a:t>
                </a:r>
                <a:endParaRPr lang="en-US" altLang="zh-CN" dirty="0"/>
              </a:p>
              <a:p>
                <a:pPr marL="342900" indent="-342900">
                  <a:lnSpc>
                    <a:spcPct val="125000"/>
                  </a:lnSpc>
                  <a:buFont typeface="+mj-lt"/>
                  <a:buAutoNum type="alphaLcPeriod"/>
                </a:pPr>
                <a:r>
                  <a:rPr lang="zh-CN" altLang="en-US" dirty="0"/>
                  <a:t>触发订阅任务：</a:t>
                </a:r>
              </a:p>
            </p:txBody>
          </p:sp>
        </mc:Choice>
        <mc:Fallback xmlns="">
          <p:sp>
            <p:nvSpPr>
              <p:cNvPr id="22" name="矩形 21">
                <a:extLst>
                  <a:ext uri="{FF2B5EF4-FFF2-40B4-BE49-F238E27FC236}">
                    <a16:creationId xmlns:a16="http://schemas.microsoft.com/office/drawing/2014/main" id="{83AD8110-3FDF-4334-8361-59B56E160763}"/>
                  </a:ext>
                </a:extLst>
              </p:cNvPr>
              <p:cNvSpPr>
                <a:spLocks noRot="1" noChangeAspect="1" noMove="1" noResize="1" noEditPoints="1" noAdjustHandles="1" noChangeArrowheads="1" noChangeShapeType="1" noTextEdit="1"/>
              </p:cNvSpPr>
              <p:nvPr/>
            </p:nvSpPr>
            <p:spPr>
              <a:xfrm>
                <a:off x="8304130" y="1413650"/>
                <a:ext cx="2928730" cy="1798698"/>
              </a:xfrm>
              <a:prstGeom prst="rect">
                <a:avLst/>
              </a:prstGeom>
              <a:blipFill>
                <a:blip r:embed="rId3"/>
                <a:stretch>
                  <a:fillRect l="-1040" r="-3950" b="-4407"/>
                </a:stretch>
              </a:blipFill>
            </p:spPr>
            <p:txBody>
              <a:bodyPr/>
              <a:lstStyle/>
              <a:p>
                <a:r>
                  <a:rPr lang="zh-CN" altLang="en-US">
                    <a:noFill/>
                  </a:rPr>
                  <a:t> </a:t>
                </a:r>
              </a:p>
            </p:txBody>
          </p:sp>
        </mc:Fallback>
      </mc:AlternateContent>
      <p:cxnSp>
        <p:nvCxnSpPr>
          <p:cNvPr id="4" name="直接箭头连接符 3">
            <a:extLst>
              <a:ext uri="{FF2B5EF4-FFF2-40B4-BE49-F238E27FC236}">
                <a16:creationId xmlns:a16="http://schemas.microsoft.com/office/drawing/2014/main" id="{499EEF82-52AE-4541-975B-95FF26AAC2B1}"/>
              </a:ext>
            </a:extLst>
          </p:cNvPr>
          <p:cNvCxnSpPr>
            <a:cxnSpLocks/>
          </p:cNvCxnSpPr>
          <p:nvPr/>
        </p:nvCxnSpPr>
        <p:spPr>
          <a:xfrm>
            <a:off x="7454942" y="2803191"/>
            <a:ext cx="849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日期占位符 2">
            <a:extLst>
              <a:ext uri="{FF2B5EF4-FFF2-40B4-BE49-F238E27FC236}">
                <a16:creationId xmlns:a16="http://schemas.microsoft.com/office/drawing/2014/main" id="{4D2076D3-4125-44C7-B592-06D44267379E}"/>
              </a:ext>
            </a:extLst>
          </p:cNvPr>
          <p:cNvSpPr>
            <a:spLocks noGrp="1"/>
          </p:cNvSpPr>
          <p:nvPr>
            <p:ph type="dt" sz="half" idx="10"/>
          </p:nvPr>
        </p:nvSpPr>
        <p:spPr/>
        <p:txBody>
          <a:bodyPr/>
          <a:lstStyle/>
          <a:p>
            <a:fld id="{FDC26858-090F-4CB1-8D53-9460FE78D55C}" type="datetime1">
              <a:rPr lang="zh-CN" altLang="en-US" smtClean="0"/>
              <a:t>2023/2/14</a:t>
            </a:fld>
            <a:endParaRPr lang="zh-CN" altLang="en-US"/>
          </a:p>
        </p:txBody>
      </p:sp>
      <p:sp>
        <p:nvSpPr>
          <p:cNvPr id="5" name="灯片编号占位符 4">
            <a:extLst>
              <a:ext uri="{FF2B5EF4-FFF2-40B4-BE49-F238E27FC236}">
                <a16:creationId xmlns:a16="http://schemas.microsoft.com/office/drawing/2014/main" id="{BBC0FA82-2D44-4E4D-8DF3-59DB0ADB6D95}"/>
              </a:ext>
            </a:extLst>
          </p:cNvPr>
          <p:cNvSpPr>
            <a:spLocks noGrp="1"/>
          </p:cNvSpPr>
          <p:nvPr>
            <p:ph type="sldNum" sz="quarter" idx="12"/>
          </p:nvPr>
        </p:nvSpPr>
        <p:spPr/>
        <p:txBody>
          <a:bodyPr/>
          <a:lstStyle/>
          <a:p>
            <a:fld id="{4EBAD319-4E9C-4834-8D22-BACF72E99A49}" type="slidenum">
              <a:rPr lang="zh-CN" altLang="en-US" smtClean="0"/>
              <a:t>9</a:t>
            </a:fld>
            <a:endParaRPr lang="zh-CN" altLang="en-US"/>
          </a:p>
        </p:txBody>
      </p:sp>
      <p:grpSp>
        <p:nvGrpSpPr>
          <p:cNvPr id="18" name="组合 17">
            <a:extLst>
              <a:ext uri="{FF2B5EF4-FFF2-40B4-BE49-F238E27FC236}">
                <a16:creationId xmlns:a16="http://schemas.microsoft.com/office/drawing/2014/main" id="{C3C8A690-1D7B-4A1C-89B3-E442056384CC}"/>
              </a:ext>
            </a:extLst>
          </p:cNvPr>
          <p:cNvGrpSpPr/>
          <p:nvPr/>
        </p:nvGrpSpPr>
        <p:grpSpPr>
          <a:xfrm>
            <a:off x="8304130" y="4188359"/>
            <a:ext cx="3360788" cy="2167991"/>
            <a:chOff x="8304130" y="4188359"/>
            <a:chExt cx="3360788" cy="2167991"/>
          </a:xfrm>
        </p:grpSpPr>
        <p:pic>
          <p:nvPicPr>
            <p:cNvPr id="12" name="图片 11">
              <a:extLst>
                <a:ext uri="{FF2B5EF4-FFF2-40B4-BE49-F238E27FC236}">
                  <a16:creationId xmlns:a16="http://schemas.microsoft.com/office/drawing/2014/main" id="{C2B245E4-7DC5-4E6B-ACAD-92C11FEAE5F2}"/>
                </a:ext>
              </a:extLst>
            </p:cNvPr>
            <p:cNvPicPr>
              <a:picLocks noChangeAspect="1"/>
            </p:cNvPicPr>
            <p:nvPr/>
          </p:nvPicPr>
          <p:blipFill>
            <a:blip r:embed="rId4"/>
            <a:stretch>
              <a:fillRect/>
            </a:stretch>
          </p:blipFill>
          <p:spPr>
            <a:xfrm>
              <a:off x="8481262" y="5023017"/>
              <a:ext cx="2276190" cy="1333333"/>
            </a:xfrm>
            <a:prstGeom prst="rect">
              <a:avLst/>
            </a:prstGeom>
          </p:spPr>
        </p:pic>
        <p:sp>
          <p:nvSpPr>
            <p:cNvPr id="14" name="矩形 13">
              <a:extLst>
                <a:ext uri="{FF2B5EF4-FFF2-40B4-BE49-F238E27FC236}">
                  <a16:creationId xmlns:a16="http://schemas.microsoft.com/office/drawing/2014/main" id="{D2DC41D6-48AC-4E33-A043-C0D15367A1D8}"/>
                </a:ext>
              </a:extLst>
            </p:cNvPr>
            <p:cNvSpPr/>
            <p:nvPr/>
          </p:nvSpPr>
          <p:spPr>
            <a:xfrm>
              <a:off x="8304130" y="4188359"/>
              <a:ext cx="3360788" cy="646331"/>
            </a:xfrm>
            <a:prstGeom prst="rect">
              <a:avLst/>
            </a:prstGeom>
          </p:spPr>
          <p:txBody>
            <a:bodyPr wrap="square">
              <a:spAutoFit/>
            </a:bodyPr>
            <a:lstStyle/>
            <a:p>
              <a:r>
                <a:rPr lang="zh-CN" altLang="en-US" dirty="0"/>
                <a:t>我们将所有任务的 WCET 之和表示为 Csum 。</a:t>
              </a:r>
            </a:p>
          </p:txBody>
        </p:sp>
      </p:grpSp>
      <p:sp>
        <p:nvSpPr>
          <p:cNvPr id="19" name="矩形 18">
            <a:extLst>
              <a:ext uri="{FF2B5EF4-FFF2-40B4-BE49-F238E27FC236}">
                <a16:creationId xmlns:a16="http://schemas.microsoft.com/office/drawing/2014/main" id="{E944E7F3-97B1-4DA7-931C-3F4EED2058B3}"/>
              </a:ext>
            </a:extLst>
          </p:cNvPr>
          <p:cNvSpPr/>
          <p:nvPr/>
        </p:nvSpPr>
        <p:spPr>
          <a:xfrm>
            <a:off x="8208065" y="4112540"/>
            <a:ext cx="3548269" cy="2328547"/>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2990F5D9-1C79-487E-B51D-CEF4C2DAD77F}"/>
                  </a:ext>
                </a:extLst>
              </p:cNvPr>
              <p:cNvSpPr/>
              <p:nvPr/>
            </p:nvSpPr>
            <p:spPr>
              <a:xfrm>
                <a:off x="8956227" y="5929458"/>
                <a:ext cx="663130" cy="276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00" i="1">
                              <a:latin typeface="Cambria Math" panose="02040503050406030204" pitchFamily="18" charset="0"/>
                              <a:sym typeface="Wingdings" panose="05000000000000000000" pitchFamily="2" charset="2"/>
                            </a:rPr>
                          </m:ctrlPr>
                        </m:sSubPr>
                        <m:e>
                          <m:r>
                            <a:rPr lang="zh-CN" altLang="en-US" sz="1200" i="1">
                              <a:latin typeface="Cambria Math" panose="02040503050406030204" pitchFamily="18" charset="0"/>
                              <a:sym typeface="Wingdings" panose="05000000000000000000" pitchFamily="2" charset="2"/>
                            </a:rPr>
                            <m:t>𝜃</m:t>
                          </m:r>
                        </m:e>
                        <m:sub>
                          <m:r>
                            <a:rPr lang="en-US" altLang="zh-CN" sz="1200" i="1">
                              <a:latin typeface="Cambria Math" panose="02040503050406030204" pitchFamily="18" charset="0"/>
                              <a:sym typeface="Wingdings" panose="05000000000000000000" pitchFamily="2" charset="2"/>
                            </a:rPr>
                            <m:t>𝑖</m:t>
                          </m:r>
                          <m:r>
                            <a:rPr lang="en-US" altLang="zh-CN" sz="1200" i="1">
                              <a:latin typeface="Cambria Math" panose="02040503050406030204" pitchFamily="18" charset="0"/>
                              <a:sym typeface="Wingdings" panose="05000000000000000000" pitchFamily="2" charset="2"/>
                            </a:rPr>
                            <m:t>−1</m:t>
                          </m:r>
                        </m:sub>
                      </m:sSub>
                    </m:oMath>
                  </m:oMathPara>
                </a14:m>
                <a:endParaRPr lang="zh-CN" altLang="en-US" sz="1200" dirty="0"/>
              </a:p>
            </p:txBody>
          </p:sp>
        </mc:Choice>
        <mc:Fallback xmlns="">
          <p:sp>
            <p:nvSpPr>
              <p:cNvPr id="20" name="矩形 19">
                <a:extLst>
                  <a:ext uri="{FF2B5EF4-FFF2-40B4-BE49-F238E27FC236}">
                    <a16:creationId xmlns:a16="http://schemas.microsoft.com/office/drawing/2014/main" id="{2990F5D9-1C79-487E-B51D-CEF4C2DAD77F}"/>
                  </a:ext>
                </a:extLst>
              </p:cNvPr>
              <p:cNvSpPr>
                <a:spLocks noRot="1" noChangeAspect="1" noMove="1" noResize="1" noEditPoints="1" noAdjustHandles="1" noChangeArrowheads="1" noChangeShapeType="1" noTextEdit="1"/>
              </p:cNvSpPr>
              <p:nvPr/>
            </p:nvSpPr>
            <p:spPr>
              <a:xfrm>
                <a:off x="8956227" y="5929458"/>
                <a:ext cx="663130" cy="276999"/>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544721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TotalTime>
  <Words>1668</Words>
  <Application>Microsoft Office PowerPoint</Application>
  <PresentationFormat>宽屏</PresentationFormat>
  <Paragraphs>119</Paragraphs>
  <Slides>13</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-apple-system</vt:lpstr>
      <vt:lpstr>ElsevierGulliver</vt:lpstr>
      <vt:lpstr>NexusSans</vt:lpstr>
      <vt:lpstr>等线</vt:lpstr>
      <vt:lpstr>等线 Light</vt:lpstr>
      <vt:lpstr>Arial</vt:lpstr>
      <vt:lpstr>Cambria Math</vt:lpstr>
      <vt:lpstr>Wingdings</vt:lpstr>
      <vt:lpstr>Office 主题​​</vt:lpstr>
      <vt:lpstr>End-To-End Timing Analysis in ROS2</vt:lpstr>
      <vt:lpstr>贡献</vt:lpstr>
      <vt:lpstr>背景介绍</vt:lpstr>
      <vt:lpstr>创新点</vt:lpstr>
      <vt:lpstr>因果链介绍</vt:lpstr>
      <vt:lpstr>因果链介绍</vt:lpstr>
      <vt:lpstr>因果链的端到端时序分析（求上界）</vt:lpstr>
      <vt:lpstr>因果链的端到端时序分析（求上界）</vt:lpstr>
      <vt:lpstr>因果链的端到端时序分析</vt:lpstr>
      <vt:lpstr>因果链的端到端时序分析</vt:lpstr>
      <vt:lpstr>在线端到端时序测量方法</vt:lpstr>
      <vt:lpstr>实验与评估</vt:lpstr>
      <vt:lpstr>汇报后老师提出的问题：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Dandan</dc:creator>
  <cp:lastModifiedBy>Dandan</cp:lastModifiedBy>
  <cp:revision>67</cp:revision>
  <dcterms:created xsi:type="dcterms:W3CDTF">2023-02-13T12:05:00Z</dcterms:created>
  <dcterms:modified xsi:type="dcterms:W3CDTF">2023-02-14T06:30:37Z</dcterms:modified>
</cp:coreProperties>
</file>