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0" r:id="rId4"/>
    <p:sldId id="258" r:id="rId5"/>
    <p:sldId id="259"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44"/>
    <p:restoredTop sz="94674"/>
  </p:normalViewPr>
  <p:slideViewPr>
    <p:cSldViewPr snapToGrid="0" showGuides="1">
      <p:cViewPr varScale="1">
        <p:scale>
          <a:sx n="149" d="100"/>
          <a:sy n="149" d="100"/>
        </p:scale>
        <p:origin x="224" y="2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F436CC1-8A58-4025-8674-AC4643FC114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94044A-7ABA-45EB-8F13-95CB6439284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36CC1-8A58-4025-8674-AC4643FC114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4044A-7ABA-45EB-8F13-95CB6439284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r>
              <a:rPr lang="en-US" altLang="zh-CN" sz="2400" dirty="0"/>
              <a:t>SEAM - An Optimal Message Synchronizer in ROS with Well-Bounded Time Disparity</a:t>
            </a:r>
            <a:r>
              <a:rPr lang="zh-CN" altLang="en-US" sz="2400" dirty="0"/>
              <a:t>（</a:t>
            </a:r>
            <a:r>
              <a:rPr lang="en-US" altLang="zh-CN" sz="2400" dirty="0"/>
              <a:t>RTSS2023</a:t>
            </a:r>
            <a:r>
              <a:rPr lang="zh-CN" altLang="en-US" sz="2400" dirty="0"/>
              <a:t>）</a:t>
            </a:r>
            <a:endParaRPr lang="en-US" altLang="zh-CN" sz="2400" dirty="0"/>
          </a:p>
          <a:p>
            <a:r>
              <a:rPr lang="en-US" altLang="zh-CN" sz="2000" dirty="0"/>
              <a:t>The message synchronization mechanism in ROS 2 has been improved to support multi-sensor data fusion and ensure time consistency (simply put, the earliest</a:t>
            </a:r>
            <a:r>
              <a:rPr lang="zh-CN" altLang="en-US" sz="2000" dirty="0"/>
              <a:t> </a:t>
            </a:r>
            <a:r>
              <a:rPr lang="en-US" altLang="zh-CN" sz="2000" dirty="0"/>
              <a:t>message is synchronized within a certain range)</a:t>
            </a:r>
            <a:endParaRPr lang="en-US" altLang="zh-CN" sz="2000" dirty="0"/>
          </a:p>
          <a:p>
            <a:r>
              <a:rPr lang="en-US" altLang="zh-CN" sz="2000" dirty="0"/>
              <a:t>Traditional message synchronization </a:t>
            </a:r>
            <a:r>
              <a:rPr lang="zh-CN" altLang="en-US" sz="2000" dirty="0"/>
              <a:t>：</a:t>
            </a:r>
            <a:endParaRPr lang="en-US" altLang="zh-CN" sz="2000" dirty="0"/>
          </a:p>
          <a:p>
            <a:pPr lvl="1"/>
            <a:r>
              <a:rPr lang="en-US" altLang="zh-CN" sz="1800" dirty="0" err="1"/>
              <a:t>ExactTime</a:t>
            </a:r>
            <a:r>
              <a:rPr lang="zh-CN" altLang="en-US" sz="1800" dirty="0"/>
              <a:t>：</a:t>
            </a:r>
            <a:endParaRPr lang="en-US" altLang="zh-CN" sz="1800" dirty="0"/>
          </a:p>
          <a:p>
            <a:pPr lvl="2"/>
            <a:r>
              <a:rPr lang="en-US" altLang="zh-CN" sz="1600" dirty="0"/>
              <a:t>Messages with exactly the same timestamps are selected for synchronization to form an output message set, while other messages that are not strictly synchronized are discarded.</a:t>
            </a:r>
            <a:endParaRPr lang="en-US" altLang="zh-CN" sz="1600" dirty="0"/>
          </a:p>
          <a:p>
            <a:pPr lvl="2"/>
            <a:r>
              <a:rPr lang="en-US" altLang="zh-CN" sz="1600" dirty="0"/>
              <a:t>Too strict and difficult to achieve</a:t>
            </a:r>
            <a:endParaRPr lang="en-US" altLang="zh-CN" sz="1600" dirty="0"/>
          </a:p>
          <a:p>
            <a:pPr lvl="1"/>
            <a:r>
              <a:rPr lang="en-US" altLang="zh-CN" sz="1800" dirty="0" err="1"/>
              <a:t>ApproximateTime</a:t>
            </a:r>
            <a:r>
              <a:rPr lang="zh-CN" altLang="en-US" sz="1800" dirty="0"/>
              <a:t>，</a:t>
            </a:r>
            <a:endParaRPr lang="en-US" altLang="zh-CN" sz="1800" dirty="0"/>
          </a:p>
          <a:p>
            <a:pPr lvl="2"/>
            <a:r>
              <a:rPr lang="en-US" altLang="zh-CN" sz="1600" dirty="0"/>
              <a:t>Select the message output set by predicting arrival time</a:t>
            </a:r>
            <a:r>
              <a:rPr lang="zh-CN" altLang="en-US" sz="1600" dirty="0"/>
              <a:t> （</a:t>
            </a:r>
            <a:r>
              <a:rPr lang="it-IT" altLang="zh-CN" sz="1600" dirty="0"/>
              <a:t> </a:t>
            </a:r>
            <a:r>
              <a:rPr lang="it-IT" altLang="zh-CN" sz="1600" dirty="0" err="1"/>
              <a:t>Predict</a:t>
            </a:r>
            <a:r>
              <a:rPr lang="it-IT" altLang="zh-CN" sz="1600" dirty="0"/>
              <a:t> the time of the </a:t>
            </a:r>
            <a:r>
              <a:rPr lang="it-IT" altLang="zh-CN" sz="1600" dirty="0" err="1"/>
              <a:t>next</a:t>
            </a:r>
            <a:r>
              <a:rPr lang="it-IT" altLang="zh-CN" sz="1600" dirty="0"/>
              <a:t> </a:t>
            </a:r>
            <a:r>
              <a:rPr lang="it-IT" altLang="zh-CN" sz="1600" dirty="0" err="1"/>
              <a:t>message</a:t>
            </a:r>
            <a:r>
              <a:rPr lang="it-IT" altLang="zh-CN" sz="1600" dirty="0"/>
              <a:t> and </a:t>
            </a:r>
            <a:r>
              <a:rPr lang="it-IT" altLang="zh-CN" sz="1600" dirty="0" err="1"/>
              <a:t>calculate</a:t>
            </a:r>
            <a:r>
              <a:rPr lang="it-IT" altLang="zh-CN" sz="1600" dirty="0"/>
              <a:t> the time </a:t>
            </a:r>
            <a:r>
              <a:rPr lang="it-IT" altLang="zh-CN" sz="1600" dirty="0" err="1"/>
              <a:t>difference</a:t>
            </a:r>
            <a:r>
              <a:rPr lang="it-IT" altLang="zh-CN" sz="1600" dirty="0"/>
              <a:t> </a:t>
            </a:r>
            <a:r>
              <a:rPr lang="zh-CN" altLang="en-US" sz="1600" dirty="0"/>
              <a:t>）</a:t>
            </a:r>
            <a:endParaRPr lang="en-US" altLang="zh-CN" sz="1600" dirty="0"/>
          </a:p>
          <a:p>
            <a:pPr lvl="2"/>
            <a:r>
              <a:rPr lang="en-US" altLang="zh-CN" sz="1600" dirty="0"/>
              <a:t>Rely heavily on prediction, failure of prediction will lead to serious consequences for subsequent synchronization</a:t>
            </a:r>
            <a:r>
              <a:rPr lang="zh-CN" altLang="en-US" sz="1600" dirty="0"/>
              <a:t> </a:t>
            </a:r>
            <a:endParaRPr lang="zh-CN" altLang="en-US" sz="1600" dirty="0"/>
          </a:p>
          <a:p>
            <a:r>
              <a:rPr lang="en-US" altLang="zh-CN" sz="2000" dirty="0"/>
              <a:t>SEAM</a:t>
            </a:r>
            <a:r>
              <a:rPr lang="zh-CN" altLang="en-US" sz="2000" dirty="0"/>
              <a:t>：</a:t>
            </a:r>
            <a:endParaRPr lang="en-US" altLang="zh-CN" sz="2000" dirty="0"/>
          </a:p>
          <a:p>
            <a:pPr lvl="1"/>
            <a:r>
              <a:rPr lang="en-US" altLang="zh-CN" sz="1800" dirty="0"/>
              <a:t>It does not rely on strict synchronization, does not rely on prediction, has a small amount of calculation, and is proven to be the optimal synchronization strategy. </a:t>
            </a:r>
            <a:endParaRPr lang="en-US" altLang="zh-CN" sz="1800" dirty="0"/>
          </a:p>
          <a:p>
            <a:pPr lvl="2"/>
            <a:r>
              <a:rPr lang="en-US" altLang="zh-CN" sz="1600" dirty="0"/>
              <a:t> For message sequences, the synchronization algorithm that generates more valid messages within a certain period of time is more optimal.</a:t>
            </a:r>
            <a:endParaRPr lang="en-US" altLang="zh-CN" sz="1600" dirty="0"/>
          </a:p>
          <a:p>
            <a:pPr lvl="1"/>
            <a:r>
              <a:rPr lang="en-US" altLang="zh-CN" sz="1800" dirty="0"/>
              <a:t>Only as part of ros2</a:t>
            </a:r>
            <a:endParaRPr lang="zh-CN" alt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6796454" cy="6858000"/>
          </a:xfrm>
        </p:spPr>
        <p:txBody>
          <a:bodyPr>
            <a:normAutofit/>
          </a:bodyPr>
          <a:lstStyle/>
          <a:p>
            <a:r>
              <a:rPr lang="en-US" altLang="zh-CN" sz="2400" dirty="0"/>
              <a:t>SEAM</a:t>
            </a:r>
            <a:r>
              <a:rPr lang="zh-CN" altLang="en-US" sz="2400" dirty="0"/>
              <a:t>：</a:t>
            </a:r>
            <a:endParaRPr lang="en-US" altLang="zh-CN" sz="2400" dirty="0"/>
          </a:p>
          <a:p>
            <a:pPr lvl="1"/>
            <a:r>
              <a:rPr lang="en-US" altLang="zh-CN" sz="1800" dirty="0"/>
              <a:t>Message synchronization is specified within a range of time windows.</a:t>
            </a:r>
            <a:endParaRPr lang="en-US" altLang="zh-CN" sz="1800" dirty="0"/>
          </a:p>
          <a:p>
            <a:pPr lvl="1"/>
            <a:r>
              <a:rPr lang="en-US" altLang="zh-CN" sz="1800" dirty="0"/>
              <a:t>When new messages enter the synchronizer they are added to their respective queues </a:t>
            </a:r>
            <a:r>
              <a:rPr lang="zh-CN" altLang="en-US" sz="1800" dirty="0"/>
              <a:t>（</a:t>
            </a:r>
            <a:r>
              <a:rPr lang="en-US" altLang="zh-CN" sz="1800" dirty="0"/>
              <a:t>where their from</a:t>
            </a:r>
            <a:r>
              <a:rPr lang="zh-CN" altLang="en-US" sz="1800" dirty="0"/>
              <a:t>）</a:t>
            </a:r>
            <a:r>
              <a:rPr lang="en-US" altLang="zh-CN" sz="1800" dirty="0"/>
              <a:t>.</a:t>
            </a:r>
            <a:endParaRPr lang="en-US" altLang="zh-CN" sz="1800" dirty="0"/>
          </a:p>
          <a:p>
            <a:pPr lvl="1"/>
            <a:r>
              <a:rPr lang="en-US" altLang="zh-CN" sz="1800" dirty="0"/>
              <a:t>Until each queue has a message, the one with the largest timestamp in </a:t>
            </a:r>
            <a:r>
              <a:rPr lang="en-US" altLang="zh-CN" sz="1800" dirty="0"/>
              <a:t>all the queue is selected as the basic message.</a:t>
            </a:r>
            <a:endParaRPr lang="en-US" altLang="zh-CN" sz="1800" dirty="0"/>
          </a:p>
          <a:p>
            <a:pPr lvl="1"/>
            <a:r>
              <a:rPr lang="en-US" altLang="zh-CN" sz="1800" dirty="0"/>
              <a:t>Find messages within the specified range (compared to the base message) and add them to the selection set.</a:t>
            </a:r>
            <a:endParaRPr lang="en-US" altLang="zh-CN" sz="1800" dirty="0"/>
          </a:p>
          <a:p>
            <a:pPr lvl="1"/>
            <a:r>
              <a:rPr lang="en-US" altLang="zh-CN" sz="1800" dirty="0"/>
              <a:t>In the candidate set, find the earliest time in each queue and add it to the output set. </a:t>
            </a:r>
            <a:endParaRPr lang="en-US" altLang="zh-CN" sz="1800" dirty="0"/>
          </a:p>
          <a:p>
            <a:pPr lvl="1"/>
            <a:r>
              <a:rPr lang="en-US" altLang="zh-CN" sz="1800" dirty="0"/>
              <a:t>If the output set includes messages from all queues, consolidate the messages and output them, and then remove all messages before the basic message in the candidate set. </a:t>
            </a:r>
            <a:endParaRPr lang="en-US" altLang="zh-CN" sz="1800" dirty="0"/>
          </a:p>
          <a:p>
            <a:pPr lvl="1"/>
            <a:r>
              <a:rPr lang="en-US" altLang="zh-CN" sz="1800" dirty="0"/>
              <a:t>If does not contain all queues, wait until satisfied</a:t>
            </a:r>
            <a:endParaRPr lang="en-US" altLang="zh-CN" sz="1800" dirty="0"/>
          </a:p>
        </p:txBody>
      </p:sp>
      <p:pic>
        <p:nvPicPr>
          <p:cNvPr id="5" name="图片 4"/>
          <p:cNvPicPr>
            <a:picLocks noChangeAspect="1"/>
          </p:cNvPicPr>
          <p:nvPr/>
        </p:nvPicPr>
        <p:blipFill>
          <a:blip r:embed="rId1"/>
          <a:stretch>
            <a:fillRect/>
          </a:stretch>
        </p:blipFill>
        <p:spPr>
          <a:xfrm>
            <a:off x="6991568" y="1368571"/>
            <a:ext cx="5036308" cy="33050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r>
              <a:rPr lang="en-US" altLang="zh-CN" sz="2400" dirty="0"/>
              <a:t>Parallel Path Progression DAG Scheduling</a:t>
            </a:r>
            <a:r>
              <a:rPr lang="zh-CN" altLang="en-US" sz="2400" dirty="0"/>
              <a:t>（</a:t>
            </a:r>
            <a:r>
              <a:rPr lang="en-US" altLang="zh-CN" sz="2400" dirty="0"/>
              <a:t>ITC2023</a:t>
            </a:r>
            <a:r>
              <a:rPr lang="zh-CN" altLang="en-US" sz="2400" dirty="0"/>
              <a:t>）</a:t>
            </a:r>
            <a:endParaRPr lang="en-US" altLang="zh-CN" sz="2400" dirty="0"/>
          </a:p>
          <a:p>
            <a:r>
              <a:rPr lang="en-US" altLang="zh-CN" sz="2000" dirty="0"/>
              <a:t>Sustainable response time analysis for an arbitrary set of paths with a maximum number of processors</a:t>
            </a:r>
            <a:endParaRPr lang="en-US" altLang="zh-CN" sz="2000" dirty="0"/>
          </a:p>
          <a:p>
            <a:pPr lvl="1"/>
            <a:r>
              <a:rPr lang="en-US" altLang="zh-CN" sz="1710" dirty="0"/>
              <a:t>if there M processors, it is M-paths analysis</a:t>
            </a:r>
            <a:endParaRPr lang="en-US" altLang="zh-CN" sz="1710" dirty="0"/>
          </a:p>
          <a:p>
            <a:pPr lvl="1"/>
            <a:r>
              <a:rPr lang="en-US" altLang="zh-CN" sz="1800" dirty="0"/>
              <a:t>Find a set of paths that completely cover the DAG or an approximation of a bounded worst-case response time via a polynomial-time algorithm. And consider the changes with resources to ensure sustainable analysis and find the approximate optimal solution within the range according to the polynomial algorithm.</a:t>
            </a:r>
            <a:endParaRPr lang="en-US" altLang="zh-CN" sz="1800" dirty="0"/>
          </a:p>
          <a:p>
            <a:r>
              <a:rPr lang="en-US" altLang="zh-CN" sz="2000" dirty="0"/>
              <a:t>Based on the above analysis, hierarchical scheduling is proposed:</a:t>
            </a:r>
            <a:endParaRPr lang="en-US" altLang="zh-CN" sz="2000" dirty="0"/>
          </a:p>
          <a:p>
            <a:r>
              <a:rPr lang="en-US" altLang="zh-CN" sz="2000" dirty="0"/>
              <a:t>Gang Reservation Provisioning:</a:t>
            </a:r>
            <a:endParaRPr lang="en-US" altLang="zh-CN" sz="2000" dirty="0"/>
          </a:p>
          <a:p>
            <a:pPr lvl="1"/>
            <a:r>
              <a:rPr lang="en-US" altLang="zh-CN" sz="1800" dirty="0"/>
              <a:t>A group of processors are required to be available to complete a task together. The task first tries to find a set of processors that need to be all idle during execution. It is suitable for parallel work that requires a large number of processors to reduce switching overhead. But a waste of resources. .</a:t>
            </a:r>
            <a:endParaRPr lang="en-US" altLang="zh-CN" sz="1800" dirty="0"/>
          </a:p>
          <a:p>
            <a:r>
              <a:rPr lang="en-US" altLang="zh-CN" sz="2000" dirty="0"/>
              <a:t>Ordinary Reservation Provisioning:</a:t>
            </a:r>
            <a:endParaRPr lang="en-US" altLang="zh-CN" sz="2000" dirty="0"/>
          </a:p>
          <a:p>
            <a:pPr lvl="1"/>
            <a:r>
              <a:rPr lang="en-US" altLang="zh-CN" sz="1800" dirty="0"/>
              <a:t>Distributed execution, each processor processes part of the task (ordinary DAG, task fragments do not need to be executed synchronously) makes better use of resources, but the implementation is complicated and considers how to allocate it among processors.</a:t>
            </a:r>
            <a:endParaRPr lang="en-US" altLang="zh-C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r>
              <a:rPr lang="en-US" altLang="zh-CN" sz="2400" dirty="0"/>
              <a:t>Real-Time Scheduling of Autonomous Driving System with Guaranteed Timing Correctness</a:t>
            </a:r>
            <a:endParaRPr lang="en-US" altLang="zh-CN" sz="2400" dirty="0"/>
          </a:p>
          <a:p>
            <a:r>
              <a:rPr lang="en-US" altLang="zh-CN" sz="2000" dirty="0"/>
              <a:t>Provide an automated design-analysis-redesign process to improve the design efficiency of autonomous driving systems.</a:t>
            </a:r>
            <a:endParaRPr lang="en-US" altLang="zh-CN" sz="2000" dirty="0"/>
          </a:p>
          <a:p>
            <a:r>
              <a:rPr lang="en-US" altLang="zh-CN" sz="2000" dirty="0"/>
              <a:t>An integrated framework is proposed to jointly analyze the </a:t>
            </a:r>
            <a:r>
              <a:rPr lang="en-US" altLang="zh-CN" sz="2000" dirty="0" err="1"/>
              <a:t>schedulability</a:t>
            </a:r>
            <a:r>
              <a:rPr lang="en-US" altLang="zh-CN" sz="2000" dirty="0"/>
              <a:t> of individual tasks and the end-to-end latency of task chains in multi-rate DAGs.</a:t>
            </a:r>
            <a:endParaRPr lang="en-US" altLang="zh-CN" sz="2000" dirty="0"/>
          </a:p>
          <a:p>
            <a:r>
              <a:rPr lang="en-US" altLang="zh-CN" sz="2000" dirty="0"/>
              <a:t>Integer Linear Programming (ILP) techniques are designed to remove redundant workloads to increase the chance of meeting timing requirements.</a:t>
            </a:r>
            <a:endParaRPr lang="en-US" altLang="zh-CN" sz="2000" dirty="0"/>
          </a:p>
          <a:p>
            <a:r>
              <a:rPr lang="en-US" altLang="zh-CN" sz="2000" dirty="0"/>
              <a:t>The proposed framework realizes the automated process of iteratively creating, analyzing, and improving AD system design.</a:t>
            </a:r>
            <a:endParaRPr lang="en-US" altLang="zh-CN" sz="2000" dirty="0"/>
          </a:p>
          <a:p>
            <a:pPr lvl="1"/>
            <a:r>
              <a:rPr lang="en-US" altLang="zh-CN" sz="1800" dirty="0"/>
              <a:t>That is, the analysis results of the previous iteration provide valuable guidance for redesigning the AD system in the next iteration.</a:t>
            </a:r>
            <a:endParaRPr lang="en-US" altLang="zh-CN" sz="1800" dirty="0"/>
          </a:p>
          <a:p>
            <a:pPr lvl="1"/>
            <a:r>
              <a:rPr lang="en-US" altLang="zh-CN" sz="1800" dirty="0"/>
              <a:t>During the iteration process, it is necessary to ensure that the system meets both network and physical time constraints, use ILP to reduce unnecessary workload, task set </a:t>
            </a:r>
            <a:r>
              <a:rPr lang="en-US" altLang="zh-CN" sz="1800" dirty="0" err="1"/>
              <a:t>schedulability</a:t>
            </a:r>
            <a:r>
              <a:rPr lang="en-US" altLang="zh-CN" sz="1800" dirty="0"/>
              <a:t> and end-to-end timing. Unsatisfied iterations will have additional constraints.</a:t>
            </a:r>
            <a:endParaRPr lang="en-US" altLang="zh-C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r>
              <a:rPr lang="en-US" altLang="zh-CN" sz="2400" dirty="0"/>
              <a:t>Bounding the Response Time of DAG Tasks Using Long </a:t>
            </a:r>
            <a:endParaRPr lang="en-US" altLang="zh-CN" sz="2400" dirty="0"/>
          </a:p>
          <a:p>
            <a:r>
              <a:rPr lang="en-US" altLang="zh-CN" sz="2000" dirty="0"/>
              <a:t>The traditional Graham bound method is too conservative in some cases because it assumes that vertices on non-longest paths will execute in parallel with vertices on the longest path, thus interfering with each other.</a:t>
            </a:r>
            <a:endParaRPr lang="en-US" altLang="zh-CN" sz="2000" dirty="0"/>
          </a:p>
          <a:p>
            <a:r>
              <a:rPr lang="en-US" altLang="zh-CN" sz="2000" dirty="0"/>
              <a:t>A new response time bounding method is proposed that considers the length of multiple longer paths. Workloads that must execute in parallel and cannot interfere with each other are more precisely identified (via virtual paths and constrained critical paths).</a:t>
            </a:r>
            <a:endParaRPr lang="en-US" altLang="zh-CN" sz="2000" dirty="0"/>
          </a:p>
          <a:p>
            <a:r>
              <a:rPr lang="en-US" altLang="zh-CN" sz="2000" dirty="0"/>
              <a:t>Virtual Path</a:t>
            </a:r>
            <a:endParaRPr lang="en-US" altLang="zh-CN" sz="2000" dirty="0"/>
          </a:p>
          <a:p>
            <a:pPr lvl="1"/>
            <a:r>
              <a:rPr lang="en-US" altLang="zh-CN" sz="1800" dirty="0"/>
              <a:t>A collection of vertices executed in different time units. There is no direct sequential relationship between vertices. The length is the sum of the execution times of all vertices it contains</a:t>
            </a:r>
            <a:endParaRPr lang="en-US" altLang="zh-CN" sz="1800" dirty="0"/>
          </a:p>
          <a:p>
            <a:pPr lvl="1"/>
            <a:r>
              <a:rPr lang="en-US" altLang="zh-CN" sz="1800" dirty="0"/>
              <a:t>Since vertices on the virtual path will not be executed in parallel, those not on it are considered for parallel execution.</a:t>
            </a:r>
            <a:endParaRPr lang="en-US" altLang="zh-CN" sz="1800" dirty="0"/>
          </a:p>
          <a:p>
            <a:r>
              <a:rPr lang="en-US" altLang="zh-CN" sz="2000" dirty="0"/>
              <a:t>Restricted Critical Path</a:t>
            </a:r>
            <a:endParaRPr lang="en-US" altLang="zh-CN" sz="2000" dirty="0"/>
          </a:p>
          <a:p>
            <a:pPr lvl="1"/>
            <a:r>
              <a:rPr lang="en-US" altLang="zh-CN" sz="1800" dirty="0"/>
              <a:t>A set of vertex sequences selected by a specific rule for a given execution sequence</a:t>
            </a:r>
            <a:endParaRPr lang="en-US" altLang="zh-C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12192000" cy="6858000"/>
          </a:xfrm>
        </p:spPr>
        <p:txBody>
          <a:bodyPr>
            <a:normAutofit/>
          </a:bodyPr>
          <a:lstStyle/>
          <a:p>
            <a:r>
              <a:rPr lang="en-US" altLang="zh-CN" sz="2400" dirty="0"/>
              <a:t>Minimizing Probabilistic End-to-end Latencies of Autonomous Driving </a:t>
            </a:r>
            <a:endParaRPr lang="en-US" altLang="zh-CN" sz="2400" dirty="0"/>
          </a:p>
          <a:p>
            <a:r>
              <a:rPr lang="en-US" altLang="zh-CN" sz="2000" dirty="0"/>
              <a:t>Reduce the probabilistic end-to-end delays (PEELs) of task sequences through two stages.</a:t>
            </a:r>
            <a:endParaRPr lang="en-US" altLang="zh-CN" sz="2000" dirty="0"/>
          </a:p>
          <a:p>
            <a:pPr lvl="1"/>
            <a:r>
              <a:rPr lang="en-US" altLang="zh-CN" sz="1800" dirty="0"/>
              <a:t>PEELs take into account the uncertainty of task execution time</a:t>
            </a:r>
            <a:endParaRPr lang="en-US" altLang="zh-CN" sz="1800" dirty="0"/>
          </a:p>
          <a:p>
            <a:pPr lvl="1"/>
            <a:r>
              <a:rPr lang="en-US" altLang="zh-CN" sz="1800" dirty="0"/>
              <a:t>PEELs can give the worst-case delay for task completion at a given confidence level. For example, it can be expressed as "With 99% confidence, the execution delay of the task will not exceed a certain value."</a:t>
            </a:r>
            <a:endParaRPr lang="en-US" altLang="zh-CN" sz="1800" dirty="0"/>
          </a:p>
          <a:p>
            <a:r>
              <a:rPr lang="en-US" altLang="zh-CN" sz="2000" dirty="0"/>
              <a:t>Two stages:</a:t>
            </a:r>
            <a:endParaRPr lang="en-US" altLang="zh-CN" sz="2000" dirty="0"/>
          </a:p>
          <a:p>
            <a:r>
              <a:rPr lang="en-US" altLang="zh-CN" sz="2000" dirty="0"/>
              <a:t>Baseline schedule generation</a:t>
            </a:r>
            <a:endParaRPr lang="en-US" altLang="zh-CN" sz="2000" dirty="0"/>
          </a:p>
          <a:p>
            <a:pPr lvl="1"/>
            <a:r>
              <a:rPr lang="en-US" altLang="zh-CN" sz="1800" dirty="0"/>
              <a:t>Estimate the lower bound of the total unavailable idle time and generate a baseline schedule to avoid unavailable idle time as much as possible, thereby improving the feasibility of scheduling.</a:t>
            </a:r>
            <a:endParaRPr lang="en-US" altLang="zh-CN" sz="1800" dirty="0"/>
          </a:p>
          <a:p>
            <a:pPr lvl="1"/>
            <a:r>
              <a:rPr lang="en-US" altLang="zh-CN" sz="1800" dirty="0"/>
              <a:t>Non-available idle time: The processor has no tasks to execute at a certain time, and this time period cannot be used to start subsequent tasks in advance.</a:t>
            </a:r>
            <a:endParaRPr lang="en-US" altLang="zh-CN" sz="1800" dirty="0"/>
          </a:p>
          <a:p>
            <a:r>
              <a:rPr lang="en-US" altLang="zh-CN" sz="2000" dirty="0"/>
              <a:t>Mission phase optimization</a:t>
            </a:r>
            <a:endParaRPr lang="en-US" altLang="zh-CN" sz="2000" dirty="0"/>
          </a:p>
          <a:p>
            <a:pPr lvl="1"/>
            <a:r>
              <a:rPr lang="en-US" altLang="zh-CN" sz="1800" dirty="0"/>
              <a:t>Search for optimal task phase combinations to further reduce PEELs for a specific task sequence</a:t>
            </a:r>
            <a:endParaRPr lang="en-US" altLang="zh-CN" sz="18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5953</Words>
  <Application>WPS 演示</Application>
  <PresentationFormat>宽屏</PresentationFormat>
  <Paragraphs>61</Paragraphs>
  <Slides>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vt:i4>
      </vt:variant>
    </vt:vector>
  </HeadingPairs>
  <TitlesOfParts>
    <vt:vector size="20" baseType="lpstr">
      <vt:lpstr>Arial</vt:lpstr>
      <vt:lpstr>宋体</vt:lpstr>
      <vt:lpstr>Wingdings</vt:lpstr>
      <vt:lpstr>等线</vt:lpstr>
      <vt:lpstr>汉仪中等线KW</vt:lpstr>
      <vt:lpstr>微软雅黑</vt:lpstr>
      <vt:lpstr>汉仪旗黑</vt:lpstr>
      <vt:lpstr>宋体</vt:lpstr>
      <vt:lpstr>Arial Unicode MS</vt:lpstr>
      <vt:lpstr>等线 Light</vt:lpstr>
      <vt:lpstr>Calibri</vt:lpstr>
      <vt:lpstr>Helvetica Neue</vt:lpstr>
      <vt:lpstr>汉仪书宋二KW</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wangshumo</dc:creator>
  <cp:lastModifiedBy>wsm</cp:lastModifiedBy>
  <cp:revision>7</cp:revision>
  <dcterms:created xsi:type="dcterms:W3CDTF">2024-05-14T10:32:45Z</dcterms:created>
  <dcterms:modified xsi:type="dcterms:W3CDTF">2024-05-14T10:32:45Z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E2E885EEA22102CF593D4366CC0F537E_42</vt:lpwstr>
  </property>
  <property fmtid="{D5CDD505-2E9C-101B-9397-08002B2CF9AE}" pid="3" name="KSOProductBuildVer">
    <vt:lpwstr>2052-6.7.1.8828</vt:lpwstr>
  </property>
</Properties>
</file>