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4" r:id="rId2"/>
    <p:sldId id="285" r:id="rId3"/>
    <p:sldId id="289" r:id="rId4"/>
    <p:sldId id="290" r:id="rId5"/>
    <p:sldId id="297" r:id="rId6"/>
    <p:sldId id="298" r:id="rId7"/>
    <p:sldId id="291" r:id="rId8"/>
    <p:sldId id="292" r:id="rId9"/>
    <p:sldId id="299" r:id="rId10"/>
    <p:sldId id="294" r:id="rId11"/>
    <p:sldId id="295" r:id="rId12"/>
    <p:sldId id="300" r:id="rId13"/>
    <p:sldId id="296" r:id="rId14"/>
    <p:sldId id="279" r:id="rId15"/>
    <p:sldId id="280" r:id="rId16"/>
    <p:sldId id="28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0" autoAdjust="0"/>
  </p:normalViewPr>
  <p:slideViewPr>
    <p:cSldViewPr snapToGrid="0">
      <p:cViewPr varScale="1">
        <p:scale>
          <a:sx n="90" d="100"/>
          <a:sy n="90"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3BCA0-073B-4AA3-93D1-1E422E4EF703}" type="datetimeFigureOut">
              <a:rPr lang="zh-CN" altLang="en-US" smtClean="0"/>
              <a:t>2024/4/21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7AB84-01CF-4C10-A18D-6A5B91E64462}" type="slidenum">
              <a:rPr lang="zh-CN" altLang="en-US" smtClean="0"/>
              <a:t>‹#›</a:t>
            </a:fld>
            <a:endParaRPr lang="zh-CN" altLang="en-US"/>
          </a:p>
        </p:txBody>
      </p:sp>
    </p:spTree>
    <p:extLst>
      <p:ext uri="{BB962C8B-B14F-4D97-AF65-F5344CB8AC3E}">
        <p14:creationId xmlns:p14="http://schemas.microsoft.com/office/powerpoint/2010/main" val="216452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a:t>
            </a:fld>
            <a:endParaRPr lang="zh-CN" altLang="en-US" dirty="0"/>
          </a:p>
        </p:txBody>
      </p:sp>
    </p:spTree>
    <p:extLst>
      <p:ext uri="{BB962C8B-B14F-4D97-AF65-F5344CB8AC3E}">
        <p14:creationId xmlns:p14="http://schemas.microsoft.com/office/powerpoint/2010/main" val="212003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take the upper limit in two </a:t>
            </a:r>
            <a:r>
              <a:rPr lang="en-US" altLang="zh-CN" dirty="0" err="1"/>
              <a:t>parts.The</a:t>
            </a:r>
            <a:r>
              <a:rPr lang="en-US" altLang="zh-CN" dirty="0"/>
              <a:t> upper limit we can obtain from the first part is T. Event c0 captures external event z with a cycle of T, so it will be captured no later than one cycle T after the external event starts triggering at t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second part, we will calculate the upper bound for every two adjacent events. Firstly, we will use the symbol s to represent the state of the event, which is a scheduling task or network task.</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10</a:t>
            </a:fld>
            <a:endParaRPr lang="zh-CN" altLang="en-US"/>
          </a:p>
        </p:txBody>
      </p:sp>
    </p:spTree>
    <p:extLst>
      <p:ext uri="{BB962C8B-B14F-4D97-AF65-F5344CB8AC3E}">
        <p14:creationId xmlns:p14="http://schemas.microsoft.com/office/powerpoint/2010/main" val="243331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Case 1, both adjacent events are scheduling tasks. We refer to reference 1 for the upper time limit of the fixed size buffer event triggering chain. Obtain the upper bound D. Obtain the time required for the system to process a certain workload through the resource curve.</a:t>
            </a:r>
          </a:p>
          <a:p>
            <a:r>
              <a:rPr lang="en-US" altLang="zh-CN" dirty="0"/>
              <a:t>Case 2, the second task is a network task. According to the token bucket algorithm, we can obtain the delay of data frames under ATS shaping. It has an impact on high priority H, low priority L, same priority j, and data frame length. Then we can obtain the upper bound D.</a:t>
            </a:r>
          </a:p>
          <a:p>
            <a:r>
              <a:rPr lang="en-US" altLang="zh-CN" dirty="0"/>
              <a:t>Case 3, the first task is a scheduling task, and the other is a network task. On the basis of case 1, it is necessary to consider the delay of network transmission. We can obtain an upper bound of D.</a:t>
            </a:r>
          </a:p>
          <a:p>
            <a:r>
              <a:rPr lang="en-US" altLang="zh-CN" dirty="0"/>
              <a:t>Finally, we can obtain the maximum reaction time as follows.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11</a:t>
            </a:fld>
            <a:endParaRPr lang="zh-CN" altLang="en-US"/>
          </a:p>
        </p:txBody>
      </p:sp>
    </p:spTree>
    <p:extLst>
      <p:ext uri="{BB962C8B-B14F-4D97-AF65-F5344CB8AC3E}">
        <p14:creationId xmlns:p14="http://schemas.microsoft.com/office/powerpoint/2010/main" val="132843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defined the end time of the event. The end times for scheduling tasks, network tasks, and external events are represented as follows.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12</a:t>
            </a:fld>
            <a:endParaRPr lang="zh-CN" altLang="en-US"/>
          </a:p>
        </p:txBody>
      </p:sp>
    </p:spTree>
    <p:extLst>
      <p:ext uri="{BB962C8B-B14F-4D97-AF65-F5344CB8AC3E}">
        <p14:creationId xmlns:p14="http://schemas.microsoft.com/office/powerpoint/2010/main" val="188899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compared our work with DAC 2007 and the results were better</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13</a:t>
            </a:fld>
            <a:endParaRPr lang="zh-CN" altLang="en-US"/>
          </a:p>
        </p:txBody>
      </p:sp>
    </p:spTree>
    <p:extLst>
      <p:ext uri="{BB962C8B-B14F-4D97-AF65-F5344CB8AC3E}">
        <p14:creationId xmlns:p14="http://schemas.microsoft.com/office/powerpoint/2010/main" val="155888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14</a:t>
            </a:fld>
            <a:endParaRPr lang="zh-CN" altLang="en-US"/>
          </a:p>
        </p:txBody>
      </p:sp>
    </p:spTree>
    <p:extLst>
      <p:ext uri="{BB962C8B-B14F-4D97-AF65-F5344CB8AC3E}">
        <p14:creationId xmlns:p14="http://schemas.microsoft.com/office/powerpoint/2010/main" val="341763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15</a:t>
            </a:fld>
            <a:endParaRPr lang="zh-CN" altLang="en-US"/>
          </a:p>
        </p:txBody>
      </p:sp>
    </p:spTree>
    <p:extLst>
      <p:ext uri="{BB962C8B-B14F-4D97-AF65-F5344CB8AC3E}">
        <p14:creationId xmlns:p14="http://schemas.microsoft.com/office/powerpoint/2010/main" val="1170435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16</a:t>
            </a:fld>
            <a:endParaRPr lang="zh-CN" altLang="en-US" dirty="0"/>
          </a:p>
        </p:txBody>
      </p:sp>
    </p:spTree>
    <p:extLst>
      <p:ext uri="{BB962C8B-B14F-4D97-AF65-F5344CB8AC3E}">
        <p14:creationId xmlns:p14="http://schemas.microsoft.com/office/powerpoint/2010/main" val="364340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 conducted a work on reaction time analysis last year. Reaction Time Analysis of Task Chains for TSN-based Distributed Real-time Systems</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For instance, during automatic vehicle cruising, if the reaction time of the control unit exceeds 50 milliseconds, although it may still complete the deceleration control within the deadline, the delay in the control signal could result in a sudden deceleration and loss of vehicle stability. Moreover, the recency of data is essential for its timeliness, and in the context of autonomous driving systems, more up-to-date data can facilitate more precise decision-making.</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Then Model and Analyze reaction time of task chains of distributed real-time systems based on the IEEE 802.1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Qcr</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standard</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2</a:t>
            </a:fld>
            <a:endParaRPr lang="zh-CN" altLang="en-US"/>
          </a:p>
        </p:txBody>
      </p:sp>
    </p:spTree>
    <p:extLst>
      <p:ext uri="{BB962C8B-B14F-4D97-AF65-F5344CB8AC3E}">
        <p14:creationId xmlns:p14="http://schemas.microsoft.com/office/powerpoint/2010/main" val="228941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lot of classical work for the analysis of task chains. For example, summing each WCRT and cycle. </a:t>
            </a:r>
            <a:r>
              <a:rPr lang="en-US" altLang="zh-CN" dirty="0" err="1"/>
              <a:t>Analyse</a:t>
            </a:r>
            <a:r>
              <a:rPr lang="en-US" altLang="zh-CN" dirty="0"/>
              <a:t> the response time by forward task chaining. Transform task chains of multiple ECUs into communication task chains and individual task chains, and </a:t>
            </a:r>
            <a:r>
              <a:rPr lang="en-US" altLang="zh-CN" dirty="0" err="1"/>
              <a:t>analyse</a:t>
            </a:r>
            <a:r>
              <a:rPr lang="en-US" altLang="zh-CN" dirty="0"/>
              <a:t> joint task chains by cutting theorems. However, most of the existing analyses are based on the CAN bus connecting the ECUs. The amount of data transfer is proliferating and the CAN bus cannot better meet the requirements of some embedded real-time systems.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3</a:t>
            </a:fld>
            <a:endParaRPr lang="zh-CN" altLang="en-US"/>
          </a:p>
        </p:txBody>
      </p:sp>
    </p:spTree>
    <p:extLst>
      <p:ext uri="{BB962C8B-B14F-4D97-AF65-F5344CB8AC3E}">
        <p14:creationId xmlns:p14="http://schemas.microsoft.com/office/powerpoint/2010/main" val="355654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4</a:t>
            </a:fld>
            <a:endParaRPr lang="zh-CN" altLang="en-US"/>
          </a:p>
        </p:txBody>
      </p:sp>
    </p:spTree>
    <p:extLst>
      <p:ext uri="{BB962C8B-B14F-4D97-AF65-F5344CB8AC3E}">
        <p14:creationId xmlns:p14="http://schemas.microsoft.com/office/powerpoint/2010/main" val="139988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5</a:t>
            </a:fld>
            <a:endParaRPr lang="zh-CN" altLang="en-US"/>
          </a:p>
        </p:txBody>
      </p:sp>
    </p:spTree>
    <p:extLst>
      <p:ext uri="{BB962C8B-B14F-4D97-AF65-F5344CB8AC3E}">
        <p14:creationId xmlns:p14="http://schemas.microsoft.com/office/powerpoint/2010/main" val="401769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consider implicit communication as well as event triggering. The task chain is composed of scheduling tasks τ and network task m. All tasks have a buffer for data read and write. The first and last tasks in the task chain can only be scheduling tasks, they are on the ECU. External event z is valid when the CPU is idle. The first task is periodically released, capturing z. Tasks on two different ECUs require network task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At time 4, the system generated an external event and wrote data to the input buffer B0 of task J02. At this time, the CPU is idle and z is valid. At time 10, the scheduling task J02 on ECU1 ends and the updated data is written to B1. After the end of J11, the output is transmitted to ECU2 through the network, queued at time 17, processed by ATS shaping algorithm, and ended by switch 1 at time 21. The final data result regarding the external event z is generated at time t=36.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6</a:t>
            </a:fld>
            <a:endParaRPr lang="zh-CN" altLang="en-US"/>
          </a:p>
        </p:txBody>
      </p:sp>
    </p:spTree>
    <p:extLst>
      <p:ext uri="{BB962C8B-B14F-4D97-AF65-F5344CB8AC3E}">
        <p14:creationId xmlns:p14="http://schemas.microsoft.com/office/powerpoint/2010/main" val="43919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consider implicit communication as well as event triggering. The task chain is composed of scheduling tasks τ and network task m. All tasks have a buffer for data read and write. The first and last tasks in the task chain can only be scheduling tasks, they are on the ECU. The first task is periodically released, capturing z. Tasks on two different ECUs require network task connection.</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At the system time $t=4$, an external event occurs and the relevant initial data is written into the input buffer $B_0$ of task $J_0^2$. At time $t=6$, the sampling task $J_0^2$ that was released captures the external event data updated in its input buffer $B_0$. At $t=10$, the scheduling task $J_0^2$ on ECU1 finishes processing the data and writes the updated data into the input buffer $B_1$ of task $J_1^1$. When task $J_1^1$ ends, the resulting output begins to be transmitted over the network to ECU2. The data frame is enqueued at time $t=17$, shaped by the ATS algorithm, and by time $t=21$, the entire data frame has finished processing at switch 1. As required by network topology or routing selection algorithms, the data frame is directed to switch 2, where it continues to undergo ATS-related processing. Similarly, at time $t=32$, the data frame is transmitted from switch 2 to ECU2. Finally, at time $t=36$, the final data result regarding the external event z is produced. As shown in the figure, according to the definition, the reaction time of the task chain processing external event z is $R(C) = 36 - 4 = 32$. The incentivized action resulting from external event z occurs after the final result of the task chain is produced, at the release time of the next data processing task following the last task in the chain. According to the task model of this paper, the time of the incentivized action is the release time of the next task after the last task in the task chain, which is also the end time of the last task in the chain, because we are using an event-triggered method. Therefore, by definition, the data age of the task chain is $D(C) = 36 - 6 = 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7</a:t>
            </a:fld>
            <a:endParaRPr lang="zh-CN" altLang="en-US"/>
          </a:p>
        </p:txBody>
      </p:sp>
    </p:spTree>
    <p:extLst>
      <p:ext uri="{BB962C8B-B14F-4D97-AF65-F5344CB8AC3E}">
        <p14:creationId xmlns:p14="http://schemas.microsoft.com/office/powerpoint/2010/main" val="983052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defined the end time of the event. The end times for scheduling tasks, network tasks, and external events are represented as follows.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8</a:t>
            </a:fld>
            <a:endParaRPr lang="zh-CN" altLang="en-US"/>
          </a:p>
        </p:txBody>
      </p:sp>
    </p:spTree>
    <p:extLst>
      <p:ext uri="{BB962C8B-B14F-4D97-AF65-F5344CB8AC3E}">
        <p14:creationId xmlns:p14="http://schemas.microsoft.com/office/powerpoint/2010/main" val="292172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defined the end time of the event. The end times for scheduling tasks, network tasks, and external events are represented as follows.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9</a:t>
            </a:fld>
            <a:endParaRPr lang="zh-CN" altLang="en-US"/>
          </a:p>
        </p:txBody>
      </p:sp>
    </p:spTree>
    <p:extLst>
      <p:ext uri="{BB962C8B-B14F-4D97-AF65-F5344CB8AC3E}">
        <p14:creationId xmlns:p14="http://schemas.microsoft.com/office/powerpoint/2010/main" val="214582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7FE13-190C-83A2-D935-ACF908646E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8D767-1E70-A336-BBEB-169470CBE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402759-7CFD-4B05-5B86-62639DE2C2C4}"/>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DB055B47-A50F-90C6-86A6-9043307BD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50F7B4-1AB0-A960-0B5B-B7F03EAAD59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3183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BC2F5-3226-91FF-8417-5B7E47A40A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0FE652-94F2-F7D8-21FE-69F8856EE5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71B04-425A-48BB-114F-98920DD15C06}"/>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362AE638-3CF6-CDA2-EF79-D6D58ABF4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DE323-38AB-5233-B762-C91A5AE07E88}"/>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511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6008A2-C103-3F22-BF57-163C196086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3BF35D-2613-410B-993E-5DD9759768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02397-A7D8-E31B-E97E-AC50930BFD31}"/>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5934B03B-3D5A-47FD-622E-E258595873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12DE7-90BA-506C-E4FA-E352BF24448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72076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B006-AA3A-AFC1-70AF-00D9CA7EE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334F-FB78-58D3-B1B0-5B29630C9B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D71BC0-0C47-6C47-0BF9-BBFB25C65D9F}"/>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C1EC8B1D-6208-5FFD-89E6-4E67F60F1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9505B-FD24-FF93-C150-830A7B12380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6312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299B4-ADA2-A1ED-26AB-3EB4830AB4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5BEE24-5A0D-6214-9B50-45612124F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CF12BD-662B-C0B4-79E4-248B4CF6497D}"/>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26B9AD99-A91F-6C88-98DA-9001ABD49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B6629-76AA-E2BC-79F0-B7E9D0D118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1116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EF0D3-856A-0E25-3379-BB3EAFC943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DBA2E-88DF-94A8-6904-4023859D00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E3998F-72F6-814F-E099-5053D0719E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59E4D2-6E2B-5196-4880-13E2B3F438E1}"/>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6" name="页脚占位符 5">
            <a:extLst>
              <a:ext uri="{FF2B5EF4-FFF2-40B4-BE49-F238E27FC236}">
                <a16:creationId xmlns:a16="http://schemas.microsoft.com/office/drawing/2014/main" id="{5C81EB63-A99C-88CE-B8A7-E0AE0D05A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5D8394-5877-FED6-E27F-FAB026EC024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9181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351E3-08AE-44C6-52F4-8A7AA0CB2C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4D7BBA-CC78-ABF4-EF2E-C662E5AAC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C68B-B5BE-1D32-6C96-79BEFBE75F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2316B9-9DF9-1B12-766D-32D831E81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B53E67-BE7B-166B-4DEC-A9FF15ECFD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BAE2B-DCD0-C479-AFBC-1C7501D592E5}"/>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8" name="页脚占位符 7">
            <a:extLst>
              <a:ext uri="{FF2B5EF4-FFF2-40B4-BE49-F238E27FC236}">
                <a16:creationId xmlns:a16="http://schemas.microsoft.com/office/drawing/2014/main" id="{1D6FE8C4-69D0-7827-ED68-DED96B9C80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6C5E03-D675-FD19-D865-F2BA031FEA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8126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71513-CBDE-72B8-D597-3705D1DC88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9ACEA9-AA04-CE4D-D528-239A0BEE7200}"/>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4" name="页脚占位符 3">
            <a:extLst>
              <a:ext uri="{FF2B5EF4-FFF2-40B4-BE49-F238E27FC236}">
                <a16:creationId xmlns:a16="http://schemas.microsoft.com/office/drawing/2014/main" id="{56712ECB-A149-B67B-3419-C4B94DEF3A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9389F9-D42B-3FCD-2476-F2FC5544F1C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3658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0C3D1A-F27C-7259-6915-A331A7F8669E}"/>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3" name="页脚占位符 2">
            <a:extLst>
              <a:ext uri="{FF2B5EF4-FFF2-40B4-BE49-F238E27FC236}">
                <a16:creationId xmlns:a16="http://schemas.microsoft.com/office/drawing/2014/main" id="{E1D260A4-6CCA-2A99-2A07-696E330864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115970-8D99-8F0E-5601-660CA3728569}"/>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276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E256-2279-EBCD-DB48-CBFC33618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F4881F-5421-3CF9-560C-76056848A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3E4F0B-AC1F-08C2-4D38-E40BD459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AEE33-0FA8-E1D8-04C0-4B70452BB7DC}"/>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6" name="页脚占位符 5">
            <a:extLst>
              <a:ext uri="{FF2B5EF4-FFF2-40B4-BE49-F238E27FC236}">
                <a16:creationId xmlns:a16="http://schemas.microsoft.com/office/drawing/2014/main" id="{79F51058-D293-6C48-1E58-8C2516DC3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188DC-E78A-9601-27B7-F43CFA7F8D41}"/>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9121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2C82-5121-08D8-3212-B16ACBEAB4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4D1C2F-1EB3-599E-094B-A20664031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13F6E7-B3CA-6C8B-A6E6-22FDB051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CAD367-9192-4781-4CAE-A879663756DD}"/>
              </a:ext>
            </a:extLst>
          </p:cNvPr>
          <p:cNvSpPr>
            <a:spLocks noGrp="1"/>
          </p:cNvSpPr>
          <p:nvPr>
            <p:ph type="dt" sz="half" idx="10"/>
          </p:nvPr>
        </p:nvSpPr>
        <p:spPr/>
        <p:txBody>
          <a:bodyPr/>
          <a:lstStyle/>
          <a:p>
            <a:fld id="{47574B27-0941-438E-852F-CBC446AABACC}" type="datetimeFigureOut">
              <a:rPr lang="zh-CN" altLang="en-US" smtClean="0"/>
              <a:t>2024/4/21</a:t>
            </a:fld>
            <a:endParaRPr lang="zh-CN" altLang="en-US"/>
          </a:p>
        </p:txBody>
      </p:sp>
      <p:sp>
        <p:nvSpPr>
          <p:cNvPr id="6" name="页脚占位符 5">
            <a:extLst>
              <a:ext uri="{FF2B5EF4-FFF2-40B4-BE49-F238E27FC236}">
                <a16:creationId xmlns:a16="http://schemas.microsoft.com/office/drawing/2014/main" id="{F2A257CD-5590-9206-BB99-F796B00670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72B35-CA4A-E0EB-985F-F9F4E84BB9C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25106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83F4FE-5BEF-826D-1AEC-C4CE02BCA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A4204-6368-9C58-D617-4FF6FDACF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0E740-F681-606E-C0D1-A58AA045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74B27-0941-438E-852F-CBC446AABACC}" type="datetimeFigureOut">
              <a:rPr lang="zh-CN" altLang="en-US" smtClean="0"/>
              <a:t>2024/4/21</a:t>
            </a:fld>
            <a:endParaRPr lang="zh-CN" altLang="en-US"/>
          </a:p>
        </p:txBody>
      </p:sp>
      <p:sp>
        <p:nvSpPr>
          <p:cNvPr id="5" name="页脚占位符 4">
            <a:extLst>
              <a:ext uri="{FF2B5EF4-FFF2-40B4-BE49-F238E27FC236}">
                <a16:creationId xmlns:a16="http://schemas.microsoft.com/office/drawing/2014/main" id="{106E01D0-59B7-C190-5791-4901CCB18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4D87AF-1F48-149D-4905-FF772C66B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0826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08744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 to research</a:t>
              </a:r>
              <a:endPar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spTree>
    <p:extLst>
      <p:ext uri="{BB962C8B-B14F-4D97-AF65-F5344CB8AC3E}">
        <p14:creationId xmlns:p14="http://schemas.microsoft.com/office/powerpoint/2010/main" val="356956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89FD9E6-431C-A2AE-1F16-A2CB3762A3F7}"/>
              </a:ext>
            </a:extLst>
          </p:cNvPr>
          <p:cNvSpPr txBox="1"/>
          <p:nvPr/>
        </p:nvSpPr>
        <p:spPr>
          <a:xfrm>
            <a:off x="95250" y="1227773"/>
            <a:ext cx="6797487" cy="1002967"/>
          </a:xfrm>
          <a:prstGeom prst="rect">
            <a:avLst/>
          </a:prstGeom>
          <a:noFill/>
        </p:spPr>
        <p:txBody>
          <a:bodyPr wrap="square">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I. </a:t>
            </a:r>
            <a:r>
              <a:rPr lang="zh-CN" altLang="en-US" sz="1400" dirty="0">
                <a:latin typeface="微软雅黑" panose="020B0503020204020204" pitchFamily="34" charset="-122"/>
                <a:ea typeface="微软雅黑" panose="020B0503020204020204" pitchFamily="34" charset="-122"/>
              </a:rPr>
              <a:t>𝑓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𝑐</a:t>
            </a:r>
            <a:r>
              <a:rPr lang="en-US" altLang="zh-CN" sz="1400" dirty="0">
                <a:latin typeface="微软雅黑" panose="020B0503020204020204" pitchFamily="34" charset="-122"/>
                <a:ea typeface="微软雅黑" panose="020B0503020204020204" pitchFamily="34" charset="-122"/>
              </a:rPr>
              <a:t>0) − </a:t>
            </a:r>
            <a:r>
              <a:rPr lang="zh-CN" altLang="en-US" sz="1400" dirty="0">
                <a:latin typeface="微软雅黑" panose="020B0503020204020204" pitchFamily="34" charset="-122"/>
                <a:ea typeface="微软雅黑" panose="020B0503020204020204" pitchFamily="34" charset="-122"/>
              </a:rPr>
              <a:t>𝑡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𝑧</a:t>
            </a:r>
            <a:r>
              <a:rPr lang="en-US" altLang="zh-CN" sz="1400" dirty="0">
                <a:latin typeface="微软雅黑" panose="020B0503020204020204" pitchFamily="34" charset="-122"/>
                <a:ea typeface="微软雅黑" panose="020B0503020204020204" pitchFamily="34" charset="-122"/>
              </a:rPr>
              <a:t>) ≤ </a:t>
            </a:r>
            <a:r>
              <a:rPr lang="zh-CN" altLang="en-US" sz="1400" dirty="0">
                <a:latin typeface="微软雅黑" panose="020B0503020204020204" pitchFamily="34" charset="-122"/>
                <a:ea typeface="微软雅黑" panose="020B0503020204020204" pitchFamily="34" charset="-122"/>
              </a:rPr>
              <a:t>𝑇</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II</a:t>
            </a:r>
          </a:p>
        </p:txBody>
      </p:sp>
      <p:pic>
        <p:nvPicPr>
          <p:cNvPr id="12" name="图片 11">
            <a:extLst>
              <a:ext uri="{FF2B5EF4-FFF2-40B4-BE49-F238E27FC236}">
                <a16:creationId xmlns:a16="http://schemas.microsoft.com/office/drawing/2014/main" id="{68A34302-13AD-8E27-3035-8B8C618A5663}"/>
              </a:ext>
            </a:extLst>
          </p:cNvPr>
          <p:cNvPicPr>
            <a:picLocks noChangeAspect="1"/>
          </p:cNvPicPr>
          <p:nvPr/>
        </p:nvPicPr>
        <p:blipFill>
          <a:blip r:embed="rId3"/>
          <a:stretch>
            <a:fillRect/>
          </a:stretch>
        </p:blipFill>
        <p:spPr>
          <a:xfrm>
            <a:off x="1192261" y="1965081"/>
            <a:ext cx="4381408" cy="1588640"/>
          </a:xfrm>
          <a:prstGeom prst="rect">
            <a:avLst/>
          </a:prstGeom>
        </p:spPr>
      </p:pic>
      <p:sp>
        <p:nvSpPr>
          <p:cNvPr id="19" name="文本框 18">
            <a:extLst>
              <a:ext uri="{FF2B5EF4-FFF2-40B4-BE49-F238E27FC236}">
                <a16:creationId xmlns:a16="http://schemas.microsoft.com/office/drawing/2014/main" id="{7D6F0C19-1AB2-0E90-B231-540EF02514DE}"/>
              </a:ext>
            </a:extLst>
          </p:cNvPr>
          <p:cNvSpPr txBox="1"/>
          <p:nvPr/>
        </p:nvSpPr>
        <p:spPr>
          <a:xfrm>
            <a:off x="95250" y="3902191"/>
            <a:ext cx="9299762" cy="1392689"/>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vent</a:t>
            </a:r>
            <a:r>
              <a:rPr lang="zh-CN" altLang="en-US" sz="14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Status</a:t>
            </a:r>
            <a:r>
              <a:rPr lang="zh-CN" altLang="en-US" sz="1400"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𝑠 (·) represent</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 the status of each event in the task chain 𝐶 = {𝑧, 𝑐0, 𝑐1, 𝑐2, ..., 𝑐𝑛 }, i.e., for any event 𝑐𝑖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If it is a scheduling task, then 𝑠 (𝑐𝑖 ) = 𝜏,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If it is a network task, then 𝑠 (𝑐𝑖 ) = 𝑚.</a:t>
            </a:r>
          </a:p>
        </p:txBody>
      </p:sp>
    </p:spTree>
    <p:extLst>
      <p:ext uri="{BB962C8B-B14F-4D97-AF65-F5344CB8AC3E}">
        <p14:creationId xmlns:p14="http://schemas.microsoft.com/office/powerpoint/2010/main" val="77240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24FE47EF-C3E8-D84D-A30A-5D72A6706C78}"/>
              </a:ext>
            </a:extLst>
          </p:cNvPr>
          <p:cNvSpPr txBox="1"/>
          <p:nvPr/>
        </p:nvSpPr>
        <p:spPr>
          <a:xfrm>
            <a:off x="0" y="2628483"/>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2: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[2] </a:t>
            </a:r>
          </a:p>
        </p:txBody>
      </p:sp>
      <p:sp>
        <p:nvSpPr>
          <p:cNvPr id="14" name="文本框 13">
            <a:extLst>
              <a:ext uri="{FF2B5EF4-FFF2-40B4-BE49-F238E27FC236}">
                <a16:creationId xmlns:a16="http://schemas.microsoft.com/office/drawing/2014/main" id="{324E2126-232B-9C28-F5F3-9161C47A9F00}"/>
              </a:ext>
            </a:extLst>
          </p:cNvPr>
          <p:cNvSpPr txBox="1"/>
          <p:nvPr/>
        </p:nvSpPr>
        <p:spPr>
          <a:xfrm>
            <a:off x="441934" y="6486541"/>
            <a:ext cx="11491909" cy="430887"/>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1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100" dirty="0">
                <a:solidFill>
                  <a:schemeClr val="bg2">
                    <a:lumMod val="50000"/>
                  </a:schemeClr>
                </a:solidFill>
                <a:latin typeface="微软雅黑" panose="020B0503020204020204" pitchFamily="34" charset="-122"/>
                <a:ea typeface="微软雅黑" panose="020B0503020204020204" pitchFamily="34" charset="-122"/>
              </a:rPr>
              <a:t>] Jonathan Prados-Garzon, Lorena Chinchilla-Romero, Pablo Ameigeiras, Pablo Munoz, and Juan M. Lopez-Soler. 2021. Asynchronous Time-Sensitive Networking for Industrial Networks</a:t>
            </a:r>
          </a:p>
        </p:txBody>
      </p:sp>
      <p:pic>
        <p:nvPicPr>
          <p:cNvPr id="8" name="图片 7">
            <a:extLst>
              <a:ext uri="{FF2B5EF4-FFF2-40B4-BE49-F238E27FC236}">
                <a16:creationId xmlns:a16="http://schemas.microsoft.com/office/drawing/2014/main" id="{C005A1A4-C919-C4EE-22BB-036DB857DC92}"/>
              </a:ext>
            </a:extLst>
          </p:cNvPr>
          <p:cNvPicPr>
            <a:picLocks noChangeAspect="1"/>
          </p:cNvPicPr>
          <p:nvPr/>
        </p:nvPicPr>
        <p:blipFill>
          <a:blip r:embed="rId3"/>
          <a:stretch>
            <a:fillRect/>
          </a:stretch>
        </p:blipFill>
        <p:spPr>
          <a:xfrm>
            <a:off x="755557" y="3249814"/>
            <a:ext cx="2400000" cy="761905"/>
          </a:xfrm>
          <a:prstGeom prst="rect">
            <a:avLst/>
          </a:prstGeom>
        </p:spPr>
      </p:pic>
      <p:sp>
        <p:nvSpPr>
          <p:cNvPr id="16" name="文本框 15">
            <a:extLst>
              <a:ext uri="{FF2B5EF4-FFF2-40B4-BE49-F238E27FC236}">
                <a16:creationId xmlns:a16="http://schemas.microsoft.com/office/drawing/2014/main" id="{B692FF85-8852-4B26-1ED9-B0A24F6EB444}"/>
              </a:ext>
            </a:extLst>
          </p:cNvPr>
          <p:cNvSpPr txBox="1"/>
          <p:nvPr/>
        </p:nvSpPr>
        <p:spPr>
          <a:xfrm>
            <a:off x="60512" y="4130145"/>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3: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a:t>
            </a:r>
          </a:p>
        </p:txBody>
      </p:sp>
      <p:pic>
        <p:nvPicPr>
          <p:cNvPr id="20" name="图片 19">
            <a:extLst>
              <a:ext uri="{FF2B5EF4-FFF2-40B4-BE49-F238E27FC236}">
                <a16:creationId xmlns:a16="http://schemas.microsoft.com/office/drawing/2014/main" id="{7642F1B9-0448-C093-DA7F-C0A3D011D9E5}"/>
              </a:ext>
            </a:extLst>
          </p:cNvPr>
          <p:cNvPicPr>
            <a:picLocks noChangeAspect="1"/>
          </p:cNvPicPr>
          <p:nvPr/>
        </p:nvPicPr>
        <p:blipFill>
          <a:blip r:embed="rId4"/>
          <a:stretch>
            <a:fillRect/>
          </a:stretch>
        </p:blipFill>
        <p:spPr>
          <a:xfrm>
            <a:off x="932924" y="4751476"/>
            <a:ext cx="3738651" cy="679755"/>
          </a:xfrm>
          <a:prstGeom prst="rect">
            <a:avLst/>
          </a:prstGeom>
        </p:spPr>
      </p:pic>
      <p:sp>
        <p:nvSpPr>
          <p:cNvPr id="24" name="文本框 23">
            <a:extLst>
              <a:ext uri="{FF2B5EF4-FFF2-40B4-BE49-F238E27FC236}">
                <a16:creationId xmlns:a16="http://schemas.microsoft.com/office/drawing/2014/main" id="{4E7816B3-F7D4-5A25-20D7-E1C3DC709F97}"/>
              </a:ext>
            </a:extLst>
          </p:cNvPr>
          <p:cNvSpPr txBox="1"/>
          <p:nvPr/>
        </p:nvSpPr>
        <p:spPr>
          <a:xfrm>
            <a:off x="7423430" y="2276531"/>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Reaction Time</a:t>
            </a:r>
          </a:p>
        </p:txBody>
      </p:sp>
      <p:sp>
        <p:nvSpPr>
          <p:cNvPr id="25" name="箭头: 右 24">
            <a:extLst>
              <a:ext uri="{FF2B5EF4-FFF2-40B4-BE49-F238E27FC236}">
                <a16:creationId xmlns:a16="http://schemas.microsoft.com/office/drawing/2014/main" id="{005FD9F0-731C-ACE6-51C8-2B7960629DD5}"/>
              </a:ext>
            </a:extLst>
          </p:cNvPr>
          <p:cNvSpPr/>
          <p:nvPr/>
        </p:nvSpPr>
        <p:spPr>
          <a:xfrm>
            <a:off x="5706035" y="3184943"/>
            <a:ext cx="842682" cy="380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8D435C5-5509-2F50-C965-F4BEE50B1DA2}"/>
              </a:ext>
            </a:extLst>
          </p:cNvPr>
          <p:cNvSpPr txBox="1"/>
          <p:nvPr/>
        </p:nvSpPr>
        <p:spPr>
          <a:xfrm>
            <a:off x="0" y="1509705"/>
            <a:ext cx="6822141"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1: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𝝉 </a:t>
            </a:r>
            <a:r>
              <a:rPr lang="en-US" altLang="zh-CN" sz="1400" b="1" dirty="0">
                <a:latin typeface="微软雅黑" panose="020B0503020204020204" pitchFamily="34" charset="-122"/>
                <a:ea typeface="微软雅黑" panose="020B0503020204020204" pitchFamily="34" charset="-122"/>
              </a:rPr>
              <a:t>. [1] </a:t>
            </a:r>
          </a:p>
        </p:txBody>
      </p:sp>
      <p:pic>
        <p:nvPicPr>
          <p:cNvPr id="27" name="图片 26">
            <a:extLst>
              <a:ext uri="{FF2B5EF4-FFF2-40B4-BE49-F238E27FC236}">
                <a16:creationId xmlns:a16="http://schemas.microsoft.com/office/drawing/2014/main" id="{7B90BD5B-2A17-024D-D0CD-23FDC705C6C0}"/>
              </a:ext>
            </a:extLst>
          </p:cNvPr>
          <p:cNvPicPr>
            <a:picLocks noChangeAspect="1"/>
          </p:cNvPicPr>
          <p:nvPr/>
        </p:nvPicPr>
        <p:blipFill>
          <a:blip r:embed="rId5"/>
          <a:stretch>
            <a:fillRect/>
          </a:stretch>
        </p:blipFill>
        <p:spPr>
          <a:xfrm>
            <a:off x="755557" y="2104013"/>
            <a:ext cx="3916018" cy="345036"/>
          </a:xfrm>
          <a:prstGeom prst="rect">
            <a:avLst/>
          </a:prstGeom>
        </p:spPr>
      </p:pic>
      <p:sp>
        <p:nvSpPr>
          <p:cNvPr id="28" name="文本框 27">
            <a:extLst>
              <a:ext uri="{FF2B5EF4-FFF2-40B4-BE49-F238E27FC236}">
                <a16:creationId xmlns:a16="http://schemas.microsoft.com/office/drawing/2014/main" id="{C13A8FE2-FDA7-DD8A-2062-C00A609AD714}"/>
              </a:ext>
            </a:extLst>
          </p:cNvPr>
          <p:cNvSpPr txBox="1"/>
          <p:nvPr/>
        </p:nvSpPr>
        <p:spPr>
          <a:xfrm>
            <a:off x="441934" y="6244841"/>
            <a:ext cx="10972799" cy="261610"/>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[1] Yue Tang, Nan Guan, Xu Jiang, Zheng Dong, and Wang Yi. 2023. Reaction Time Analysis of Event-Triggered Processing Chains with Data Refreshing. DAC2023</a:t>
            </a:r>
          </a:p>
        </p:txBody>
      </p:sp>
      <p:pic>
        <p:nvPicPr>
          <p:cNvPr id="4" name="图片 3">
            <a:extLst>
              <a:ext uri="{FF2B5EF4-FFF2-40B4-BE49-F238E27FC236}">
                <a16:creationId xmlns:a16="http://schemas.microsoft.com/office/drawing/2014/main" id="{FA31306F-4257-5558-33E9-EC63B50531E2}"/>
              </a:ext>
            </a:extLst>
          </p:cNvPr>
          <p:cNvPicPr>
            <a:picLocks noChangeAspect="1"/>
          </p:cNvPicPr>
          <p:nvPr/>
        </p:nvPicPr>
        <p:blipFill>
          <a:blip r:embed="rId6"/>
          <a:stretch>
            <a:fillRect/>
          </a:stretch>
        </p:blipFill>
        <p:spPr>
          <a:xfrm>
            <a:off x="7055491" y="2878168"/>
            <a:ext cx="4380952" cy="1761905"/>
          </a:xfrm>
          <a:prstGeom prst="rect">
            <a:avLst/>
          </a:prstGeom>
        </p:spPr>
      </p:pic>
    </p:spTree>
    <p:extLst>
      <p:ext uri="{BB962C8B-B14F-4D97-AF65-F5344CB8AC3E}">
        <p14:creationId xmlns:p14="http://schemas.microsoft.com/office/powerpoint/2010/main" val="179820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D03B209-258A-30CC-7A41-801301F185B4}"/>
              </a:ext>
            </a:extLst>
          </p:cNvPr>
          <p:cNvPicPr>
            <a:picLocks noChangeAspect="1"/>
          </p:cNvPicPr>
          <p:nvPr/>
        </p:nvPicPr>
        <p:blipFill>
          <a:blip r:embed="rId3"/>
          <a:stretch>
            <a:fillRect/>
          </a:stretch>
        </p:blipFill>
        <p:spPr>
          <a:xfrm>
            <a:off x="990582" y="1746831"/>
            <a:ext cx="3603495" cy="2497159"/>
          </a:xfrm>
          <a:prstGeom prst="rect">
            <a:avLst/>
          </a:prstGeom>
        </p:spPr>
      </p:pic>
      <p:pic>
        <p:nvPicPr>
          <p:cNvPr id="7" name="图片 6">
            <a:extLst>
              <a:ext uri="{FF2B5EF4-FFF2-40B4-BE49-F238E27FC236}">
                <a16:creationId xmlns:a16="http://schemas.microsoft.com/office/drawing/2014/main" id="{23DB8F00-7F15-44E5-0A8C-7F8D284CD9AA}"/>
              </a:ext>
            </a:extLst>
          </p:cNvPr>
          <p:cNvPicPr>
            <a:picLocks noChangeAspect="1"/>
          </p:cNvPicPr>
          <p:nvPr/>
        </p:nvPicPr>
        <p:blipFill>
          <a:blip r:embed="rId4"/>
          <a:stretch>
            <a:fillRect/>
          </a:stretch>
        </p:blipFill>
        <p:spPr>
          <a:xfrm>
            <a:off x="6769137" y="1606390"/>
            <a:ext cx="4714286" cy="3980952"/>
          </a:xfrm>
          <a:prstGeom prst="rect">
            <a:avLst/>
          </a:prstGeom>
        </p:spPr>
      </p:pic>
      <p:pic>
        <p:nvPicPr>
          <p:cNvPr id="11" name="图片 10">
            <a:extLst>
              <a:ext uri="{FF2B5EF4-FFF2-40B4-BE49-F238E27FC236}">
                <a16:creationId xmlns:a16="http://schemas.microsoft.com/office/drawing/2014/main" id="{182C6215-95AA-EB30-4B98-8D061C6F6E04}"/>
              </a:ext>
            </a:extLst>
          </p:cNvPr>
          <p:cNvPicPr>
            <a:picLocks noChangeAspect="1"/>
          </p:cNvPicPr>
          <p:nvPr/>
        </p:nvPicPr>
        <p:blipFill>
          <a:blip r:embed="rId5"/>
          <a:stretch>
            <a:fillRect/>
          </a:stretch>
        </p:blipFill>
        <p:spPr>
          <a:xfrm>
            <a:off x="407085" y="4969271"/>
            <a:ext cx="4047619" cy="1619048"/>
          </a:xfrm>
          <a:prstGeom prst="rect">
            <a:avLst/>
          </a:prstGeom>
        </p:spPr>
      </p:pic>
      <p:sp>
        <p:nvSpPr>
          <p:cNvPr id="13" name="文本框 12">
            <a:extLst>
              <a:ext uri="{FF2B5EF4-FFF2-40B4-BE49-F238E27FC236}">
                <a16:creationId xmlns:a16="http://schemas.microsoft.com/office/drawing/2014/main" id="{4F6452E3-729A-507B-7BBD-D8D1BA58B453}"/>
              </a:ext>
            </a:extLst>
          </p:cNvPr>
          <p:cNvSpPr txBox="1"/>
          <p:nvPr/>
        </p:nvSpPr>
        <p:spPr>
          <a:xfrm>
            <a:off x="60513" y="4243990"/>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a:t>
            </a:r>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617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46DD9D03-F726-CCD6-9FBC-FB3AEC649CA5}"/>
              </a:ext>
            </a:extLst>
          </p:cNvPr>
          <p:cNvPicPr>
            <a:picLocks noChangeAspect="1"/>
          </p:cNvPicPr>
          <p:nvPr/>
        </p:nvPicPr>
        <p:blipFill>
          <a:blip r:embed="rId3"/>
          <a:stretch>
            <a:fillRect/>
          </a:stretch>
        </p:blipFill>
        <p:spPr>
          <a:xfrm>
            <a:off x="6900182" y="2354654"/>
            <a:ext cx="3197995" cy="2498005"/>
          </a:xfrm>
          <a:prstGeom prst="rect">
            <a:avLst/>
          </a:prstGeom>
        </p:spPr>
      </p:pic>
      <p:sp>
        <p:nvSpPr>
          <p:cNvPr id="6" name="文本框 5">
            <a:extLst>
              <a:ext uri="{FF2B5EF4-FFF2-40B4-BE49-F238E27FC236}">
                <a16:creationId xmlns:a16="http://schemas.microsoft.com/office/drawing/2014/main" id="{A62F6E7B-BA6E-5B0F-2D24-6482D6DF6EB4}"/>
              </a:ext>
            </a:extLst>
          </p:cNvPr>
          <p:cNvSpPr txBox="1"/>
          <p:nvPr/>
        </p:nvSpPr>
        <p:spPr>
          <a:xfrm>
            <a:off x="0" y="6389263"/>
            <a:ext cx="11989837" cy="461665"/>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Abhijit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Davare</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Qi Zhu, Marco Di Natale, Claudio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Pinello</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Sri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Kanajan</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and Alberto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Sangiovanni-Vincentelli</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2007. Period optimization for hard real-time distributed automotive systems. In Proceedings of the 44th annual Design Automation Conference, 278–283</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7EEF8B90-46C9-16C4-481B-9A87ACF78FBF}"/>
              </a:ext>
            </a:extLst>
          </p:cNvPr>
          <p:cNvPicPr>
            <a:picLocks noChangeAspect="1"/>
          </p:cNvPicPr>
          <p:nvPr/>
        </p:nvPicPr>
        <p:blipFill rotWithShape="1">
          <a:blip r:embed="rId4"/>
          <a:srcRect t="15715" b="12448"/>
          <a:stretch/>
        </p:blipFill>
        <p:spPr>
          <a:xfrm>
            <a:off x="1550242" y="4724293"/>
            <a:ext cx="2311075" cy="256732"/>
          </a:xfrm>
          <a:prstGeom prst="rect">
            <a:avLst/>
          </a:prstGeom>
        </p:spPr>
      </p:pic>
      <p:sp>
        <p:nvSpPr>
          <p:cNvPr id="12" name="文本框 11">
            <a:extLst>
              <a:ext uri="{FF2B5EF4-FFF2-40B4-BE49-F238E27FC236}">
                <a16:creationId xmlns:a16="http://schemas.microsoft.com/office/drawing/2014/main" id="{E56ADD4C-71C0-F39B-7F4F-170BEE269B09}"/>
              </a:ext>
            </a:extLst>
          </p:cNvPr>
          <p:cNvSpPr txBox="1"/>
          <p:nvPr/>
        </p:nvSpPr>
        <p:spPr>
          <a:xfrm>
            <a:off x="3604725" y="4852659"/>
            <a:ext cx="513184" cy="276999"/>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1] </a:t>
            </a:r>
            <a:endParaRPr lang="zh-CN" altLang="en-US" sz="1200" dirty="0"/>
          </a:p>
        </p:txBody>
      </p:sp>
      <p:sp>
        <p:nvSpPr>
          <p:cNvPr id="15" name="文本框 14">
            <a:extLst>
              <a:ext uri="{FF2B5EF4-FFF2-40B4-BE49-F238E27FC236}">
                <a16:creationId xmlns:a16="http://schemas.microsoft.com/office/drawing/2014/main" id="{217F7A54-F5BD-6A4D-75D6-032C90CB7D09}"/>
              </a:ext>
            </a:extLst>
          </p:cNvPr>
          <p:cNvSpPr txBox="1"/>
          <p:nvPr/>
        </p:nvSpPr>
        <p:spPr>
          <a:xfrm>
            <a:off x="2330172" y="3894436"/>
            <a:ext cx="54358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VS</a:t>
            </a:r>
            <a:endParaRPr lang="zh-CN" altLang="en-US" sz="1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4245F0D-72DD-E331-5C1D-9F372D3021F9}"/>
              </a:ext>
            </a:extLst>
          </p:cNvPr>
          <p:cNvPicPr>
            <a:picLocks noChangeAspect="1"/>
          </p:cNvPicPr>
          <p:nvPr/>
        </p:nvPicPr>
        <p:blipFill>
          <a:blip r:embed="rId5"/>
          <a:stretch>
            <a:fillRect/>
          </a:stretch>
        </p:blipFill>
        <p:spPr>
          <a:xfrm>
            <a:off x="910867" y="1856708"/>
            <a:ext cx="4380952" cy="1761905"/>
          </a:xfrm>
          <a:prstGeom prst="rect">
            <a:avLst/>
          </a:prstGeom>
        </p:spPr>
      </p:pic>
    </p:spTree>
    <p:extLst>
      <p:ext uri="{BB962C8B-B14F-4D97-AF65-F5344CB8AC3E}">
        <p14:creationId xmlns:p14="http://schemas.microsoft.com/office/powerpoint/2010/main" val="207367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F64C720-1653-0756-3FC3-292CD885E79F}"/>
              </a:ext>
            </a:extLst>
          </p:cNvPr>
          <p:cNvSpPr/>
          <p:nvPr/>
        </p:nvSpPr>
        <p:spPr>
          <a:xfrm>
            <a:off x="218654" y="1151791"/>
            <a:ext cx="11589034" cy="1156086"/>
          </a:xfrm>
          <a:prstGeom prst="rect">
            <a:avLst/>
          </a:prstGeom>
        </p:spPr>
        <p:txBody>
          <a:bodyPr wrap="square">
            <a:spAutoFit/>
          </a:bodyPr>
          <a:lstStyle/>
          <a:p>
            <a:pPr>
              <a:lnSpc>
                <a:spcPct val="150000"/>
              </a:lnSpc>
            </a:pPr>
            <a:r>
              <a:rPr lang="en-US" altLang="zh-CN" sz="1600" dirty="0">
                <a:solidFill>
                  <a:srgbClr val="FF0000"/>
                </a:solidFill>
                <a:latin typeface="Times New Roman" panose="02020603050405020304" pitchFamily="18" charset="0"/>
                <a:ea typeface="微软雅黑" panose="020B0503020204020204" pitchFamily="34" charset="-122"/>
                <a:sym typeface="+mn-ea"/>
              </a:rPr>
              <a:t>Uncertainty</a:t>
            </a:r>
            <a:r>
              <a:rPr lang="en-US" altLang="zh-CN" sz="1600" dirty="0">
                <a:latin typeface="Times New Roman" panose="02020603050405020304" pitchFamily="18" charset="0"/>
                <a:ea typeface="微软雅黑" panose="020B0503020204020204" pitchFamily="34" charset="-122"/>
                <a:sym typeface="+mn-ea"/>
              </a:rPr>
              <a:t> due to </a:t>
            </a:r>
            <a:r>
              <a:rPr lang="en-US" altLang="zh-CN" sz="1600" b="1" dirty="0">
                <a:latin typeface="Times New Roman" panose="02020603050405020304" pitchFamily="18" charset="0"/>
                <a:ea typeface="微软雅黑" panose="020B0503020204020204" pitchFamily="34" charset="-122"/>
                <a:sym typeface="+mn-ea"/>
              </a:rPr>
              <a:t>shared cache contention in multi-core processors</a:t>
            </a:r>
            <a:r>
              <a:rPr lang="en-US" altLang="zh-CN" sz="1600" dirty="0">
                <a:latin typeface="Times New Roman" panose="02020603050405020304" pitchFamily="18" charset="0"/>
                <a:ea typeface="微软雅黑" panose="020B0503020204020204" pitchFamily="34" charset="-122"/>
                <a:sym typeface="+mn-ea"/>
              </a:rPr>
              <a:t> introduces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Based on ARM PL310 </a:t>
            </a:r>
            <a:r>
              <a:rPr lang="en-US" altLang="zh-CN" sz="1600" dirty="0" err="1">
                <a:solidFill>
                  <a:srgbClr val="0070C0"/>
                </a:solidFill>
                <a:latin typeface="Times New Roman" panose="02020603050405020304" pitchFamily="18" charset="0"/>
                <a:ea typeface="微软雅黑" panose="020B0503020204020204" pitchFamily="34" charset="-122"/>
                <a:cs typeface="+mn-ea"/>
                <a:sym typeface="+mn-ea"/>
              </a:rPr>
              <a:t>LbM</a:t>
            </a: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 (Lockdown by Master) technology and LITMUS-RT platform, we design and implement a global EDF scheduling policy that supports dynamic cache partitioning.</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3" name="文本框 2">
            <a:extLst>
              <a:ext uri="{FF2B5EF4-FFF2-40B4-BE49-F238E27FC236}">
                <a16:creationId xmlns:a16="http://schemas.microsoft.com/office/drawing/2014/main" id="{CB5A0784-AC72-E1F9-293F-DD29FAA3463E}"/>
              </a:ext>
            </a:extLst>
          </p:cNvPr>
          <p:cNvSpPr txBox="1"/>
          <p:nvPr/>
        </p:nvSpPr>
        <p:spPr>
          <a:xfrm>
            <a:off x="2637206" y="0"/>
            <a:ext cx="6917588" cy="707886"/>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rPr>
              <a:t>Research and Implementation of Multiple Verification Timing Scheduling Technique Supporting Cache Division</a:t>
            </a:r>
            <a:endParaRPr lang="zh-CN" altLang="en-US" sz="2000" b="1" dirty="0">
              <a:latin typeface="Times New Roman" panose="020206030504050203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68FF68FF-3234-900F-A11E-9AEB3A1D6DFF}"/>
              </a:ext>
            </a:extLst>
          </p:cNvPr>
          <p:cNvSpPr txBox="1"/>
          <p:nvPr/>
        </p:nvSpPr>
        <p:spPr>
          <a:xfrm>
            <a:off x="5384202" y="2562196"/>
            <a:ext cx="6168891" cy="3372077"/>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rPr>
              <a:t>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rPr>
              <a:t>the shared cache is divided into equal-sized partitions, and different numbers and locations of partitions are allocated to specific processors to reduce contention</a:t>
            </a:r>
          </a:p>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sym typeface="+mn-ea"/>
              </a:rPr>
              <a:t>Global EDF scheduling policy for dynamic 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sym typeface="+mn-ea"/>
              </a:rPr>
              <a:t>always select the highest priority (earliest absolute deadline) task for execution (including preempting cache partitions and processors occupied by other low priority tasks), provided there are enough cache partitions and cores. The number and location of cache partitions change with task migration (arbitrary processors).</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A6EFA73E-6F3D-7AFD-2F5C-E9D2124792C0}"/>
              </a:ext>
            </a:extLst>
          </p:cNvPr>
          <p:cNvPicPr>
            <a:picLocks noChangeAspect="1"/>
          </p:cNvPicPr>
          <p:nvPr/>
        </p:nvPicPr>
        <p:blipFill rotWithShape="1">
          <a:blip r:embed="rId3"/>
          <a:srcRect r="2496" b="34620"/>
          <a:stretch/>
        </p:blipFill>
        <p:spPr>
          <a:xfrm>
            <a:off x="842268" y="2802577"/>
            <a:ext cx="3589773" cy="2079293"/>
          </a:xfrm>
          <a:prstGeom prst="rect">
            <a:avLst/>
          </a:prstGeom>
        </p:spPr>
      </p:pic>
      <p:sp>
        <p:nvSpPr>
          <p:cNvPr id="7" name="文本框 4">
            <a:extLst>
              <a:ext uri="{FF2B5EF4-FFF2-40B4-BE49-F238E27FC236}">
                <a16:creationId xmlns:a16="http://schemas.microsoft.com/office/drawing/2014/main" id="{488A657A-3147-2E01-A06D-CFACB6BFE370}"/>
              </a:ext>
            </a:extLst>
          </p:cNvPr>
          <p:cNvSpPr txBox="1"/>
          <p:nvPr/>
        </p:nvSpPr>
        <p:spPr>
          <a:xfrm flipH="1">
            <a:off x="1669731" y="4881870"/>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Cache partitioning</a:t>
            </a:r>
            <a:endParaRPr lang="zh-CN" sz="1600" b="1" dirty="0"/>
          </a:p>
        </p:txBody>
      </p:sp>
    </p:spTree>
    <p:extLst>
      <p:ext uri="{BB962C8B-B14F-4D97-AF65-F5344CB8AC3E}">
        <p14:creationId xmlns:p14="http://schemas.microsoft.com/office/powerpoint/2010/main" val="177394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2347933" y="60049"/>
            <a:ext cx="7496134" cy="707886"/>
          </a:xfrm>
          <a:prstGeom prst="rect">
            <a:avLst/>
          </a:prstGeom>
          <a:noFill/>
        </p:spPr>
        <p:txBody>
          <a:bodyPr wrap="square">
            <a:spAutoFit/>
          </a:bodyPr>
          <a:lstStyle/>
          <a:p>
            <a:r>
              <a:rPr lang="en-US" altLang="zh-CN" sz="2000" b="1" dirty="0" err="1">
                <a:latin typeface="Times New Roman" panose="02020603050405020304" pitchFamily="18" charset="0"/>
                <a:ea typeface="微软雅黑" panose="020B0503020204020204" pitchFamily="34" charset="-122"/>
              </a:rPr>
              <a:t>Optimisation</a:t>
            </a:r>
            <a:r>
              <a:rPr lang="en-US" altLang="zh-CN" sz="2000" b="1" dirty="0">
                <a:latin typeface="Times New Roman" panose="02020603050405020304" pitchFamily="18" charset="0"/>
                <a:ea typeface="微软雅黑" panose="020B0503020204020204" pitchFamily="34" charset="-122"/>
              </a:rPr>
              <a:t> of real-time operating system based on the intelligent study of process control by </a:t>
            </a:r>
            <a:r>
              <a:rPr lang="en-US" altLang="zh-CN" sz="2000" b="1" dirty="0" err="1">
                <a:latin typeface="Times New Roman" panose="02020603050405020304" pitchFamily="18" charset="0"/>
                <a:ea typeface="微软雅黑" panose="020B0503020204020204" pitchFamily="34" charset="-122"/>
              </a:rPr>
              <a:t>localised</a:t>
            </a:r>
            <a:r>
              <a:rPr lang="en-US" altLang="zh-CN" sz="2000" b="1" dirty="0">
                <a:latin typeface="Times New Roman" panose="02020603050405020304" pitchFamily="18" charset="0"/>
                <a:ea typeface="微软雅黑" panose="020B0503020204020204" pitchFamily="34" charset="-122"/>
              </a:rPr>
              <a:t> PLCs</a:t>
            </a:r>
            <a:endParaRPr lang="zh-CN" altLang="en-US" sz="2000" b="1" dirty="0">
              <a:latin typeface="Times New Roman" panose="02020603050405020304" pitchFamily="18" charset="0"/>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2" y="811897"/>
            <a:ext cx="11589034" cy="1894749"/>
          </a:xfrm>
          <a:prstGeom prst="rect">
            <a:avLst/>
          </a:prstGeom>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sym typeface="+mn-ea"/>
              </a:rPr>
              <a:t>The real-time operating system is one of the most critical units in the PLC runtime, but </a:t>
            </a:r>
            <a:r>
              <a:rPr lang="en-US" altLang="zh-CN" sz="1600" b="1" dirty="0">
                <a:latin typeface="Times New Roman" panose="02020603050405020304" pitchFamily="18" charset="0"/>
                <a:ea typeface="微软雅黑" panose="020B0503020204020204" pitchFamily="34" charset="-122"/>
                <a:sym typeface="+mn-ea"/>
              </a:rPr>
              <a:t>scheduling uncertainties in the system (context switching, etc.) and other disturbances (interrupts, etc.) </a:t>
            </a:r>
            <a:r>
              <a:rPr lang="en-US" altLang="zh-CN" sz="1600" dirty="0">
                <a:latin typeface="Times New Roman" panose="02020603050405020304" pitchFamily="18" charset="0"/>
                <a:ea typeface="微软雅黑" panose="020B0503020204020204" pitchFamily="34" charset="-122"/>
                <a:sym typeface="+mn-ea"/>
              </a:rPr>
              <a:t>that make the </a:t>
            </a:r>
            <a:r>
              <a:rPr lang="en-US" altLang="zh-CN" sz="1600" dirty="0">
                <a:solidFill>
                  <a:srgbClr val="FF0000"/>
                </a:solidFill>
                <a:latin typeface="Times New Roman" panose="02020603050405020304" pitchFamily="18" charset="0"/>
                <a:ea typeface="微软雅黑" panose="020B0503020204020204" pitchFamily="34" charset="-122"/>
                <a:sym typeface="+mn-ea"/>
              </a:rPr>
              <a:t>task cyclic jitter too large </a:t>
            </a:r>
            <a:r>
              <a:rPr lang="en-US" altLang="zh-CN" sz="1600" dirty="0">
                <a:latin typeface="Times New Roman" panose="02020603050405020304" pitchFamily="18" charset="0"/>
                <a:ea typeface="微软雅黑" panose="020B0503020204020204" pitchFamily="34" charset="-122"/>
                <a:sym typeface="+mn-ea"/>
              </a:rPr>
              <a:t>leading to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 and affecting the control effect</a:t>
            </a:r>
            <a:r>
              <a:rPr lang="en-US" altLang="zh-CN" sz="1600" dirty="0">
                <a:latin typeface="Times New Roman" panose="02020603050405020304" pitchFamily="18" charset="0"/>
                <a:ea typeface="微软雅黑" panose="020B0503020204020204" pitchFamily="34" charset="-122"/>
                <a:sym typeface="+mn-ea"/>
              </a:rPr>
              <a:t>.</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rPr>
              <a:t>Develop a high deterministic real-time operating framework. Improvement of cyclic jitter, improvement of PLC runtime system, and improvement of real-time reliability.</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5" name="文本框 4">
            <a:extLst>
              <a:ext uri="{FF2B5EF4-FFF2-40B4-BE49-F238E27FC236}">
                <a16:creationId xmlns:a16="http://schemas.microsoft.com/office/drawing/2014/main" id="{B507A820-9E50-FFEB-A6F3-98D9DD7446BF}"/>
              </a:ext>
            </a:extLst>
          </p:cNvPr>
          <p:cNvSpPr txBox="1"/>
          <p:nvPr/>
        </p:nvSpPr>
        <p:spPr>
          <a:xfrm flipH="1">
            <a:off x="2898414" y="5892679"/>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Impact of jitter</a:t>
            </a:r>
            <a:endParaRPr lang="zh-CN" sz="1600" b="1" dirty="0"/>
          </a:p>
        </p:txBody>
      </p:sp>
      <p:grpSp>
        <p:nvGrpSpPr>
          <p:cNvPr id="39" name="组合 38">
            <a:extLst>
              <a:ext uri="{FF2B5EF4-FFF2-40B4-BE49-F238E27FC236}">
                <a16:creationId xmlns:a16="http://schemas.microsoft.com/office/drawing/2014/main" id="{1BFBBEE7-71F4-C8BE-8F5E-A1EE9A270D58}"/>
              </a:ext>
            </a:extLst>
          </p:cNvPr>
          <p:cNvGrpSpPr/>
          <p:nvPr/>
        </p:nvGrpSpPr>
        <p:grpSpPr>
          <a:xfrm>
            <a:off x="115795" y="2750608"/>
            <a:ext cx="7128711" cy="3142249"/>
            <a:chOff x="2531644" y="2325490"/>
            <a:chExt cx="7128711" cy="3142249"/>
          </a:xfrm>
        </p:grpSpPr>
        <p:pic>
          <p:nvPicPr>
            <p:cNvPr id="6" name="图片 5">
              <a:extLst>
                <a:ext uri="{FF2B5EF4-FFF2-40B4-BE49-F238E27FC236}">
                  <a16:creationId xmlns:a16="http://schemas.microsoft.com/office/drawing/2014/main" id="{5B4AE212-4A92-3107-33A1-D5DBB1EB1B74}"/>
                </a:ext>
              </a:extLst>
            </p:cNvPr>
            <p:cNvPicPr>
              <a:picLocks noChangeAspect="1"/>
            </p:cNvPicPr>
            <p:nvPr/>
          </p:nvPicPr>
          <p:blipFill rotWithShape="1">
            <a:blip r:embed="rId3"/>
            <a:srcRect b="7148"/>
            <a:stretch/>
          </p:blipFill>
          <p:spPr>
            <a:xfrm>
              <a:off x="2531644" y="2325490"/>
              <a:ext cx="7128711" cy="3142249"/>
            </a:xfrm>
            <a:prstGeom prst="rect">
              <a:avLst/>
            </a:prstGeom>
          </p:spPr>
        </p:pic>
        <p:cxnSp>
          <p:nvCxnSpPr>
            <p:cNvPr id="7" name="直接连接符 6">
              <a:extLst>
                <a:ext uri="{FF2B5EF4-FFF2-40B4-BE49-F238E27FC236}">
                  <a16:creationId xmlns:a16="http://schemas.microsoft.com/office/drawing/2014/main" id="{87F4E0CB-FE2C-FDD0-F900-8B0F93BD002F}"/>
                </a:ext>
              </a:extLst>
            </p:cNvPr>
            <p:cNvCxnSpPr>
              <a:cxnSpLocks/>
            </p:cNvCxnSpPr>
            <p:nvPr/>
          </p:nvCxnSpPr>
          <p:spPr>
            <a:xfrm>
              <a:off x="39162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42C289-C7CA-6B93-422B-08B1DA50E148}"/>
                </a:ext>
              </a:extLst>
            </p:cNvPr>
            <p:cNvCxnSpPr>
              <a:cxnSpLocks/>
            </p:cNvCxnSpPr>
            <p:nvPr/>
          </p:nvCxnSpPr>
          <p:spPr>
            <a:xfrm>
              <a:off x="4263402"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F83A26-35F5-93E2-A868-1E44096AFA47}"/>
                </a:ext>
              </a:extLst>
            </p:cNvPr>
            <p:cNvCxnSpPr>
              <a:cxnSpLocks/>
            </p:cNvCxnSpPr>
            <p:nvPr/>
          </p:nvCxnSpPr>
          <p:spPr>
            <a:xfrm>
              <a:off x="46274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753E665-1568-2FB7-FB79-6FBE3BDAA3F0}"/>
                </a:ext>
              </a:extLst>
            </p:cNvPr>
            <p:cNvCxnSpPr>
              <a:cxnSpLocks/>
            </p:cNvCxnSpPr>
            <p:nvPr/>
          </p:nvCxnSpPr>
          <p:spPr>
            <a:xfrm>
              <a:off x="49830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F49A872-CCD6-219A-D87D-3B452F9C0B10}"/>
                </a:ext>
              </a:extLst>
            </p:cNvPr>
            <p:cNvCxnSpPr>
              <a:cxnSpLocks/>
            </p:cNvCxnSpPr>
            <p:nvPr/>
          </p:nvCxnSpPr>
          <p:spPr>
            <a:xfrm>
              <a:off x="5321735"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F8CF722-E8F3-ED9C-C1F0-F48339DABEC6}"/>
                </a:ext>
              </a:extLst>
            </p:cNvPr>
            <p:cNvCxnSpPr>
              <a:cxnSpLocks/>
            </p:cNvCxnSpPr>
            <p:nvPr/>
          </p:nvCxnSpPr>
          <p:spPr>
            <a:xfrm>
              <a:off x="7167469"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7F975D11-0B29-9680-5170-237730349A53}"/>
                </a:ext>
              </a:extLst>
            </p:cNvPr>
            <p:cNvCxnSpPr>
              <a:cxnSpLocks/>
            </p:cNvCxnSpPr>
            <p:nvPr/>
          </p:nvCxnSpPr>
          <p:spPr>
            <a:xfrm>
              <a:off x="75315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0BB187FB-25DE-E4E3-4BA8-FC0DBADEA4B8}"/>
                </a:ext>
              </a:extLst>
            </p:cNvPr>
            <p:cNvCxnSpPr>
              <a:cxnSpLocks/>
            </p:cNvCxnSpPr>
            <p:nvPr/>
          </p:nvCxnSpPr>
          <p:spPr>
            <a:xfrm>
              <a:off x="79887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E72642AF-1162-8E4A-B5FB-7EBD99EA3B27}"/>
                </a:ext>
              </a:extLst>
            </p:cNvPr>
            <p:cNvCxnSpPr>
              <a:cxnSpLocks/>
            </p:cNvCxnSpPr>
            <p:nvPr/>
          </p:nvCxnSpPr>
          <p:spPr>
            <a:xfrm>
              <a:off x="8251202"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A9152EFC-48C8-36DC-1E5C-634587C080DC}"/>
                </a:ext>
              </a:extLst>
            </p:cNvPr>
            <p:cNvCxnSpPr>
              <a:cxnSpLocks/>
            </p:cNvCxnSpPr>
            <p:nvPr/>
          </p:nvCxnSpPr>
          <p:spPr>
            <a:xfrm>
              <a:off x="8903134"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25E40EC5-7CEF-3CE1-810B-FBC34E3D6814}"/>
                </a:ext>
              </a:extLst>
            </p:cNvPr>
            <p:cNvCxnSpPr>
              <a:cxnSpLocks/>
            </p:cNvCxnSpPr>
            <p:nvPr/>
          </p:nvCxnSpPr>
          <p:spPr>
            <a:xfrm>
              <a:off x="35606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27DC55-7633-4629-2A17-83DD1503571E}"/>
                </a:ext>
              </a:extLst>
            </p:cNvPr>
            <p:cNvCxnSpPr>
              <a:cxnSpLocks/>
            </p:cNvCxnSpPr>
            <p:nvPr/>
          </p:nvCxnSpPr>
          <p:spPr>
            <a:xfrm>
              <a:off x="5685803"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1697BF-1C4C-2990-9029-80F64064A8E5}"/>
                </a:ext>
              </a:extLst>
            </p:cNvPr>
            <p:cNvCxnSpPr>
              <a:cxnSpLocks/>
            </p:cNvCxnSpPr>
            <p:nvPr/>
          </p:nvCxnSpPr>
          <p:spPr>
            <a:xfrm>
              <a:off x="6998136"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E164B694-6F6A-5366-6FDC-FDE8FCD340F8}"/>
                </a:ext>
              </a:extLst>
            </p:cNvPr>
            <p:cNvCxnSpPr>
              <a:cxnSpLocks/>
            </p:cNvCxnSpPr>
            <p:nvPr/>
          </p:nvCxnSpPr>
          <p:spPr>
            <a:xfrm>
              <a:off x="9165603"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grpSp>
      <p:sp>
        <p:nvSpPr>
          <p:cNvPr id="4" name="文本框 1">
            <a:extLst>
              <a:ext uri="{FF2B5EF4-FFF2-40B4-BE49-F238E27FC236}">
                <a16:creationId xmlns:a16="http://schemas.microsoft.com/office/drawing/2014/main" id="{C2206F9A-C638-672E-E604-F5202DBCAAC3}"/>
              </a:ext>
            </a:extLst>
          </p:cNvPr>
          <p:cNvSpPr txBox="1"/>
          <p:nvPr/>
        </p:nvSpPr>
        <p:spPr>
          <a:xfrm>
            <a:off x="7583171" y="2806947"/>
            <a:ext cx="4466489" cy="3239156"/>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rPr>
              <a:t>Linux+Preempt-RT</a:t>
            </a:r>
            <a:endParaRPr lang="en-US" altLang="zh-CN" sz="1600" b="1" dirty="0">
              <a:latin typeface="Times New Roman" panose="02020603050405020304" pitchFamily="18" charset="0"/>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0" kern="100" spc="0" dirty="0">
                <a:effectLst/>
                <a:latin typeface="Times New Roman" panose="02020603050405020304" pitchFamily="18" charset="0"/>
                <a:ea typeface="微软雅黑" panose="020B0503020204020204" pitchFamily="34" charset="-122"/>
                <a:cs typeface="Helvetica" panose="020B0604020202020204" pitchFamily="34" charset="0"/>
              </a:rPr>
              <a:t>CPU resource isolation</a:t>
            </a:r>
            <a:r>
              <a:rPr lang="en-US" altLang="zh-CN" sz="1600" b="1" kern="100" dirty="0">
                <a:latin typeface="Times New Roman" panose="02020603050405020304" pitchFamily="18" charset="0"/>
                <a:ea typeface="微软雅黑" panose="020B0503020204020204" pitchFamily="34" charset="-122"/>
                <a:cs typeface="Helvetica" panose="020B0604020202020204" pitchFamily="34" charset="0"/>
              </a:rPr>
              <a:t>:</a:t>
            </a:r>
            <a:r>
              <a:rPr lang="zh-CN" altLang="en-US" sz="1600" b="1" kern="100" dirty="0">
                <a:latin typeface="Times New Roman" panose="02020603050405020304" pitchFamily="18" charset="0"/>
                <a:ea typeface="微软雅黑" panose="020B0503020204020204" pitchFamily="34" charset="-122"/>
                <a:cs typeface="Helvetica" panose="020B0604020202020204" pitchFamily="34" charset="0"/>
              </a:rPr>
              <a:t> </a:t>
            </a: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cgroup</a:t>
            </a:r>
            <a:endParaRPr lang="en-US" altLang="zh-CN" sz="1600" i="0" kern="100" spc="0" dirty="0">
              <a:effectLst/>
              <a:latin typeface="Times New Roman" panose="02020603050405020304" pitchFamily="18" charset="0"/>
              <a:ea typeface="微软雅黑" panose="020B0503020204020204" pitchFamily="34" charset="-122"/>
              <a:cs typeface="Helvetica" panose="020B0604020202020204" pitchFamily="34" charset="0"/>
            </a:endParaRPr>
          </a:p>
          <a:p>
            <a:pPr marL="285750" indent="-285750">
              <a:lnSpc>
                <a:spcPct val="150000"/>
              </a:lnSpc>
              <a:buFont typeface="Wingdings" panose="05000000000000000000" pitchFamily="2" charset="2"/>
              <a:buChar char="Ø"/>
            </a:pP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HRTimer</a:t>
            </a:r>
            <a:r>
              <a:rPr lang="zh-CN" altLang="en-US" sz="1600" kern="100" dirty="0">
                <a:latin typeface="Times New Roman" panose="02020603050405020304" pitchFamily="18" charset="0"/>
                <a:ea typeface="微软雅黑" panose="020B0503020204020204" pitchFamily="34" charset="-122"/>
                <a:cs typeface="Helvetica" panose="020B0604020202020204" pitchFamily="34" charset="0"/>
              </a:rPr>
              <a:t>：</a:t>
            </a:r>
            <a:r>
              <a:rPr lang="en-US" altLang="zh-CN" sz="1600" kern="100" dirty="0">
                <a:latin typeface="Times New Roman" panose="02020603050405020304" pitchFamily="18" charset="0"/>
                <a:ea typeface="微软雅黑" panose="020B0503020204020204" pitchFamily="34" charset="-122"/>
                <a:cs typeface="Helvetica" panose="020B0604020202020204" pitchFamily="34" charset="0"/>
              </a:rPr>
              <a:t>Handling timer callbacks in hard interrupts</a:t>
            </a:r>
          </a:p>
          <a:p>
            <a:pPr marL="28575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微软雅黑" panose="020B0503020204020204" pitchFamily="34" charset="-122"/>
              </a:rPr>
              <a:t>RT-Bubbles, a tool for reducing periodic jitter </a:t>
            </a:r>
            <a:r>
              <a:rPr lang="zh-CN" altLang="en-US" sz="1600" b="1" dirty="0">
                <a:latin typeface="Times New Roman" panose="02020603050405020304" pitchFamily="18" charset="0"/>
                <a:ea typeface="微软雅黑" panose="020B0503020204020204" pitchFamily="34" charset="-122"/>
              </a:rPr>
              <a:t>：</a:t>
            </a:r>
            <a:endParaRPr lang="en-US" altLang="zh-CN" sz="1600" b="1" dirty="0">
              <a:latin typeface="Times New Roman" panose="02020603050405020304" pitchFamily="18" charset="0"/>
              <a:ea typeface="微软雅黑" panose="020B0503020204020204" pitchFamily="34" charset="-122"/>
            </a:endParaRPr>
          </a:p>
          <a:p>
            <a:pPr>
              <a:lnSpc>
                <a:spcPct val="150000"/>
              </a:lnSpc>
            </a:pPr>
            <a:r>
              <a:rPr lang="en-US" altLang="zh-CN" sz="1400" b="1" dirty="0">
                <a:solidFill>
                  <a:srgbClr val="0070C0"/>
                </a:solidFill>
                <a:latin typeface="Times New Roman" panose="02020603050405020304" pitchFamily="18" charset="0"/>
                <a:ea typeface="微软雅黑" panose="020B0503020204020204" pitchFamily="34" charset="-122"/>
              </a:rPr>
              <a:t>Sampling data in </a:t>
            </a:r>
            <a:r>
              <a:rPr lang="en-US" altLang="zh-CN" sz="1400" b="1" dirty="0" err="1">
                <a:solidFill>
                  <a:srgbClr val="0070C0"/>
                </a:solidFill>
                <a:latin typeface="Times New Roman" panose="02020603050405020304" pitchFamily="18" charset="0"/>
                <a:ea typeface="微软雅黑" panose="020B0503020204020204" pitchFamily="34" charset="-122"/>
              </a:rPr>
              <a:t>HRTimer</a:t>
            </a:r>
            <a:r>
              <a:rPr lang="en-US" altLang="zh-CN" sz="1400" b="1" dirty="0">
                <a:solidFill>
                  <a:srgbClr val="0070C0"/>
                </a:solidFill>
                <a:latin typeface="Times New Roman" panose="02020603050405020304" pitchFamily="18" charset="0"/>
                <a:ea typeface="微软雅黑" panose="020B0503020204020204" pitchFamily="34" charset="-122"/>
              </a:rPr>
              <a:t> hard interrupts (which not suitable for large numbers of calculations), the    Reduce context switching overhead.</a:t>
            </a:r>
          </a:p>
        </p:txBody>
      </p:sp>
      <p:sp>
        <p:nvSpPr>
          <p:cNvPr id="9" name="矩形 8">
            <a:extLst>
              <a:ext uri="{FF2B5EF4-FFF2-40B4-BE49-F238E27FC236}">
                <a16:creationId xmlns:a16="http://schemas.microsoft.com/office/drawing/2014/main" id="{9A14506E-4075-C799-9FD6-80C94C7B0E6F}"/>
              </a:ext>
            </a:extLst>
          </p:cNvPr>
          <p:cNvSpPr/>
          <p:nvPr/>
        </p:nvSpPr>
        <p:spPr>
          <a:xfrm>
            <a:off x="301482" y="6258982"/>
            <a:ext cx="11589034" cy="38106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rPr>
              <a:t>RT-Bubbles: Making real-time control systems subject to deterministic jitters</a:t>
            </a:r>
            <a:r>
              <a:rPr lang="zh-CN" altLang="en-US"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2023 </a:t>
            </a:r>
            <a:r>
              <a:rPr lang="en-US" altLang="zh-CN" sz="1400" dirty="0" err="1">
                <a:latin typeface="微软雅黑" panose="020B0503020204020204" pitchFamily="34" charset="-122"/>
                <a:ea typeface="微软雅黑" panose="020B0503020204020204" pitchFamily="34" charset="-122"/>
                <a:sym typeface="+mn-ea"/>
              </a:rPr>
              <a:t>RTSS@work</a:t>
            </a:r>
            <a:r>
              <a:rPr lang="en-US" altLang="zh-CN"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rPr>
              <a:t>accepted</a:t>
            </a:r>
            <a:endParaRPr lang="zh-CN" altLang="en-US" sz="14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19800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14987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a:t>
              </a:r>
              <a:r>
                <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6" name="组合 5">
              <a:extLst>
                <a:ext uri="{FF2B5EF4-FFF2-40B4-BE49-F238E27FC236}">
                  <a16:creationId xmlns:a16="http://schemas.microsoft.com/office/drawing/2014/main" id="{AE63DA4C-F597-274E-F1DE-0DC7197E65C3}"/>
                </a:ext>
              </a:extLst>
            </p:cNvPr>
            <p:cNvGrpSpPr/>
            <p:nvPr/>
          </p:nvGrpSpPr>
          <p:grpSpPr>
            <a:xfrm>
              <a:off x="1776738" y="3742140"/>
              <a:ext cx="8229148" cy="369332"/>
              <a:chOff x="2344583" y="3629693"/>
              <a:chExt cx="8229148" cy="369332"/>
            </a:xfrm>
          </p:grpSpPr>
          <p:sp>
            <p:nvSpPr>
              <p:cNvPr id="7" name="任意多边形">
                <a:extLst>
                  <a:ext uri="{FF2B5EF4-FFF2-40B4-BE49-F238E27FC236}">
                    <a16:creationId xmlns:a16="http://schemas.microsoft.com/office/drawing/2014/main" id="{FF8EFA0E-C5A9-B2CB-4C24-F5FF64F9A3F2}"/>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9" name="任意多边形">
                <a:extLst>
                  <a:ext uri="{FF2B5EF4-FFF2-40B4-BE49-F238E27FC236}">
                    <a16:creationId xmlns:a16="http://schemas.microsoft.com/office/drawing/2014/main" id="{0B0B7518-A579-DAE9-9788-0A6566CA50B1}"/>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D84EEE22-E4E4-93A3-F399-18FC39089DCE}"/>
                  </a:ext>
                </a:extLst>
              </p:cNvPr>
              <p:cNvSpPr txBox="1"/>
              <p:nvPr/>
            </p:nvSpPr>
            <p:spPr>
              <a:xfrm>
                <a:off x="4742835" y="3629693"/>
                <a:ext cx="3432644" cy="369332"/>
              </a:xfrm>
              <a:prstGeom prst="rect">
                <a:avLst/>
              </a:prstGeom>
              <a:noFill/>
            </p:spPr>
            <p:txBody>
              <a:bodyPr wrap="square" rtlCol="0">
                <a:spAutoFit/>
              </a:bodyPr>
              <a:lstStyle/>
              <a:p>
                <a:r>
                  <a:rPr lang="en-US" altLang="zh-CN" dirty="0">
                    <a:solidFill>
                      <a:srgbClr val="99CCFF"/>
                    </a:solidFill>
                    <a:latin typeface="Times New Roman" panose="02020603050405020304" pitchFamily="18" charset="0"/>
                    <a:cs typeface="Times New Roman" panose="02020603050405020304" pitchFamily="18" charset="0"/>
                  </a:rPr>
                  <a:t>NORTHEASTERN UNIVERSITY</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21" name="组合 20">
            <a:extLst>
              <a:ext uri="{FF2B5EF4-FFF2-40B4-BE49-F238E27FC236}">
                <a16:creationId xmlns:a16="http://schemas.microsoft.com/office/drawing/2014/main" id="{8868E444-E401-F21A-FFC3-278C39894813}"/>
              </a:ext>
            </a:extLst>
          </p:cNvPr>
          <p:cNvGrpSpPr/>
          <p:nvPr/>
        </p:nvGrpSpPr>
        <p:grpSpPr>
          <a:xfrm>
            <a:off x="346867" y="255358"/>
            <a:ext cx="3290844" cy="1080000"/>
            <a:chOff x="346867" y="255358"/>
            <a:chExt cx="3290844" cy="1080000"/>
          </a:xfrm>
        </p:grpSpPr>
        <p:pic>
          <p:nvPicPr>
            <p:cNvPr id="3" name="图片 2">
              <a:extLst>
                <a:ext uri="{FF2B5EF4-FFF2-40B4-BE49-F238E27FC236}">
                  <a16:creationId xmlns:a16="http://schemas.microsoft.com/office/drawing/2014/main" id="{36E329D6-99CC-8EF6-EFFF-428D74BA1856}"/>
                </a:ext>
              </a:extLst>
            </p:cNvPr>
            <p:cNvPicPr>
              <a:picLocks noChangeAspect="1"/>
            </p:cNvPicPr>
            <p:nvPr/>
          </p:nvPicPr>
          <p:blipFill rotWithShape="1">
            <a:blip r:embed="rId4"/>
            <a:srcRect l="23238" t="2731" r="19163" b="67229"/>
            <a:stretch/>
          </p:blipFill>
          <p:spPr>
            <a:xfrm>
              <a:off x="346867" y="255358"/>
              <a:ext cx="1110414" cy="1080000"/>
            </a:xfrm>
            <a:prstGeom prst="rect">
              <a:avLst/>
            </a:prstGeom>
          </p:spPr>
        </p:pic>
        <p:pic>
          <p:nvPicPr>
            <p:cNvPr id="20" name="图片 19">
              <a:extLst>
                <a:ext uri="{FF2B5EF4-FFF2-40B4-BE49-F238E27FC236}">
                  <a16:creationId xmlns:a16="http://schemas.microsoft.com/office/drawing/2014/main" id="{7F8040BB-2F03-6761-5C97-1F78AC26A816}"/>
                </a:ext>
              </a:extLst>
            </p:cNvPr>
            <p:cNvPicPr>
              <a:picLocks noChangeAspect="1"/>
            </p:cNvPicPr>
            <p:nvPr/>
          </p:nvPicPr>
          <p:blipFill rotWithShape="1">
            <a:blip r:embed="rId5">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52223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3" y="1335248"/>
            <a:ext cx="11589034" cy="231640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sym typeface="+mn-ea"/>
              </a:rPr>
              <a:t>Distributed real-time systems usually have a number of control tasks on </a:t>
            </a:r>
            <a:r>
              <a:rPr lang="en-US" altLang="zh-CN" sz="1400" b="1" dirty="0">
                <a:latin typeface="微软雅黑" panose="020B0503020204020204" pitchFamily="34" charset="-122"/>
                <a:ea typeface="微软雅黑" panose="020B0503020204020204" pitchFamily="34" charset="-122"/>
                <a:sym typeface="+mn-ea"/>
              </a:rPr>
              <a:t>multiple ECUs </a:t>
            </a:r>
            <a:r>
              <a:rPr lang="en-US" altLang="zh-CN" sz="1400" dirty="0">
                <a:latin typeface="微软雅黑" panose="020B0503020204020204" pitchFamily="34" charset="-122"/>
                <a:ea typeface="微软雅黑" panose="020B0503020204020204" pitchFamily="34" charset="-122"/>
                <a:sym typeface="+mn-ea"/>
              </a:rPr>
              <a:t>(Electronic Control Units) forming </a:t>
            </a:r>
            <a:r>
              <a:rPr lang="en-US" altLang="zh-CN" sz="1400" b="1" dirty="0">
                <a:latin typeface="微软雅黑" panose="020B0503020204020204" pitchFamily="34" charset="-122"/>
                <a:ea typeface="微软雅黑" panose="020B0503020204020204" pitchFamily="34" charset="-122"/>
                <a:sym typeface="+mn-ea"/>
              </a:rPr>
              <a:t>a chain of tasks with causal relationships</a:t>
            </a:r>
            <a:r>
              <a:rPr lang="en-US" altLang="zh-CN" sz="1400" dirty="0">
                <a:latin typeface="微软雅黑" panose="020B0503020204020204" pitchFamily="34" charset="-122"/>
                <a:ea typeface="微软雅黑" panose="020B0503020204020204" pitchFamily="34" charset="-122"/>
                <a:sym typeface="+mn-ea"/>
              </a:rPr>
              <a:t>. </a:t>
            </a:r>
          </a:p>
          <a:p>
            <a:pPr marL="742950" lvl="1" indent="-2857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sym typeface="+mn-ea"/>
              </a:rPr>
              <a:t>the input of one task is derived from the output of another.</a:t>
            </a:r>
          </a:p>
          <a:p>
            <a:pPr marL="285750" indent="-285750">
              <a:lnSpc>
                <a:spcPct val="150000"/>
              </a:lnSpc>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sym typeface="+mn-ea"/>
              </a:rPr>
              <a:t>Not only do real-time constraints need to be met, end-to-end timing also needs to be limited to avoid affecting the results.</a:t>
            </a:r>
          </a:p>
          <a:p>
            <a:pPr marL="742950" lvl="1" indent="-285750">
              <a:lnSpc>
                <a:spcPct val="150000"/>
              </a:lnSpc>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sym typeface="+mn-ea"/>
              </a:rPr>
              <a:t> maximum reaction time and maximum data age. </a:t>
            </a:r>
          </a:p>
          <a:p>
            <a:pPr marL="285750" indent="-285750">
              <a:lnSpc>
                <a:spcPct val="150000"/>
              </a:lnSpc>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sym typeface="+mn-ea"/>
              </a:rPr>
              <a:t>Existing analyses are mostly based on CAN buses </a:t>
            </a:r>
            <a:r>
              <a:rPr lang="en-US" altLang="zh-CN" sz="1400" dirty="0">
                <a:latin typeface="微软雅黑" panose="020B0503020204020204" pitchFamily="34" charset="-122"/>
                <a:ea typeface="微软雅黑" panose="020B0503020204020204" pitchFamily="34" charset="-122"/>
                <a:sym typeface="+mn-ea"/>
              </a:rPr>
              <a:t>connecting ECUs, but time-sensitive network (TSN) with increased data volume have become a new solution.</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37E80F83-91F4-54E7-FC86-034A3FD5BEA8}"/>
              </a:ext>
            </a:extLst>
          </p:cNvPr>
          <p:cNvSpPr txBox="1"/>
          <p:nvPr/>
        </p:nvSpPr>
        <p:spPr>
          <a:xfrm>
            <a:off x="301484" y="4349994"/>
            <a:ext cx="11589033" cy="1023742"/>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altLang="zh-CN" sz="1400" dirty="0">
                <a:solidFill>
                  <a:srgbClr val="0070C0"/>
                </a:solidFill>
                <a:latin typeface="微软雅黑" panose="020B0503020204020204" pitchFamily="34" charset="-122"/>
                <a:ea typeface="微软雅黑" panose="020B0503020204020204" pitchFamily="34" charset="-122"/>
                <a:cs typeface="+mn-ea"/>
                <a:sym typeface="+mn-ea"/>
              </a:rPr>
              <a:t>The first to provide a task chain model for distributed real-time systems based on the TSN network IEEE 802.1Qcr standard. </a:t>
            </a:r>
          </a:p>
          <a:p>
            <a:pPr marL="285750" indent="-285750">
              <a:lnSpc>
                <a:spcPct val="150000"/>
              </a:lnSpc>
              <a:buFont typeface="Wingdings" panose="05000000000000000000" pitchFamily="2" charset="2"/>
              <a:buChar char="ü"/>
            </a:pPr>
            <a:r>
              <a:rPr lang="en-US" altLang="zh-CN" sz="1400" dirty="0">
                <a:solidFill>
                  <a:srgbClr val="0070C0"/>
                </a:solidFill>
                <a:latin typeface="微软雅黑" panose="020B0503020204020204" pitchFamily="34" charset="-122"/>
                <a:ea typeface="微软雅黑" panose="020B0503020204020204" pitchFamily="34" charset="-122"/>
                <a:cs typeface="+mn-ea"/>
                <a:sym typeface="+mn-ea"/>
              </a:rPr>
              <a:t>Model the transmission of task chains based on the TSN network.</a:t>
            </a:r>
          </a:p>
          <a:p>
            <a:pPr marL="285750" indent="-285750">
              <a:lnSpc>
                <a:spcPct val="150000"/>
              </a:lnSpc>
              <a:buFont typeface="Wingdings" panose="05000000000000000000" pitchFamily="2" charset="2"/>
              <a:buChar char="ü"/>
            </a:pPr>
            <a:r>
              <a:rPr lang="en-US" altLang="zh-CN" sz="1400" dirty="0">
                <a:solidFill>
                  <a:srgbClr val="0070C0"/>
                </a:solidFill>
                <a:latin typeface="微软雅黑" panose="020B0503020204020204" pitchFamily="34" charset="-122"/>
                <a:ea typeface="微软雅黑" panose="020B0503020204020204" pitchFamily="34" charset="-122"/>
                <a:cs typeface="+mn-ea"/>
                <a:sym typeface="+mn-ea"/>
              </a:rPr>
              <a:t>Analyze the maximum reaction time and maximum data age.</a:t>
            </a:r>
            <a:endParaRPr lang="zh-CN" altLang="en-US" sz="1400" dirty="0">
              <a:solidFill>
                <a:srgbClr val="0070C0"/>
              </a:solidFill>
              <a:latin typeface="微软雅黑" panose="020B0503020204020204" pitchFamily="34" charset="-122"/>
              <a:ea typeface="微软雅黑" panose="020B0503020204020204" pitchFamily="34" charset="-122"/>
              <a:cs typeface="+mn-ea"/>
              <a:sym typeface="+mn-ea"/>
            </a:endParaRPr>
          </a:p>
        </p:txBody>
      </p:sp>
      <p:sp>
        <p:nvSpPr>
          <p:cNvPr id="14" name="标题 1">
            <a:extLst>
              <a:ext uri="{FF2B5EF4-FFF2-40B4-BE49-F238E27FC236}">
                <a16:creationId xmlns:a16="http://schemas.microsoft.com/office/drawing/2014/main" id="{9488A22F-0ABC-C8D5-0F11-9483AB809FFD}"/>
              </a:ext>
            </a:extLst>
          </p:cNvPr>
          <p:cNvSpPr txBox="1">
            <a:spLocks/>
          </p:cNvSpPr>
          <p:nvPr/>
        </p:nvSpPr>
        <p:spPr>
          <a:xfrm>
            <a:off x="0" y="3852815"/>
            <a:ext cx="2528047" cy="296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Contribution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2929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 y="1287318"/>
            <a:ext cx="7965145" cy="1508490"/>
          </a:xfrm>
          <a:prstGeom prst="rect">
            <a:avLst/>
          </a:prstGeom>
        </p:spPr>
        <p:txBody>
          <a:bodyPr wrap="square">
            <a:spAutoFit/>
          </a:bodyPr>
          <a:lstStyle/>
          <a:p>
            <a:pPr>
              <a:lnSpc>
                <a:spcPct val="170000"/>
              </a:lnSpc>
              <a:spcBef>
                <a:spcPts val="0"/>
              </a:spcBef>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Period Optimization for Hard Real-time Distributed Automotive Systems_</a:t>
            </a:r>
            <a:r>
              <a:rPr lang="it-IT" altLang="zh-CN" sz="1400" b="1" dirty="0">
                <a:latin typeface="微软雅黑" panose="020B0503020204020204" pitchFamily="34" charset="-122"/>
                <a:ea typeface="微软雅黑" panose="020B0503020204020204" pitchFamily="34" charset="-122"/>
              </a:rPr>
              <a:t>Davare_</a:t>
            </a:r>
            <a:r>
              <a:rPr lang="en-US" altLang="zh-CN" sz="1400" b="1" dirty="0">
                <a:latin typeface="微软雅黑" panose="020B0503020204020204" pitchFamily="34" charset="-122"/>
                <a:ea typeface="微软雅黑" panose="020B0503020204020204" pitchFamily="34" charset="-122"/>
              </a:rPr>
              <a:t> DAC 2007</a:t>
            </a:r>
            <a:endParaRPr lang="it-IT" altLang="zh-CN" sz="1400" b="1" dirty="0">
              <a:latin typeface="微软雅黑" panose="020B0503020204020204" pitchFamily="34" charset="-122"/>
              <a:ea typeface="微软雅黑" panose="020B0503020204020204" pitchFamily="34" charset="-122"/>
            </a:endParaRPr>
          </a:p>
          <a:p>
            <a:pPr marL="285750" indent="-285750">
              <a:lnSpc>
                <a:spcPct val="170000"/>
              </a:lnSpc>
              <a:spcBef>
                <a:spcPts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Worst-case response time and period of all jobs in the path are summed. </a:t>
            </a:r>
            <a:r>
              <a:rPr lang="en-US" altLang="zh-CN" sz="1400" dirty="0">
                <a:solidFill>
                  <a:srgbClr val="00B0F0"/>
                </a:solidFill>
                <a:latin typeface="微软雅黑" panose="020B0503020204020204" pitchFamily="34" charset="-122"/>
                <a:ea typeface="微软雅黑" panose="020B0503020204020204" pitchFamily="34" charset="-122"/>
              </a:rPr>
              <a:t>Overly pessimistic</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Related work</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685DB690-EABF-E0B8-9DBC-6F301F4CA44B}"/>
              </a:ext>
            </a:extLst>
          </p:cNvPr>
          <p:cNvSpPr>
            <a:spLocks noGrp="1"/>
          </p:cNvSpPr>
          <p:nvPr>
            <p:ph idx="1"/>
          </p:nvPr>
        </p:nvSpPr>
        <p:spPr>
          <a:xfrm>
            <a:off x="-2" y="2870204"/>
            <a:ext cx="8238565" cy="1378085"/>
          </a:xfrm>
        </p:spPr>
        <p:txBody>
          <a:bodyPr>
            <a:noAutofit/>
          </a:bodyPr>
          <a:lstStyle/>
          <a:p>
            <a:pPr>
              <a:lnSpc>
                <a:spcPct val="170000"/>
              </a:lnSpc>
              <a:spcBef>
                <a:spcPts val="0"/>
              </a:spcBef>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End-to-End Timing Analysis of Sporadic Cause-Effect Chains in Distributed Systems_</a:t>
            </a:r>
            <a:r>
              <a:rPr lang="it-IT" altLang="zh-CN" sz="1400" b="1" dirty="0">
                <a:latin typeface="微软雅黑" panose="020B0503020204020204" pitchFamily="34" charset="-122"/>
                <a:ea typeface="微软雅黑" panose="020B0503020204020204" pitchFamily="34" charset="-122"/>
              </a:rPr>
              <a:t>MARCO DÜRR_</a:t>
            </a:r>
            <a:r>
              <a:rPr lang="en-US" altLang="zh-CN" sz="1400" b="1" dirty="0">
                <a:latin typeface="微软雅黑" panose="020B0503020204020204" pitchFamily="34" charset="-122"/>
                <a:ea typeface="微软雅黑" panose="020B0503020204020204" pitchFamily="34" charset="-122"/>
              </a:rPr>
              <a:t> ESWEEK-TECS 2019</a:t>
            </a:r>
            <a:endParaRPr lang="it-IT" altLang="zh-CN" sz="14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400" dirty="0" err="1">
                <a:latin typeface="微软雅黑" panose="020B0503020204020204" pitchFamily="34" charset="-122"/>
                <a:ea typeface="微软雅黑" panose="020B0503020204020204" pitchFamily="34" charset="-122"/>
              </a:rPr>
              <a:t>Analyse</a:t>
            </a:r>
            <a:r>
              <a:rPr lang="en-US" altLang="zh-CN" sz="1400" dirty="0">
                <a:latin typeface="微软雅黑" panose="020B0503020204020204" pitchFamily="34" charset="-122"/>
                <a:ea typeface="微软雅黑" panose="020B0503020204020204" pitchFamily="34" charset="-122"/>
              </a:rPr>
              <a:t> maximum reaction time (data age) in the form of </a:t>
            </a:r>
            <a:r>
              <a:rPr lang="en-US" altLang="zh-CN" sz="1400" dirty="0">
                <a:solidFill>
                  <a:srgbClr val="00B0F0"/>
                </a:solidFill>
                <a:latin typeface="微软雅黑" panose="020B0503020204020204" pitchFamily="34" charset="-122"/>
                <a:ea typeface="微软雅黑" panose="020B0503020204020204" pitchFamily="34" charset="-122"/>
              </a:rPr>
              <a:t>forward (backward) task chains</a:t>
            </a:r>
          </a:p>
        </p:txBody>
      </p:sp>
      <p:sp>
        <p:nvSpPr>
          <p:cNvPr id="5" name="内容占位符 2">
            <a:extLst>
              <a:ext uri="{FF2B5EF4-FFF2-40B4-BE49-F238E27FC236}">
                <a16:creationId xmlns:a16="http://schemas.microsoft.com/office/drawing/2014/main" id="{408ADC58-2016-0408-796D-A0271FBD75E3}"/>
              </a:ext>
            </a:extLst>
          </p:cNvPr>
          <p:cNvSpPr txBox="1">
            <a:spLocks/>
          </p:cNvSpPr>
          <p:nvPr/>
        </p:nvSpPr>
        <p:spPr>
          <a:xfrm>
            <a:off x="-2779" y="4185095"/>
            <a:ext cx="7970698" cy="1971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ts val="0"/>
              </a:spcBef>
              <a:buFont typeface="Wingdings" panose="05000000000000000000" pitchFamily="2" charset="2"/>
              <a:buChar char="Ø"/>
            </a:pPr>
            <a:r>
              <a:rPr lang="en-US" altLang="zh-CN" sz="1400" b="1" dirty="0">
                <a:latin typeface="微软雅黑" panose="020B0503020204020204" pitchFamily="34" charset="-122"/>
                <a:ea typeface="微软雅黑" panose="020B0503020204020204" pitchFamily="34" charset="-122"/>
              </a:rPr>
              <a:t>Timing Analysis of Asynchronized Distributed Cause-Effect Chains _</a:t>
            </a:r>
            <a:r>
              <a:rPr lang="it-IT" altLang="zh-CN" sz="1400" b="1" dirty="0">
                <a:latin typeface="微软雅黑" panose="020B0503020204020204" pitchFamily="34" charset="-122"/>
                <a:ea typeface="微软雅黑" panose="020B0503020204020204" pitchFamily="34" charset="-122"/>
              </a:rPr>
              <a:t>Günzel</a:t>
            </a:r>
            <a:r>
              <a:rPr lang="en-US" altLang="zh-CN" sz="1400" b="1" dirty="0">
                <a:latin typeface="微软雅黑" panose="020B0503020204020204" pitchFamily="34" charset="-122"/>
                <a:ea typeface="微软雅黑" panose="020B0503020204020204" pitchFamily="34" charset="-122"/>
              </a:rPr>
              <a:t>_ RTAS 2021</a:t>
            </a:r>
            <a:endParaRPr lang="it-IT" altLang="zh-CN" sz="14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400" dirty="0">
                <a:solidFill>
                  <a:srgbClr val="00B0F0"/>
                </a:solidFill>
                <a:latin typeface="微软雅黑" panose="020B0503020204020204" pitchFamily="34" charset="-122"/>
                <a:ea typeface="微软雅黑" panose="020B0503020204020204" pitchFamily="34" charset="-122"/>
              </a:rPr>
              <a:t>Cutting model</a:t>
            </a:r>
            <a:r>
              <a:rPr lang="en-US" altLang="zh-CN" sz="1400" dirty="0">
                <a:latin typeface="微软雅黑" panose="020B0503020204020204" pitchFamily="34" charset="-122"/>
                <a:ea typeface="微软雅黑" panose="020B0503020204020204" pitchFamily="34" charset="-122"/>
              </a:rPr>
              <a:t>, where the computation of a multi-ECU task chain is decomposed into all the per-ECU task chains and communication task chain</a:t>
            </a:r>
          </a:p>
        </p:txBody>
      </p:sp>
      <p:pic>
        <p:nvPicPr>
          <p:cNvPr id="6" name="图片 5">
            <a:extLst>
              <a:ext uri="{FF2B5EF4-FFF2-40B4-BE49-F238E27FC236}">
                <a16:creationId xmlns:a16="http://schemas.microsoft.com/office/drawing/2014/main" id="{B654F045-6E51-69A5-D5F7-7269F61277B2}"/>
              </a:ext>
            </a:extLst>
          </p:cNvPr>
          <p:cNvPicPr>
            <a:picLocks noChangeAspect="1"/>
          </p:cNvPicPr>
          <p:nvPr/>
        </p:nvPicPr>
        <p:blipFill rotWithShape="1">
          <a:blip r:embed="rId3"/>
          <a:srcRect l="5150" r="4414" b="21045"/>
          <a:stretch/>
        </p:blipFill>
        <p:spPr>
          <a:xfrm>
            <a:off x="8023411" y="1215868"/>
            <a:ext cx="3765178" cy="1684584"/>
          </a:xfrm>
          <a:prstGeom prst="rect">
            <a:avLst/>
          </a:prstGeom>
        </p:spPr>
      </p:pic>
      <p:pic>
        <p:nvPicPr>
          <p:cNvPr id="7" name="图片 6">
            <a:extLst>
              <a:ext uri="{FF2B5EF4-FFF2-40B4-BE49-F238E27FC236}">
                <a16:creationId xmlns:a16="http://schemas.microsoft.com/office/drawing/2014/main" id="{22CED459-8687-CAA3-B2A9-80C8C416FA74}"/>
              </a:ext>
            </a:extLst>
          </p:cNvPr>
          <p:cNvPicPr>
            <a:picLocks noChangeAspect="1"/>
          </p:cNvPicPr>
          <p:nvPr/>
        </p:nvPicPr>
        <p:blipFill>
          <a:blip r:embed="rId4"/>
          <a:stretch>
            <a:fillRect/>
          </a:stretch>
        </p:blipFill>
        <p:spPr>
          <a:xfrm>
            <a:off x="236382" y="5715205"/>
            <a:ext cx="3990476" cy="323810"/>
          </a:xfrm>
          <a:prstGeom prst="rect">
            <a:avLst/>
          </a:prstGeom>
        </p:spPr>
      </p:pic>
      <p:pic>
        <p:nvPicPr>
          <p:cNvPr id="9" name="图片 8">
            <a:extLst>
              <a:ext uri="{FF2B5EF4-FFF2-40B4-BE49-F238E27FC236}">
                <a16:creationId xmlns:a16="http://schemas.microsoft.com/office/drawing/2014/main" id="{64F1FCE7-1CEB-8DE0-16AE-847D39E1CAC4}"/>
              </a:ext>
            </a:extLst>
          </p:cNvPr>
          <p:cNvPicPr>
            <a:picLocks noChangeAspect="1"/>
          </p:cNvPicPr>
          <p:nvPr/>
        </p:nvPicPr>
        <p:blipFill>
          <a:blip r:embed="rId5"/>
          <a:stretch>
            <a:fillRect/>
          </a:stretch>
        </p:blipFill>
        <p:spPr>
          <a:xfrm>
            <a:off x="7965144" y="5527846"/>
            <a:ext cx="4200000" cy="228571"/>
          </a:xfrm>
          <a:prstGeom prst="rect">
            <a:avLst/>
          </a:prstGeom>
        </p:spPr>
      </p:pic>
      <p:pic>
        <p:nvPicPr>
          <p:cNvPr id="11" name="图片 10">
            <a:extLst>
              <a:ext uri="{FF2B5EF4-FFF2-40B4-BE49-F238E27FC236}">
                <a16:creationId xmlns:a16="http://schemas.microsoft.com/office/drawing/2014/main" id="{C029D862-7131-4B42-99CB-1086115D16E1}"/>
              </a:ext>
            </a:extLst>
          </p:cNvPr>
          <p:cNvPicPr>
            <a:picLocks noChangeAspect="1"/>
          </p:cNvPicPr>
          <p:nvPr/>
        </p:nvPicPr>
        <p:blipFill>
          <a:blip r:embed="rId6"/>
          <a:stretch>
            <a:fillRect/>
          </a:stretch>
        </p:blipFill>
        <p:spPr>
          <a:xfrm>
            <a:off x="8023412" y="3429000"/>
            <a:ext cx="4021245" cy="1964832"/>
          </a:xfrm>
          <a:prstGeom prst="rect">
            <a:avLst/>
          </a:prstGeom>
        </p:spPr>
      </p:pic>
      <p:sp>
        <p:nvSpPr>
          <p:cNvPr id="15" name="文本框 14">
            <a:extLst>
              <a:ext uri="{FF2B5EF4-FFF2-40B4-BE49-F238E27FC236}">
                <a16:creationId xmlns:a16="http://schemas.microsoft.com/office/drawing/2014/main" id="{59BA34B8-190E-2851-B0E0-CFF9268D80D6}"/>
              </a:ext>
            </a:extLst>
          </p:cNvPr>
          <p:cNvSpPr txBox="1"/>
          <p:nvPr/>
        </p:nvSpPr>
        <p:spPr>
          <a:xfrm>
            <a:off x="2528047" y="6290532"/>
            <a:ext cx="8430747" cy="418191"/>
          </a:xfrm>
          <a:prstGeom prst="rect">
            <a:avLst/>
          </a:prstGeom>
          <a:noFill/>
        </p:spPr>
        <p:txBody>
          <a:bodyPr wrap="square">
            <a:spAutoFit/>
          </a:bodyPr>
          <a:lstStyle/>
          <a:p>
            <a:pPr>
              <a:lnSpc>
                <a:spcPct val="150000"/>
              </a:lnSpc>
            </a:pPr>
            <a:r>
              <a:rPr lang="en-US" altLang="zh-CN" sz="1600" b="1" dirty="0">
                <a:solidFill>
                  <a:schemeClr val="accent1"/>
                </a:solidFill>
                <a:latin typeface="微软雅黑" panose="020B0503020204020204" pitchFamily="34" charset="-122"/>
                <a:ea typeface="微软雅黑" panose="020B0503020204020204" pitchFamily="34" charset="-122"/>
                <a:sym typeface="+mn-ea"/>
              </a:rPr>
              <a:t>Existing analyses are mostly based on CAN buses connecting ECUs</a:t>
            </a:r>
          </a:p>
        </p:txBody>
      </p:sp>
    </p:spTree>
    <p:extLst>
      <p:ext uri="{BB962C8B-B14F-4D97-AF65-F5344CB8AC3E}">
        <p14:creationId xmlns:p14="http://schemas.microsoft.com/office/powerpoint/2010/main" val="395596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6335" y="1335134"/>
            <a:ext cx="6678147" cy="1023742"/>
          </a:xfrm>
          <a:prstGeom prst="rect">
            <a:avLst/>
          </a:prstGeom>
        </p:spPr>
        <p:txBody>
          <a:bodyPr wrap="square">
            <a:spAutoFit/>
          </a:bodyPr>
          <a:lstStyle/>
          <a:p>
            <a:pPr>
              <a:lnSpc>
                <a:spcPct val="150000"/>
              </a:lnSpc>
              <a:spcBef>
                <a:spcPts val="0"/>
              </a:spcBef>
            </a:pPr>
            <a:r>
              <a:rPr lang="en-US" altLang="zh-CN" sz="1400" b="1" dirty="0">
                <a:latin typeface="微软雅黑" panose="020B0503020204020204" pitchFamily="34" charset="-122"/>
                <a:ea typeface="微软雅黑" panose="020B0503020204020204" pitchFamily="34" charset="-122"/>
              </a:rPr>
              <a:t>Time-sensitive networking</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TSN</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is an enhancement of the IEEE 802.1Q protocol aimed at providing time-sensitive and low-latency communication to support real-time control and data transfer. </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Qcr</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2690598"/>
            <a:ext cx="6991911" cy="70057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IEEE 802.1Qcr Asynchronous Traffic Shaping (ATS) </a:t>
            </a:r>
            <a:r>
              <a:rPr lang="en-US" altLang="zh-CN" sz="1400" dirty="0">
                <a:latin typeface="微软雅黑" panose="020B0503020204020204" pitchFamily="34" charset="-122"/>
                <a:ea typeface="微软雅黑" panose="020B0503020204020204" pitchFamily="34" charset="-122"/>
              </a:rPr>
              <a:t>standard avoids </a:t>
            </a:r>
            <a:r>
              <a:rPr lang="en-US" altLang="zh-CN" sz="1400" dirty="0" err="1">
                <a:latin typeface="微软雅黑" panose="020B0503020204020204" pitchFamily="34" charset="-122"/>
                <a:ea typeface="微软雅黑" panose="020B0503020204020204" pitchFamily="34" charset="-122"/>
              </a:rPr>
              <a:t>synchronisation</a:t>
            </a:r>
            <a:r>
              <a:rPr lang="en-US" altLang="zh-CN" sz="1400" dirty="0">
                <a:latin typeface="微软雅黑" panose="020B0503020204020204" pitchFamily="34" charset="-122"/>
                <a:ea typeface="微软雅黑" panose="020B0503020204020204" pitchFamily="34" charset="-122"/>
              </a:rPr>
              <a:t> complexity for embedded real-time systems</a:t>
            </a:r>
          </a:p>
        </p:txBody>
      </p:sp>
      <p:sp>
        <p:nvSpPr>
          <p:cNvPr id="5" name="文本框 4">
            <a:extLst>
              <a:ext uri="{FF2B5EF4-FFF2-40B4-BE49-F238E27FC236}">
                <a16:creationId xmlns:a16="http://schemas.microsoft.com/office/drawing/2014/main" id="{3882BC72-5861-745F-04A0-7932A48AED1D}"/>
              </a:ext>
            </a:extLst>
          </p:cNvPr>
          <p:cNvSpPr txBox="1"/>
          <p:nvPr/>
        </p:nvSpPr>
        <p:spPr>
          <a:xfrm>
            <a:off x="1980314" y="3768540"/>
            <a:ext cx="6129668" cy="1754326"/>
          </a:xfrm>
          <a:prstGeom prst="rect">
            <a:avLst/>
          </a:prstGeom>
          <a:noFill/>
        </p:spPr>
        <p:txBody>
          <a:bodyPr wrap="square">
            <a:spAutoFit/>
          </a:bodyPr>
          <a:lstStyle/>
          <a:p>
            <a:r>
              <a:rPr lang="zh-CN" altLang="en-US" dirty="0"/>
              <a:t>Urgency-Based Scheduler（UBS），并使用了Length-Rate Quotient (LRQ) and Token Bucket Emulation (TBE)两种算法。LRQ和TBE虽然都是适用于TSN的异步整形算法，但LRQ主要是通过传输/泄露速率整形，可以将突然流量整形为稳定的输出；TBE则通过平均速率控制数据流，桶中令牌数量满足即可传输。</a:t>
            </a:r>
          </a:p>
        </p:txBody>
      </p:sp>
    </p:spTree>
    <p:extLst>
      <p:ext uri="{BB962C8B-B14F-4D97-AF65-F5344CB8AC3E}">
        <p14:creationId xmlns:p14="http://schemas.microsoft.com/office/powerpoint/2010/main" val="34954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Qcr</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D99EF268-0714-9F84-915E-4716A2CD9F79}"/>
              </a:ext>
            </a:extLst>
          </p:cNvPr>
          <p:cNvPicPr>
            <a:picLocks noChangeAspect="1"/>
          </p:cNvPicPr>
          <p:nvPr/>
        </p:nvPicPr>
        <p:blipFill>
          <a:blip r:embed="rId3"/>
          <a:stretch>
            <a:fillRect/>
          </a:stretch>
        </p:blipFill>
        <p:spPr>
          <a:xfrm>
            <a:off x="7073145" y="1855314"/>
            <a:ext cx="5063242" cy="2510698"/>
          </a:xfrm>
          <a:prstGeom prst="rect">
            <a:avLst/>
          </a:prstGeom>
        </p:spPr>
      </p:pic>
      <p:sp>
        <p:nvSpPr>
          <p:cNvPr id="14" name="文本框 13">
            <a:extLst>
              <a:ext uri="{FF2B5EF4-FFF2-40B4-BE49-F238E27FC236}">
                <a16:creationId xmlns:a16="http://schemas.microsoft.com/office/drawing/2014/main" id="{DF2B47E6-D0D1-DAD4-8630-03D11BB61D86}"/>
              </a:ext>
            </a:extLst>
          </p:cNvPr>
          <p:cNvSpPr txBox="1"/>
          <p:nvPr/>
        </p:nvSpPr>
        <p:spPr>
          <a:xfrm>
            <a:off x="8335352" y="4366012"/>
            <a:ext cx="3186953"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Output ports of TSN switches with ATS</a:t>
            </a: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1408816"/>
            <a:ext cx="6991911" cy="70057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IEEE 802.1Qcr Asynchronous Traffic Shaping (ATS) </a:t>
            </a:r>
            <a:r>
              <a:rPr lang="en-US" altLang="zh-CN" sz="1400" dirty="0">
                <a:latin typeface="微软雅黑" panose="020B0503020204020204" pitchFamily="34" charset="-122"/>
                <a:ea typeface="微软雅黑" panose="020B0503020204020204" pitchFamily="34" charset="-122"/>
              </a:rPr>
              <a:t>standard avoids </a:t>
            </a:r>
            <a:r>
              <a:rPr lang="en-US" altLang="zh-CN" sz="1400" dirty="0" err="1">
                <a:latin typeface="微软雅黑" panose="020B0503020204020204" pitchFamily="34" charset="-122"/>
                <a:ea typeface="微软雅黑" panose="020B0503020204020204" pitchFamily="34" charset="-122"/>
              </a:rPr>
              <a:t>synchronisation</a:t>
            </a:r>
            <a:r>
              <a:rPr lang="en-US" altLang="zh-CN" sz="1400" dirty="0">
                <a:latin typeface="微软雅黑" panose="020B0503020204020204" pitchFamily="34" charset="-122"/>
                <a:ea typeface="微软雅黑" panose="020B0503020204020204" pitchFamily="34" charset="-122"/>
              </a:rPr>
              <a:t> complexity for embedded real-time systems</a:t>
            </a:r>
          </a:p>
        </p:txBody>
      </p:sp>
      <p:sp>
        <p:nvSpPr>
          <p:cNvPr id="20" name="文本框 19">
            <a:extLst>
              <a:ext uri="{FF2B5EF4-FFF2-40B4-BE49-F238E27FC236}">
                <a16:creationId xmlns:a16="http://schemas.microsoft.com/office/drawing/2014/main" id="{1E9F68D7-D5FC-EBA5-1D8E-610EB2607BB8}"/>
              </a:ext>
            </a:extLst>
          </p:cNvPr>
          <p:cNvSpPr txBox="1"/>
          <p:nvPr/>
        </p:nvSpPr>
        <p:spPr>
          <a:xfrm>
            <a:off x="-26335" y="3676730"/>
            <a:ext cx="6844552" cy="1993238"/>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In TSN switches:</a:t>
            </a:r>
          </a:p>
          <a:p>
            <a:pPr marL="342900" indent="-34290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Data flows are shaped and queues are allocated to data frames based on token bucket. </a:t>
            </a:r>
          </a:p>
          <a:p>
            <a:pPr marL="342900" indent="-34290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Data frames reaching the head of the queue are output together with other non-shaped data flows after evaluating their eligibility time and priority selection.</a:t>
            </a:r>
            <a:endParaRPr lang="zh-CN" altLang="en-US" sz="1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40CA796-0C38-1073-6B2A-E8EB64A90555}"/>
              </a:ext>
            </a:extLst>
          </p:cNvPr>
          <p:cNvSpPr txBox="1"/>
          <p:nvPr/>
        </p:nvSpPr>
        <p:spPr>
          <a:xfrm>
            <a:off x="183412" y="2523729"/>
            <a:ext cx="6129668" cy="369332"/>
          </a:xfrm>
          <a:prstGeom prst="rect">
            <a:avLst/>
          </a:prstGeom>
          <a:noFill/>
        </p:spPr>
        <p:txBody>
          <a:bodyPr wrap="square">
            <a:spAutoFit/>
          </a:bodyPr>
          <a:lstStyle/>
          <a:p>
            <a:r>
              <a:rPr lang="zh-CN" altLang="en-US" dirty="0"/>
              <a:t>最后在IEEE 802.1 Qcr协议中使用基于令牌桶的ATS算法，</a:t>
            </a:r>
          </a:p>
        </p:txBody>
      </p:sp>
    </p:spTree>
    <p:extLst>
      <p:ext uri="{BB962C8B-B14F-4D97-AF65-F5344CB8AC3E}">
        <p14:creationId xmlns:p14="http://schemas.microsoft.com/office/powerpoint/2010/main" val="27089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56954" y="1206673"/>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a:t>
            </a:r>
            <a:r>
              <a:rPr lang="en-US" altLang="zh-CN" sz="1600" dirty="0" err="1">
                <a:latin typeface="微软雅黑" panose="020B0503020204020204" pitchFamily="34" charset="-122"/>
                <a:ea typeface="微软雅黑" panose="020B0503020204020204" pitchFamily="34" charset="-122"/>
              </a:rPr>
              <a:t>communicatio</a:t>
            </a:r>
            <a:endParaRPr lang="en-US" altLang="zh-CN" sz="1600"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F00CA3C2-AB34-3A36-51E8-748FAF41753F}"/>
              </a:ext>
            </a:extLst>
          </p:cNvPr>
          <p:cNvPicPr>
            <a:picLocks noChangeAspect="1"/>
          </p:cNvPicPr>
          <p:nvPr/>
        </p:nvPicPr>
        <p:blipFill>
          <a:blip r:embed="rId3"/>
          <a:stretch>
            <a:fillRect/>
          </a:stretch>
        </p:blipFill>
        <p:spPr>
          <a:xfrm>
            <a:off x="1915660" y="1587073"/>
            <a:ext cx="8822562" cy="1769338"/>
          </a:xfrm>
          <a:prstGeom prst="rect">
            <a:avLst/>
          </a:prstGeom>
        </p:spPr>
      </p:pic>
      <p:pic>
        <p:nvPicPr>
          <p:cNvPr id="9" name="图片 8">
            <a:extLst>
              <a:ext uri="{FF2B5EF4-FFF2-40B4-BE49-F238E27FC236}">
                <a16:creationId xmlns:a16="http://schemas.microsoft.com/office/drawing/2014/main" id="{5108D71E-03C4-1270-CB66-47173CE19016}"/>
              </a:ext>
            </a:extLst>
          </p:cNvPr>
          <p:cNvPicPr>
            <a:picLocks noChangeAspect="1"/>
          </p:cNvPicPr>
          <p:nvPr/>
        </p:nvPicPr>
        <p:blipFill>
          <a:blip r:embed="rId4"/>
          <a:stretch>
            <a:fillRect/>
          </a:stretch>
        </p:blipFill>
        <p:spPr>
          <a:xfrm>
            <a:off x="1873106" y="3843670"/>
            <a:ext cx="8445788" cy="2564606"/>
          </a:xfrm>
          <a:prstGeom prst="rect">
            <a:avLst/>
          </a:prstGeom>
        </p:spPr>
      </p:pic>
      <p:sp>
        <p:nvSpPr>
          <p:cNvPr id="13" name="矩形 12">
            <a:extLst>
              <a:ext uri="{FF2B5EF4-FFF2-40B4-BE49-F238E27FC236}">
                <a16:creationId xmlns:a16="http://schemas.microsoft.com/office/drawing/2014/main" id="{3546B5E0-2949-490E-149C-0E4E8A2A693F}"/>
              </a:ext>
            </a:extLst>
          </p:cNvPr>
          <p:cNvSpPr/>
          <p:nvPr/>
        </p:nvSpPr>
        <p:spPr>
          <a:xfrm>
            <a:off x="256954" y="339094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event-triggered task chains</a:t>
            </a:r>
          </a:p>
        </p:txBody>
      </p:sp>
    </p:spTree>
    <p:extLst>
      <p:ext uri="{BB962C8B-B14F-4D97-AF65-F5344CB8AC3E}">
        <p14:creationId xmlns:p14="http://schemas.microsoft.com/office/powerpoint/2010/main" val="47960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0" y="125087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communication, event-triggered task chains</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89FD9E6-431C-A2AE-1F16-A2CB3762A3F7}"/>
              </a:ext>
            </a:extLst>
          </p:cNvPr>
          <p:cNvSpPr txBox="1"/>
          <p:nvPr/>
        </p:nvSpPr>
        <p:spPr>
          <a:xfrm>
            <a:off x="60512" y="1787917"/>
            <a:ext cx="7127097" cy="4578561"/>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Task Chain: </a:t>
            </a:r>
          </a:p>
          <a:p>
            <a:pPr>
              <a:lnSpc>
                <a:spcPct val="150000"/>
              </a:lnSpc>
            </a:pPr>
            <a:r>
              <a:rPr lang="en-US" altLang="zh-CN" sz="1400" dirty="0">
                <a:latin typeface="微软雅黑" panose="020B0503020204020204" pitchFamily="34" charset="-122"/>
                <a:ea typeface="微软雅黑" panose="020B0503020204020204" pitchFamily="34" charset="-122"/>
              </a:rPr>
              <a:t>a task chain C = {z, c1, c2, c3, ... ,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are satisfied:</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events c0 and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in the task chain C can only be scheduling tasks $\tau_0$ and $\</a:t>
            </a:r>
            <a:r>
              <a:rPr lang="en-US" altLang="zh-CN" sz="1400" dirty="0" err="1">
                <a:latin typeface="微软雅黑" panose="020B0503020204020204" pitchFamily="34" charset="-122"/>
                <a:ea typeface="微软雅黑" panose="020B0503020204020204" pitchFamily="34" charset="-122"/>
              </a:rPr>
              <a:t>tau_n</a:t>
            </a:r>
            <a:r>
              <a:rPr lang="en-US" altLang="zh-CN" sz="1400" dirty="0">
                <a:latin typeface="微软雅黑" panose="020B0503020204020204" pitchFamily="34" charset="-122"/>
                <a:ea typeface="微软雅黑" panose="020B0503020204020204" pitchFamily="34" charset="-122"/>
              </a:rPr>
              <a:t>$, i.e., c0 and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can only exist on the ECU.</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c0 is a periodic scheduling task $\tau_0$ on an ECU with period T that is used to periodically capture external events z.</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For the external event z, it can be considered as the 0th event of the task chain, that is, the external event z is c0.</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For any event ci (1&lt;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&lt;n-1), it can be either a scheduling task or a network task.</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There is no case where two consecutive events ci and ci-1 (1&lt;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&lt;n-1) are scheduling tasks executed on separate ECUs. In the task chain, there is at least one network task as a connection between two scheduling tasks executed on different ECUs. For example, if ci-1 and ci+1 are scheduling tasks on different ECUs, then ci is a network task.</a:t>
            </a:r>
            <a:endParaRPr lang="zh-CN" altLang="en-US" sz="1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DE41410F-6C2C-6588-06FD-426CC4AB0AEC}"/>
              </a:ext>
            </a:extLst>
          </p:cNvPr>
          <p:cNvPicPr>
            <a:picLocks noChangeAspect="1"/>
          </p:cNvPicPr>
          <p:nvPr/>
        </p:nvPicPr>
        <p:blipFill>
          <a:blip r:embed="rId3"/>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251895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89FD9E6-431C-A2AE-1F16-A2CB3762A3F7}"/>
              </a:ext>
            </a:extLst>
          </p:cNvPr>
          <p:cNvSpPr txBox="1"/>
          <p:nvPr/>
        </p:nvSpPr>
        <p:spPr>
          <a:xfrm>
            <a:off x="105335" y="1348647"/>
            <a:ext cx="6797487" cy="3655231"/>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End Time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𝑡 </a:t>
            </a:r>
            <a:r>
              <a:rPr lang="en-US" altLang="zh-CN" sz="1400" dirty="0">
                <a:latin typeface="微软雅黑" panose="020B0503020204020204" pitchFamily="34" charset="-122"/>
                <a:ea typeface="微软雅黑" panose="020B0503020204020204" pitchFamily="34" charset="-122"/>
              </a:rPr>
              <a:t>(·) represents the end time of the event: </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For the external event z, $t(z)$ denotes the time at which the external event occurs, and $t(c_0​)$ is the end time of the external event. According to Definition 1, the external event z is also the event c0 of the task chain. The end time of the external event is the release time of the periodic scheduling task τ0 that is next poised to capture this external event z after it has been triggered.</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 For a scheduling task $\</a:t>
            </a:r>
            <a:r>
              <a:rPr lang="en-US" altLang="zh-CN" sz="1400" dirty="0" err="1">
                <a:latin typeface="微软雅黑" panose="020B0503020204020204" pitchFamily="34" charset="-122"/>
                <a:ea typeface="微软雅黑" panose="020B0503020204020204" pitchFamily="34" charset="-122"/>
              </a:rPr>
              <a:t>tau_i</a:t>
            </a:r>
            <a:r>
              <a:rPr lang="en-US" altLang="zh-CN" sz="1400" dirty="0">
                <a:latin typeface="微软雅黑" panose="020B0503020204020204" pitchFamily="34" charset="-122"/>
                <a:ea typeface="微软雅黑" panose="020B0503020204020204" pitchFamily="34" charset="-122"/>
              </a:rPr>
              <a:t>$ on the ECU, $t(</a:t>
            </a:r>
            <a:r>
              <a:rPr lang="en-US" altLang="zh-CN" sz="1400" dirty="0" err="1">
                <a:latin typeface="微软雅黑" panose="020B0503020204020204" pitchFamily="34" charset="-122"/>
                <a:ea typeface="微软雅黑" panose="020B0503020204020204" pitchFamily="34" charset="-122"/>
              </a:rPr>
              <a:t>c_i</a:t>
            </a:r>
            <a:r>
              <a:rPr lang="en-US" altLang="zh-CN" sz="1400" dirty="0">
                <a:latin typeface="微软雅黑" panose="020B0503020204020204" pitchFamily="34" charset="-122"/>
                <a:ea typeface="微软雅黑" panose="020B0503020204020204" pitchFamily="34" charset="-122"/>
              </a:rPr>
              <a:t>)$ is the end time $f(</a:t>
            </a:r>
            <a:r>
              <a:rPr lang="en-US" altLang="zh-CN" sz="1400" dirty="0" err="1">
                <a:latin typeface="微软雅黑" panose="020B0503020204020204" pitchFamily="34" charset="-122"/>
                <a:ea typeface="微软雅黑" panose="020B0503020204020204" pitchFamily="34" charset="-122"/>
              </a:rPr>
              <a:t>c_i</a:t>
            </a:r>
            <a:r>
              <a:rPr lang="en-US" altLang="zh-CN" sz="1400" dirty="0">
                <a:latin typeface="微软雅黑" panose="020B0503020204020204" pitchFamily="34" charset="-122"/>
                <a:ea typeface="微软雅黑" panose="020B0503020204020204" pitchFamily="34" charset="-122"/>
              </a:rPr>
              <a:t>)$ of the scheduling task $\</a:t>
            </a:r>
            <a:r>
              <a:rPr lang="en-US" altLang="zh-CN" sz="1400" dirty="0" err="1">
                <a:latin typeface="微软雅黑" panose="020B0503020204020204" pitchFamily="34" charset="-122"/>
                <a:ea typeface="微软雅黑" panose="020B0503020204020204" pitchFamily="34" charset="-122"/>
              </a:rPr>
              <a:t>tau_i</a:t>
            </a:r>
            <a:r>
              <a:rPr lang="en-US" altLang="zh-CN" sz="1400" dirty="0">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 For a network task $</a:t>
            </a:r>
            <a:r>
              <a:rPr lang="en-US" altLang="zh-CN" sz="1400" dirty="0" err="1">
                <a:latin typeface="微软雅黑" panose="020B0503020204020204" pitchFamily="34" charset="-122"/>
                <a:ea typeface="微软雅黑" panose="020B0503020204020204" pitchFamily="34" charset="-122"/>
              </a:rPr>
              <a:t>m_i</a:t>
            </a:r>
            <a:r>
              <a:rPr lang="en-US" altLang="zh-CN" sz="1400" dirty="0">
                <a:latin typeface="微软雅黑" panose="020B0503020204020204" pitchFamily="34" charset="-122"/>
                <a:ea typeface="微软雅黑" panose="020B0503020204020204" pitchFamily="34" charset="-122"/>
              </a:rPr>
              <a:t>$, $t(</a:t>
            </a:r>
            <a:r>
              <a:rPr lang="en-US" altLang="zh-CN" sz="1400" dirty="0" err="1">
                <a:latin typeface="微软雅黑" panose="020B0503020204020204" pitchFamily="34" charset="-122"/>
                <a:ea typeface="微软雅黑" panose="020B0503020204020204" pitchFamily="34" charset="-122"/>
              </a:rPr>
              <a:t>c_i</a:t>
            </a:r>
            <a:r>
              <a:rPr lang="en-US" altLang="zh-CN" sz="1400" dirty="0">
                <a:latin typeface="微软雅黑" panose="020B0503020204020204" pitchFamily="34" charset="-122"/>
                <a:ea typeface="微软雅黑" panose="020B0503020204020204" pitchFamily="34" charset="-122"/>
              </a:rPr>
              <a:t>)$ is the end time $d(</a:t>
            </a:r>
            <a:r>
              <a:rPr lang="en-US" altLang="zh-CN" sz="1400" dirty="0" err="1">
                <a:latin typeface="微软雅黑" panose="020B0503020204020204" pitchFamily="34" charset="-122"/>
                <a:ea typeface="微软雅黑" panose="020B0503020204020204" pitchFamily="34" charset="-122"/>
              </a:rPr>
              <a:t>c_i</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4A0D9ED-C1D9-9A43-AA33-AAE9584DA3B1}"/>
              </a:ext>
            </a:extLst>
          </p:cNvPr>
          <p:cNvPicPr>
            <a:picLocks noChangeAspect="1"/>
          </p:cNvPicPr>
          <p:nvPr/>
        </p:nvPicPr>
        <p:blipFill>
          <a:blip r:embed="rId3"/>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355644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400110"/>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Reaction</a:t>
            </a:r>
            <a:r>
              <a:rPr lang="en-US" altLang="zh-CN" sz="2000"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time</a:t>
            </a:r>
            <a:endParaRPr lang="zh-CN" altLang="en-US" sz="16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4DB8828-78CA-E269-D80E-3A071C682D15}"/>
              </a:ext>
            </a:extLst>
          </p:cNvPr>
          <p:cNvPicPr>
            <a:picLocks noChangeAspect="1"/>
          </p:cNvPicPr>
          <p:nvPr/>
        </p:nvPicPr>
        <p:blipFill>
          <a:blip r:embed="rId3"/>
          <a:stretch>
            <a:fillRect/>
          </a:stretch>
        </p:blipFill>
        <p:spPr>
          <a:xfrm>
            <a:off x="259395" y="2097357"/>
            <a:ext cx="5400000" cy="3152381"/>
          </a:xfrm>
          <a:prstGeom prst="rect">
            <a:avLst/>
          </a:prstGeom>
        </p:spPr>
      </p:pic>
      <p:pic>
        <p:nvPicPr>
          <p:cNvPr id="8" name="图片 7">
            <a:extLst>
              <a:ext uri="{FF2B5EF4-FFF2-40B4-BE49-F238E27FC236}">
                <a16:creationId xmlns:a16="http://schemas.microsoft.com/office/drawing/2014/main" id="{4797423D-8721-07E7-A691-C6DA3E94E153}"/>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30784827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2925</Words>
  <Application>Microsoft Office PowerPoint</Application>
  <PresentationFormat>宽屏</PresentationFormat>
  <Paragraphs>142</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华文新魏</vt:lpstr>
      <vt:lpstr>微软雅黑</vt:lpstr>
      <vt:lpstr>Arial</vt:lpstr>
      <vt:lpstr>Calibri</vt:lpstr>
      <vt:lpstr>Times New Roman</vt:lpstr>
      <vt:lpstr>Wingdings</vt:lpstr>
      <vt:lpstr>Office 主题​​</vt:lpstr>
      <vt:lpstr>PowerPoint 演示文稿</vt:lpstr>
      <vt:lpstr>Background</vt:lpstr>
      <vt:lpstr>Related work</vt:lpstr>
      <vt:lpstr>Qcr</vt:lpstr>
      <vt:lpstr>Qcr</vt:lpstr>
      <vt:lpstr>Model</vt:lpstr>
      <vt:lpstr>Model</vt:lpstr>
      <vt:lpstr>Analysis</vt:lpstr>
      <vt:lpstr>Analysis</vt:lpstr>
      <vt:lpstr>Analysis</vt:lpstr>
      <vt:lpstr>Analysis</vt:lpstr>
      <vt:lpstr>Analysis</vt:lpstr>
      <vt:lpstr>Evaluation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32</cp:revision>
  <dcterms:created xsi:type="dcterms:W3CDTF">2023-12-09T14:18:38Z</dcterms:created>
  <dcterms:modified xsi:type="dcterms:W3CDTF">2024-04-21T19:34:52Z</dcterms:modified>
</cp:coreProperties>
</file>