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sldIdLst>
    <p:sldId id="256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DejaVu Math TeX Gyre" panose="02000503000000000000" charset="0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02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Callback</a:t>
            </a:r>
            <a:r>
              <a:rPr lang="en-US" altLang="zh-CN" sz="2000" dirty="0"/>
              <a:t>: Minimum scheduling entity</a:t>
            </a:r>
            <a:endParaRPr lang="en-US" altLang="zh-CN" sz="2000" dirty="0"/>
          </a:p>
          <a:p>
            <a:pPr lvl="1"/>
            <a:r>
              <a:rPr lang="en-US" altLang="zh-CN" sz="1600" dirty="0"/>
              <a:t>Including timer, subscription, service, and client callbacks.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Timer callbacks have a period (time trigger).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Others are regular callbacks (event trigger)</a:t>
            </a:r>
            <a:endParaRPr lang="en-US" altLang="zh-CN" sz="1600" b="1" dirty="0"/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With priority attribute: Timer&gt;Subscription&gt;Service&gt;Client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sz="2000" b="1" dirty="0"/>
              <a:t>Node</a:t>
            </a:r>
            <a:r>
              <a:rPr lang="en-US" altLang="zh-CN" sz="2000" dirty="0"/>
              <a:t>: publish-subscribe communication</a:t>
            </a:r>
            <a:endParaRPr lang="en-US" altLang="zh-CN" sz="2000" dirty="0"/>
          </a:p>
          <a:p>
            <a:pPr lvl="1"/>
            <a:r>
              <a:rPr lang="en-US" altLang="zh-CN" sz="1600" dirty="0"/>
              <a:t>Nodes publish messages on a topic, and nodes subscribed to the topic process each message by activating a callback.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Can only running </a:t>
            </a:r>
            <a:r>
              <a:rPr lang="en-US" altLang="zh-CN" sz="1600" b="1" dirty="0"/>
              <a:t>on the only executor</a:t>
            </a:r>
            <a:endParaRPr lang="en-US" altLang="zh-CN" sz="1330" b="1" dirty="0"/>
          </a:p>
          <a:p>
            <a:pPr lvl="1"/>
            <a:r>
              <a:rPr lang="en-US" altLang="zh-CN" sz="1600" dirty="0"/>
              <a:t>When processing multiple callback functions, ROS executes them sequentially in the order in which messages are received.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Messages published by nodes to multiple topics are processed concurrently</a:t>
            </a:r>
            <a:endParaRPr lang="en-US" altLang="zh-CN" sz="1600" dirty="0"/>
          </a:p>
          <a:p>
            <a:r>
              <a:rPr lang="en-US" altLang="zh-CN" sz="2000" b="1" dirty="0"/>
              <a:t>Executor</a:t>
            </a:r>
            <a:r>
              <a:rPr lang="en-US" altLang="zh-CN" sz="2000" dirty="0"/>
              <a:t>: schedule callback execution</a:t>
            </a:r>
            <a:endParaRPr lang="en-US" altLang="zh-CN" sz="2000" dirty="0"/>
          </a:p>
          <a:p>
            <a:pPr lvl="1"/>
            <a:r>
              <a:rPr lang="en-US" altLang="zh-CN" sz="1600" dirty="0"/>
              <a:t>The executor itself occupies </a:t>
            </a:r>
            <a:r>
              <a:rPr lang="en-US" altLang="zh-CN" sz="1600" b="1" dirty="0"/>
              <a:t>a thread</a:t>
            </a:r>
            <a:endParaRPr lang="en-US" altLang="zh-CN" sz="1600" dirty="0"/>
          </a:p>
          <a:p>
            <a:pPr lvl="1"/>
            <a:r>
              <a:rPr lang="en-US" altLang="zh-CN" sz="1600" dirty="0"/>
              <a:t>Nodes are assigned to different executors, and all callbacks within the node are scheduled by this executor.</a:t>
            </a:r>
            <a:endParaRPr lang="en-US" altLang="zh-CN" sz="1600" dirty="0"/>
          </a:p>
          <a:p>
            <a:pPr lvl="1"/>
            <a:r>
              <a:rPr lang="en-US" altLang="zh-CN" sz="1600" dirty="0"/>
              <a:t>Divided into single-threaded executors and multi-threaded executors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Single-threaded executor: handle all callbacks in a single thread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Multi-threaded executor: multiple threads handle callbacks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3106" y="1366982"/>
            <a:ext cx="5398894" cy="4124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793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84445"/>
            <a:ext cx="6304085" cy="575334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Polling point</a:t>
            </a:r>
            <a:r>
              <a:rPr lang="en-US" altLang="zh-CN" sz="2000" dirty="0"/>
              <a:t>: </a:t>
            </a:r>
            <a:r>
              <a:rPr lang="en-US" altLang="zh-CN" sz="1800" dirty="0"/>
              <a:t>The executor reaches the polling point when it needs to select the next instance to execute but no instance is currently available.</a:t>
            </a:r>
            <a:r>
              <a:rPr lang="zh-CN" altLang="en-US" sz="1800" dirty="0"/>
              <a:t> </a:t>
            </a:r>
            <a:endParaRPr lang="zh-CN" altLang="en-US" sz="2000" dirty="0"/>
          </a:p>
          <a:p>
            <a:r>
              <a:rPr lang="en-US" altLang="zh-CN" sz="2000" b="1" dirty="0"/>
              <a:t>Processing window</a:t>
            </a:r>
            <a:r>
              <a:rPr lang="en-US" altLang="zh-CN" sz="2000" dirty="0"/>
              <a:t>: between two polling points.</a:t>
            </a:r>
            <a:endParaRPr lang="en-US" altLang="zh-CN" sz="2000" dirty="0"/>
          </a:p>
          <a:p>
            <a:r>
              <a:rPr lang="en-US" altLang="zh-CN" sz="2000" b="1" dirty="0"/>
              <a:t>Single-threaded executor process</a:t>
            </a:r>
            <a:endParaRPr lang="en-US" altLang="zh-CN" sz="2000" b="1" dirty="0"/>
          </a:p>
          <a:p>
            <a:pPr lvl="1"/>
            <a:r>
              <a:rPr lang="en-US" altLang="zh-CN" sz="1600" dirty="0" err="1"/>
              <a:t>Readyset</a:t>
            </a:r>
            <a:r>
              <a:rPr lang="en-US" altLang="zh-CN" sz="1600" dirty="0"/>
              <a:t> is empty, reaching the polling point</a:t>
            </a:r>
            <a:endParaRPr lang="en-US" altLang="zh-CN" sz="1600" dirty="0"/>
          </a:p>
          <a:p>
            <a:pPr lvl="1"/>
            <a:r>
              <a:rPr lang="en-US" altLang="zh-CN" sz="1600" dirty="0"/>
              <a:t>All ready regular callbacks are added to </a:t>
            </a:r>
            <a:r>
              <a:rPr lang="en-US" altLang="zh-CN" sz="1600" dirty="0" err="1"/>
              <a:t>readyset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chemeClr val="accent1"/>
                </a:solidFill>
              </a:rPr>
              <a:t>The timer callback does not need to wait for the polling point, only needs to wait for the scheduled arrival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In a processing window, </a:t>
            </a:r>
            <a:r>
              <a:rPr lang="en-US" altLang="zh-CN" sz="1600" b="1" dirty="0">
                <a:solidFill>
                  <a:schemeClr val="accent1"/>
                </a:solidFill>
              </a:rPr>
              <a:t>only the first instance of the callback is processed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The order in which instances are executed is determined by type priority:</a:t>
            </a:r>
            <a:endParaRPr lang="en-US" altLang="zh-CN" sz="1600" dirty="0"/>
          </a:p>
          <a:p>
            <a:pPr lvl="1"/>
            <a:r>
              <a:rPr lang="en-US" altLang="zh-CN" sz="1600" dirty="0"/>
              <a:t>Timers&gt;Subscriptions&gt;Services&gt;Client</a:t>
            </a:r>
            <a:endParaRPr lang="en-US" altLang="zh-CN" sz="1600" dirty="0"/>
          </a:p>
          <a:p>
            <a:pPr lvl="1"/>
            <a:r>
              <a:rPr lang="en-US" altLang="zh-CN" sz="1600" dirty="0"/>
              <a:t>When the type priorities are the same, compare the callback registration time, and the earlier registration time has higher priority.</a:t>
            </a:r>
            <a:endParaRPr lang="en-US" altLang="zh-CN" sz="1600" dirty="0"/>
          </a:p>
          <a:p>
            <a:pPr lvl="1"/>
            <a:r>
              <a:rPr lang="en-US" altLang="zh-CN" sz="1600" dirty="0"/>
              <a:t>The first instance of all ready callbacks has been executed and </a:t>
            </a:r>
            <a:r>
              <a:rPr lang="en-US" altLang="zh-CN" sz="1600" dirty="0" err="1"/>
              <a:t>readyset</a:t>
            </a:r>
            <a:r>
              <a:rPr lang="en-US" altLang="zh-CN" sz="1600" dirty="0"/>
              <a:t> is empty.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0786" y="773724"/>
            <a:ext cx="5483175" cy="4743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Callback chain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 triggering relationship between callbacks constitutes the </a:t>
                </a:r>
                <a:r>
                  <a:rPr lang="en-US" altLang="zh-CN" sz="2000" b="1" dirty="0"/>
                  <a:t>callback chain</a:t>
                </a:r>
                <a:endParaRPr lang="en-US" altLang="zh-CN" sz="2000" dirty="0"/>
              </a:p>
              <a:p>
                <a:r>
                  <a:rPr lang="en-US" altLang="zh-CN" sz="2000" dirty="0"/>
                  <a:t>A callback chain can exist within a single executor, or span multiple executors.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Similar to a chain of tasks (callbacks) scheduled on a single or multiple cores (single-threaded or </a:t>
                </a:r>
                <a:r>
                  <a:rPr lang="en-US" altLang="zh-CN" sz="1600" dirty="0">
                    <a:sym typeface="+mn-ea"/>
                  </a:rPr>
                  <a:t>Multi-threaded </a:t>
                </a:r>
                <a:r>
                  <a:rPr lang="en-US" altLang="zh-CN" sz="1600" dirty="0"/>
                  <a:t>executor), instances of tasks are similar to instances of callbacks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only belong to one callback chain - single task chain model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can belong to multiple callback chains - DAG model</a:t>
                </a:r>
                <a:endParaRPr lang="en-US" altLang="zh-CN" sz="2000" dirty="0"/>
              </a:p>
              <a:p>
                <a:r>
                  <a:rPr lang="en-US" altLang="zh-CN" sz="2000" dirty="0"/>
                  <a:t>The callback chain usually starts with a timer callback, followed by regular callbacks.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𝐶</m:t>
                    </m:r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𝑡𝑚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}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i-th</a:t>
                </a:r>
                <a:r>
                  <a:rPr lang="en-US" altLang="zh-CN" sz="1600" dirty="0"/>
                  <a:t> instance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callback</a:t>
                </a:r>
                <a:endParaRPr lang="en-US" altLang="zh-CN" sz="1600" dirty="0"/>
              </a:p>
              <a:p>
                <a:r>
                  <a:rPr lang="en-US" altLang="zh-CN" sz="2000" dirty="0"/>
                  <a:t>External events (e.g. sensors) are not constructs in ROS2 systems, but can be modeled as pseudo-callbacks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An external event interface is added, which can publish messages to ROS2 nodes and trigger corresponding callbacks to continue processing.</a:t>
                </a:r>
                <a:endParaRPr lang="en-US" altLang="zh-CN" sz="1600" dirty="0"/>
              </a:p>
              <a:p>
                <a:r>
                  <a:rPr lang="en-US" altLang="zh-CN" sz="2000" dirty="0"/>
                  <a:t>Attributes: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Different instances of the same callback are executed in the order of activation.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600" dirty="0"/>
                  <a:t> must be completed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can continue. </a:t>
                </a:r>
                <a:endParaRPr lang="en-US" altLang="zh-CN" sz="1200" dirty="0"/>
              </a:p>
              <a:p>
                <a:pPr lvl="1"/>
                <a:r>
                  <a:rPr lang="en-US" altLang="zh-CN" sz="1600" dirty="0"/>
                  <a:t>The executor selects a new instance only after the previous instance has completed.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is completed and can continue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1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516"/>
          <a:stretch>
            <a:fillRect/>
          </a:stretch>
        </p:blipFill>
        <p:spPr>
          <a:xfrm>
            <a:off x="2228106" y="5486399"/>
            <a:ext cx="2638653" cy="1096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0" y="5217795"/>
            <a:ext cx="4288155" cy="1487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Message synchronization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Use the </a:t>
                </a:r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 in ROS2 to synchronize messages from multiple topics with approximate timestamps</a:t>
                </a:r>
                <a:endParaRPr lang="en-US" altLang="zh-CN" sz="2000" dirty="0"/>
              </a:p>
              <a:p>
                <a:r>
                  <a:rPr lang="en-US" altLang="zh-CN" sz="2000" dirty="0"/>
                  <a:t>Use a synchronization node to subscribe to messages from multiple other nodes, merge data from different topics at the synchronization node, and then output it to other required nodes after integration.</a:t>
                </a:r>
                <a:endParaRPr lang="en-US" altLang="zh-CN" sz="2000" dirty="0"/>
              </a:p>
              <a:p>
                <a:r>
                  <a:rPr lang="en-US" altLang="zh-CN" sz="2000" dirty="0"/>
                  <a:t>Message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,...}</m:t>
                    </m:r>
                  </m:oMath>
                </a14:m>
                <a:r>
                  <a:rPr lang="en-US" altLang="zh-CN" sz="200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/>
                  <a:t> represents the k-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message generated by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sensor.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ym typeface="+mn-ea"/>
                      </a:rPr>
                      <m:t>t</m:t>
                    </m:r>
                    <m:r>
                      <a:rPr lang="en-US" altLang="zh-CN" sz="2000" dirty="0">
                        <a:sym typeface="+mn-ea"/>
                      </a:rPr>
                      <m:t>(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represents the timestamp (sampling time).</a:t>
                </a:r>
                <a:r>
                  <a:rPr lang="zh-CN" altLang="en-US" sz="2000" dirty="0"/>
                  <a:t> 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represents the message queue of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channel, and the corresponding message sequence is </a:t>
                </a:r>
                <a:r>
                  <a:rPr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altLang="zh-CN" sz="2000" dirty="0"/>
                  <a:t>. It will not block if it is infinite. The difference in timestamps of two consecutive messages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is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sz="2000" dirty="0"/>
                  <a:t> and at most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000" dirty="0"/>
                  <a:t> .</a:t>
                </a:r>
                <a:endParaRPr lang="en-US" altLang="zh-CN" sz="2000" dirty="0"/>
              </a:p>
              <a:p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The end of the message queue is the prediction point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new news arrives, it is inserted into the end of the queue and the original prediction point is deleted.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Generate new prediction points based on new message timestamps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messages arrive in all message queues, the one with the largest timestamp is selected as the pivot.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Messages that meet the time difference requirements are formed into a candidate set.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Select the output with the smallest time gap in the candidate set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The output message and the queue messages before it are cleared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3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8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066"/>
            <a:ext cx="12192000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Time analysis based on callback chain</a:t>
            </a:r>
            <a:endParaRPr lang="en-US" altLang="zh-CN" sz="2000" dirty="0"/>
          </a:p>
          <a:p>
            <a:pPr lvl="1"/>
            <a:r>
              <a:rPr lang="en-US" altLang="zh-CN" sz="2000" dirty="0"/>
              <a:t>The impact of callback chain priority</a:t>
            </a:r>
            <a:endParaRPr lang="en-US" altLang="zh-CN" sz="2000" dirty="0"/>
          </a:p>
          <a:p>
            <a:pPr lvl="2"/>
            <a:r>
              <a:rPr lang="en-US" altLang="zh-CN" sz="1600" dirty="0" err="1"/>
              <a:t>PiCAS</a:t>
            </a:r>
            <a:r>
              <a:rPr lang="en-US" altLang="zh-CN" sz="1600" dirty="0"/>
              <a:t>: New Design of Priority-Driven Chain-Aware Scheduling for ROS2</a:t>
            </a:r>
            <a:endParaRPr lang="en-US" altLang="zh-CN" sz="1600" dirty="0"/>
          </a:p>
          <a:p>
            <a:pPr lvl="2"/>
            <a:r>
              <a:rPr lang="en-US" altLang="zh-CN" sz="1600" dirty="0"/>
              <a:t>Response Time Analysis for Dynamic Priority Scheduling in ROS2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 belonging to a single task chain</a:t>
            </a:r>
            <a:endParaRPr lang="en-US" altLang="zh-CN" sz="2000" dirty="0"/>
          </a:p>
          <a:p>
            <a:pPr lvl="2"/>
            <a:r>
              <a:rPr lang="en-US" altLang="zh-CN" sz="1600" dirty="0"/>
              <a:t>Response Time Analysis and Priority Assignment of Processing Chains on ROS2 Executors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callbacks belonging to multiple task chains</a:t>
            </a:r>
            <a:endParaRPr lang="en-US" altLang="zh-CN" sz="2000" dirty="0"/>
          </a:p>
          <a:p>
            <a:pPr lvl="2"/>
            <a:r>
              <a:rPr lang="en-US" altLang="zh-CN" sz="1600" dirty="0"/>
              <a:t>A ROS 2 Response-Time Analysis Exploiting Starvation Freedom and Execution-Time Variance</a:t>
            </a:r>
            <a:endParaRPr lang="en-US" altLang="zh-CN" sz="1600" dirty="0"/>
          </a:p>
          <a:p>
            <a:r>
              <a:rPr lang="en-US" altLang="zh-CN" sz="2000" dirty="0"/>
              <a:t>Analysis based on message synchronization</a:t>
            </a:r>
            <a:endParaRPr lang="en-US" altLang="zh-CN" sz="2000" dirty="0"/>
          </a:p>
          <a:p>
            <a:pPr lvl="1"/>
            <a:r>
              <a:rPr lang="en-US" altLang="zh-CN" sz="2000" dirty="0"/>
              <a:t>Selection of output message set</a:t>
            </a:r>
            <a:endParaRPr lang="en-US" altLang="zh-CN" sz="2000" dirty="0"/>
          </a:p>
          <a:p>
            <a:pPr lvl="2"/>
            <a:r>
              <a:rPr lang="en-US" altLang="zh-CN" sz="1600" dirty="0"/>
              <a:t>SEAM: An Optimal Message Synchronizer in ROS with Well-Bounded Time Disparity</a:t>
            </a:r>
            <a:endParaRPr lang="en-US" altLang="zh-CN" sz="1600" dirty="0"/>
          </a:p>
          <a:p>
            <a:pPr lvl="1"/>
            <a:r>
              <a:rPr lang="en-US" altLang="zh-CN" sz="2000" dirty="0"/>
              <a:t>Queue overflow processing</a:t>
            </a:r>
            <a:endParaRPr lang="en-US" altLang="zh-CN" sz="2000" dirty="0"/>
          </a:p>
          <a:p>
            <a:pPr lvl="2"/>
            <a:r>
              <a:rPr lang="en-US" altLang="zh-CN" sz="1600" dirty="0"/>
              <a:t>Modeling and Property Analysis of the Message Synchronization Policy in ROS</a:t>
            </a:r>
            <a:endParaRPr lang="en-US" altLang="zh-CN" sz="1600" dirty="0"/>
          </a:p>
          <a:p>
            <a:pPr lvl="1"/>
            <a:r>
              <a:rPr lang="en-US" altLang="zh-CN" sz="2000" dirty="0"/>
              <a:t>End-to-end time of message synchronization</a:t>
            </a:r>
            <a:endParaRPr lang="en-US" altLang="zh-CN" sz="2000" dirty="0"/>
          </a:p>
          <a:p>
            <a:pPr lvl="2"/>
            <a:r>
              <a:rPr lang="en-US" altLang="zh-CN" sz="1600" dirty="0"/>
              <a:t>Worst-Case Time Disparity Analysis of Message Synchronization in ROS</a:t>
            </a:r>
            <a:r>
              <a:rPr lang="en-US" altLang="zh-CN" sz="1400" dirty="0"/>
              <a:t>	</a:t>
            </a:r>
            <a:endParaRPr lang="en-US" altLang="zh-CN" sz="1400" dirty="0"/>
          </a:p>
          <a:p>
            <a:pPr lvl="0"/>
            <a:r>
              <a:rPr lang="en-US" altLang="zh-CN" sz="1960" dirty="0">
                <a:sym typeface="+mn-ea"/>
              </a:rPr>
              <a:t>Analysis based on m</a:t>
            </a:r>
            <a:r>
              <a:rPr lang="en-US" altLang="zh-CN" sz="1960" dirty="0">
                <a:sym typeface="+mn-ea"/>
              </a:rPr>
              <a:t>ulti-threaded </a:t>
            </a:r>
            <a:r>
              <a:rPr lang="en-US" altLang="zh-CN" sz="1960" dirty="0">
                <a:sym typeface="+mn-ea"/>
              </a:rPr>
              <a:t>executor</a:t>
            </a:r>
            <a:endParaRPr lang="en-US" altLang="zh-CN" sz="1960" dirty="0"/>
          </a:p>
          <a:p>
            <a:pPr lvl="2"/>
            <a:r>
              <a:rPr lang="en-US" altLang="zh-CN" sz="1400" dirty="0"/>
              <a:t>RTeX: an Efficient and Timing-Predictable Multi-threaded Executor for ROS 2</a:t>
            </a:r>
            <a:endParaRPr lang="en-US" altLang="zh-CN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5377</Words>
  <Application>WPS 演示</Application>
  <PresentationFormat>宽屏</PresentationFormat>
  <Paragraphs>87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DejaVu Math TeX Gyre</vt:lpstr>
      <vt:lpstr>Office 主题​​</vt:lpstr>
      <vt:lpstr>1_Office 主题​​</vt:lpstr>
      <vt:lpstr>ROS 2</vt:lpstr>
      <vt:lpstr>Architecture</vt:lpstr>
      <vt:lpstr>Scheduling</vt:lpstr>
      <vt:lpstr>Callback chain model</vt:lpstr>
      <vt:lpstr>Message synchronization model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02200059</cp:lastModifiedBy>
  <cp:revision>22</cp:revision>
  <dcterms:created xsi:type="dcterms:W3CDTF">2024-05-24T12:56:14Z</dcterms:created>
  <dcterms:modified xsi:type="dcterms:W3CDTF">2024-05-24T12:56:14Z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A32CD9559B910138545C50660F6830FA_42</vt:lpwstr>
  </property>
  <property fmtid="{D5CDD505-2E9C-101B-9397-08002B2CF9AE}" pid="3" name="KSOProductBuildVer">
    <vt:lpwstr>2052-6.7.1.8828</vt:lpwstr>
  </property>
</Properties>
</file>