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9" r:id="rId2"/>
    <p:sldId id="258" r:id="rId3"/>
    <p:sldId id="259" r:id="rId4"/>
    <p:sldId id="283" r:id="rId5"/>
    <p:sldId id="291" r:id="rId6"/>
    <p:sldId id="292" r:id="rId7"/>
    <p:sldId id="284" r:id="rId8"/>
    <p:sldId id="293" r:id="rId9"/>
    <p:sldId id="285" r:id="rId10"/>
  </p:sldIdLst>
  <p:sldSz cx="12433300" cy="698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F0"/>
          </a:solidFill>
        </a:fill>
      </a:tcStyle>
    </a:wholeTbl>
    <a:band2H>
      <a:tcTxStyle/>
      <a:tcStyle>
        <a:tcBdr/>
        <a:fill>
          <a:solidFill>
            <a:srgbClr val="E6EB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DED"/>
          </a:solidFill>
        </a:fill>
      </a:tcStyle>
    </a:wholeTbl>
    <a:band2H>
      <a:tcTxStyle/>
      <a:tcStyle>
        <a:tcBdr/>
        <a:fill>
          <a:solidFill>
            <a:srgbClr val="EAE7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CA"/>
          </a:solidFill>
        </a:fill>
      </a:tcStyle>
    </a:wholeTbl>
    <a:band2H>
      <a:tcTxStyle/>
      <a:tcStyle>
        <a:tcBdr/>
        <a:fill>
          <a:solidFill>
            <a:srgbClr val="FFF3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2470" autoAdjust="0"/>
  </p:normalViewPr>
  <p:slideViewPr>
    <p:cSldViewPr snapToGrid="0">
      <p:cViewPr varScale="1">
        <p:scale>
          <a:sx n="78" d="100"/>
          <a:sy n="78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742">
              <a:lnSpc>
                <a:spcPct val="90000"/>
              </a:lnSpc>
              <a:spcBef>
                <a:spcPts val="300"/>
              </a:spcBef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18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742">
              <a:lnSpc>
                <a:spcPct val="90000"/>
              </a:lnSpc>
              <a:spcBef>
                <a:spcPts val="300"/>
              </a:spcBef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4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4831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22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612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93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200" b="0" i="0" dirty="0">
                <a:effectLst/>
                <a:latin typeface="+mn-lt"/>
                <a:ea typeface="+mn-ea"/>
                <a:cs typeface="+mn-cs"/>
                <a:sym typeface="Helvetica Neue"/>
              </a:rPr>
              <a:t>Promote our webpage and YouTube channel (we'd love to hit 750 subscribers by July 15 ;D)</a:t>
            </a:r>
          </a:p>
        </p:txBody>
      </p:sp>
    </p:spTree>
    <p:extLst>
      <p:ext uri="{BB962C8B-B14F-4D97-AF65-F5344CB8AC3E}">
        <p14:creationId xmlns:p14="http://schemas.microsoft.com/office/powerpoint/2010/main" val="1991178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297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274639" y="1212850"/>
            <a:ext cx="11887201" cy="3839132"/>
          </a:xfrm>
          <a:prstGeom prst="rect">
            <a:avLst/>
          </a:prstGeom>
        </p:spPr>
        <p:txBody>
          <a:bodyPr lIns="91438" tIns="91438" rIns="91438" bIns="91438"/>
          <a:lstStyle>
            <a:lvl1pPr marL="342832" indent="-342832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734870" indent="-392035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017075" indent="-44568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295151" indent="-49520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1523706" indent="-49520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917575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2563">
              <a:defRPr sz="47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856408" y="465667"/>
            <a:ext cx="4010064" cy="162983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half" idx="1"/>
          </p:nvPr>
        </p:nvSpPr>
        <p:spPr>
          <a:xfrm>
            <a:off x="5285771" y="1005710"/>
            <a:ext cx="6294359" cy="496387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31748" indent="-266090">
              <a:defRPr sz="3200"/>
            </a:lvl2pPr>
            <a:lvl3pPr marL="1241755" indent="-310438">
              <a:defRPr sz="3200"/>
            </a:lvl3pPr>
            <a:lvl4pPr marL="1769501" indent="-372526">
              <a:defRPr sz="3200"/>
            </a:lvl4pPr>
            <a:lvl5pPr marL="2235159" indent="-372526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3"/>
          </p:nvPr>
        </p:nvSpPr>
        <p:spPr>
          <a:xfrm>
            <a:off x="856408" y="2095500"/>
            <a:ext cx="4010064" cy="38821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856408" y="465667"/>
            <a:ext cx="4010064" cy="162983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pic" sz="half" idx="13"/>
          </p:nvPr>
        </p:nvSpPr>
        <p:spPr>
          <a:xfrm>
            <a:off x="5285771" y="1005710"/>
            <a:ext cx="6294359" cy="49638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856408" y="2095500"/>
            <a:ext cx="4010064" cy="388217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65658">
              <a:buSzTx/>
              <a:buFontTx/>
              <a:buNone/>
              <a:defRPr sz="1600"/>
            </a:lvl2pPr>
            <a:lvl3pPr marL="0" indent="931316">
              <a:buSzTx/>
              <a:buFontTx/>
              <a:buNone/>
              <a:defRPr sz="1600"/>
            </a:lvl3pPr>
            <a:lvl4pPr marL="0" indent="1396975">
              <a:buSzTx/>
              <a:buFontTx/>
              <a:buNone/>
              <a:defRPr sz="1600"/>
            </a:lvl4pPr>
            <a:lvl5pPr marL="0" indent="1862633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8897580" y="371885"/>
            <a:ext cx="2680931" cy="591946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854789" y="371885"/>
            <a:ext cx="7887376" cy="591946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274639" y="1212850"/>
            <a:ext cx="11887202" cy="3839133"/>
          </a:xfrm>
          <a:prstGeom prst="rect">
            <a:avLst/>
          </a:prstGeom>
        </p:spPr>
        <p:txBody>
          <a:bodyPr lIns="91438" tIns="91438" rIns="91438" bIns="91438"/>
          <a:lstStyle>
            <a:lvl1pPr marL="342400" indent="-342400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733945" indent="-391543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015794" indent="-445125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293521" indent="-494582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1521788" indent="-494582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917576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46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1334561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46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74638" y="3033565"/>
            <a:ext cx="7313322" cy="3664100"/>
          </a:xfrm>
          <a:prstGeom prst="rect">
            <a:avLst/>
          </a:prstGeom>
          <a:solidFill>
            <a:schemeClr val="accent5">
              <a:alpha val="90000"/>
            </a:schemeClr>
          </a:solidFill>
          <a:ln w="12700">
            <a:miter lim="400000"/>
          </a:ln>
        </p:spPr>
        <p:txBody>
          <a:bodyPr lIns="146304" tIns="146304" rIns="146304" bIns="146304"/>
          <a:lstStyle/>
          <a:p>
            <a:pPr algn="ctr" defTabSz="931119">
              <a:lnSpc>
                <a:spcPct val="90000"/>
              </a:lnSpc>
              <a:defRPr sz="2300">
                <a:solidFill>
                  <a:srgbClr val="FFFFFF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274702" y="3040064"/>
            <a:ext cx="7315137" cy="1830110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5200" spc="-1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274702" y="4870172"/>
            <a:ext cx="7315139" cy="2114829"/>
          </a:xfrm>
          <a:prstGeom prst="rect">
            <a:avLst/>
          </a:prstGeom>
        </p:spPr>
        <p:txBody>
          <a:bodyPr lIns="109728" tIns="109728" rIns="109728" bIns="109728"/>
          <a:lstStyle>
            <a:lvl1pPr marL="0" indent="0" defTabSz="931388">
              <a:spcBef>
                <a:spcPts val="0"/>
              </a:spcBef>
              <a:buSzTx/>
              <a:buFontTx/>
              <a:buNone/>
              <a:defRPr sz="3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653630" indent="-311225" defTabSz="931388">
              <a:spcBef>
                <a:spcPts val="0"/>
              </a:spcBef>
              <a:buSzPct val="90000"/>
              <a:buFontTx/>
              <a:defRPr sz="3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924486" indent="-353816" defTabSz="931388">
              <a:spcBef>
                <a:spcPts val="0"/>
              </a:spcBef>
              <a:buSzPct val="90000"/>
              <a:buFontTx/>
              <a:defRPr sz="3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1192069" indent="-393129" defTabSz="931388">
              <a:spcBef>
                <a:spcPts val="0"/>
              </a:spcBef>
              <a:buSzPct val="90000"/>
              <a:buFontTx/>
              <a:defRPr sz="3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1420335" indent="-393129" defTabSz="931388">
              <a:spcBef>
                <a:spcPts val="0"/>
              </a:spcBef>
              <a:buSzPct val="90000"/>
              <a:buFontTx/>
              <a:defRPr sz="3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1334560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2563">
              <a:defRPr sz="47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554162" y="1143146"/>
            <a:ext cx="9324976" cy="2431816"/>
          </a:xfrm>
          <a:prstGeom prst="rect">
            <a:avLst/>
          </a:prstGeom>
        </p:spPr>
        <p:txBody>
          <a:bodyPr anchor="b"/>
          <a:lstStyle>
            <a:lvl1pPr algn="ctr">
              <a:defRPr sz="6100"/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554162" y="3668743"/>
            <a:ext cx="9324976" cy="16864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65658" algn="ctr">
              <a:buSzTx/>
              <a:buFontTx/>
              <a:buNone/>
              <a:defRPr sz="2400"/>
            </a:lvl2pPr>
            <a:lvl3pPr marL="0" indent="931316" algn="ctr">
              <a:buSzTx/>
              <a:buFontTx/>
              <a:buNone/>
              <a:defRPr sz="2400"/>
            </a:lvl3pPr>
            <a:lvl4pPr marL="0" indent="1396975" algn="ctr">
              <a:buSzTx/>
              <a:buFontTx/>
              <a:buNone/>
              <a:defRPr sz="2400"/>
            </a:lvl4pPr>
            <a:lvl5pPr marL="0" indent="1862633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1" cy="1337752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2563">
              <a:defRPr sz="5100" spc="-102">
                <a:solidFill>
                  <a:schemeClr val="accent1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554162" y="1143146"/>
            <a:ext cx="9324976" cy="2431816"/>
          </a:xfrm>
          <a:prstGeom prst="rect">
            <a:avLst/>
          </a:prstGeom>
        </p:spPr>
        <p:txBody>
          <a:bodyPr anchor="b"/>
          <a:lstStyle>
            <a:lvl1pPr algn="ctr">
              <a:defRPr sz="61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554162" y="3668743"/>
            <a:ext cx="9324976" cy="16864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65658" algn="ctr">
              <a:buSzTx/>
              <a:buFontTx/>
              <a:buNone/>
              <a:defRPr sz="2400"/>
            </a:lvl2pPr>
            <a:lvl3pPr marL="0" indent="931316" algn="ctr">
              <a:buSzTx/>
              <a:buFontTx/>
              <a:buNone/>
              <a:defRPr sz="2400"/>
            </a:lvl3pPr>
            <a:lvl4pPr marL="0" indent="1396975" algn="ctr">
              <a:buSzTx/>
              <a:buFontTx/>
              <a:buNone/>
              <a:defRPr sz="2400"/>
            </a:lvl4pPr>
            <a:lvl5pPr marL="0" indent="1862633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848314" y="1741401"/>
            <a:ext cx="10723721" cy="2905566"/>
          </a:xfrm>
          <a:prstGeom prst="rect">
            <a:avLst/>
          </a:prstGeom>
        </p:spPr>
        <p:txBody>
          <a:bodyPr anchor="b"/>
          <a:lstStyle>
            <a:lvl1pPr>
              <a:defRPr sz="6100"/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848314" y="4674453"/>
            <a:ext cx="10723721" cy="1527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6565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31316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96975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62633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854789" y="1859433"/>
            <a:ext cx="5284154" cy="443191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856408" y="371886"/>
            <a:ext cx="10723722" cy="135011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856408" y="1712295"/>
            <a:ext cx="5259870" cy="83917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465658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931316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1396975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1862633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6294358" y="1712295"/>
            <a:ext cx="5285772" cy="83917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54789" y="371886"/>
            <a:ext cx="10723722" cy="1350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54789" y="1859433"/>
            <a:ext cx="10723722" cy="443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</p:sldLayoutIdLst>
  <p:transition spd="med"/>
  <p:txStyles>
    <p:titleStyle>
      <a:lvl1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32829" marR="0" indent="-232829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37291" marR="0" indent="-271633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57277" marR="0" indent="-325960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59153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24811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0469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56127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21786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87444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1pPr>
      <a:lvl2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2pPr>
      <a:lvl3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3pPr>
      <a:lvl4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4pPr>
      <a:lvl5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5pPr>
      <a:lvl6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6pPr>
      <a:lvl7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7pPr>
      <a:lvl8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8pPr>
      <a:lvl9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alcajunrecipes.com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linkedin.com/in/chrissylemaire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hyperlink" Target="http://twitter.com/c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dbatools.io/</a:t>
            </a:r>
            <a:r>
              <a:rPr lang="en-US" dirty="0" err="1"/>
              <a:t>git</a:t>
            </a:r>
            <a:r>
              <a:rPr lang="en-US" dirty="0"/>
              <a:t>     |    dbareports.io/</a:t>
            </a:r>
            <a:r>
              <a:rPr lang="en-US" dirty="0" err="1"/>
              <a:t>git</a:t>
            </a:r>
            <a:r>
              <a:rPr lang="en-US" dirty="0"/>
              <a:t>    |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youtube</a:t>
            </a:r>
            <a:endParaRPr dirty="0"/>
          </a:p>
        </p:txBody>
      </p:sp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274736" y="583472"/>
            <a:ext cx="11883829" cy="11432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en-US" sz="3600" dirty="0"/>
              <a:t>Contributing to Open Source PowerShell Projects </a:t>
            </a:r>
            <a:br>
              <a:rPr lang="en-US" sz="3600" dirty="0"/>
            </a:br>
            <a:r>
              <a:rPr lang="en-US" sz="2800" dirty="0"/>
              <a:t>using GitHub for Windows</a:t>
            </a:r>
            <a:endParaRPr sz="2800" dirty="0"/>
          </a:p>
        </p:txBody>
      </p:sp>
      <p:sp>
        <p:nvSpPr>
          <p:cNvPr id="4" name="Rectangle 3"/>
          <p:cNvSpPr/>
          <p:nvPr/>
        </p:nvSpPr>
        <p:spPr>
          <a:xfrm>
            <a:off x="4685208" y="4744284"/>
            <a:ext cx="2496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Chrissy LeMaire</a:t>
            </a:r>
            <a:br>
              <a:rPr lang="en-US" sz="2400" dirty="0"/>
            </a:br>
            <a:r>
              <a:rPr lang="en-US" sz="2400" dirty="0"/>
              <a:t>PowerShell MVP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65665" y="1727547"/>
            <a:ext cx="4583498" cy="2603790"/>
            <a:chOff x="3565665" y="1727547"/>
            <a:chExt cx="4583498" cy="26037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665" y="2552846"/>
              <a:ext cx="1639804" cy="163980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512" y="2694690"/>
              <a:ext cx="1480651" cy="123536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535506" y="1727547"/>
              <a:ext cx="795602" cy="2603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146304" tIns="146304" rIns="146304" bIns="146304" numCol="1" spcCol="38100" rtlCol="0" anchor="t">
              <a:spAutoFit/>
            </a:bodyPr>
            <a:lstStyle/>
            <a:p>
              <a:pPr marL="0" marR="0" indent="0" algn="l" defTabSz="93274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80162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51" name="Shape 255"/>
          <p:cNvSpPr/>
          <p:nvPr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dbatools.io/</a:t>
            </a:r>
            <a:r>
              <a:rPr lang="en-US" dirty="0" err="1"/>
              <a:t>git</a:t>
            </a:r>
            <a:r>
              <a:rPr lang="en-US" dirty="0"/>
              <a:t>     |    dbareports.io/</a:t>
            </a:r>
            <a:r>
              <a:rPr lang="en-US" dirty="0" err="1"/>
              <a:t>git</a:t>
            </a:r>
            <a:r>
              <a:rPr lang="en-US" dirty="0"/>
              <a:t>    |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youtube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41823" y="1623490"/>
            <a:ext cx="4061129" cy="1695559"/>
            <a:chOff x="3941823" y="1623490"/>
            <a:chExt cx="4061129" cy="1695559"/>
          </a:xfrm>
        </p:grpSpPr>
        <p:grpSp>
          <p:nvGrpSpPr>
            <p:cNvPr id="254" name="Group 254"/>
            <p:cNvGrpSpPr/>
            <p:nvPr/>
          </p:nvGrpSpPr>
          <p:grpSpPr>
            <a:xfrm>
              <a:off x="4229791" y="1623490"/>
              <a:ext cx="3773161" cy="1695559"/>
              <a:chOff x="287949" y="-2687"/>
              <a:chExt cx="3773161" cy="1695558"/>
            </a:xfrm>
          </p:grpSpPr>
          <p:sp>
            <p:nvSpPr>
              <p:cNvPr id="223" name="Shape 223"/>
              <p:cNvSpPr/>
              <p:nvPr/>
            </p:nvSpPr>
            <p:spPr>
              <a:xfrm>
                <a:off x="378117" y="0"/>
                <a:ext cx="562009" cy="369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 defTabSz="914400">
                  <a:defRPr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lvl1pPr>
              </a:lstStyle>
              <a:p>
                <a:r>
                  <a:rPr lang="en-US" dirty="0"/>
                  <a:t>Intro</a:t>
                </a:r>
                <a:endParaRPr dirty="0"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2852329" y="0"/>
                <a:ext cx="1086191" cy="369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 defTabSz="914400">
                  <a:defRPr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lvl1pPr>
              </a:lstStyle>
              <a:p>
                <a:r>
                  <a:rPr lang="en-US" dirty="0"/>
                  <a:t>Questions</a:t>
                </a:r>
                <a:endParaRPr dirty="0"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1687418" y="-2687"/>
                <a:ext cx="696662" cy="369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 defTabSz="914400">
                  <a:defRPr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lvl1pPr>
              </a:lstStyle>
              <a:p>
                <a:r>
                  <a:rPr lang="en-US" dirty="0"/>
                  <a:t>Demo</a:t>
                </a:r>
                <a:endParaRPr dirty="0"/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1382553" y="396723"/>
                <a:ext cx="1296003" cy="129614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46304" tIns="146304" rIns="146304" bIns="146304" numCol="1" anchor="ctr">
                <a:noAutofit/>
              </a:bodyPr>
              <a:lstStyle/>
              <a:p>
                <a:pPr algn="ctr" defTabSz="914400">
                  <a:defRPr>
                    <a:solidFill>
                      <a:srgbClr val="FFFFFF"/>
                    </a:solidFill>
                    <a:latin typeface="Segoe UI Light"/>
                    <a:ea typeface="Segoe UI Light"/>
                    <a:cs typeface="Segoe UI Light"/>
                    <a:sym typeface="Segoe UI Light"/>
                  </a:defRPr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2765107" y="396723"/>
                <a:ext cx="1296003" cy="1296148"/>
              </a:xfrm>
              <a:prstGeom prst="rect">
                <a:avLst/>
              </a:prstGeom>
              <a:solidFill>
                <a:srgbClr val="009F3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46304" tIns="146304" rIns="146304" bIns="146304" numCol="1" anchor="ctr">
                <a:noAutofit/>
              </a:bodyPr>
              <a:lstStyle/>
              <a:p>
                <a:pPr algn="ctr" defTabSz="914400">
                  <a:defRPr>
                    <a:solidFill>
                      <a:srgbClr val="FFFFFF"/>
                    </a:solidFill>
                    <a:latin typeface="Segoe UI Light"/>
                    <a:ea typeface="Segoe UI Light"/>
                    <a:cs typeface="Segoe UI Light"/>
                    <a:sym typeface="Segoe UI Light"/>
                  </a:defRPr>
                </a:pPr>
                <a:endParaRPr/>
              </a:p>
            </p:txBody>
          </p:sp>
          <p:grpSp>
            <p:nvGrpSpPr>
              <p:cNvPr id="238" name="Group 238"/>
              <p:cNvGrpSpPr/>
              <p:nvPr/>
            </p:nvGrpSpPr>
            <p:grpSpPr>
              <a:xfrm>
                <a:off x="287949" y="684746"/>
                <a:ext cx="720066" cy="720066"/>
                <a:chOff x="-10" y="-10"/>
                <a:chExt cx="720064" cy="720065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-11" y="-11"/>
                  <a:ext cx="720066" cy="720067"/>
                </a:xfrm>
                <a:prstGeom prst="ellips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146304" tIns="146304" rIns="146304" bIns="146304" numCol="1" anchor="ctr">
                  <a:noAutofit/>
                </a:bodyPr>
                <a:lstStyle/>
                <a:p>
                  <a:pPr algn="ctr" defTabSz="914400">
                    <a:defRPr>
                      <a:latin typeface="Segoe UI Semilight"/>
                      <a:ea typeface="Segoe UI Semilight"/>
                      <a:cs typeface="Segoe UI Semilight"/>
                      <a:sym typeface="Segoe UI Semilight"/>
                    </a:defRPr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105452" y="55239"/>
                  <a:ext cx="509177" cy="609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 defTabSz="914400">
                    <a:defRPr sz="4000">
                      <a:solidFill>
                        <a:srgbClr val="FFFFFF"/>
                      </a:solidFill>
                      <a:latin typeface="Segoe UI Light"/>
                      <a:ea typeface="Segoe UI Light"/>
                      <a:cs typeface="Segoe UI Light"/>
                      <a:sym typeface="Segoe UI Light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grpSp>
            <p:nvGrpSpPr>
              <p:cNvPr id="241" name="Group 241"/>
              <p:cNvGrpSpPr/>
              <p:nvPr/>
            </p:nvGrpSpPr>
            <p:grpSpPr>
              <a:xfrm>
                <a:off x="1669557" y="684746"/>
                <a:ext cx="720066" cy="720066"/>
                <a:chOff x="-10" y="-10"/>
                <a:chExt cx="720064" cy="720065"/>
              </a:xfrm>
            </p:grpSpPr>
            <p:sp>
              <p:nvSpPr>
                <p:cNvPr id="239" name="Shape 239"/>
                <p:cNvSpPr/>
                <p:nvPr/>
              </p:nvSpPr>
              <p:spPr>
                <a:xfrm>
                  <a:off x="-11" y="-11"/>
                  <a:ext cx="720066" cy="720067"/>
                </a:xfrm>
                <a:prstGeom prst="ellips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146304" tIns="146304" rIns="146304" bIns="146304" numCol="1" anchor="ctr">
                  <a:noAutofit/>
                </a:bodyPr>
                <a:lstStyle/>
                <a:p>
                  <a:pPr algn="ctr" defTabSz="914400">
                    <a:defRPr>
                      <a:latin typeface="Segoe UI Semilight"/>
                      <a:ea typeface="Segoe UI Semilight"/>
                      <a:cs typeface="Segoe UI Semilight"/>
                      <a:sym typeface="Segoe UI Semilight"/>
                    </a:defRPr>
                  </a:pPr>
                  <a:endParaRPr/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105452" y="55239"/>
                  <a:ext cx="509177" cy="609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 defTabSz="914400">
                    <a:defRPr sz="4000">
                      <a:solidFill>
                        <a:srgbClr val="FFFFFF"/>
                      </a:solidFill>
                      <a:latin typeface="Segoe UI Light"/>
                      <a:ea typeface="Segoe UI Light"/>
                      <a:cs typeface="Segoe UI Light"/>
                      <a:sym typeface="Segoe UI Light"/>
                    </a:defRPr>
                  </a:lvl1pPr>
                </a:lstStyle>
                <a:p>
                  <a:r>
                    <a:rPr dirty="0"/>
                    <a:t>2</a:t>
                  </a:r>
                </a:p>
              </p:txBody>
            </p:sp>
          </p:grpSp>
          <p:grpSp>
            <p:nvGrpSpPr>
              <p:cNvPr id="244" name="Group 244"/>
              <p:cNvGrpSpPr/>
              <p:nvPr/>
            </p:nvGrpSpPr>
            <p:grpSpPr>
              <a:xfrm>
                <a:off x="3053058" y="684746"/>
                <a:ext cx="720065" cy="720066"/>
                <a:chOff x="-10" y="-10"/>
                <a:chExt cx="720064" cy="720065"/>
              </a:xfrm>
            </p:grpSpPr>
            <p:sp>
              <p:nvSpPr>
                <p:cNvPr id="242" name="Shape 242"/>
                <p:cNvSpPr/>
                <p:nvPr/>
              </p:nvSpPr>
              <p:spPr>
                <a:xfrm>
                  <a:off x="-11" y="-11"/>
                  <a:ext cx="720066" cy="720067"/>
                </a:xfrm>
                <a:prstGeom prst="ellips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146304" tIns="146304" rIns="146304" bIns="146304" numCol="1" anchor="ctr">
                  <a:noAutofit/>
                </a:bodyPr>
                <a:lstStyle/>
                <a:p>
                  <a:pPr algn="ctr" defTabSz="914400">
                    <a:defRPr>
                      <a:latin typeface="Segoe UI Semilight"/>
                      <a:ea typeface="Segoe UI Semilight"/>
                      <a:cs typeface="Segoe UI Semilight"/>
                      <a:sym typeface="Segoe UI Semilight"/>
                    </a:defRPr>
                  </a:pPr>
                  <a:endParaRPr/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105452" y="55239"/>
                  <a:ext cx="509177" cy="609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 defTabSz="914400">
                    <a:defRPr sz="4000">
                      <a:solidFill>
                        <a:srgbClr val="FFFFFF"/>
                      </a:solidFill>
                      <a:latin typeface="Segoe UI Light"/>
                      <a:ea typeface="Segoe UI Light"/>
                      <a:cs typeface="Segoe UI Light"/>
                      <a:sym typeface="Segoe UI Light"/>
                    </a:defRPr>
                  </a:lvl1pPr>
                </a:lstStyle>
                <a:p>
                  <a:r>
                    <a:rPr dirty="0"/>
                    <a:t>3</a:t>
                  </a:r>
                </a:p>
              </p:txBody>
            </p:sp>
          </p:grpSp>
        </p:grpSp>
        <p:sp>
          <p:nvSpPr>
            <p:cNvPr id="52" name="Shape 249"/>
            <p:cNvSpPr/>
            <p:nvPr/>
          </p:nvSpPr>
          <p:spPr>
            <a:xfrm>
              <a:off x="4341659" y="2381059"/>
              <a:ext cx="509178" cy="609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defRPr sz="40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941823" y="2022881"/>
              <a:ext cx="1296002" cy="1296149"/>
              <a:chOff x="3901191" y="2181011"/>
              <a:chExt cx="1296002" cy="1296149"/>
            </a:xfrm>
          </p:grpSpPr>
          <p:sp>
            <p:nvSpPr>
              <p:cNvPr id="56" name="Shape 234"/>
              <p:cNvSpPr/>
              <p:nvPr/>
            </p:nvSpPr>
            <p:spPr>
              <a:xfrm>
                <a:off x="3901191" y="2181011"/>
                <a:ext cx="1296002" cy="1296149"/>
              </a:xfrm>
              <a:prstGeom prst="rect">
                <a:avLst/>
              </a:prstGeom>
              <a:solidFill>
                <a:srgbClr val="00188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46304" tIns="146304" rIns="146304" bIns="146304" numCol="1" anchor="ctr">
                <a:noAutofit/>
              </a:bodyPr>
              <a:lstStyle/>
              <a:p>
                <a:pPr algn="ctr" defTabSz="914400">
                  <a:defRPr>
                    <a:solidFill>
                      <a:srgbClr val="FFFFFF"/>
                    </a:solidFill>
                    <a:latin typeface="Segoe UI Light"/>
                    <a:ea typeface="Segoe UI Light"/>
                    <a:cs typeface="Segoe UI Light"/>
                    <a:sym typeface="Segoe UI Light"/>
                  </a:defRPr>
                </a:pPr>
                <a:endParaRPr/>
              </a:p>
            </p:txBody>
          </p:sp>
          <p:sp>
            <p:nvSpPr>
              <p:cNvPr id="57" name="Shape 248"/>
              <p:cNvSpPr/>
              <p:nvPr/>
            </p:nvSpPr>
            <p:spPr>
              <a:xfrm>
                <a:off x="4224766" y="2469033"/>
                <a:ext cx="720068" cy="720068"/>
              </a:xfrm>
              <a:prstGeom prst="ellips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146304" tIns="146304" rIns="146304" bIns="146304" numCol="1" anchor="ctr">
                <a:noAutofit/>
              </a:bodyPr>
              <a:lstStyle/>
              <a:p>
                <a:pPr algn="ctr" defTabSz="914400">
                  <a:defRPr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pPr>
                <a:endParaRPr/>
              </a:p>
            </p:txBody>
          </p:sp>
          <p:sp>
            <p:nvSpPr>
              <p:cNvPr id="58" name="Shape 249"/>
              <p:cNvSpPr/>
              <p:nvPr/>
            </p:nvSpPr>
            <p:spPr>
              <a:xfrm>
                <a:off x="4330229" y="2524283"/>
                <a:ext cx="509178" cy="609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defRPr sz="4000">
                    <a:solidFill>
                      <a:srgbClr val="FFFFFF"/>
                    </a:solidFill>
                    <a:latin typeface="Segoe UI Light"/>
                    <a:ea typeface="Segoe UI Light"/>
                    <a:cs typeface="Segoe UI Light"/>
                    <a:sym typeface="Segoe UI Light"/>
                  </a:defRPr>
                </a:lvl1pPr>
              </a:lstStyle>
              <a:p>
                <a:r>
                  <a:rPr lang="en-US" dirty="0"/>
                  <a:t>1</a:t>
                </a:r>
                <a:endParaRPr dirty="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265398" y="3970349"/>
            <a:ext cx="3467882" cy="757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6304" tIns="146304" rIns="146304" bIns="146304" numCol="1" spcCol="38100" rtlCol="0" anchor="t">
            <a:spAutoFit/>
          </a:bodyPr>
          <a:lstStyle/>
          <a:p>
            <a: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dbatools.io/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firstpull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accent2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whoami</a:t>
            </a:r>
            <a:endParaRPr dirty="0"/>
          </a:p>
        </p:txBody>
      </p:sp>
      <p:sp>
        <p:nvSpPr>
          <p:cNvPr id="261" name="Shape 261"/>
          <p:cNvSpPr/>
          <p:nvPr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29" name="Shape 255"/>
          <p:cNvSpPr/>
          <p:nvPr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dbatools.io/</a:t>
            </a:r>
            <a:r>
              <a:rPr lang="en-US" dirty="0" err="1"/>
              <a:t>git</a:t>
            </a:r>
            <a:r>
              <a:rPr lang="en-US" dirty="0"/>
              <a:t>     |    dbareports.io/</a:t>
            </a:r>
            <a:r>
              <a:rPr lang="en-US" dirty="0" err="1"/>
              <a:t>git</a:t>
            </a:r>
            <a:r>
              <a:rPr lang="en-US" dirty="0"/>
              <a:t>    |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30" name="Shape 264"/>
          <p:cNvSpPr/>
          <p:nvPr/>
        </p:nvSpPr>
        <p:spPr>
          <a:xfrm>
            <a:off x="1932402" y="4072875"/>
            <a:ext cx="2664300" cy="1296003"/>
          </a:xfrm>
          <a:prstGeom prst="rect">
            <a:avLst/>
          </a:prstGeom>
          <a:solidFill>
            <a:srgbClr val="19BFE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algn="ctr" defTabSz="914400">
              <a:def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grpSp>
        <p:nvGrpSpPr>
          <p:cNvPr id="31" name="Group 269"/>
          <p:cNvGrpSpPr/>
          <p:nvPr/>
        </p:nvGrpSpPr>
        <p:grpSpPr>
          <a:xfrm>
            <a:off x="1913470" y="2560707"/>
            <a:ext cx="1378498" cy="1296003"/>
            <a:chOff x="0" y="0"/>
            <a:chExt cx="1378497" cy="1296001"/>
          </a:xfrm>
        </p:grpSpPr>
        <p:sp>
          <p:nvSpPr>
            <p:cNvPr id="33" name="Shape 265"/>
            <p:cNvSpPr/>
            <p:nvPr/>
          </p:nvSpPr>
          <p:spPr>
            <a:xfrm>
              <a:off x="-1" y="-1"/>
              <a:ext cx="1378499" cy="1296003"/>
            </a:xfrm>
            <a:prstGeom prst="rect">
              <a:avLst/>
            </a:prstGeom>
            <a:solidFill>
              <a:srgbClr val="107C10"/>
            </a:solidFill>
            <a:ln w="12700" cap="flat">
              <a:noFill/>
              <a:miter lim="400000"/>
            </a:ln>
            <a:effectLst/>
          </p:spPr>
          <p:txBody>
            <a:bodyPr wrap="square" lIns="146304" tIns="146304" rIns="146304" bIns="146304" numCol="1" anchor="ctr">
              <a:noAutofit/>
            </a:bodyPr>
            <a:lstStyle/>
            <a:p>
              <a:pPr algn="ctr" defTabSz="914400">
                <a:defRPr>
                  <a:solidFill>
                    <a:srgbClr val="1F497D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endParaRPr/>
            </a:p>
          </p:txBody>
        </p:sp>
        <p:grpSp>
          <p:nvGrpSpPr>
            <p:cNvPr id="34" name="Group 268"/>
            <p:cNvGrpSpPr/>
            <p:nvPr/>
          </p:nvGrpSpPr>
          <p:grpSpPr>
            <a:xfrm>
              <a:off x="335326" y="315249"/>
              <a:ext cx="707847" cy="665503"/>
              <a:chOff x="0" y="0"/>
              <a:chExt cx="707845" cy="665502"/>
            </a:xfrm>
          </p:grpSpPr>
          <p:sp>
            <p:nvSpPr>
              <p:cNvPr id="35" name="Shape 266"/>
              <p:cNvSpPr/>
              <p:nvPr/>
            </p:nvSpPr>
            <p:spPr>
              <a:xfrm>
                <a:off x="0" y="-1"/>
                <a:ext cx="707846" cy="665503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46304" tIns="146304" rIns="146304" bIns="146304" numCol="1" anchor="t">
                <a:noAutofit/>
              </a:bodyPr>
              <a:lstStyle/>
              <a:p>
                <a:pPr>
                  <a:defRPr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pPr>
                <a:endParaRPr/>
              </a:p>
            </p:txBody>
          </p:sp>
          <p:pic>
            <p:nvPicPr>
              <p:cNvPr id="36" name="image4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-1"/>
                <a:ext cx="707846" cy="6655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37" name="Group 272"/>
          <p:cNvGrpSpPr/>
          <p:nvPr/>
        </p:nvGrpSpPr>
        <p:grpSpPr>
          <a:xfrm>
            <a:off x="3219955" y="2560707"/>
            <a:ext cx="2664300" cy="1296005"/>
            <a:chOff x="0" y="-1"/>
            <a:chExt cx="2664299" cy="1296004"/>
          </a:xfrm>
        </p:grpSpPr>
        <p:sp>
          <p:nvSpPr>
            <p:cNvPr id="38" name="Shape 270"/>
            <p:cNvSpPr/>
            <p:nvPr/>
          </p:nvSpPr>
          <p:spPr>
            <a:xfrm>
              <a:off x="-1" y="-2"/>
              <a:ext cx="2664300" cy="1296005"/>
            </a:xfrm>
            <a:prstGeom prst="rect">
              <a:avLst/>
            </a:prstGeom>
            <a:solidFill>
              <a:srgbClr val="107C10"/>
            </a:solidFill>
            <a:ln w="12700" cap="flat">
              <a:noFill/>
              <a:miter lim="400000"/>
            </a:ln>
            <a:effectLst/>
          </p:spPr>
          <p:txBody>
            <a:bodyPr wrap="square" lIns="146304" tIns="146304" rIns="146304" bIns="146304" numCol="1" anchor="ctr">
              <a:noAutofit/>
            </a:bodyPr>
            <a:lstStyle/>
            <a:p>
              <a:pPr algn="ctr" defTabSz="914400">
                <a:defRPr sz="16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endParaRPr/>
            </a:p>
          </p:txBody>
        </p:sp>
        <p:sp>
          <p:nvSpPr>
            <p:cNvPr id="39" name="Shape 271"/>
            <p:cNvSpPr/>
            <p:nvPr/>
          </p:nvSpPr>
          <p:spPr>
            <a:xfrm>
              <a:off x="-1" y="322879"/>
              <a:ext cx="2664300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rPr dirty="0"/>
                <a:t>Email:</a:t>
              </a:r>
              <a:br>
                <a:rPr dirty="0"/>
              </a:br>
              <a:r>
                <a:rPr dirty="0"/>
                <a:t>clemaire@gmail.com</a:t>
              </a:r>
            </a:p>
          </p:txBody>
        </p:sp>
      </p:grpSp>
      <p:pic>
        <p:nvPicPr>
          <p:cNvPr id="40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2774" y="2560852"/>
            <a:ext cx="1296002" cy="1296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276"/>
          <p:cNvGrpSpPr/>
          <p:nvPr/>
        </p:nvGrpSpPr>
        <p:grpSpPr>
          <a:xfrm>
            <a:off x="7478771" y="2560707"/>
            <a:ext cx="2664300" cy="1296005"/>
            <a:chOff x="0" y="-1"/>
            <a:chExt cx="2664299" cy="1296004"/>
          </a:xfrm>
        </p:grpSpPr>
        <p:sp>
          <p:nvSpPr>
            <p:cNvPr id="42" name="Shape 274"/>
            <p:cNvSpPr/>
            <p:nvPr/>
          </p:nvSpPr>
          <p:spPr>
            <a:xfrm>
              <a:off x="-1" y="-2"/>
              <a:ext cx="2664300" cy="1296005"/>
            </a:xfrm>
            <a:prstGeom prst="rect">
              <a:avLst/>
            </a:prstGeom>
            <a:solidFill>
              <a:srgbClr val="006699"/>
            </a:solidFill>
            <a:ln w="12700" cap="flat">
              <a:noFill/>
              <a:miter lim="400000"/>
            </a:ln>
            <a:effectLst/>
          </p:spPr>
          <p:txBody>
            <a:bodyPr wrap="square" lIns="146304" tIns="146304" rIns="146304" bIns="146304" numCol="1" anchor="ctr">
              <a:no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endParaRPr/>
            </a:p>
          </p:txBody>
        </p:sp>
        <p:sp>
          <p:nvSpPr>
            <p:cNvPr id="43" name="Shape 275"/>
            <p:cNvSpPr/>
            <p:nvPr/>
          </p:nvSpPr>
          <p:spPr>
            <a:xfrm>
              <a:off x="-1" y="322879"/>
              <a:ext cx="2664300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rPr dirty="0"/>
                <a:t>Profile:</a:t>
              </a:r>
              <a:endParaRPr dirty="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endParaRPr>
            </a:p>
            <a:p>
              <a:pPr algn="ctr" defTabSz="914400">
                <a:defRPr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rPr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Chrissy LeMaire</a:t>
              </a:r>
              <a:endParaRPr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5"/>
              </a:endParaRPr>
            </a:p>
          </p:txBody>
        </p:sp>
      </p:grpSp>
      <p:pic>
        <p:nvPicPr>
          <p:cNvPr id="44" name="image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82774" y="4072875"/>
            <a:ext cx="1296002" cy="1296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 280"/>
          <p:cNvGrpSpPr/>
          <p:nvPr/>
        </p:nvGrpSpPr>
        <p:grpSpPr>
          <a:xfrm>
            <a:off x="7478772" y="4072875"/>
            <a:ext cx="2664300" cy="1296005"/>
            <a:chOff x="0" y="0"/>
            <a:chExt cx="2664299" cy="1296004"/>
          </a:xfrm>
        </p:grpSpPr>
        <p:sp>
          <p:nvSpPr>
            <p:cNvPr id="46" name="Shape 278"/>
            <p:cNvSpPr/>
            <p:nvPr/>
          </p:nvSpPr>
          <p:spPr>
            <a:xfrm>
              <a:off x="-1" y="-1"/>
              <a:ext cx="2664301" cy="1296006"/>
            </a:xfrm>
            <a:prstGeom prst="rect">
              <a:avLst/>
            </a:prstGeom>
            <a:solidFill>
              <a:srgbClr val="464543"/>
            </a:solidFill>
            <a:ln w="12700" cap="flat">
              <a:noFill/>
              <a:miter lim="400000"/>
            </a:ln>
            <a:effectLst/>
          </p:spPr>
          <p:txBody>
            <a:bodyPr wrap="square" lIns="146304" tIns="146304" rIns="146304" bIns="146304" numCol="1" anchor="ctr">
              <a:noAutofit/>
            </a:bodyPr>
            <a:lstStyle/>
            <a:p>
              <a:pPr algn="ctr" defTabSz="914400">
                <a:defRPr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47" name="Shape 279"/>
            <p:cNvSpPr/>
            <p:nvPr/>
          </p:nvSpPr>
          <p:spPr>
            <a:xfrm>
              <a:off x="-1" y="43480"/>
              <a:ext cx="2664301" cy="1209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 defTabSz="914400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rPr dirty="0"/>
                <a:t>Tech:</a:t>
              </a:r>
              <a:endParaRPr dirty="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endParaRPr>
            </a:p>
            <a:p>
              <a:pPr algn="ctr" defTabSz="914400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rPr dirty="0">
                  <a:uFill>
                    <a:solidFill>
                      <a:srgbClr val="FFFFFF"/>
                    </a:solidFill>
                  </a:uFill>
                </a:rPr>
                <a:t>netnerds.net</a:t>
              </a:r>
              <a:r>
                <a:rPr lang="en-US" dirty="0">
                  <a:uFill>
                    <a:solidFill>
                      <a:srgbClr val="FFFFFF"/>
                    </a:solidFill>
                  </a:uFill>
                </a:rPr>
                <a:t>, dbatools.io</a:t>
              </a:r>
              <a:endParaRPr dirty="0">
                <a:uFill>
                  <a:solidFill>
                    <a:srgbClr val="FFFFFF"/>
                  </a:solidFill>
                </a:uFill>
                <a:hlinkClick r:id="rId7"/>
              </a:endParaRPr>
            </a:p>
            <a:p>
              <a:pPr algn="ctr" defTabSz="914400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rPr dirty="0"/>
                <a:t>Food:</a:t>
              </a:r>
              <a:endParaRPr dirty="0">
                <a:solidFill>
                  <a:srgbClr val="000000"/>
                </a:solidFill>
                <a:latin typeface="Segoe UI Semilight"/>
                <a:ea typeface="Segoe UI Semilight"/>
                <a:cs typeface="Segoe UI Semilight"/>
                <a:sym typeface="Segoe UI Semilight"/>
              </a:endParaRPr>
            </a:p>
            <a:p>
              <a:pPr algn="ctr" defTabSz="914400">
                <a:defRPr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rPr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</a:rPr>
                <a:t>RealCajunRecipes.com</a:t>
              </a:r>
              <a:endParaRPr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hlinkClick r:id="rId8"/>
              </a:endParaRPr>
            </a:p>
          </p:txBody>
        </p:sp>
      </p:grpSp>
      <p:grpSp>
        <p:nvGrpSpPr>
          <p:cNvPr id="48" name="Group 283"/>
          <p:cNvGrpSpPr/>
          <p:nvPr/>
        </p:nvGrpSpPr>
        <p:grpSpPr>
          <a:xfrm>
            <a:off x="2956639" y="4072873"/>
            <a:ext cx="2918192" cy="1296006"/>
            <a:chOff x="-1" y="-2"/>
            <a:chExt cx="2918191" cy="1296005"/>
          </a:xfrm>
        </p:grpSpPr>
        <p:sp>
          <p:nvSpPr>
            <p:cNvPr id="49" name="Shape 281"/>
            <p:cNvSpPr/>
            <p:nvPr/>
          </p:nvSpPr>
          <p:spPr>
            <a:xfrm>
              <a:off x="-1" y="-2"/>
              <a:ext cx="2918191" cy="1296005"/>
            </a:xfrm>
            <a:prstGeom prst="rect">
              <a:avLst/>
            </a:prstGeom>
            <a:solidFill>
              <a:srgbClr val="19BFE5"/>
            </a:solidFill>
            <a:ln w="12700" cap="flat">
              <a:noFill/>
              <a:miter lim="400000"/>
            </a:ln>
            <a:effectLst/>
          </p:spPr>
          <p:txBody>
            <a:bodyPr wrap="square" lIns="146304" tIns="146304" rIns="146304" bIns="146304" numCol="1" anchor="ctr">
              <a:noAutofit/>
            </a:bodyPr>
            <a:lstStyle/>
            <a:p>
              <a:pPr algn="ctr" defTabSz="914400">
                <a:defRPr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r>
                <a:rPr lang="en-US" sz="2400" dirty="0">
                  <a:solidFill>
                    <a:schemeClr val="bg1"/>
                  </a:solidFill>
                </a:rPr>
                <a:t>@cl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@</a:t>
              </a:r>
              <a:r>
                <a:rPr lang="en-US" sz="2400" dirty="0" err="1">
                  <a:solidFill>
                    <a:schemeClr val="bg1"/>
                  </a:solidFill>
                </a:rPr>
                <a:t>psdbatools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@</a:t>
              </a:r>
              <a:r>
                <a:rPr lang="en-US" sz="2400" dirty="0" err="1">
                  <a:solidFill>
                    <a:schemeClr val="bg1"/>
                  </a:solidFill>
                </a:rPr>
                <a:t>closedasfixed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50" name="Shape 282"/>
            <p:cNvSpPr/>
            <p:nvPr/>
          </p:nvSpPr>
          <p:spPr>
            <a:xfrm>
              <a:off x="-1" y="418129"/>
              <a:ext cx="2918191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 defTabSz="914400">
                <a:defRPr sz="2400" u="sng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Segoe UI Light"/>
                  <a:ea typeface="Segoe UI Light"/>
                  <a:cs typeface="Segoe UI Light"/>
                  <a:sym typeface="Segoe UI Light"/>
                  <a:hlinkClick r:id=""/>
                </a:defRPr>
              </a:lvl1pPr>
            </a:lstStyle>
            <a:p>
              <a:pPr>
                <a:defRPr u="none">
                  <a:uFillTx/>
                </a:defRPr>
              </a:pPr>
              <a:endParaRPr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hlinkClick r:id="rId9"/>
              </a:endParaRPr>
            </a:p>
          </p:txBody>
        </p:sp>
      </p:grpSp>
      <p:pic>
        <p:nvPicPr>
          <p:cNvPr id="51" name="image7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67972" y="4072875"/>
            <a:ext cx="1296003" cy="12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285"/>
          <p:cNvSpPr/>
          <p:nvPr/>
        </p:nvSpPr>
        <p:spPr>
          <a:xfrm>
            <a:off x="1932402" y="1317506"/>
            <a:ext cx="7920882" cy="77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5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/>
              <a:t>Chrissy LeMaire, Microsoft PowerShell MVP</a:t>
            </a:r>
            <a:endParaRPr dirty="0">
              <a:solidFill>
                <a:srgbClr val="000000"/>
              </a:solidFill>
            </a:endParaRPr>
          </a:p>
          <a:p>
            <a:pPr algn="ctr">
              <a:defRPr sz="15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/>
              <a:t>Sr. Systems Engineer/DBA for General Dynamics IT at NATO Special Ops HQ in Belgium</a:t>
            </a:r>
            <a:endParaRPr dirty="0">
              <a:solidFill>
                <a:srgbClr val="000000"/>
              </a:solidFill>
            </a:endParaRPr>
          </a:p>
          <a:p>
            <a:pPr algn="ctr">
              <a:defRPr sz="15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/>
              <a:t>SQL Server since 1999 and PowerShell since 2005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SQL Server Community Collaborative</a:t>
            </a:r>
            <a:endParaRPr dirty="0"/>
          </a:p>
        </p:txBody>
      </p:sp>
      <p:sp>
        <p:nvSpPr>
          <p:cNvPr id="6" name="Shape 255"/>
          <p:cNvSpPr/>
          <p:nvPr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dbatools.io/</a:t>
            </a:r>
            <a:r>
              <a:rPr lang="en-US" dirty="0" err="1"/>
              <a:t>git</a:t>
            </a:r>
            <a:r>
              <a:rPr lang="en-US" dirty="0"/>
              <a:t>     |    dbareports.io/</a:t>
            </a:r>
            <a:r>
              <a:rPr lang="en-US" dirty="0" err="1"/>
              <a:t>git</a:t>
            </a:r>
            <a:r>
              <a:rPr lang="en-US" dirty="0"/>
              <a:t>    |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youtube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543" y="4009302"/>
            <a:ext cx="3374979" cy="171640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530039" y="931902"/>
            <a:ext cx="4583498" cy="2603790"/>
            <a:chOff x="3565665" y="1727547"/>
            <a:chExt cx="4583498" cy="260379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665" y="2552846"/>
              <a:ext cx="1639804" cy="163980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512" y="2694690"/>
              <a:ext cx="1480651" cy="123536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535506" y="1727547"/>
              <a:ext cx="795602" cy="2603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146304" tIns="146304" rIns="146304" bIns="146304" numCol="1" spcCol="38100" rtlCol="0" anchor="t">
              <a:spAutoFit/>
            </a:bodyPr>
            <a:lstStyle/>
            <a:p>
              <a:pPr marL="0" marR="0" indent="0" algn="l" defTabSz="93274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|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870" y="4009302"/>
            <a:ext cx="3841208" cy="18743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380" y="4009302"/>
            <a:ext cx="3517459" cy="17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1217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Am I a GitHub Expert?</a:t>
            </a:r>
            <a:endParaRPr dirty="0"/>
          </a:p>
        </p:txBody>
      </p:sp>
      <p:sp>
        <p:nvSpPr>
          <p:cNvPr id="6" name="Shape 255"/>
          <p:cNvSpPr/>
          <p:nvPr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dbatools.io/</a:t>
            </a:r>
            <a:r>
              <a:rPr lang="en-US" dirty="0" err="1"/>
              <a:t>git</a:t>
            </a:r>
            <a:r>
              <a:rPr lang="en-US" dirty="0"/>
              <a:t>     |    dbareports.io/</a:t>
            </a:r>
            <a:r>
              <a:rPr lang="en-US" dirty="0" err="1"/>
              <a:t>git</a:t>
            </a:r>
            <a:r>
              <a:rPr lang="en-US" dirty="0"/>
              <a:t>    |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9653" y="2481998"/>
            <a:ext cx="1047274" cy="9725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46304" tIns="146304" rIns="146304" bIns="146304" numCol="1" spcCol="38100" rtlCol="0" anchor="t">
            <a:spAutoFit/>
          </a:bodyPr>
          <a:lstStyle/>
          <a:p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sym typeface="Helvetica Neue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001853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Definitions</a:t>
            </a:r>
            <a:endParaRPr dirty="0"/>
          </a:p>
        </p:txBody>
      </p:sp>
      <p:sp>
        <p:nvSpPr>
          <p:cNvPr id="6" name="Shape 255"/>
          <p:cNvSpPr/>
          <p:nvPr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dbatools.io/</a:t>
            </a:r>
            <a:r>
              <a:rPr lang="en-US" dirty="0" err="1"/>
              <a:t>git</a:t>
            </a:r>
            <a:r>
              <a:rPr lang="en-US" dirty="0"/>
              <a:t>     |    dbareports.io/</a:t>
            </a:r>
            <a:r>
              <a:rPr lang="en-US" dirty="0" err="1"/>
              <a:t>git</a:t>
            </a:r>
            <a:r>
              <a:rPr lang="en-US" dirty="0"/>
              <a:t>    |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21891" y="1338433"/>
            <a:ext cx="9357242" cy="43888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46304" tIns="146304" rIns="146304" bIns="146304" numCol="1" spcCol="38100" rtlCol="0" anchor="t">
            <a:spAutoFit/>
          </a:bodyPr>
          <a:lstStyle/>
          <a:p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sym typeface="Helvetica Neue"/>
              </a:rPr>
              <a:t>Fork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sym typeface="Helvetica Neue"/>
              </a:rPr>
              <a:t> - </a:t>
            </a:r>
            <a:r>
              <a:rPr lang="en-US" sz="1400" dirty="0"/>
              <a:t>A fork is a personal copy of a repository that lives on your account. Forks allow you to freely make changes </a:t>
            </a:r>
            <a:br>
              <a:rPr lang="en-US" sz="1400" dirty="0"/>
            </a:br>
            <a:r>
              <a:rPr lang="en-US" sz="1400" dirty="0"/>
              <a:t>to a project without affecting the original.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Forks remain attached to the original, allowing you to submit a pull request to the original's author to update </a:t>
            </a:r>
            <a:br>
              <a:rPr lang="en-US" sz="1400" dirty="0"/>
            </a:br>
            <a:r>
              <a:rPr lang="en-US" sz="1400" dirty="0"/>
              <a:t>with your changes. You can also keep your fork up to date by pulling in updates from the original.</a:t>
            </a:r>
          </a:p>
          <a:p>
            <a:br>
              <a:rPr lang="en-US" sz="1400" b="1" dirty="0"/>
            </a:br>
            <a:r>
              <a:rPr lang="en-US" sz="1400" b="1" dirty="0"/>
              <a:t>Clone - </a:t>
            </a:r>
            <a:r>
              <a:rPr lang="en-US" sz="1400" dirty="0"/>
              <a:t>A clone is a copy of a repository that lives on your computer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Branch</a:t>
            </a:r>
            <a:r>
              <a:rPr lang="en-US" sz="1400" dirty="0"/>
              <a:t> - A branch is a parallel version of a repository. It is contained within the repository, but does not affect the</a:t>
            </a:r>
            <a:br>
              <a:rPr lang="en-US" sz="1400" dirty="0"/>
            </a:br>
            <a:r>
              <a:rPr lang="en-US" sz="1400" dirty="0"/>
              <a:t>primary or master branch allowing you to work freely without disrupting the "live" version. 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Commit</a:t>
            </a:r>
            <a:r>
              <a:rPr lang="en-US" sz="1400" dirty="0"/>
              <a:t> - A commit, or "revision", is an individual change to a file (or set of files). It's like when you save a file.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Pull request -</a:t>
            </a:r>
            <a:r>
              <a:rPr lang="en-US" sz="1400" dirty="0"/>
              <a:t> Pull requests are proposed changes to a repository submitted by a user and accepted or rejected </a:t>
            </a:r>
            <a:br>
              <a:rPr lang="en-US" sz="1400" dirty="0"/>
            </a:br>
            <a:r>
              <a:rPr lang="en-US" sz="1400" dirty="0"/>
              <a:t>by a repository's collaborators. Pull requests each have their own discussion forum.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Reference: https://help.github.com/articles/github-glossary</a:t>
            </a:r>
          </a:p>
        </p:txBody>
      </p:sp>
    </p:spTree>
    <p:extLst>
      <p:ext uri="{BB962C8B-B14F-4D97-AF65-F5344CB8AC3E}">
        <p14:creationId xmlns:p14="http://schemas.microsoft.com/office/powerpoint/2010/main" val="15711152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One more thing – updating a pull request</a:t>
            </a:r>
            <a:endParaRPr dirty="0"/>
          </a:p>
        </p:txBody>
      </p:sp>
      <p:sp>
        <p:nvSpPr>
          <p:cNvPr id="11" name="Shape 255"/>
          <p:cNvSpPr/>
          <p:nvPr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dbatools.io/</a:t>
            </a:r>
            <a:r>
              <a:rPr lang="en-US" dirty="0" err="1"/>
              <a:t>git</a:t>
            </a:r>
            <a:r>
              <a:rPr lang="en-US" dirty="0"/>
              <a:t>     |    dbareports.io/</a:t>
            </a:r>
            <a:r>
              <a:rPr lang="en-US" dirty="0" err="1"/>
              <a:t>git</a:t>
            </a:r>
            <a:r>
              <a:rPr lang="en-US" dirty="0"/>
              <a:t>    |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1516" y="1338433"/>
            <a:ext cx="11093293" cy="1526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46304" tIns="146304" rIns="146304" bIns="146304" numCol="1" spcCol="38100" rtlCol="0" anchor="t">
            <a:spAutoFit/>
          </a:bodyPr>
          <a:lstStyle/>
          <a:p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sym typeface="Helvetica Neue"/>
              </a:rPr>
              <a:t>Subsequent commits to your branch</a:t>
            </a:r>
            <a:r>
              <a:rPr kumimoji="0" lang="en-US" sz="2000" i="0" u="none" strike="noStrike" cap="none" spc="0" normalizeH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sym typeface="Helvetica Neue"/>
              </a:rPr>
              <a:t> will automatically update the Pull Request in the repository</a:t>
            </a:r>
            <a:br>
              <a:rPr kumimoji="0" lang="en-US" sz="2000" i="0" u="none" strike="noStrike" cap="none" spc="0" normalizeH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sym typeface="Helvetica Neue"/>
              </a:rPr>
            </a:br>
            <a:endParaRPr kumimoji="0" lang="en-US" sz="2000" i="0" u="none" strike="noStrike" cap="none" spc="0" normalizeH="0" dirty="0">
              <a:ln>
                <a:noFill/>
              </a:ln>
              <a:solidFill>
                <a:schemeClr val="accent5"/>
              </a:solidFill>
              <a:effectLst/>
              <a:uFillTx/>
              <a:sym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need for additional PRs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can continue to make changes / add features until the PR is accepted or rejected</a:t>
            </a:r>
          </a:p>
        </p:txBody>
      </p:sp>
    </p:spTree>
    <p:extLst>
      <p:ext uri="{BB962C8B-B14F-4D97-AF65-F5344CB8AC3E}">
        <p14:creationId xmlns:p14="http://schemas.microsoft.com/office/powerpoint/2010/main" val="31199187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Join our YouTube + SQL Community Slack</a:t>
            </a: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2362909" y="2210340"/>
            <a:ext cx="2438400" cy="3234456"/>
            <a:chOff x="1746869" y="1730606"/>
            <a:chExt cx="2438400" cy="3234456"/>
          </a:xfrm>
        </p:grpSpPr>
        <p:pic>
          <p:nvPicPr>
            <p:cNvPr id="3076" name="Picture 4" descr="MetroUI YouTube Alt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869" y="1730606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850174" y="4318731"/>
              <a:ext cx="22236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dbatools.io/</a:t>
              </a:r>
              <a:r>
                <a:rPr lang="en-US" dirty="0" err="1"/>
                <a:t>youtube</a:t>
              </a:r>
              <a:br>
                <a:rPr lang="en-US" dirty="0"/>
              </a:br>
              <a:r>
                <a:rPr lang="en-US" dirty="0"/>
                <a:t>sqlps.io/</a:t>
              </a:r>
              <a:r>
                <a:rPr lang="en-US" dirty="0" err="1"/>
                <a:t>youtube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46385" y="2217490"/>
            <a:ext cx="2438400" cy="2957457"/>
            <a:chOff x="7209518" y="1730606"/>
            <a:chExt cx="2438400" cy="2957457"/>
          </a:xfrm>
        </p:grpSpPr>
        <p:pic>
          <p:nvPicPr>
            <p:cNvPr id="3078" name="Picture 6" descr="Slack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9518" y="1730606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650300" y="4318731"/>
              <a:ext cx="1890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dbatools.io/slack</a:t>
              </a:r>
            </a:p>
          </p:txBody>
        </p:sp>
      </p:grpSp>
      <p:sp>
        <p:nvSpPr>
          <p:cNvPr id="11" name="Shape 255"/>
          <p:cNvSpPr/>
          <p:nvPr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dbatools.io/</a:t>
            </a:r>
            <a:r>
              <a:rPr lang="en-US" dirty="0" err="1"/>
              <a:t>git</a:t>
            </a:r>
            <a:r>
              <a:rPr lang="en-US" dirty="0"/>
              <a:t>     |    dbareports.io/</a:t>
            </a:r>
            <a:r>
              <a:rPr lang="en-US" dirty="0" err="1"/>
              <a:t>git</a:t>
            </a:r>
            <a:r>
              <a:rPr lang="en-US" dirty="0"/>
              <a:t>    |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6850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Questions</a:t>
            </a:r>
            <a:endParaRPr dirty="0"/>
          </a:p>
        </p:txBody>
      </p:sp>
      <p:pic>
        <p:nvPicPr>
          <p:cNvPr id="2050" name="Picture 2" descr="http://www.auburn-rose.com/auburnrose/wp-content/uploads/2015/01/questionsfry-panique-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75" y="1738211"/>
            <a:ext cx="30765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255"/>
          <p:cNvSpPr/>
          <p:nvPr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dbatools.io/</a:t>
            </a:r>
            <a:r>
              <a:rPr lang="en-US" dirty="0" err="1"/>
              <a:t>git</a:t>
            </a:r>
            <a:r>
              <a:rPr lang="en-US" dirty="0"/>
              <a:t>     |    dbareports.io/</a:t>
            </a:r>
            <a:r>
              <a:rPr lang="en-US" dirty="0" err="1"/>
              <a:t>git</a:t>
            </a:r>
            <a:r>
              <a:rPr lang="en-US" dirty="0"/>
              <a:t>    |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5419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505050"/>
      </a:dk1>
      <a:lt1>
        <a:srgbClr val="FFFFFF"/>
      </a:lt1>
      <a:dk2>
        <a:srgbClr val="A7A7A7"/>
      </a:dk2>
      <a:lt2>
        <a:srgbClr val="535353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380</Words>
  <Application>Microsoft Office PowerPoint</Application>
  <PresentationFormat>Custom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</vt:lpstr>
      <vt:lpstr>Helvetica Neue</vt:lpstr>
      <vt:lpstr>Segoe UI Light</vt:lpstr>
      <vt:lpstr>Segoe UI Semilight</vt:lpstr>
      <vt:lpstr>Default</vt:lpstr>
      <vt:lpstr>Contributing to Open Source PowerShell Projects  using GitHub for Windows</vt:lpstr>
      <vt:lpstr>Agenda</vt:lpstr>
      <vt:lpstr>whoami</vt:lpstr>
      <vt:lpstr>SQL Server Community Collaborative</vt:lpstr>
      <vt:lpstr>Am I a GitHub Expert?</vt:lpstr>
      <vt:lpstr>Definitions</vt:lpstr>
      <vt:lpstr>One more thing – updating a pull request</vt:lpstr>
      <vt:lpstr>Join our YouTube + SQL Community Slack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-WhatIf SQL Server migrations went more like this…</dc:title>
  <dc:creator>ctrlb</dc:creator>
  <cp:lastModifiedBy>ctrlb</cp:lastModifiedBy>
  <cp:revision>127</cp:revision>
  <dcterms:modified xsi:type="dcterms:W3CDTF">2016-12-01T13:47:30Z</dcterms:modified>
</cp:coreProperties>
</file>