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0" r:id="rId4"/>
    <p:sldId id="261" r:id="rId5"/>
    <p:sldId id="263" r:id="rId6"/>
    <p:sldId id="265" r:id="rId7"/>
    <p:sldId id="262" r:id="rId8"/>
    <p:sldId id="274" r:id="rId9"/>
    <p:sldId id="280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625" y="490220"/>
            <a:ext cx="10986135" cy="5995670"/>
          </a:xfrm>
        </p:spPr>
        <p:txBody>
          <a:bodyPr/>
          <a:p>
            <a:pPr algn="l"/>
            <a:r>
              <a:rPr lang="en-US" altLang="zh-CN" sz="5400">
                <a:solidFill>
                  <a:schemeClr val="bg1"/>
                </a:solidFill>
              </a:rPr>
              <a:t>HTTPS</a:t>
            </a:r>
            <a:r>
              <a:rPr lang="zh-CN" altLang="en-US" sz="5400">
                <a:solidFill>
                  <a:schemeClr val="bg1"/>
                </a:solidFill>
              </a:rPr>
              <a:t>介绍与使用</a:t>
            </a:r>
            <a:endParaRPr lang="zh-CN" altLang="en-US" sz="5400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marL="342900" indent="-342900" algn="l">
              <a:buFont typeface="Wingdings" charset="0"/>
              <a:buChar char="l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HTTPS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简介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Font typeface="Wingdings" charset="0"/>
              <a:buChar char="l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HTTP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HTTPS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的对比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Font typeface="Wingdings" charset="0"/>
              <a:buChar char="l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SSL/TLS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简介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Font typeface="Wingdings" charset="0"/>
              <a:buChar char="l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的通讯详解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Font typeface="Wingdings" charset="0"/>
              <a:buChar char="l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的使用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Font typeface="Wingdings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625" y="490220"/>
            <a:ext cx="10986135" cy="6337300"/>
          </a:xfrm>
        </p:spPr>
        <p:txBody>
          <a:bodyPr>
            <a:normAutofit lnSpcReduction="10000"/>
          </a:bodyPr>
          <a:p>
            <a:pPr algn="l"/>
            <a:r>
              <a:rPr lang="zh-CN" altLang="en-US" sz="5400">
                <a:solidFill>
                  <a:schemeClr val="bg1"/>
                </a:solidFill>
                <a:sym typeface="+mn-ea"/>
              </a:rPr>
              <a:t>服务端上</a:t>
            </a:r>
            <a:r>
              <a:rPr lang="zh-CN" sz="5400">
                <a:solidFill>
                  <a:schemeClr val="bg1"/>
                </a:solidFill>
                <a:sym typeface="+mn-ea"/>
              </a:rPr>
              <a:t>生成证书</a:t>
            </a:r>
            <a:endParaRPr lang="zh-CN" sz="54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keytool   -genkey   -v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-keyalg   RSA   -validity   1000 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-keystore     allPay.keystore    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keystore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的名字）</a:t>
            </a:r>
            <a:endParaRPr lang="zh-CN" altLang="en-US">
              <a:solidFill>
                <a:schemeClr val="accent2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-storepass   ap_kst_go4xpg   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keystore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的密码）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-alias            allPayCrt                </a:t>
            </a: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key</a:t>
            </a:r>
            <a:r>
              <a:rPr lang="zh-CN" altLang="en-US">
                <a:solidFill>
                  <a:schemeClr val="accent2"/>
                </a:solidFill>
              </a:rPr>
              <a:t>的名字）</a:t>
            </a:r>
            <a:endParaRPr lang="zh-CN" altLang="en-US">
              <a:solidFill>
                <a:schemeClr val="accent2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-keypass      ap_crt_go4xpg    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key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的密码）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-dname       "CN=localhost,OU=xpg,O=xpg,L=gz,ST=gz,C=cn"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（名字组织城市省份国籍）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9765" y="1586230"/>
            <a:ext cx="264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allPay.keystore</a:t>
            </a:r>
            <a:endParaRPr lang="en-US" altLang="zh-CN" sz="2800"/>
          </a:p>
        </p:txBody>
      </p:sp>
      <p:sp>
        <p:nvSpPr>
          <p:cNvPr id="7" name="圆角矩形 6"/>
          <p:cNvSpPr/>
          <p:nvPr/>
        </p:nvSpPr>
        <p:spPr>
          <a:xfrm>
            <a:off x="7937500" y="1765935"/>
            <a:ext cx="3683635" cy="180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53375" y="2255520"/>
            <a:ext cx="3601720" cy="8147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allPayCrt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1855" y="1749425"/>
            <a:ext cx="264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allPay.keystore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625" y="490220"/>
            <a:ext cx="10986135" cy="6337300"/>
          </a:xfrm>
        </p:spPr>
        <p:txBody>
          <a:bodyPr>
            <a:normAutofit lnSpcReduction="10000"/>
          </a:bodyPr>
          <a:p>
            <a:pPr algn="l"/>
            <a:r>
              <a:rPr lang="zh-CN" altLang="en-US" sz="5400">
                <a:solidFill>
                  <a:schemeClr val="bg1"/>
                </a:solidFill>
                <a:sym typeface="+mn-ea"/>
              </a:rPr>
              <a:t>将证书导入客户端信任列表</a:t>
            </a:r>
            <a:endParaRPr lang="zh-CN" altLang="en-US" sz="54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keytool      -export      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-keystore   allPay.keystore    -storepass    ap_kst_go4xpg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-alias          allPayCrt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-file           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allPay.crt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keytool      -import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-file            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allPay.crt 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-keystore   allpay.truststore   -storepass    ap_tst_go4xpg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1480" y="4353560"/>
            <a:ext cx="3683635" cy="180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063865" y="4843145"/>
            <a:ext cx="3601720" cy="11245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585835" y="4337050"/>
            <a:ext cx="264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allpay.truststore</a:t>
            </a:r>
            <a:endParaRPr lang="en-US" altLang="zh-CN" sz="2800"/>
          </a:p>
        </p:txBody>
      </p:sp>
      <p:sp>
        <p:nvSpPr>
          <p:cNvPr id="18" name="圆角矩形 17"/>
          <p:cNvSpPr/>
          <p:nvPr/>
        </p:nvSpPr>
        <p:spPr>
          <a:xfrm>
            <a:off x="9090660" y="5298440"/>
            <a:ext cx="1629410" cy="586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allPay.crt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74785" y="4859655"/>
            <a:ext cx="153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key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695690" y="2459355"/>
            <a:ext cx="1629410" cy="586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allPay.crt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625" y="474980"/>
            <a:ext cx="10986135" cy="6010910"/>
          </a:xfrm>
        </p:spPr>
        <p:txBody>
          <a:bodyPr>
            <a:normAutofit lnSpcReduction="10000"/>
          </a:bodyPr>
          <a:p>
            <a:pPr algn="l"/>
            <a:r>
              <a:rPr lang="en-US" altLang="zh-CN" sz="5400">
                <a:solidFill>
                  <a:schemeClr val="bg1"/>
                </a:solidFill>
                <a:sym typeface="+mn-ea"/>
              </a:rPr>
              <a:t>HTTPS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简介</a:t>
            </a:r>
            <a:endParaRPr lang="zh-CN" altLang="en-US" sz="5400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6000">
                <a:solidFill>
                  <a:schemeClr val="bg1"/>
                </a:solidFill>
                <a:sym typeface="+mn-ea"/>
              </a:rPr>
              <a:t>           HTTPS = HTTP + </a:t>
            </a:r>
            <a:r>
              <a:rPr lang="en-US" altLang="zh-CN" sz="6000">
                <a:solidFill>
                  <a:srgbClr val="FFC000"/>
                </a:solidFill>
                <a:sym typeface="+mn-ea"/>
              </a:rPr>
              <a:t>SSL</a:t>
            </a:r>
            <a:endParaRPr lang="en-US" altLang="zh-CN" sz="6000">
              <a:solidFill>
                <a:srgbClr val="FFC000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en-US" altLang="zh-CN">
                <a:solidFill>
                  <a:schemeClr val="bg1"/>
                </a:solidFill>
              </a:rPr>
              <a:t>              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625" y="490220"/>
            <a:ext cx="10986135" cy="5995670"/>
          </a:xfrm>
        </p:spPr>
        <p:txBody>
          <a:bodyPr>
            <a:normAutofit lnSpcReduction="10000"/>
          </a:bodyPr>
          <a:p>
            <a:pPr algn="l"/>
            <a:r>
              <a:rPr lang="en-US" altLang="zh-CN" sz="5400">
                <a:solidFill>
                  <a:schemeClr val="bg1"/>
                </a:solidFill>
                <a:sym typeface="+mn-ea"/>
              </a:rPr>
              <a:t>HTTP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sz="5400">
                <a:solidFill>
                  <a:schemeClr val="bg1"/>
                </a:solidFill>
                <a:sym typeface="+mn-ea"/>
              </a:rPr>
              <a:t>HTTPS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的对比</a:t>
            </a:r>
            <a:endParaRPr lang="zh-CN" altLang="en-US" sz="54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>
              <a:buFont typeface="Wingdings" charset="0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HTTP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默认使用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80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端口，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HTTPS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默认使用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443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端口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HTTP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信息是明文传输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457200" indent="-457200" algn="l">
              <a:buFont typeface="Wingdings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通信内容可被他人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获知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marL="457200" indent="-457200" algn="l">
              <a:buFont typeface="Wingdings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通讯内容可被他人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修改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marL="457200" indent="-457200" algn="l">
              <a:buFont typeface="Wingdings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通讯对象可被他人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冒充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HTTPS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信息是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加密传输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457200" indent="-457200" algn="l">
              <a:buFont typeface="Wingdings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对通信内容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加密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，他人无法获知信息的真实内容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457200" indent="-457200" algn="l">
              <a:buFont typeface="Wingdings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对通讯内容进行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校验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，一旦被修改，通讯双方都会发现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457200" indent="-457200" algn="l">
              <a:buFont typeface="Wingdings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通过证书对通讯对象进行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身份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认证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，他人无法冒充。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4680" y="34290"/>
            <a:ext cx="11018520" cy="6304915"/>
          </a:xfrm>
        </p:spPr>
        <p:txBody>
          <a:bodyPr/>
          <a:p>
            <a:pPr algn="ctr"/>
            <a:r>
              <a:rPr lang="en-US" altLang="zh-CN" sz="4000">
                <a:solidFill>
                  <a:schemeClr val="bg1"/>
                </a:solidFill>
              </a:rPr>
              <a:t>HTTP</a:t>
            </a:r>
            <a:r>
              <a:rPr lang="zh-CN" altLang="en-US" sz="4000">
                <a:solidFill>
                  <a:schemeClr val="bg1"/>
                </a:solidFill>
              </a:rPr>
              <a:t>抓包</a:t>
            </a:r>
            <a:endParaRPr lang="zh-CN" altLang="en-US" sz="4000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http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714375"/>
            <a:ext cx="10058400" cy="2150745"/>
          </a:xfrm>
          <a:prstGeom prst="rect">
            <a:avLst/>
          </a:prstGeom>
        </p:spPr>
      </p:pic>
      <p:pic>
        <p:nvPicPr>
          <p:cNvPr id="4" name="图片 3" descr="http请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" y="3158490"/>
            <a:ext cx="5847715" cy="3100705"/>
          </a:xfrm>
          <a:prstGeom prst="rect">
            <a:avLst/>
          </a:prstGeom>
        </p:spPr>
      </p:pic>
      <p:pic>
        <p:nvPicPr>
          <p:cNvPr id="5" name="图片 4" descr="http返回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2962275"/>
            <a:ext cx="5761990" cy="3655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660" y="522605"/>
            <a:ext cx="10986135" cy="5995670"/>
          </a:xfrm>
        </p:spPr>
        <p:txBody>
          <a:bodyPr/>
          <a:p>
            <a:pPr algn="ctr"/>
            <a:r>
              <a:rPr lang="en-US" altLang="zh-CN" sz="4000">
                <a:solidFill>
                  <a:schemeClr val="bg1"/>
                </a:solidFill>
              </a:rPr>
              <a:t>HTTPS</a:t>
            </a:r>
            <a:r>
              <a:rPr lang="zh-CN" altLang="en-US" sz="4000">
                <a:solidFill>
                  <a:schemeClr val="bg1"/>
                </a:solidFill>
              </a:rPr>
              <a:t>抓包</a:t>
            </a:r>
            <a:endParaRPr lang="zh-CN" altLang="en-US" sz="4000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>
              <a:buFont typeface="Wingdings" charset="0"/>
            </a:pPr>
            <a:endParaRPr lang="en-US" altLang="zh-CN" sz="2800">
              <a:solidFill>
                <a:schemeClr val="bg1"/>
              </a:solidFill>
            </a:endParaRPr>
          </a:p>
          <a:p>
            <a:pPr algn="l">
              <a:buFont typeface="Wingdings" charset="0"/>
            </a:pP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t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47800"/>
            <a:ext cx="100584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625" y="490220"/>
            <a:ext cx="10986135" cy="5995670"/>
          </a:xfrm>
        </p:spPr>
        <p:txBody>
          <a:bodyPr/>
          <a:p>
            <a:pPr algn="l"/>
            <a:r>
              <a:rPr lang="en-US" altLang="zh-CN" sz="5400">
                <a:solidFill>
                  <a:schemeClr val="bg1"/>
                </a:solidFill>
                <a:sym typeface="+mn-ea"/>
              </a:rPr>
              <a:t>SSL/TLS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简介</a:t>
            </a:r>
            <a:endParaRPr lang="zh-CN" altLang="en-US" sz="5400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>
              <a:buFont typeface="Wingdings" charset="0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SSL（Secure Sockets Layer）是网景公司（Netscape）设计的主要用于Web的安全传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输协议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，有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1.0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2.0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3.0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三个版本。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TLS（Transport Layer Security）是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的升级版，有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1.0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1.1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1.2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三个版本。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目前应用最广泛的是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TLS 1.0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，接下来是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SSL 3.0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。但是，主流浏览器都已经实现了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zh-CN" altLang="en-US">
                <a:solidFill>
                  <a:schemeClr val="accent2"/>
                </a:solidFill>
                <a:sym typeface="+mn-ea"/>
              </a:rPr>
              <a:t>TLS 1.2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的支持。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一般所说的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可看做是对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SSL/TLS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的统称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2885" y="490220"/>
            <a:ext cx="11768455" cy="6337300"/>
          </a:xfrm>
        </p:spPr>
        <p:txBody>
          <a:bodyPr>
            <a:normAutofit lnSpcReduction="10000"/>
          </a:bodyPr>
          <a:p>
            <a:pPr algn="l"/>
            <a:r>
              <a:rPr lang="en-US" altLang="zh-CN" sz="5400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通讯前准备</a:t>
            </a:r>
            <a:endParaRPr lang="zh-CN" altLang="en-US" sz="54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>
              <a:buFont typeface="Wingdings" charset="0"/>
            </a:pPr>
            <a:r>
              <a:rPr lang="zh-CN" altLang="en-US" sz="2800">
                <a:solidFill>
                  <a:schemeClr val="bg1"/>
                </a:solidFill>
              </a:rPr>
              <a:t>服务器端：                                                                        客户端：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buFont typeface="Wingdings" charset="0"/>
            </a:pPr>
            <a:endParaRPr lang="en-US" altLang="zh-CN" sz="2800">
              <a:solidFill>
                <a:schemeClr val="bg1"/>
              </a:solidFill>
            </a:endParaRPr>
          </a:p>
          <a:p>
            <a:pPr algn="l">
              <a:buFont typeface="Wingdings" charset="0"/>
            </a:pP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                                 </a:t>
            </a:r>
            <a:r>
              <a:rPr lang="zh-CN" altLang="en-US">
                <a:solidFill>
                  <a:schemeClr val="bg1"/>
                </a:solidFill>
              </a:rPr>
              <a:t>导出                               导入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                                                                                                 （</a:t>
            </a:r>
            <a:r>
              <a:rPr lang="en-US" altLang="zh-CN">
                <a:solidFill>
                  <a:schemeClr val="bg1"/>
                </a:solidFill>
              </a:rPr>
              <a:t>truststore</a:t>
            </a:r>
            <a:r>
              <a:rPr lang="zh-CN" altLang="en-US">
                <a:solidFill>
                  <a:schemeClr val="bg1"/>
                </a:solidFill>
              </a:rPr>
              <a:t>信任仓库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私钥：服务端私有钥匙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证书：包含证书信息和公钥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公钥：公开的钥匙，由服务器公开发给每一个客户端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07035" y="2808605"/>
            <a:ext cx="3683635" cy="180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9420" y="3298190"/>
            <a:ext cx="3601720" cy="11245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1390" y="2792095"/>
            <a:ext cx="264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keystore</a:t>
            </a:r>
            <a:endParaRPr lang="en-US" altLang="zh-CN" sz="2800"/>
          </a:p>
        </p:txBody>
      </p:sp>
      <p:sp>
        <p:nvSpPr>
          <p:cNvPr id="7" name="圆角矩形 6"/>
          <p:cNvSpPr/>
          <p:nvPr/>
        </p:nvSpPr>
        <p:spPr>
          <a:xfrm>
            <a:off x="537210" y="3770630"/>
            <a:ext cx="1581785" cy="5213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私钥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98065" y="3737610"/>
            <a:ext cx="1629410" cy="5867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证书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0340" y="3314700"/>
            <a:ext cx="153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key</a:t>
            </a:r>
            <a:endParaRPr lang="en-US" altLang="zh-CN" sz="2400"/>
          </a:p>
        </p:txBody>
      </p:sp>
      <p:sp>
        <p:nvSpPr>
          <p:cNvPr id="10" name="圆角矩形 9"/>
          <p:cNvSpPr/>
          <p:nvPr/>
        </p:nvSpPr>
        <p:spPr>
          <a:xfrm>
            <a:off x="7950200" y="2805430"/>
            <a:ext cx="3683635" cy="180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982585" y="3295015"/>
            <a:ext cx="3601720" cy="11245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504555" y="2788920"/>
            <a:ext cx="264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keystore</a:t>
            </a:r>
            <a:endParaRPr lang="en-US" altLang="zh-CN" sz="2800"/>
          </a:p>
        </p:txBody>
      </p:sp>
      <p:sp>
        <p:nvSpPr>
          <p:cNvPr id="18" name="圆角矩形 17"/>
          <p:cNvSpPr/>
          <p:nvPr/>
        </p:nvSpPr>
        <p:spPr>
          <a:xfrm>
            <a:off x="9009380" y="3750310"/>
            <a:ext cx="1629410" cy="5867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证书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93505" y="3311525"/>
            <a:ext cx="153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key</a:t>
            </a:r>
            <a:endParaRPr lang="en-US" altLang="zh-CN" sz="2400"/>
          </a:p>
        </p:txBody>
      </p:sp>
      <p:sp>
        <p:nvSpPr>
          <p:cNvPr id="20" name="圆角矩形 19"/>
          <p:cNvSpPr/>
          <p:nvPr/>
        </p:nvSpPr>
        <p:spPr>
          <a:xfrm>
            <a:off x="5224145" y="3437255"/>
            <a:ext cx="1629410" cy="5867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证书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204970" y="3770630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972300" y="3767455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625" y="490220"/>
            <a:ext cx="10986135" cy="6337300"/>
          </a:xfrm>
        </p:spPr>
        <p:txBody>
          <a:bodyPr>
            <a:normAutofit lnSpcReduction="10000"/>
          </a:bodyPr>
          <a:p>
            <a:pPr algn="l"/>
            <a:r>
              <a:rPr lang="en-US" altLang="zh-CN" sz="5400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的通讯过程</a:t>
            </a:r>
            <a:endParaRPr lang="zh-CN" altLang="en-US" sz="54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</a:t>
            </a: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发起加密请求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                                                                                      2.</a:t>
            </a:r>
            <a:r>
              <a:rPr lang="zh-CN" altLang="en-US">
                <a:solidFill>
                  <a:schemeClr val="bg1"/>
                </a:solidFill>
              </a:rPr>
              <a:t>发送证书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</a:t>
            </a:r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验证证书是否在信任列表中，是的话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    使用公钥对信息加密再发给服务端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                                                                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                                                                  </a:t>
            </a:r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使用私钥解密，然后用私钥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                                                                      对信息加密后返回给客户端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     </a:t>
            </a:r>
            <a:r>
              <a:rPr lang="en-US" altLang="zh-CN">
                <a:solidFill>
                  <a:schemeClr val="bg1"/>
                </a:solidFill>
              </a:rPr>
              <a:t>5.</a:t>
            </a:r>
            <a:r>
              <a:rPr lang="zh-CN" altLang="en-US">
                <a:solidFill>
                  <a:schemeClr val="bg1"/>
                </a:solidFill>
              </a:rPr>
              <a:t>接收信息并用公钥解密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11860" y="1994535"/>
            <a:ext cx="977265" cy="422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客户端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671810" y="1844040"/>
            <a:ext cx="977265" cy="422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服务端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953375" y="3020695"/>
            <a:ext cx="21348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79345" y="2565400"/>
            <a:ext cx="208597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76170" y="4273550"/>
            <a:ext cx="208597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031480" y="5510530"/>
            <a:ext cx="21348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05380" y="6437630"/>
            <a:ext cx="208597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625" y="490220"/>
            <a:ext cx="10986135" cy="5995670"/>
          </a:xfrm>
        </p:spPr>
        <p:txBody>
          <a:bodyPr/>
          <a:p>
            <a:pPr algn="l"/>
            <a:r>
              <a:rPr lang="en-US" altLang="zh-CN" sz="5400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的使用</a:t>
            </a:r>
            <a:endParaRPr lang="zh-CN" altLang="en-US" sz="54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>
              <a:buFont typeface="Wingdings" charset="0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上使用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SSL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将证书导入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SSLContext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类中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SSLContext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配置到你使用的网络请求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API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比如：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Socket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，NioSocketAcceptor，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HttpUrlConnection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HttpClient</a:t>
            </a:r>
            <a:endParaRPr lang="en-US" altLang="zh-CN">
              <a:solidFill>
                <a:schemeClr val="accent2"/>
              </a:solidFill>
              <a:sym typeface="+mn-ea"/>
            </a:endParaRPr>
          </a:p>
          <a:p>
            <a:pPr algn="l">
              <a:buFont typeface="Wingdings" charset="0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>
              <a:buFont typeface="Wingdings" charset="0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WPS 演示</Application>
  <PresentationFormat>宽屏</PresentationFormat>
  <Paragraphs>163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fjz</cp:lastModifiedBy>
  <cp:revision>140</cp:revision>
  <dcterms:created xsi:type="dcterms:W3CDTF">2015-05-05T08:02:00Z</dcterms:created>
  <dcterms:modified xsi:type="dcterms:W3CDTF">2016-05-15T14:12:46Z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