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83" r:id="rId3"/>
    <p:sldId id="284" r:id="rId4"/>
    <p:sldId id="333" r:id="rId5"/>
    <p:sldId id="327" r:id="rId6"/>
    <p:sldId id="329" r:id="rId7"/>
    <p:sldId id="330" r:id="rId8"/>
    <p:sldId id="331" r:id="rId9"/>
    <p:sldId id="285" r:id="rId10"/>
    <p:sldId id="328" r:id="rId11"/>
    <p:sldId id="338" r:id="rId12"/>
    <p:sldId id="339" r:id="rId13"/>
    <p:sldId id="337" r:id="rId14"/>
    <p:sldId id="348" r:id="rId15"/>
    <p:sldId id="286" r:id="rId16"/>
    <p:sldId id="340" r:id="rId17"/>
    <p:sldId id="341" r:id="rId18"/>
    <p:sldId id="287" r:id="rId19"/>
    <p:sldId id="326" r:id="rId20"/>
    <p:sldId id="342" r:id="rId21"/>
    <p:sldId id="343" r:id="rId22"/>
    <p:sldId id="344" r:id="rId23"/>
    <p:sldId id="345" r:id="rId24"/>
    <p:sldId id="347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75B89-644E-4C66-9AE7-348B6E935CD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33DB2-82C6-4294-9FBA-F64BD3106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0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5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2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9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94F22-792E-444C-A9DE-B4767C99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7F4C7-F226-4867-B53D-9C08EBADC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41D30-4B1F-4AAB-BE49-A5B14C7B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17929-7F75-4EED-9329-68925AAE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6747B-3E57-4109-846F-66F2C29D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0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ECAC-C15F-41B9-AEC6-3FE6B19C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84C5C-6D27-4D9B-81AC-03526EB6D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AC7CE-A8A3-4E6A-8315-78C2DCD9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C4A9C-92D5-4FA9-B24A-018F196E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FCF81-022E-44EA-BC1A-07F1D1AD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1647C8-92ED-45FE-BA1F-CFDEC269B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5F8B7-A256-48D9-B364-207138EF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E7C05-8C56-4A6E-8512-3638F1E9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A4DA6-188B-4B9F-80B0-C631B54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0D17E-DB7B-4E2B-855C-6E0C7800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4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451750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0" y="6022088"/>
            <a:ext cx="12192000" cy="835913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693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48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9C4BB-391F-4BDC-8A98-6973954F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E4C40-1F55-4837-86EE-F98F8D54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ADFD8-A2E0-4F06-81FC-7044B16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8890A-8E13-4170-BDE3-D2BCF05A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9FC-32E1-4AB8-9C13-BD0DCD04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4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E6FB-5D02-4C9C-AC21-36841BE1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62C92-C401-4F99-A230-EEA4800A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41B28-E267-44B2-A79F-2444221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04E7F-EF2B-4FFA-8178-6C0E6D5B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E89E3-D2BA-4088-9D5C-C75EA021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8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7A622-992B-4DE9-8748-F802D016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98743-555F-4ED2-9A5C-CF5E9C8C7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34B4C-F74C-4D2A-BF41-D6C1B024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DB73C-1626-4A7B-B2CD-BB6AE766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A68B1-EB0C-4FFE-9F06-8CE0CAF6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0BD1C-3A58-4452-A2DA-4FBAB9C9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F0170-0CAC-414F-8F1A-E8948104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4BF8A-4CDC-4B1F-AF36-D25C1696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986FE-ABBC-426E-9FCA-5B532B66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EFEDE1-189E-4B4A-96D5-018D21B76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1A6BF-6863-4FB5-91CC-748D77535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6E791F-51FE-4F41-BE66-EA76BBBA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487C8D-838F-4B19-A54A-7338779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2E5BC-7442-4014-B1A7-03CBFEE4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0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DC6F4-388B-42DB-85E1-62200468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4D8561-E800-4378-A570-6B48D9BC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FCD1B-106B-405C-B98C-5EDAD37B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EA270-7AED-4E2B-A4A6-7B3014BF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7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E98EDB-93E5-44B1-9CED-9D741840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7CA09E-3E96-47CC-A479-92E28C0E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983DA-3BC2-4F5F-888D-AA4A4F81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9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C0F4E-B8BB-4EBF-89E7-DFFBE9A3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D29B0-9672-4B2F-9154-E618230F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495DD-EA60-405C-A188-A5FDFBCF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4FA1D-DCCB-434D-B82F-4A4E539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3F23D-495C-4EBE-ACBE-B55ED60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D5357-0F21-4872-AD44-A81D904B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1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78C1C-4750-47BA-9B56-79E80EB7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767BB4-1E53-4B6B-AB4B-BE85B77C1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00148-1130-4398-A587-3A8DFCE5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441DD-1B45-44DE-A14D-F0FE454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F72C0-7B7E-48A6-B3AD-01EED258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D9294-C4C8-4E1F-B165-FFBCCA28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6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84FE3C-04CC-4155-BE46-9C69E29E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76B81-B1D2-43E2-901E-9AE477C76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DF511-F6AB-4BE8-8DCC-AD3869918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8F49-7510-4E93-B0ED-A8DF109B82B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9A7FE-82A3-46E1-A224-4B8428B6F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867D2-0513-4BBF-AF39-4C224A48B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519751" y="4232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1065851" y="4232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1611951" y="4232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0676664" y="110123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11785700" y="110684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11250725" y="110483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10105886" y="118372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50953" y="126723"/>
            <a:ext cx="176792" cy="176789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7745" y="126723"/>
            <a:ext cx="176792" cy="176789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60" name="矩形 59"/>
          <p:cNvSpPr/>
          <p:nvPr/>
        </p:nvSpPr>
        <p:spPr>
          <a:xfrm>
            <a:off x="3152839" y="3175590"/>
            <a:ext cx="5886331" cy="830983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 defTabSz="914377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Homework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思路讲解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497802" y="4101075"/>
            <a:ext cx="9196397" cy="0"/>
          </a:xfrm>
          <a:prstGeom prst="line">
            <a:avLst/>
          </a:prstGeom>
          <a:noFill/>
          <a:ln w="28575" cap="flat" cmpd="sng" algn="ctr">
            <a:solidFill>
              <a:srgbClr val="4B6075"/>
            </a:solidFill>
            <a:prstDash val="solid"/>
            <a:miter lim="800000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5365413" y="1189379"/>
            <a:ext cx="1221435" cy="1220847"/>
            <a:chOff x="5364480" y="1371600"/>
            <a:chExt cx="1513840" cy="1513840"/>
          </a:xfrm>
        </p:grpSpPr>
        <p:sp>
          <p:nvSpPr>
            <p:cNvPr id="63" name="椭圆 62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sz="1867" kern="0">
                <a:solidFill>
                  <a:prstClr val="white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4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49" tIns="30475" rIns="60949" bIns="30475" anchor="ctr"/>
            <a:lstStyle/>
            <a:p>
              <a:pPr defTabSz="914377">
                <a:defRPr/>
              </a:pPr>
              <a:endParaRPr lang="en-US" sz="933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E9509C6-AA7E-4270-95DB-E49678EA478A}"/>
              </a:ext>
            </a:extLst>
          </p:cNvPr>
          <p:cNvSpPr/>
          <p:nvPr/>
        </p:nvSpPr>
        <p:spPr>
          <a:xfrm>
            <a:off x="8505570" y="4485117"/>
            <a:ext cx="2178777" cy="666771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 defTabSz="914377"/>
            <a:r>
              <a:rPr lang="en-US" altLang="zh-CN" sz="3733" dirty="0">
                <a:solidFill>
                  <a:srgbClr val="4B607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——</a:t>
            </a:r>
            <a:r>
              <a:rPr lang="zh-CN" altLang="en-US" sz="3733" dirty="0">
                <a:solidFill>
                  <a:srgbClr val="4B607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张柯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60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模块构建</a:t>
            </a:r>
          </a:p>
        </p:txBody>
      </p:sp>
      <p:sp>
        <p:nvSpPr>
          <p:cNvPr id="136" name="圆角矩形 144">
            <a:extLst>
              <a:ext uri="{FF2B5EF4-FFF2-40B4-BE49-F238E27FC236}">
                <a16:creationId xmlns:a16="http://schemas.microsoft.com/office/drawing/2014/main" id="{AADB578E-7CFB-42B5-A385-CAA03F18DD88}"/>
              </a:ext>
            </a:extLst>
          </p:cNvPr>
          <p:cNvSpPr/>
          <p:nvPr/>
        </p:nvSpPr>
        <p:spPr>
          <a:xfrm>
            <a:off x="4990677" y="1127896"/>
            <a:ext cx="2210646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字符串处理坑点</a:t>
            </a: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1A6CB2DA-D8C0-41CA-9380-14D4862D7B34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Freeform 12">
            <a:extLst>
              <a:ext uri="{FF2B5EF4-FFF2-40B4-BE49-F238E27FC236}">
                <a16:creationId xmlns:a16="http://schemas.microsoft.com/office/drawing/2014/main" id="{581E5D39-6C37-4742-B001-5F00CF4CE573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1" name="Freeform 13">
            <a:extLst>
              <a:ext uri="{FF2B5EF4-FFF2-40B4-BE49-F238E27FC236}">
                <a16:creationId xmlns:a16="http://schemas.microsoft.com/office/drawing/2014/main" id="{A3171674-A773-4176-B202-B687D36E14BA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2" name="Freeform 10">
            <a:extLst>
              <a:ext uri="{FF2B5EF4-FFF2-40B4-BE49-F238E27FC236}">
                <a16:creationId xmlns:a16="http://schemas.microsoft.com/office/drawing/2014/main" id="{FD10ED9D-66D5-4B83-813B-7A317D939E3E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11357C8-EC6B-4E75-AEEB-D38591163D37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22F9C6D-E241-4BB1-B792-82899BA44BDF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8C67C28-0E9F-4B5B-8C3F-FF0EECCC7286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7DAF2DA-4EDD-4FD2-AE82-545258B4C854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sp>
        <p:nvSpPr>
          <p:cNvPr id="125" name="内容占位符 3">
            <a:extLst>
              <a:ext uri="{FF2B5EF4-FFF2-40B4-BE49-F238E27FC236}">
                <a16:creationId xmlns:a16="http://schemas.microsoft.com/office/drawing/2014/main" id="{03BBFF88-D2DB-4CB3-9FAC-8A352136BF48}"/>
              </a:ext>
            </a:extLst>
          </p:cNvPr>
          <p:cNvSpPr txBox="1">
            <a:spLocks/>
          </p:cNvSpPr>
          <p:nvPr/>
        </p:nvSpPr>
        <p:spPr>
          <a:xfrm>
            <a:off x="2483958" y="2285394"/>
            <a:ext cx="7773043" cy="194135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替换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，会导致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 -&gt; 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1x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替换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0-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，会导致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--1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0-0-1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替换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*为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，会导致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输出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</a:p>
        </p:txBody>
      </p:sp>
      <p:sp>
        <p:nvSpPr>
          <p:cNvPr id="126" name="内容占位符 3">
            <a:extLst>
              <a:ext uri="{FF2B5EF4-FFF2-40B4-BE49-F238E27FC236}">
                <a16:creationId xmlns:a16="http://schemas.microsoft.com/office/drawing/2014/main" id="{F8FBE790-C96D-4B2C-9701-FFDBD3D866BD}"/>
              </a:ext>
            </a:extLst>
          </p:cNvPr>
          <p:cNvSpPr txBox="1">
            <a:spLocks/>
          </p:cNvSpPr>
          <p:nvPr/>
        </p:nvSpPr>
        <p:spPr>
          <a:xfrm>
            <a:off x="2600215" y="4330240"/>
            <a:ext cx="7773043" cy="194135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因人而异，不多赘述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9103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25" grpId="0"/>
      <p:bldP spid="126" grpId="0"/>
    </p:bldLst>
  </p:timing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模块构建</a:t>
            </a: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1A6CB2DA-D8C0-41CA-9380-14D4862D7B34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Freeform 12">
            <a:extLst>
              <a:ext uri="{FF2B5EF4-FFF2-40B4-BE49-F238E27FC236}">
                <a16:creationId xmlns:a16="http://schemas.microsoft.com/office/drawing/2014/main" id="{581E5D39-6C37-4742-B001-5F00CF4CE573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1" name="Freeform 13">
            <a:extLst>
              <a:ext uri="{FF2B5EF4-FFF2-40B4-BE49-F238E27FC236}">
                <a16:creationId xmlns:a16="http://schemas.microsoft.com/office/drawing/2014/main" id="{A3171674-A773-4176-B202-B687D36E14BA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2" name="Freeform 10">
            <a:extLst>
              <a:ext uri="{FF2B5EF4-FFF2-40B4-BE49-F238E27FC236}">
                <a16:creationId xmlns:a16="http://schemas.microsoft.com/office/drawing/2014/main" id="{FD10ED9D-66D5-4B83-813B-7A317D939E3E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11357C8-EC6B-4E75-AEEB-D38591163D37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22F9C6D-E241-4BB1-B792-82899BA44BDF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8C67C28-0E9F-4B5B-8C3F-FF0EECCC7286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7DAF2DA-4EDD-4FD2-AE82-545258B4C854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sp>
        <p:nvSpPr>
          <p:cNvPr id="25" name="圆角矩形 144">
            <a:extLst>
              <a:ext uri="{FF2B5EF4-FFF2-40B4-BE49-F238E27FC236}">
                <a16:creationId xmlns:a16="http://schemas.microsoft.com/office/drawing/2014/main" id="{A979E81D-97F8-430B-B413-FA38C768B6FC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项类</a:t>
            </a:r>
          </a:p>
        </p:txBody>
      </p:sp>
      <p:sp>
        <p:nvSpPr>
          <p:cNvPr id="31" name="内容占位符 3">
            <a:extLst>
              <a:ext uri="{FF2B5EF4-FFF2-40B4-BE49-F238E27FC236}">
                <a16:creationId xmlns:a16="http://schemas.microsoft.com/office/drawing/2014/main" id="{794BB212-B2F1-4118-8C5D-B4D69ACE47F4}"/>
              </a:ext>
            </a:extLst>
          </p:cNvPr>
          <p:cNvSpPr txBox="1">
            <a:spLocks/>
          </p:cNvSpPr>
          <p:nvPr/>
        </p:nvSpPr>
        <p:spPr>
          <a:xfrm>
            <a:off x="1953231" y="4626061"/>
            <a:ext cx="9044023" cy="1531951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大体与表达式相同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采用循环累乘计算结果系数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097661-1771-4BA9-8583-749BF710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31" y="1313628"/>
            <a:ext cx="9248775" cy="2847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/>
    </p:bldLst>
  </p:timing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模块构建</a:t>
            </a: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1A6CB2DA-D8C0-41CA-9380-14D4862D7B34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Freeform 12">
            <a:extLst>
              <a:ext uri="{FF2B5EF4-FFF2-40B4-BE49-F238E27FC236}">
                <a16:creationId xmlns:a16="http://schemas.microsoft.com/office/drawing/2014/main" id="{581E5D39-6C37-4742-B001-5F00CF4CE573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1" name="Freeform 13">
            <a:extLst>
              <a:ext uri="{FF2B5EF4-FFF2-40B4-BE49-F238E27FC236}">
                <a16:creationId xmlns:a16="http://schemas.microsoft.com/office/drawing/2014/main" id="{A3171674-A773-4176-B202-B687D36E14BA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2" name="Freeform 10">
            <a:extLst>
              <a:ext uri="{FF2B5EF4-FFF2-40B4-BE49-F238E27FC236}">
                <a16:creationId xmlns:a16="http://schemas.microsoft.com/office/drawing/2014/main" id="{FD10ED9D-66D5-4B83-813B-7A317D939E3E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11357C8-EC6B-4E75-AEEB-D38591163D37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22F9C6D-E241-4BB1-B792-82899BA44BDF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8C67C28-0E9F-4B5B-8C3F-FF0EECCC7286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7DAF2DA-4EDD-4FD2-AE82-545258B4C854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77372-CDBF-41D9-8128-2A00419D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75" y="1690473"/>
            <a:ext cx="2857500" cy="1895475"/>
          </a:xfrm>
          <a:prstGeom prst="rect">
            <a:avLst/>
          </a:prstGeom>
        </p:spPr>
      </p:pic>
      <p:sp>
        <p:nvSpPr>
          <p:cNvPr id="30" name="圆角矩形 144">
            <a:extLst>
              <a:ext uri="{FF2B5EF4-FFF2-40B4-BE49-F238E27FC236}">
                <a16:creationId xmlns:a16="http://schemas.microsoft.com/office/drawing/2014/main" id="{229E4535-2636-47E0-80E3-03399603B636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因子类</a:t>
            </a:r>
          </a:p>
        </p:txBody>
      </p:sp>
      <p:sp>
        <p:nvSpPr>
          <p:cNvPr id="31" name="内容占位符 3">
            <a:extLst>
              <a:ext uri="{FF2B5EF4-FFF2-40B4-BE49-F238E27FC236}">
                <a16:creationId xmlns:a16="http://schemas.microsoft.com/office/drawing/2014/main" id="{A18B8ED7-2F73-4027-B432-34372E17DE05}"/>
              </a:ext>
            </a:extLst>
          </p:cNvPr>
          <p:cNvSpPr txBox="1">
            <a:spLocks/>
          </p:cNvSpPr>
          <p:nvPr/>
        </p:nvSpPr>
        <p:spPr>
          <a:xfrm>
            <a:off x="5763701" y="1586775"/>
            <a:ext cx="5746272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Ratio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常数时为本身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    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幂函数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表达式为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±1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Exponent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：常数时为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    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幂函数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表达式为次数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Expr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仅表达式时不为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Null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内容占位符 3">
            <a:extLst>
              <a:ext uri="{FF2B5EF4-FFF2-40B4-BE49-F238E27FC236}">
                <a16:creationId xmlns:a16="http://schemas.microsoft.com/office/drawing/2014/main" id="{0B761CA0-EFE4-4274-A0BF-036D652DFE03}"/>
              </a:ext>
            </a:extLst>
          </p:cNvPr>
          <p:cNvSpPr txBox="1">
            <a:spLocks/>
          </p:cNvSpPr>
          <p:nvPr/>
        </p:nvSpPr>
        <p:spPr>
          <a:xfrm>
            <a:off x="2764835" y="4204544"/>
            <a:ext cx="6210796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乘方表现为若干次相乘，采用与项类相同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此处因子的子项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Expr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不是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ArrayList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，可证明此处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Expr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仅有最多一个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22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</p:bldLst>
  </p:timing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模块构建</a:t>
            </a:r>
          </a:p>
        </p:txBody>
      </p:sp>
      <p:sp>
        <p:nvSpPr>
          <p:cNvPr id="136" name="圆角矩形 144">
            <a:extLst>
              <a:ext uri="{FF2B5EF4-FFF2-40B4-BE49-F238E27FC236}">
                <a16:creationId xmlns:a16="http://schemas.microsoft.com/office/drawing/2014/main" id="{AADB578E-7CFB-42B5-A385-CAA03F18DD88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表达式类</a:t>
            </a: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1A6CB2DA-D8C0-41CA-9380-14D4862D7B34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Freeform 12">
            <a:extLst>
              <a:ext uri="{FF2B5EF4-FFF2-40B4-BE49-F238E27FC236}">
                <a16:creationId xmlns:a16="http://schemas.microsoft.com/office/drawing/2014/main" id="{581E5D39-6C37-4742-B001-5F00CF4CE573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1" name="Freeform 13">
            <a:extLst>
              <a:ext uri="{FF2B5EF4-FFF2-40B4-BE49-F238E27FC236}">
                <a16:creationId xmlns:a16="http://schemas.microsoft.com/office/drawing/2014/main" id="{A3171674-A773-4176-B202-B687D36E14BA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2" name="Freeform 10">
            <a:extLst>
              <a:ext uri="{FF2B5EF4-FFF2-40B4-BE49-F238E27FC236}">
                <a16:creationId xmlns:a16="http://schemas.microsoft.com/office/drawing/2014/main" id="{FD10ED9D-66D5-4B83-813B-7A317D939E3E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11357C8-EC6B-4E75-AEEB-D38591163D37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22F9C6D-E241-4BB1-B792-82899BA44BDF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8C67C28-0E9F-4B5B-8C3F-FF0EECCC7286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7DAF2DA-4EDD-4FD2-AE82-545258B4C854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73AAB9-40C6-4EFE-9595-CBB9CCA5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774" y="1408009"/>
            <a:ext cx="4038600" cy="1895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06BB87-8BB4-4A28-AEB6-892B10897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774" y="3660090"/>
            <a:ext cx="6715125" cy="2657475"/>
          </a:xfrm>
          <a:prstGeom prst="rect">
            <a:avLst/>
          </a:prstGeom>
        </p:spPr>
      </p:pic>
      <p:sp>
        <p:nvSpPr>
          <p:cNvPr id="125" name="内容占位符 3">
            <a:extLst>
              <a:ext uri="{FF2B5EF4-FFF2-40B4-BE49-F238E27FC236}">
                <a16:creationId xmlns:a16="http://schemas.microsoft.com/office/drawing/2014/main" id="{722316C7-B742-44F7-A373-D96D796EEB57}"/>
              </a:ext>
            </a:extLst>
          </p:cNvPr>
          <p:cNvSpPr txBox="1">
            <a:spLocks/>
          </p:cNvSpPr>
          <p:nvPr/>
        </p:nvSpPr>
        <p:spPr>
          <a:xfrm>
            <a:off x="6865139" y="1731583"/>
            <a:ext cx="4212013" cy="1531951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建议储存分割前后的字符串，便于操作。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但是不设置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set/get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方法。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内容占位符 3">
            <a:extLst>
              <a:ext uri="{FF2B5EF4-FFF2-40B4-BE49-F238E27FC236}">
                <a16:creationId xmlns:a16="http://schemas.microsoft.com/office/drawing/2014/main" id="{71B6617E-0D67-4B8C-BAC6-1FBC35796B33}"/>
              </a:ext>
            </a:extLst>
          </p:cNvPr>
          <p:cNvSpPr txBox="1">
            <a:spLocks/>
          </p:cNvSpPr>
          <p:nvPr/>
        </p:nvSpPr>
        <p:spPr>
          <a:xfrm>
            <a:off x="9538263" y="4484045"/>
            <a:ext cx="2036815" cy="1009564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减法被定义为加逆元的形式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17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25" grpId="0"/>
      <p:bldP spid="126" grpId="0"/>
    </p:bldLst>
  </p:timing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模块构建</a:t>
            </a: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1A6CB2DA-D8C0-41CA-9380-14D4862D7B34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Freeform 12">
            <a:extLst>
              <a:ext uri="{FF2B5EF4-FFF2-40B4-BE49-F238E27FC236}">
                <a16:creationId xmlns:a16="http://schemas.microsoft.com/office/drawing/2014/main" id="{581E5D39-6C37-4742-B001-5F00CF4CE573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1" name="Freeform 13">
            <a:extLst>
              <a:ext uri="{FF2B5EF4-FFF2-40B4-BE49-F238E27FC236}">
                <a16:creationId xmlns:a16="http://schemas.microsoft.com/office/drawing/2014/main" id="{A3171674-A773-4176-B202-B687D36E14BA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2" name="Freeform 10">
            <a:extLst>
              <a:ext uri="{FF2B5EF4-FFF2-40B4-BE49-F238E27FC236}">
                <a16:creationId xmlns:a16="http://schemas.microsoft.com/office/drawing/2014/main" id="{FD10ED9D-66D5-4B83-813B-7A317D939E3E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11357C8-EC6B-4E75-AEEB-D38591163D37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22F9C6D-E241-4BB1-B792-82899BA44BDF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8C67C28-0E9F-4B5B-8C3F-FF0EECCC7286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7DAF2DA-4EDD-4FD2-AE82-545258B4C854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09E9BE2-7C28-40EB-AEE6-0801E0533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05" y="-6775"/>
            <a:ext cx="7840413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074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8068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3804011" y="2655282"/>
            <a:ext cx="1536171" cy="1536171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3942599" y="2793870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4366236" y="3127537"/>
            <a:ext cx="411720" cy="591661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1E63B450-5763-445D-8B44-8C36E94D4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958" y="3031141"/>
            <a:ext cx="3170389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en-US" altLang="zh-CN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后续迭代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2000">
        <p159:morph option="byObject"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9" grpId="0" animBg="1"/>
      <p:bldP spid="9" grpId="1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矩形 42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后续迭代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B5F2685-6A17-4166-B4A5-2C0286849511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49BAEF7-85E6-416A-8BA6-829B9758591E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54A37BA-0753-424E-97B0-966535EDFF1F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C08AA89E-A427-477E-A6F8-AB9B557B0F27}"/>
              </a:ext>
            </a:extLst>
          </p:cNvPr>
          <p:cNvSpPr/>
          <p:nvPr/>
        </p:nvSpPr>
        <p:spPr>
          <a:xfrm>
            <a:off x="1" y="315457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2" name="Freeform 11">
            <a:extLst>
              <a:ext uri="{FF2B5EF4-FFF2-40B4-BE49-F238E27FC236}">
                <a16:creationId xmlns:a16="http://schemas.microsoft.com/office/drawing/2014/main" id="{2794A24C-2CF6-40FB-AB49-87771A42359E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CB12CFAD-8CB2-4717-AB71-1EB6CEFFCC81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Freeform 13">
            <a:extLst>
              <a:ext uri="{FF2B5EF4-FFF2-40B4-BE49-F238E27FC236}">
                <a16:creationId xmlns:a16="http://schemas.microsoft.com/office/drawing/2014/main" id="{F6AC429F-C828-452B-8A22-EC1644ACE6B4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E99533BA-28D9-4008-A36E-C354ED8F6709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6CEB74B-67C7-4A59-8AD1-355F717FF1AD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DCA5D61-DAF6-4D05-8D95-9B36E25C8690}"/>
              </a:ext>
            </a:extLst>
          </p:cNvPr>
          <p:cNvSpPr/>
          <p:nvPr/>
        </p:nvSpPr>
        <p:spPr>
          <a:xfrm>
            <a:off x="678650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29D6BB7-DA40-4AE6-ACEE-94E661AD3DA8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4B5CC1E-ECAF-4130-B144-688B94C19BFD}"/>
              </a:ext>
            </a:extLst>
          </p:cNvPr>
          <p:cNvSpPr/>
          <p:nvPr/>
        </p:nvSpPr>
        <p:spPr>
          <a:xfrm>
            <a:off x="678652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sp>
        <p:nvSpPr>
          <p:cNvPr id="125" name="圆角矩形 144">
            <a:extLst>
              <a:ext uri="{FF2B5EF4-FFF2-40B4-BE49-F238E27FC236}">
                <a16:creationId xmlns:a16="http://schemas.microsoft.com/office/drawing/2014/main" id="{6CF735CE-72C9-4EE8-A848-5578E5BF028A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括号嵌套</a:t>
            </a: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17D804BC-12BB-443B-ACFD-C69D16C4F296}"/>
              </a:ext>
            </a:extLst>
          </p:cNvPr>
          <p:cNvSpPr/>
          <p:nvPr/>
        </p:nvSpPr>
        <p:spPr>
          <a:xfrm>
            <a:off x="2931736" y="2453288"/>
            <a:ext cx="2384981" cy="76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表达式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FA69589-A199-40D9-A139-D7E2795E34D9}"/>
              </a:ext>
            </a:extLst>
          </p:cNvPr>
          <p:cNvSpPr/>
          <p:nvPr/>
        </p:nvSpPr>
        <p:spPr>
          <a:xfrm>
            <a:off x="2542061" y="4477054"/>
            <a:ext cx="1121789" cy="426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E44E906-5EF6-464C-9143-288343F493E0}"/>
              </a:ext>
            </a:extLst>
          </p:cNvPr>
          <p:cNvCxnSpPr>
            <a:cxnSpLocks/>
            <a:stCxn id="126" idx="3"/>
            <a:endCxn id="127" idx="0"/>
          </p:cNvCxnSpPr>
          <p:nvPr/>
        </p:nvCxnSpPr>
        <p:spPr>
          <a:xfrm flipH="1">
            <a:off x="3102956" y="3104845"/>
            <a:ext cx="178052" cy="1372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38B8A8E5-BBBE-4DD2-8C5E-D608B20A429C}"/>
              </a:ext>
            </a:extLst>
          </p:cNvPr>
          <p:cNvSpPr/>
          <p:nvPr/>
        </p:nvSpPr>
        <p:spPr>
          <a:xfrm>
            <a:off x="4572581" y="4477053"/>
            <a:ext cx="1121789" cy="4265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因子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F0EB6AE4-E278-4724-96F6-CE73BDBBB6D1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3663850" y="4690314"/>
            <a:ext cx="90873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D03A0D3-8831-464A-8450-7D76778BA7B9}"/>
              </a:ext>
            </a:extLst>
          </p:cNvPr>
          <p:cNvCxnSpPr>
            <a:cxnSpLocks/>
            <a:stCxn id="129" idx="0"/>
            <a:endCxn id="126" idx="5"/>
          </p:cNvCxnSpPr>
          <p:nvPr/>
        </p:nvCxnSpPr>
        <p:spPr>
          <a:xfrm rot="16200000" flipV="1">
            <a:off x="4364357" y="3707933"/>
            <a:ext cx="1372208" cy="166031"/>
          </a:xfrm>
          <a:prstGeom prst="curvedConnector3">
            <a:avLst>
              <a:gd name="adj1" fmla="val 106933"/>
            </a:avLst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内容占位符 3">
            <a:extLst>
              <a:ext uri="{FF2B5EF4-FFF2-40B4-BE49-F238E27FC236}">
                <a16:creationId xmlns:a16="http://schemas.microsoft.com/office/drawing/2014/main" id="{8B3007C4-7E4A-4121-8D7B-AD9C5288C46A}"/>
              </a:ext>
            </a:extLst>
          </p:cNvPr>
          <p:cNvSpPr txBox="1">
            <a:spLocks/>
          </p:cNvSpPr>
          <p:nvPr/>
        </p:nvSpPr>
        <p:spPr>
          <a:xfrm>
            <a:off x="6654370" y="2504276"/>
            <a:ext cx="4027903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定义因子的子项为表达式，可以实现任意有限长括号嵌套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85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5" grpId="0"/>
    </p:bldLst>
  </p:timing>
  <p:extLst>
    <p:ext uri="{E180D4A7-C9FB-4DFB-919C-405C955672EB}">
      <p14:showEvtLst xmlns:p14="http://schemas.microsoft.com/office/powerpoint/2010/main">
        <p14:playEvt time="312" objId="2"/>
        <p14:stopEvt time="14704" objId="2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矩形 42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后续迭代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B5F2685-6A17-4166-B4A5-2C0286849511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49BAEF7-85E6-416A-8BA6-829B9758591E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54A37BA-0753-424E-97B0-966535EDFF1F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C08AA89E-A427-477E-A6F8-AB9B557B0F27}"/>
              </a:ext>
            </a:extLst>
          </p:cNvPr>
          <p:cNvSpPr/>
          <p:nvPr/>
        </p:nvSpPr>
        <p:spPr>
          <a:xfrm>
            <a:off x="1" y="315457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2" name="Freeform 11">
            <a:extLst>
              <a:ext uri="{FF2B5EF4-FFF2-40B4-BE49-F238E27FC236}">
                <a16:creationId xmlns:a16="http://schemas.microsoft.com/office/drawing/2014/main" id="{2794A24C-2CF6-40FB-AB49-87771A42359E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CB12CFAD-8CB2-4717-AB71-1EB6CEFFCC81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Freeform 13">
            <a:extLst>
              <a:ext uri="{FF2B5EF4-FFF2-40B4-BE49-F238E27FC236}">
                <a16:creationId xmlns:a16="http://schemas.microsoft.com/office/drawing/2014/main" id="{F6AC429F-C828-452B-8A22-EC1644ACE6B4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E99533BA-28D9-4008-A36E-C354ED8F6709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6CEB74B-67C7-4A59-8AD1-355F717FF1AD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DCA5D61-DAF6-4D05-8D95-9B36E25C8690}"/>
              </a:ext>
            </a:extLst>
          </p:cNvPr>
          <p:cNvSpPr/>
          <p:nvPr/>
        </p:nvSpPr>
        <p:spPr>
          <a:xfrm>
            <a:off x="678650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29D6BB7-DA40-4AE6-ACEE-94E661AD3DA8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4B5CC1E-ECAF-4130-B144-688B94C19BFD}"/>
              </a:ext>
            </a:extLst>
          </p:cNvPr>
          <p:cNvSpPr/>
          <p:nvPr/>
        </p:nvSpPr>
        <p:spPr>
          <a:xfrm>
            <a:off x="678652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sp>
        <p:nvSpPr>
          <p:cNvPr id="125" name="圆角矩形 144">
            <a:extLst>
              <a:ext uri="{FF2B5EF4-FFF2-40B4-BE49-F238E27FC236}">
                <a16:creationId xmlns:a16="http://schemas.microsoft.com/office/drawing/2014/main" id="{6CF735CE-72C9-4EE8-A848-5578E5BF028A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多变量</a:t>
            </a: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5D40532F-9405-4EB5-9054-FE4C5DE09D2D}"/>
              </a:ext>
            </a:extLst>
          </p:cNvPr>
          <p:cNvSpPr txBox="1">
            <a:spLocks/>
          </p:cNvSpPr>
          <p:nvPr/>
        </p:nvSpPr>
        <p:spPr>
          <a:xfrm>
            <a:off x="3237013" y="3244854"/>
            <a:ext cx="7114351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修改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Answer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定义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此前使用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Index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作为次方的标志，现在改为使用二元组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&lt;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x^2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y,3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&gt;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E01869-46CF-48CD-AEFE-989C11423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232" y="1611734"/>
            <a:ext cx="4486275" cy="885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48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24" grpId="0"/>
    </p:bldLst>
  </p:timing>
  <p:extLst>
    <p:ext uri="{E180D4A7-C9FB-4DFB-919C-405C955672EB}">
      <p14:showEvtLst xmlns:p14="http://schemas.microsoft.com/office/powerpoint/2010/main">
        <p14:playEvt time="312" objId="2"/>
        <p14:stopEvt time="14704" objId="2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8068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3695733" y="2660915"/>
            <a:ext cx="1536171" cy="1536171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3834321" y="2799503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5711958" y="3031141"/>
            <a:ext cx="3170389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en-US" altLang="zh-CN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Tricks</a:t>
            </a:r>
            <a:endParaRPr lang="zh-CN" altLang="en-US" sz="32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4227008" y="3128134"/>
            <a:ext cx="473621" cy="601733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1">
            <a:extLst>
              <a:ext uri="{FF2B5EF4-FFF2-40B4-BE49-F238E27FC236}">
                <a16:creationId xmlns:a16="http://schemas.microsoft.com/office/drawing/2014/main" id="{F870AA6A-9666-4ED0-9356-AB87FD3F44A6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4" name="Freeform 13">
            <a:extLst>
              <a:ext uri="{FF2B5EF4-FFF2-40B4-BE49-F238E27FC236}">
                <a16:creationId xmlns:a16="http://schemas.microsoft.com/office/drawing/2014/main" id="{C63122FA-A5C9-4F0D-B248-18FDE2991EAF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F369266-43CE-4CEE-9A28-0452398DFC0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A97971-ED55-4BD6-A050-C5BCCBD8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88" y="2214669"/>
            <a:ext cx="4086225" cy="1295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1F8B2A-12CB-4D8F-BCFA-07F9654AD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13" y="476212"/>
            <a:ext cx="4038600" cy="13144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64DAAC-A1F0-47A5-B556-466AD948A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067" y="4095787"/>
            <a:ext cx="5962650" cy="1943100"/>
          </a:xfrm>
          <a:prstGeom prst="rect">
            <a:avLst/>
          </a:prstGeom>
        </p:spPr>
      </p:pic>
      <p:sp>
        <p:nvSpPr>
          <p:cNvPr id="140" name="圆角矩形 76">
            <a:extLst>
              <a:ext uri="{FF2B5EF4-FFF2-40B4-BE49-F238E27FC236}">
                <a16:creationId xmlns:a16="http://schemas.microsoft.com/office/drawing/2014/main" id="{7061F202-8FEE-42B2-A80B-19AB3EEF2E0D}"/>
              </a:ext>
            </a:extLst>
          </p:cNvPr>
          <p:cNvSpPr/>
          <p:nvPr/>
        </p:nvSpPr>
        <p:spPr>
          <a:xfrm>
            <a:off x="1203069" y="898386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优先输出正数项</a:t>
            </a:r>
          </a:p>
        </p:txBody>
      </p:sp>
      <p:sp>
        <p:nvSpPr>
          <p:cNvPr id="141" name="圆角矩形 76">
            <a:extLst>
              <a:ext uri="{FF2B5EF4-FFF2-40B4-BE49-F238E27FC236}">
                <a16:creationId xmlns:a16="http://schemas.microsoft.com/office/drawing/2014/main" id="{6880120A-3B57-4511-AB27-EBA0C95A841C}"/>
              </a:ext>
            </a:extLst>
          </p:cNvPr>
          <p:cNvSpPr/>
          <p:nvPr/>
        </p:nvSpPr>
        <p:spPr>
          <a:xfrm>
            <a:off x="1805446" y="2629792"/>
            <a:ext cx="162779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替换</a:t>
            </a:r>
            <a:r>
              <a:rPr lang="en-US" altLang="zh-CN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x</a:t>
            </a:r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**</a:t>
            </a:r>
            <a:r>
              <a:rPr lang="en-US" altLang="zh-CN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endParaRPr lang="zh-CN" altLang="en-US" sz="2133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2" name="圆角矩形 76">
            <a:extLst>
              <a:ext uri="{FF2B5EF4-FFF2-40B4-BE49-F238E27FC236}">
                <a16:creationId xmlns:a16="http://schemas.microsoft.com/office/drawing/2014/main" id="{CD090D8F-6AF8-49AD-896F-04774C6EAC5D}"/>
              </a:ext>
            </a:extLst>
          </p:cNvPr>
          <p:cNvSpPr/>
          <p:nvPr/>
        </p:nvSpPr>
        <p:spPr>
          <a:xfrm>
            <a:off x="1203069" y="4832286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简化特殊值系数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FFEE22B-2EC7-4040-8A30-6ADEFF813F8E}"/>
              </a:ext>
            </a:extLst>
          </p:cNvPr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6A30AC6-EE62-44E1-B6E8-763811F4E7D0}"/>
                </a:ext>
              </a:extLst>
            </p:cNvPr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5" name="任意多边形 28">
              <a:extLst>
                <a:ext uri="{FF2B5EF4-FFF2-40B4-BE49-F238E27FC236}">
                  <a16:creationId xmlns:a16="http://schemas.microsoft.com/office/drawing/2014/main" id="{E3E5B703-797C-40D1-B859-873072F11B4B}"/>
                </a:ext>
              </a:extLst>
            </p:cNvPr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A4975EF-F4B1-4AEF-B431-4DF91D25C1D4}"/>
              </a:ext>
            </a:extLst>
          </p:cNvPr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552CA02-ADFF-434E-B6C5-00BD63450161}"/>
                </a:ext>
              </a:extLst>
            </p:cNvPr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8" name="任意多边形 44">
              <a:extLst>
                <a:ext uri="{FF2B5EF4-FFF2-40B4-BE49-F238E27FC236}">
                  <a16:creationId xmlns:a16="http://schemas.microsoft.com/office/drawing/2014/main" id="{3C735EAE-7BDD-4FBF-BBBF-4707599E927A}"/>
                </a:ext>
              </a:extLst>
            </p:cNvPr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9" name="矩形 1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ABCAA4-18F3-41E4-BEFC-A105B501613E}"/>
              </a:ext>
            </a:extLst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矩形 1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AC1452-C701-4F82-B1DD-B09FA1FE480E}"/>
              </a:ext>
            </a:extLst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9981C2F-7ED2-4952-9A7C-3636BFA2E72A}"/>
              </a:ext>
            </a:extLst>
          </p:cNvPr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奇怪的技巧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77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</p:bldLst>
  </p:timing>
  <p:extLst>
    <p:ext uri="{E180D4A7-C9FB-4DFB-919C-405C955672EB}">
      <p14:showEvtLst xmlns:p14="http://schemas.microsoft.com/office/powerpoint/2010/main">
        <p14:playEvt time="456" objId="12"/>
        <p14:stopEvt time="8287" objId="12"/>
        <p14:playEvt time="8801" objId="13"/>
        <p14:stopEvt time="17937" objId="13"/>
        <p14:playEvt time="17938" objId="14"/>
        <p14:stopEvt time="25271" objId="1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4620" y="2545640"/>
            <a:ext cx="1536171" cy="1536171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943208" y="2684228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2724495" y="2993765"/>
            <a:ext cx="1903500" cy="4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01 | </a:t>
            </a:r>
            <a:r>
              <a:rPr lang="zh-CN" altLang="en-US" sz="2133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问题分解</a:t>
            </a:r>
          </a:p>
        </p:txBody>
      </p:sp>
      <p:sp>
        <p:nvSpPr>
          <p:cNvPr id="8" name="矩形 7"/>
          <p:cNvSpPr/>
          <p:nvPr/>
        </p:nvSpPr>
        <p:spPr>
          <a:xfrm>
            <a:off x="5605471" y="2545640"/>
            <a:ext cx="1536171" cy="1536171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5744059" y="2684228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7734741" y="3022403"/>
            <a:ext cx="1732764" cy="4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03 | </a:t>
            </a:r>
            <a:r>
              <a:rPr lang="zh-CN" altLang="en-US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后续迭代</a:t>
            </a:r>
          </a:p>
        </p:txBody>
      </p:sp>
      <p:sp>
        <p:nvSpPr>
          <p:cNvPr id="12" name="矩形 11"/>
          <p:cNvSpPr/>
          <p:nvPr/>
        </p:nvSpPr>
        <p:spPr>
          <a:xfrm>
            <a:off x="3230412" y="4721137"/>
            <a:ext cx="1536171" cy="1536171"/>
          </a:xfrm>
          <a:prstGeom prst="rect">
            <a:avLst/>
          </a:prstGeom>
          <a:noFill/>
          <a:ln w="6350">
            <a:solidFill>
              <a:srgbClr val="586B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3369000" y="4859725"/>
            <a:ext cx="1258995" cy="1258995"/>
          </a:xfrm>
          <a:prstGeom prst="rect">
            <a:avLst/>
          </a:prstGeom>
          <a:solidFill>
            <a:srgbClr val="5466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5144250" y="5241707"/>
            <a:ext cx="1903500" cy="4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02 | </a:t>
            </a:r>
            <a:r>
              <a:rPr lang="zh-CN" altLang="en-US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模块构建</a:t>
            </a:r>
          </a:p>
        </p:txBody>
      </p:sp>
      <p:sp>
        <p:nvSpPr>
          <p:cNvPr id="16" name="矩形 15"/>
          <p:cNvSpPr/>
          <p:nvPr/>
        </p:nvSpPr>
        <p:spPr>
          <a:xfrm>
            <a:off x="8261668" y="4721137"/>
            <a:ext cx="1536171" cy="1536171"/>
          </a:xfrm>
          <a:prstGeom prst="rect">
            <a:avLst/>
          </a:prstGeom>
          <a:noFill/>
          <a:ln w="6350">
            <a:solidFill>
              <a:srgbClr val="586B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8400256" y="4859725"/>
            <a:ext cx="1258995" cy="1258995"/>
          </a:xfrm>
          <a:prstGeom prst="rect">
            <a:avLst/>
          </a:prstGeom>
          <a:solidFill>
            <a:srgbClr val="5466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10136968" y="5342616"/>
            <a:ext cx="1749577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04 | Tricks</a:t>
            </a:r>
            <a:endParaRPr lang="zh-CN" altLang="en-US" sz="2133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10"/>
          <p:cNvSpPr>
            <a:spLocks noEditPoints="1"/>
          </p:cNvSpPr>
          <p:nvPr/>
        </p:nvSpPr>
        <p:spPr bwMode="auto">
          <a:xfrm>
            <a:off x="3722820" y="5212827"/>
            <a:ext cx="551355" cy="55279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8689544" y="5126019"/>
            <a:ext cx="473621" cy="601733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2" name="Freeform 12"/>
          <p:cNvSpPr>
            <a:spLocks noEditPoints="1"/>
          </p:cNvSpPr>
          <p:nvPr/>
        </p:nvSpPr>
        <p:spPr bwMode="auto">
          <a:xfrm>
            <a:off x="6167696" y="3025282"/>
            <a:ext cx="411720" cy="591661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1254568" y="3019990"/>
            <a:ext cx="670840" cy="557109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4" name="矩形 33"/>
          <p:cNvSpPr/>
          <p:nvPr/>
        </p:nvSpPr>
        <p:spPr>
          <a:xfrm>
            <a:off x="0" y="1059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4943872" y="337972"/>
            <a:ext cx="2304256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2133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4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1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" presetClass="entr" presetSubtype="2" decel="8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9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" presetClass="entr" presetSubtype="2" decel="8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" presetClass="entr" presetSubtype="2" decel="8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/>
      <p:bldP spid="8" grpId="0" animBg="1"/>
      <p:bldP spid="8" grpId="1" animBg="1"/>
      <p:bldP spid="9" grpId="0" animBg="1"/>
      <p:bldP spid="9" grpId="1" animBg="1"/>
      <p:bldP spid="11" grpId="0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1">
            <a:extLst>
              <a:ext uri="{FF2B5EF4-FFF2-40B4-BE49-F238E27FC236}">
                <a16:creationId xmlns:a16="http://schemas.microsoft.com/office/drawing/2014/main" id="{F870AA6A-9666-4ED0-9356-AB87FD3F44A6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4" name="Freeform 13">
            <a:extLst>
              <a:ext uri="{FF2B5EF4-FFF2-40B4-BE49-F238E27FC236}">
                <a16:creationId xmlns:a16="http://schemas.microsoft.com/office/drawing/2014/main" id="{C63122FA-A5C9-4F0D-B248-18FDE2991EAF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F369266-43CE-4CEE-9A28-0452398DFC0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圆角矩形 76">
            <a:extLst>
              <a:ext uri="{FF2B5EF4-FFF2-40B4-BE49-F238E27FC236}">
                <a16:creationId xmlns:a16="http://schemas.microsoft.com/office/drawing/2014/main" id="{7061F202-8FEE-42B2-A80B-19AB3EEF2E0D}"/>
              </a:ext>
            </a:extLst>
          </p:cNvPr>
          <p:cNvSpPr/>
          <p:nvPr/>
        </p:nvSpPr>
        <p:spPr>
          <a:xfrm>
            <a:off x="2022157" y="978285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数据轰炸战略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FFEE22B-2EC7-4040-8A30-6ADEFF813F8E}"/>
              </a:ext>
            </a:extLst>
          </p:cNvPr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6A30AC6-EE62-44E1-B6E8-763811F4E7D0}"/>
                </a:ext>
              </a:extLst>
            </p:cNvPr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5" name="任意多边形 28">
              <a:extLst>
                <a:ext uri="{FF2B5EF4-FFF2-40B4-BE49-F238E27FC236}">
                  <a16:creationId xmlns:a16="http://schemas.microsoft.com/office/drawing/2014/main" id="{E3E5B703-797C-40D1-B859-873072F11B4B}"/>
                </a:ext>
              </a:extLst>
            </p:cNvPr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A4975EF-F4B1-4AEF-B431-4DF91D25C1D4}"/>
              </a:ext>
            </a:extLst>
          </p:cNvPr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552CA02-ADFF-434E-B6C5-00BD63450161}"/>
                </a:ext>
              </a:extLst>
            </p:cNvPr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8" name="任意多边形 44">
              <a:extLst>
                <a:ext uri="{FF2B5EF4-FFF2-40B4-BE49-F238E27FC236}">
                  <a16:creationId xmlns:a16="http://schemas.microsoft.com/office/drawing/2014/main" id="{3C735EAE-7BDD-4FBF-BBBF-4707599E927A}"/>
                </a:ext>
              </a:extLst>
            </p:cNvPr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9" name="矩形 1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ABCAA4-18F3-41E4-BEFC-A105B501613E}"/>
              </a:ext>
            </a:extLst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矩形 1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AC1452-C701-4F82-B1DD-B09FA1FE480E}"/>
              </a:ext>
            </a:extLst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9981C2F-7ED2-4952-9A7C-3636BFA2E72A}"/>
              </a:ext>
            </a:extLst>
          </p:cNvPr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奇怪的技巧</a:t>
            </a:r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0D4E4B36-7B7B-471A-8E13-414F46D6F529}"/>
              </a:ext>
            </a:extLst>
          </p:cNvPr>
          <p:cNvSpPr txBox="1">
            <a:spLocks/>
          </p:cNvSpPr>
          <p:nvPr/>
        </p:nvSpPr>
        <p:spPr>
          <a:xfrm>
            <a:off x="911063" y="1948713"/>
            <a:ext cx="5054731" cy="3931001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构建评测机，随机生成海量数据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优点：可以评测自身代码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缺点：强测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同学，往往无法攻陷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评测机依然是非常有用，但在互测阶段，应当构造针对性数据。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4DB6F9E9-3F6B-4BB9-BC4F-4A3B384B79B6}"/>
              </a:ext>
            </a:extLst>
          </p:cNvPr>
          <p:cNvSpPr txBox="1">
            <a:spLocks/>
          </p:cNvSpPr>
          <p:nvPr/>
        </p:nvSpPr>
        <p:spPr>
          <a:xfrm>
            <a:off x="6510898" y="1948713"/>
            <a:ext cx="5746272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3CD1C2-9201-4182-9452-3FCE832F79DD}"/>
              </a:ext>
            </a:extLst>
          </p:cNvPr>
          <p:cNvSpPr txBox="1"/>
          <p:nvPr/>
        </p:nvSpPr>
        <p:spPr>
          <a:xfrm>
            <a:off x="6552633" y="1938610"/>
            <a:ext cx="40561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字符串解析错误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特殊值错误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4" name="圆角矩形 76">
            <a:extLst>
              <a:ext uri="{FF2B5EF4-FFF2-40B4-BE49-F238E27FC236}">
                <a16:creationId xmlns:a16="http://schemas.microsoft.com/office/drawing/2014/main" id="{844A660C-410C-49C6-80F4-4383DD1ECB2D}"/>
              </a:ext>
            </a:extLst>
          </p:cNvPr>
          <p:cNvSpPr/>
          <p:nvPr/>
        </p:nvSpPr>
        <p:spPr>
          <a:xfrm>
            <a:off x="7048398" y="978285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可能的错误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36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0" grpId="0"/>
      <p:bldP spid="21" grpId="0"/>
      <p:bldP spid="24" grpId="0" animBg="1"/>
    </p:bldLst>
  </p:timing>
  <p:extLst>
    <p:ext uri="{E180D4A7-C9FB-4DFB-919C-405C955672EB}">
      <p14:showEvtLst xmlns:p14="http://schemas.microsoft.com/office/powerpoint/2010/main">
        <p14:playEvt time="456" objId="12"/>
        <p14:stopEvt time="8287" objId="12"/>
        <p14:playEvt time="8801" objId="13"/>
        <p14:stopEvt time="17937" objId="13"/>
        <p14:playEvt time="17938" objId="14"/>
        <p14:stopEvt time="25271" objId="14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1">
            <a:extLst>
              <a:ext uri="{FF2B5EF4-FFF2-40B4-BE49-F238E27FC236}">
                <a16:creationId xmlns:a16="http://schemas.microsoft.com/office/drawing/2014/main" id="{F870AA6A-9666-4ED0-9356-AB87FD3F44A6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4" name="Freeform 13">
            <a:extLst>
              <a:ext uri="{FF2B5EF4-FFF2-40B4-BE49-F238E27FC236}">
                <a16:creationId xmlns:a16="http://schemas.microsoft.com/office/drawing/2014/main" id="{C63122FA-A5C9-4F0D-B248-18FDE2991EAF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F369266-43CE-4CEE-9A28-0452398DFC0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圆角矩形 76">
            <a:extLst>
              <a:ext uri="{FF2B5EF4-FFF2-40B4-BE49-F238E27FC236}">
                <a16:creationId xmlns:a16="http://schemas.microsoft.com/office/drawing/2014/main" id="{7061F202-8FEE-42B2-A80B-19AB3EEF2E0D}"/>
              </a:ext>
            </a:extLst>
          </p:cNvPr>
          <p:cNvSpPr/>
          <p:nvPr/>
        </p:nvSpPr>
        <p:spPr>
          <a:xfrm>
            <a:off x="4679729" y="869556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字符串解析错误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FFEE22B-2EC7-4040-8A30-6ADEFF813F8E}"/>
              </a:ext>
            </a:extLst>
          </p:cNvPr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6A30AC6-EE62-44E1-B6E8-763811F4E7D0}"/>
                </a:ext>
              </a:extLst>
            </p:cNvPr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5" name="任意多边形 28">
              <a:extLst>
                <a:ext uri="{FF2B5EF4-FFF2-40B4-BE49-F238E27FC236}">
                  <a16:creationId xmlns:a16="http://schemas.microsoft.com/office/drawing/2014/main" id="{E3E5B703-797C-40D1-B859-873072F11B4B}"/>
                </a:ext>
              </a:extLst>
            </p:cNvPr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A4975EF-F4B1-4AEF-B431-4DF91D25C1D4}"/>
              </a:ext>
            </a:extLst>
          </p:cNvPr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552CA02-ADFF-434E-B6C5-00BD63450161}"/>
                </a:ext>
              </a:extLst>
            </p:cNvPr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8" name="任意多边形 44">
              <a:extLst>
                <a:ext uri="{FF2B5EF4-FFF2-40B4-BE49-F238E27FC236}">
                  <a16:creationId xmlns:a16="http://schemas.microsoft.com/office/drawing/2014/main" id="{3C735EAE-7BDD-4FBF-BBBF-4707599E927A}"/>
                </a:ext>
              </a:extLst>
            </p:cNvPr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9" name="矩形 1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ABCAA4-18F3-41E4-BEFC-A105B501613E}"/>
              </a:ext>
            </a:extLst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矩形 1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AC1452-C701-4F82-B1DD-B09FA1FE480E}"/>
              </a:ext>
            </a:extLst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9981C2F-7ED2-4952-9A7C-3636BFA2E72A}"/>
              </a:ext>
            </a:extLst>
          </p:cNvPr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奇怪的技巧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4DB6F9E9-3F6B-4BB9-BC4F-4A3B384B79B6}"/>
              </a:ext>
            </a:extLst>
          </p:cNvPr>
          <p:cNvSpPr txBox="1">
            <a:spLocks/>
          </p:cNvSpPr>
          <p:nvPr/>
        </p:nvSpPr>
        <p:spPr>
          <a:xfrm>
            <a:off x="6510898" y="1948713"/>
            <a:ext cx="5746272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AD9CBA-3347-4271-8580-1DFF70AB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92" y="1700979"/>
            <a:ext cx="6524625" cy="1962150"/>
          </a:xfrm>
          <a:prstGeom prst="rect">
            <a:avLst/>
          </a:prstGeom>
        </p:spPr>
      </p:pic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95B3E736-6683-4003-8A83-B535DC59DC31}"/>
              </a:ext>
            </a:extLst>
          </p:cNvPr>
          <p:cNvSpPr txBox="1">
            <a:spLocks/>
          </p:cNvSpPr>
          <p:nvPr/>
        </p:nvSpPr>
        <p:spPr>
          <a:xfrm>
            <a:off x="7512270" y="2003003"/>
            <a:ext cx="4569124" cy="1118614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程序目的：合并连续的正负号，且在负号前添加正号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目的示例：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+1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或者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+-1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B65E5E2D-9ADC-4B5B-9CD9-29700351A8F4}"/>
              </a:ext>
            </a:extLst>
          </p:cNvPr>
          <p:cNvSpPr txBox="1">
            <a:spLocks/>
          </p:cNvSpPr>
          <p:nvPr/>
        </p:nvSpPr>
        <p:spPr>
          <a:xfrm>
            <a:off x="1281625" y="4348011"/>
            <a:ext cx="4569124" cy="508074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HackPoint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-++1 -&gt; +-+1</a:t>
            </a:r>
          </a:p>
        </p:txBody>
      </p:sp>
      <p:sp>
        <p:nvSpPr>
          <p:cNvPr id="26" name="内容占位符 3">
            <a:extLst>
              <a:ext uri="{FF2B5EF4-FFF2-40B4-BE49-F238E27FC236}">
                <a16:creationId xmlns:a16="http://schemas.microsoft.com/office/drawing/2014/main" id="{C192D3E6-AA02-4855-9C45-0AC353DC6DDA}"/>
              </a:ext>
            </a:extLst>
          </p:cNvPr>
          <p:cNvSpPr txBox="1">
            <a:spLocks/>
          </p:cNvSpPr>
          <p:nvPr/>
        </p:nvSpPr>
        <p:spPr>
          <a:xfrm>
            <a:off x="1281624" y="5191964"/>
            <a:ext cx="6131230" cy="508074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Fix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：在第三行前添加操作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++ -&gt; 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70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1" grpId="0"/>
      <p:bldP spid="22" grpId="0"/>
      <p:bldP spid="25" grpId="0"/>
      <p:bldP spid="26" grpId="0"/>
    </p:bldLst>
  </p:timing>
  <p:extLst>
    <p:ext uri="{E180D4A7-C9FB-4DFB-919C-405C955672EB}">
      <p14:showEvtLst xmlns:p14="http://schemas.microsoft.com/office/powerpoint/2010/main">
        <p14:playEvt time="456" objId="12"/>
        <p14:stopEvt time="8287" objId="12"/>
        <p14:playEvt time="8801" objId="13"/>
        <p14:stopEvt time="17937" objId="13"/>
        <p14:playEvt time="17938" objId="14"/>
        <p14:stopEvt time="25271" objId="14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1">
            <a:extLst>
              <a:ext uri="{FF2B5EF4-FFF2-40B4-BE49-F238E27FC236}">
                <a16:creationId xmlns:a16="http://schemas.microsoft.com/office/drawing/2014/main" id="{F870AA6A-9666-4ED0-9356-AB87FD3F44A6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4" name="Freeform 13">
            <a:extLst>
              <a:ext uri="{FF2B5EF4-FFF2-40B4-BE49-F238E27FC236}">
                <a16:creationId xmlns:a16="http://schemas.microsoft.com/office/drawing/2014/main" id="{C63122FA-A5C9-4F0D-B248-18FDE2991EAF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F369266-43CE-4CEE-9A28-0452398DFC0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圆角矩形 76">
            <a:extLst>
              <a:ext uri="{FF2B5EF4-FFF2-40B4-BE49-F238E27FC236}">
                <a16:creationId xmlns:a16="http://schemas.microsoft.com/office/drawing/2014/main" id="{7061F202-8FEE-42B2-A80B-19AB3EEF2E0D}"/>
              </a:ext>
            </a:extLst>
          </p:cNvPr>
          <p:cNvSpPr/>
          <p:nvPr/>
        </p:nvSpPr>
        <p:spPr>
          <a:xfrm>
            <a:off x="4368801" y="553827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特殊值错误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FFEE22B-2EC7-4040-8A30-6ADEFF813F8E}"/>
              </a:ext>
            </a:extLst>
          </p:cNvPr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6A30AC6-EE62-44E1-B6E8-763811F4E7D0}"/>
                </a:ext>
              </a:extLst>
            </p:cNvPr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5" name="任意多边形 28">
              <a:extLst>
                <a:ext uri="{FF2B5EF4-FFF2-40B4-BE49-F238E27FC236}">
                  <a16:creationId xmlns:a16="http://schemas.microsoft.com/office/drawing/2014/main" id="{E3E5B703-797C-40D1-B859-873072F11B4B}"/>
                </a:ext>
              </a:extLst>
            </p:cNvPr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A4975EF-F4B1-4AEF-B431-4DF91D25C1D4}"/>
              </a:ext>
            </a:extLst>
          </p:cNvPr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552CA02-ADFF-434E-B6C5-00BD63450161}"/>
                </a:ext>
              </a:extLst>
            </p:cNvPr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8" name="任意多边形 44">
              <a:extLst>
                <a:ext uri="{FF2B5EF4-FFF2-40B4-BE49-F238E27FC236}">
                  <a16:creationId xmlns:a16="http://schemas.microsoft.com/office/drawing/2014/main" id="{3C735EAE-7BDD-4FBF-BBBF-4707599E927A}"/>
                </a:ext>
              </a:extLst>
            </p:cNvPr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9" name="矩形 1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ABCAA4-18F3-41E4-BEFC-A105B501613E}"/>
              </a:ext>
            </a:extLst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矩形 1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AC1452-C701-4F82-B1DD-B09FA1FE480E}"/>
              </a:ext>
            </a:extLst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9981C2F-7ED2-4952-9A7C-3636BFA2E72A}"/>
              </a:ext>
            </a:extLst>
          </p:cNvPr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奇怪的技巧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4DB6F9E9-3F6B-4BB9-BC4F-4A3B384B79B6}"/>
              </a:ext>
            </a:extLst>
          </p:cNvPr>
          <p:cNvSpPr txBox="1">
            <a:spLocks/>
          </p:cNvSpPr>
          <p:nvPr/>
        </p:nvSpPr>
        <p:spPr>
          <a:xfrm>
            <a:off x="6510898" y="1948713"/>
            <a:ext cx="5746272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95B3E736-6683-4003-8A83-B535DC59DC31}"/>
              </a:ext>
            </a:extLst>
          </p:cNvPr>
          <p:cNvSpPr txBox="1">
            <a:spLocks/>
          </p:cNvSpPr>
          <p:nvPr/>
        </p:nvSpPr>
        <p:spPr>
          <a:xfrm>
            <a:off x="6034462" y="1788348"/>
            <a:ext cx="4569124" cy="1118614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程序目的：乘法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B65E5E2D-9ADC-4B5B-9CD9-29700351A8F4}"/>
              </a:ext>
            </a:extLst>
          </p:cNvPr>
          <p:cNvSpPr txBox="1">
            <a:spLocks/>
          </p:cNvSpPr>
          <p:nvPr/>
        </p:nvSpPr>
        <p:spPr>
          <a:xfrm>
            <a:off x="6034462" y="3023816"/>
            <a:ext cx="4569124" cy="2782180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错误原因：在乘法之中进行合并，合并恰好相消时忘记移除该项。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极为隐蔽，仅当乘法出现完全相消项时发生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FDF1E4-EB8C-4640-B72F-0E6F2900E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4" y="1458900"/>
            <a:ext cx="4489376" cy="47224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5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1" grpId="0"/>
      <p:bldP spid="22" grpId="0"/>
      <p:bldP spid="25" grpId="0"/>
    </p:bldLst>
  </p:timing>
  <p:extLst>
    <p:ext uri="{E180D4A7-C9FB-4DFB-919C-405C955672EB}">
      <p14:showEvtLst xmlns:p14="http://schemas.microsoft.com/office/powerpoint/2010/main">
        <p14:playEvt time="456" objId="12"/>
        <p14:stopEvt time="8287" objId="12"/>
        <p14:playEvt time="8801" objId="13"/>
        <p14:stopEvt time="17937" objId="13"/>
        <p14:playEvt time="17938" objId="14"/>
        <p14:stopEvt time="25271" objId="14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1">
            <a:extLst>
              <a:ext uri="{FF2B5EF4-FFF2-40B4-BE49-F238E27FC236}">
                <a16:creationId xmlns:a16="http://schemas.microsoft.com/office/drawing/2014/main" id="{F870AA6A-9666-4ED0-9356-AB87FD3F44A6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4" name="Freeform 13">
            <a:extLst>
              <a:ext uri="{FF2B5EF4-FFF2-40B4-BE49-F238E27FC236}">
                <a16:creationId xmlns:a16="http://schemas.microsoft.com/office/drawing/2014/main" id="{C63122FA-A5C9-4F0D-B248-18FDE2991EAF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F369266-43CE-4CEE-9A28-0452398DFC0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圆角矩形 76">
            <a:extLst>
              <a:ext uri="{FF2B5EF4-FFF2-40B4-BE49-F238E27FC236}">
                <a16:creationId xmlns:a16="http://schemas.microsoft.com/office/drawing/2014/main" id="{7061F202-8FEE-42B2-A80B-19AB3EEF2E0D}"/>
              </a:ext>
            </a:extLst>
          </p:cNvPr>
          <p:cNvSpPr/>
          <p:nvPr/>
        </p:nvSpPr>
        <p:spPr>
          <a:xfrm>
            <a:off x="4679729" y="859453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解决方法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FFEE22B-2EC7-4040-8A30-6ADEFF813F8E}"/>
              </a:ext>
            </a:extLst>
          </p:cNvPr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6A30AC6-EE62-44E1-B6E8-763811F4E7D0}"/>
                </a:ext>
              </a:extLst>
            </p:cNvPr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5" name="任意多边形 28">
              <a:extLst>
                <a:ext uri="{FF2B5EF4-FFF2-40B4-BE49-F238E27FC236}">
                  <a16:creationId xmlns:a16="http://schemas.microsoft.com/office/drawing/2014/main" id="{E3E5B703-797C-40D1-B859-873072F11B4B}"/>
                </a:ext>
              </a:extLst>
            </p:cNvPr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A4975EF-F4B1-4AEF-B431-4DF91D25C1D4}"/>
              </a:ext>
            </a:extLst>
          </p:cNvPr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552CA02-ADFF-434E-B6C5-00BD63450161}"/>
                </a:ext>
              </a:extLst>
            </p:cNvPr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8" name="任意多边形 44">
              <a:extLst>
                <a:ext uri="{FF2B5EF4-FFF2-40B4-BE49-F238E27FC236}">
                  <a16:creationId xmlns:a16="http://schemas.microsoft.com/office/drawing/2014/main" id="{3C735EAE-7BDD-4FBF-BBBF-4707599E927A}"/>
                </a:ext>
              </a:extLst>
            </p:cNvPr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9" name="矩形 1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ABCAA4-18F3-41E4-BEFC-A105B501613E}"/>
              </a:ext>
            </a:extLst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矩形 1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AC1452-C701-4F82-B1DD-B09FA1FE480E}"/>
              </a:ext>
            </a:extLst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9981C2F-7ED2-4952-9A7C-3636BFA2E72A}"/>
              </a:ext>
            </a:extLst>
          </p:cNvPr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奇怪的技巧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4DB6F9E9-3F6B-4BB9-BC4F-4A3B384B79B6}"/>
              </a:ext>
            </a:extLst>
          </p:cNvPr>
          <p:cNvSpPr txBox="1">
            <a:spLocks/>
          </p:cNvSpPr>
          <p:nvPr/>
        </p:nvSpPr>
        <p:spPr>
          <a:xfrm>
            <a:off x="6510898" y="1948713"/>
            <a:ext cx="5746272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3CD1C2-9201-4182-9452-3FCE832F79DD}"/>
              </a:ext>
            </a:extLst>
          </p:cNvPr>
          <p:cNvSpPr txBox="1"/>
          <p:nvPr/>
        </p:nvSpPr>
        <p:spPr>
          <a:xfrm>
            <a:off x="1874101" y="1948713"/>
            <a:ext cx="88234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模块化：单一功能构成单一模块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及时测试：在完成一个函数后，及时构造一些样例测试。在印象最深时解决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BUG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优雅命名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在赋值时尽量使用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New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建议构造一系列测试专用函数备用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 lvl="1"/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37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1" grpId="0"/>
    </p:bldLst>
  </p:timing>
  <p:extLst>
    <p:ext uri="{E180D4A7-C9FB-4DFB-919C-405C955672EB}">
      <p14:showEvtLst xmlns:p14="http://schemas.microsoft.com/office/powerpoint/2010/main">
        <p14:playEvt time="456" objId="12"/>
        <p14:stopEvt time="8287" objId="12"/>
        <p14:playEvt time="8801" objId="13"/>
        <p14:stopEvt time="17937" objId="13"/>
        <p14:playEvt time="17938" objId="14"/>
        <p14:stopEvt time="25271" objId="14"/>
      </p14:showEvt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1">
            <a:extLst>
              <a:ext uri="{FF2B5EF4-FFF2-40B4-BE49-F238E27FC236}">
                <a16:creationId xmlns:a16="http://schemas.microsoft.com/office/drawing/2014/main" id="{F870AA6A-9666-4ED0-9356-AB87FD3F44A6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4" name="Freeform 13">
            <a:extLst>
              <a:ext uri="{FF2B5EF4-FFF2-40B4-BE49-F238E27FC236}">
                <a16:creationId xmlns:a16="http://schemas.microsoft.com/office/drawing/2014/main" id="{C63122FA-A5C9-4F0D-B248-18FDE2991EAF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F369266-43CE-4CEE-9A28-0452398DFC0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圆角矩形 76">
            <a:extLst>
              <a:ext uri="{FF2B5EF4-FFF2-40B4-BE49-F238E27FC236}">
                <a16:creationId xmlns:a16="http://schemas.microsoft.com/office/drawing/2014/main" id="{7061F202-8FEE-42B2-A80B-19AB3EEF2E0D}"/>
              </a:ext>
            </a:extLst>
          </p:cNvPr>
          <p:cNvSpPr/>
          <p:nvPr/>
        </p:nvSpPr>
        <p:spPr>
          <a:xfrm>
            <a:off x="4679729" y="859453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验证正确性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FFEE22B-2EC7-4040-8A30-6ADEFF813F8E}"/>
              </a:ext>
            </a:extLst>
          </p:cNvPr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6A30AC6-EE62-44E1-B6E8-763811F4E7D0}"/>
                </a:ext>
              </a:extLst>
            </p:cNvPr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5" name="任意多边形 28">
              <a:extLst>
                <a:ext uri="{FF2B5EF4-FFF2-40B4-BE49-F238E27FC236}">
                  <a16:creationId xmlns:a16="http://schemas.microsoft.com/office/drawing/2014/main" id="{E3E5B703-797C-40D1-B859-873072F11B4B}"/>
                </a:ext>
              </a:extLst>
            </p:cNvPr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A4975EF-F4B1-4AEF-B431-4DF91D25C1D4}"/>
              </a:ext>
            </a:extLst>
          </p:cNvPr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552CA02-ADFF-434E-B6C5-00BD63450161}"/>
                </a:ext>
              </a:extLst>
            </p:cNvPr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8" name="任意多边形 44">
              <a:extLst>
                <a:ext uri="{FF2B5EF4-FFF2-40B4-BE49-F238E27FC236}">
                  <a16:creationId xmlns:a16="http://schemas.microsoft.com/office/drawing/2014/main" id="{3C735EAE-7BDD-4FBF-BBBF-4707599E927A}"/>
                </a:ext>
              </a:extLst>
            </p:cNvPr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9" name="矩形 1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ABCAA4-18F3-41E4-BEFC-A105B501613E}"/>
              </a:ext>
            </a:extLst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矩形 1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AC1452-C701-4F82-B1DD-B09FA1FE480E}"/>
              </a:ext>
            </a:extLst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9981C2F-7ED2-4952-9A7C-3636BFA2E72A}"/>
              </a:ext>
            </a:extLst>
          </p:cNvPr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奇怪的技巧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4DB6F9E9-3F6B-4BB9-BC4F-4A3B384B79B6}"/>
              </a:ext>
            </a:extLst>
          </p:cNvPr>
          <p:cNvSpPr txBox="1">
            <a:spLocks/>
          </p:cNvSpPr>
          <p:nvPr/>
        </p:nvSpPr>
        <p:spPr>
          <a:xfrm>
            <a:off x="6510898" y="1948713"/>
            <a:ext cx="5746272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7E5DAD-6414-4C1D-8A59-A37A2764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14" y="1571974"/>
            <a:ext cx="6715125" cy="31527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949F2FC-0D39-4D95-A06D-24F3C2FC6668}"/>
              </a:ext>
            </a:extLst>
          </p:cNvPr>
          <p:cNvSpPr txBox="1"/>
          <p:nvPr/>
        </p:nvSpPr>
        <p:spPr>
          <a:xfrm>
            <a:off x="7713539" y="1948713"/>
            <a:ext cx="40703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建议使用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Python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中的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sympy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库，将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input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和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out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替换为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java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程序输入输出即可。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 lvl="1"/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 lvl="1"/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Sympy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库对“不合法”的字符串也可以进行解析！请确保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java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程序输出满足课程要求的“合法性”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C9189-B269-4CEC-B0DC-9E8B11F52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14" y="4841158"/>
            <a:ext cx="2969904" cy="13612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95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1" grpId="0"/>
    </p:bldLst>
  </p:timing>
  <p:extLst>
    <p:ext uri="{E180D4A7-C9FB-4DFB-919C-405C955672EB}">
      <p14:showEvtLst xmlns:p14="http://schemas.microsoft.com/office/powerpoint/2010/main">
        <p14:playEvt time="456" objId="12"/>
        <p14:stopEvt time="8287" objId="12"/>
        <p14:playEvt time="8801" objId="13"/>
        <p14:stopEvt time="17937" objId="13"/>
        <p14:playEvt time="17938" objId="14"/>
        <p14:stopEvt time="25271" objId="14"/>
      </p14:showEvt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810516" y="-9101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356616" y="-9101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0902716" y="-9101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1448816" y="-9101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0755219" y="66832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11864255" y="67394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11329280" y="67192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10184440" y="75081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50953" y="126723"/>
            <a:ext cx="176792" cy="176789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7745" y="126723"/>
            <a:ext cx="176792" cy="176789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2" name="矩形 31"/>
          <p:cNvSpPr/>
          <p:nvPr/>
        </p:nvSpPr>
        <p:spPr>
          <a:xfrm>
            <a:off x="3832249" y="2992958"/>
            <a:ext cx="4079939" cy="872084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5067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感谢各位同学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3472133" y="4157048"/>
            <a:ext cx="4861855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296178" y="1316766"/>
            <a:ext cx="1183865" cy="1183295"/>
            <a:chOff x="5364480" y="1371600"/>
            <a:chExt cx="1513840" cy="1513840"/>
          </a:xfrm>
        </p:grpSpPr>
        <p:sp>
          <p:nvSpPr>
            <p:cNvPr id="35" name="椭圆 34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49" tIns="30475" rIns="60949" bIns="30475" anchor="ctr"/>
            <a:lstStyle/>
            <a:p>
              <a:pPr>
                <a:defRPr/>
              </a:pPr>
              <a:endParaRPr lang="en-US" sz="933" dirty="0"/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8068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3785157" y="2664922"/>
            <a:ext cx="1536171" cy="1528156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3923745" y="2795495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4235105" y="3131257"/>
            <a:ext cx="670840" cy="557109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7632171" y="5253203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0F1F3"/>
                </a:solidFill>
              </a:rPr>
              <a:t>https://www.ypppt.com/</a:t>
            </a:r>
            <a:endParaRPr lang="zh-CN" altLang="en-US" sz="2400" dirty="0">
              <a:solidFill>
                <a:srgbClr val="F0F1F3"/>
              </a:solidFill>
            </a:endParaRP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50E5CCD8-E3DF-424A-946B-1D176E24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958" y="3031141"/>
            <a:ext cx="3170389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en-US" altLang="zh-CN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问题分解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问题分解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609EA5-B500-4D7C-A104-A1C080611BAF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F33247-77EA-4CA7-A3E5-13008B9605A1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17EAAED-D1D3-4660-9067-6531EE46ED69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BC043C-3F17-4835-BB0F-B816849E1C79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1">
            <a:extLst>
              <a:ext uri="{FF2B5EF4-FFF2-40B4-BE49-F238E27FC236}">
                <a16:creationId xmlns:a16="http://schemas.microsoft.com/office/drawing/2014/main" id="{17B32EF4-93D5-4EFF-A857-6A3AACFE6EB8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507C41F-67C1-41A0-84E5-2C7E4D3CB755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89373602-D309-4193-BA8D-E885EB6FB642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5F9E48C-00CC-4664-9E25-61E467655D2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F06532-4B57-446F-9888-398125831191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14BB03-54C0-497D-89AA-6F788E16DA56}"/>
              </a:ext>
            </a:extLst>
          </p:cNvPr>
          <p:cNvSpPr/>
          <p:nvPr/>
        </p:nvSpPr>
        <p:spPr>
          <a:xfrm>
            <a:off x="678651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45B4C3-D49F-4466-8C46-109C60EBFC49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FDF5E0-6AA3-499E-9B08-ADF5BC35431A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6CD4AA-8721-481C-ADBD-B3534D1F44DF}"/>
              </a:ext>
            </a:extLst>
          </p:cNvPr>
          <p:cNvSpPr/>
          <p:nvPr/>
        </p:nvSpPr>
        <p:spPr>
          <a:xfrm>
            <a:off x="3914622" y="321934"/>
            <a:ext cx="4607852" cy="969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中间结果的表示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4193A5-0A26-42FD-BEEB-CDD6747B0C3D}"/>
              </a:ext>
            </a:extLst>
          </p:cNvPr>
          <p:cNvCxnSpPr/>
          <p:nvPr/>
        </p:nvCxnSpPr>
        <p:spPr>
          <a:xfrm>
            <a:off x="6218548" y="2005873"/>
            <a:ext cx="0" cy="421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3">
            <a:extLst>
              <a:ext uri="{FF2B5EF4-FFF2-40B4-BE49-F238E27FC236}">
                <a16:creationId xmlns:a16="http://schemas.microsoft.com/office/drawing/2014/main" id="{12AFE739-87BC-4FFB-A86E-0DA51F02E91D}"/>
              </a:ext>
            </a:extLst>
          </p:cNvPr>
          <p:cNvSpPr txBox="1">
            <a:spLocks/>
          </p:cNvSpPr>
          <p:nvPr/>
        </p:nvSpPr>
        <p:spPr>
          <a:xfrm>
            <a:off x="2228057" y="2520425"/>
            <a:ext cx="3652989" cy="3184677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+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更好支持多变量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需要额外字符串解析程序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-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加大系统负担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-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字符串解析零散，工程复杂度过高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5" name="内容占位符 3">
            <a:extLst>
              <a:ext uri="{FF2B5EF4-FFF2-40B4-BE49-F238E27FC236}">
                <a16:creationId xmlns:a16="http://schemas.microsoft.com/office/drawing/2014/main" id="{BD14C26D-1EF3-4EF0-B94F-DF60C382CD33}"/>
              </a:ext>
            </a:extLst>
          </p:cNvPr>
          <p:cNvSpPr txBox="1">
            <a:spLocks/>
          </p:cNvSpPr>
          <p:nvPr/>
        </p:nvSpPr>
        <p:spPr>
          <a:xfrm>
            <a:off x="6980737" y="2520424"/>
            <a:ext cx="4293720" cy="3184677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各模块低耦合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字符串解析程序仅位于单类内，权责分明，便于迭代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83CC07-B681-4201-9A70-945E843D817B}"/>
              </a:ext>
            </a:extLst>
          </p:cNvPr>
          <p:cNvSpPr/>
          <p:nvPr/>
        </p:nvSpPr>
        <p:spPr>
          <a:xfrm>
            <a:off x="2647438" y="1847753"/>
            <a:ext cx="2814225" cy="316237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字符串</a:t>
            </a:r>
            <a:endParaRPr lang="en-US" altLang="zh-CN" sz="1600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8ED20-2FA0-4D20-90E1-4E893389F68B}"/>
              </a:ext>
            </a:extLst>
          </p:cNvPr>
          <p:cNvSpPr/>
          <p:nvPr/>
        </p:nvSpPr>
        <p:spPr>
          <a:xfrm>
            <a:off x="7720484" y="1847753"/>
            <a:ext cx="2814225" cy="316237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系数</a:t>
            </a:r>
            <a:r>
              <a:rPr lang="en-US" altLang="zh-CN" sz="16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521905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/>
      <p:bldP spid="45" grpId="0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问题分解</a:t>
            </a:r>
          </a:p>
        </p:txBody>
      </p:sp>
      <p:sp>
        <p:nvSpPr>
          <p:cNvPr id="29" name="内容占位符 3">
            <a:extLst>
              <a:ext uri="{FF2B5EF4-FFF2-40B4-BE49-F238E27FC236}">
                <a16:creationId xmlns:a16="http://schemas.microsoft.com/office/drawing/2014/main" id="{9BBEF279-7655-4439-B3EE-8C48A9DE70EB}"/>
              </a:ext>
            </a:extLst>
          </p:cNvPr>
          <p:cNvSpPr txBox="1">
            <a:spLocks/>
          </p:cNvSpPr>
          <p:nvPr/>
        </p:nvSpPr>
        <p:spPr>
          <a:xfrm>
            <a:off x="1948643" y="965608"/>
            <a:ext cx="7773043" cy="194135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形式化语言存在嵌套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对于连续出现的正负号不友好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对于非法输入难以检测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8" name="内容占位符 5">
            <a:extLst>
              <a:ext uri="{FF2B5EF4-FFF2-40B4-BE49-F238E27FC236}">
                <a16:creationId xmlns:a16="http://schemas.microsoft.com/office/drawing/2014/main" id="{03136BDD-16AE-40F8-AF81-D72AE5945C76}"/>
              </a:ext>
            </a:extLst>
          </p:cNvPr>
          <p:cNvSpPr txBox="1">
            <a:spLocks/>
          </p:cNvSpPr>
          <p:nvPr/>
        </p:nvSpPr>
        <p:spPr>
          <a:xfrm>
            <a:off x="5691983" y="2885451"/>
            <a:ext cx="5689211" cy="1983037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不存在可选项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[ ]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由基本运算单元构成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不存在符号复用 **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609EA5-B500-4D7C-A104-A1C080611BAF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F33247-77EA-4CA7-A3E5-13008B9605A1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17EAAED-D1D3-4660-9067-6531EE46ED69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BC043C-3F17-4835-BB0F-B816849E1C79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1">
            <a:extLst>
              <a:ext uri="{FF2B5EF4-FFF2-40B4-BE49-F238E27FC236}">
                <a16:creationId xmlns:a16="http://schemas.microsoft.com/office/drawing/2014/main" id="{17B32EF4-93D5-4EFF-A857-6A3AACFE6EB8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507C41F-67C1-41A0-84E5-2C7E4D3CB755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89373602-D309-4193-BA8D-E885EB6FB642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5F9E48C-00CC-4664-9E25-61E467655D2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F06532-4B57-446F-9888-398125831191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14BB03-54C0-497D-89AA-6F788E16DA56}"/>
              </a:ext>
            </a:extLst>
          </p:cNvPr>
          <p:cNvSpPr/>
          <p:nvPr/>
        </p:nvSpPr>
        <p:spPr>
          <a:xfrm>
            <a:off x="678651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45B4C3-D49F-4466-8C46-109C60EBFC49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FDF5E0-6AA3-499E-9B08-ADF5BC35431A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sp>
        <p:nvSpPr>
          <p:cNvPr id="4" name="标注: 右箭头 3">
            <a:extLst>
              <a:ext uri="{FF2B5EF4-FFF2-40B4-BE49-F238E27FC236}">
                <a16:creationId xmlns:a16="http://schemas.microsoft.com/office/drawing/2014/main" id="{415F061D-3477-40E2-A296-4E254C27A612}"/>
              </a:ext>
            </a:extLst>
          </p:cNvPr>
          <p:cNvSpPr/>
          <p:nvPr/>
        </p:nvSpPr>
        <p:spPr>
          <a:xfrm>
            <a:off x="2162949" y="3443099"/>
            <a:ext cx="3314729" cy="6522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851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人类理解的表达式</a:t>
            </a:r>
          </a:p>
        </p:txBody>
      </p:sp>
      <p:sp>
        <p:nvSpPr>
          <p:cNvPr id="39" name="标注: 右箭头 38">
            <a:extLst>
              <a:ext uri="{FF2B5EF4-FFF2-40B4-BE49-F238E27FC236}">
                <a16:creationId xmlns:a16="http://schemas.microsoft.com/office/drawing/2014/main" id="{A7DFA9BD-2C2A-46BB-A7F4-9A4EF2414BFA}"/>
              </a:ext>
            </a:extLst>
          </p:cNvPr>
          <p:cNvSpPr/>
          <p:nvPr/>
        </p:nvSpPr>
        <p:spPr>
          <a:xfrm flipH="1">
            <a:off x="7192911" y="1284008"/>
            <a:ext cx="3187656" cy="6522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851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原有的表达式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6CD4AA-8721-481C-ADBD-B3534D1F44DF}"/>
              </a:ext>
            </a:extLst>
          </p:cNvPr>
          <p:cNvSpPr/>
          <p:nvPr/>
        </p:nvSpPr>
        <p:spPr>
          <a:xfrm>
            <a:off x="2075750" y="5144556"/>
            <a:ext cx="8544949" cy="1152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设计表达式预处理程序</a:t>
            </a:r>
          </a:p>
        </p:txBody>
      </p:sp>
    </p:spTree>
    <p:extLst>
      <p:ext uri="{BB962C8B-B14F-4D97-AF65-F5344CB8AC3E}">
        <p14:creationId xmlns:p14="http://schemas.microsoft.com/office/powerpoint/2010/main" val="244375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" presetClass="entr" presetSubtype="2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" grpId="0" animBg="1"/>
      <p:bldP spid="39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问题分解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609EA5-B500-4D7C-A104-A1C080611BAF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F33247-77EA-4CA7-A3E5-13008B9605A1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17EAAED-D1D3-4660-9067-6531EE46ED69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BC043C-3F17-4835-BB0F-B816849E1C79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1">
            <a:extLst>
              <a:ext uri="{FF2B5EF4-FFF2-40B4-BE49-F238E27FC236}">
                <a16:creationId xmlns:a16="http://schemas.microsoft.com/office/drawing/2014/main" id="{17B32EF4-93D5-4EFF-A857-6A3AACFE6EB8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507C41F-67C1-41A0-84E5-2C7E4D3CB755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89373602-D309-4193-BA8D-E885EB6FB642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5F9E48C-00CC-4664-9E25-61E467655D2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F06532-4B57-446F-9888-398125831191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14BB03-54C0-497D-89AA-6F788E16DA56}"/>
              </a:ext>
            </a:extLst>
          </p:cNvPr>
          <p:cNvSpPr/>
          <p:nvPr/>
        </p:nvSpPr>
        <p:spPr>
          <a:xfrm>
            <a:off x="678651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45B4C3-D49F-4466-8C46-109C60EBFC49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FDF5E0-6AA3-499E-9B08-ADF5BC35431A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sp>
        <p:nvSpPr>
          <p:cNvPr id="40" name="内容占位符 3">
            <a:extLst>
              <a:ext uri="{FF2B5EF4-FFF2-40B4-BE49-F238E27FC236}">
                <a16:creationId xmlns:a16="http://schemas.microsoft.com/office/drawing/2014/main" id="{D227D3CF-B017-4716-8A8E-2D41334A5F71}"/>
              </a:ext>
            </a:extLst>
          </p:cNvPr>
          <p:cNvSpPr txBox="1">
            <a:spLocks/>
          </p:cNvSpPr>
          <p:nvPr/>
        </p:nvSpPr>
        <p:spPr>
          <a:xfrm>
            <a:off x="2071190" y="1106260"/>
            <a:ext cx="7773043" cy="1531951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表达式：由若干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通过 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连接而成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项：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由若干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因子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通过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*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连接而成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因子：   由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系数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指数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表达式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组成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A462B8A6-3361-44C2-9923-F92E063C12DA}"/>
              </a:ext>
            </a:extLst>
          </p:cNvPr>
          <p:cNvSpPr txBox="1">
            <a:spLocks/>
          </p:cNvSpPr>
          <p:nvPr/>
        </p:nvSpPr>
        <p:spPr>
          <a:xfrm>
            <a:off x="2071190" y="3524347"/>
            <a:ext cx="7773043" cy="2498811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因子举例：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常数  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-2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：系数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= -2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指数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 1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表达式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 Null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函数 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**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	  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：系数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 1 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指数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 2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表达式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 Null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括号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(2*x)**2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：系数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 1 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指数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 2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表达式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 2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91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问题分解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609EA5-B500-4D7C-A104-A1C080611BAF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F33247-77EA-4CA7-A3E5-13008B9605A1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17EAAED-D1D3-4660-9067-6531EE46ED69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BC043C-3F17-4835-BB0F-B816849E1C79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1">
            <a:extLst>
              <a:ext uri="{FF2B5EF4-FFF2-40B4-BE49-F238E27FC236}">
                <a16:creationId xmlns:a16="http://schemas.microsoft.com/office/drawing/2014/main" id="{17B32EF4-93D5-4EFF-A857-6A3AACFE6EB8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507C41F-67C1-41A0-84E5-2C7E4D3CB755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89373602-D309-4193-BA8D-E885EB6FB642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5F9E48C-00CC-4664-9E25-61E467655D2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F06532-4B57-446F-9888-398125831191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14BB03-54C0-497D-89AA-6F788E16DA56}"/>
              </a:ext>
            </a:extLst>
          </p:cNvPr>
          <p:cNvSpPr/>
          <p:nvPr/>
        </p:nvSpPr>
        <p:spPr>
          <a:xfrm>
            <a:off x="678651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45B4C3-D49F-4466-8C46-109C60EBFC49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FDF5E0-6AA3-499E-9B08-ADF5BC35431A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DFCA56A-12AE-4CAF-8289-7CDC3B2B0CC0}"/>
              </a:ext>
            </a:extLst>
          </p:cNvPr>
          <p:cNvSpPr txBox="1">
            <a:spLocks/>
          </p:cNvSpPr>
          <p:nvPr/>
        </p:nvSpPr>
        <p:spPr>
          <a:xfrm>
            <a:off x="2267887" y="1019867"/>
            <a:ext cx="8533590" cy="1014736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既然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1-2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等于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 + -2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，可以将减法转化为加法，那么是否可以将除法转化为乘法？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B2E804EE-9875-44CF-8E0B-168C1372298C}"/>
              </a:ext>
            </a:extLst>
          </p:cNvPr>
          <p:cNvSpPr txBox="1">
            <a:spLocks/>
          </p:cNvSpPr>
          <p:nvPr/>
        </p:nvSpPr>
        <p:spPr>
          <a:xfrm>
            <a:off x="2267886" y="2017360"/>
            <a:ext cx="8533591" cy="2498080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实际上并不可以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一是因为，加减乘对于整数域封闭，引入除法需要扩展域为实数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二是因为，对于整数域内，元素均有加法逆元，但是仅有非零元素有乘法逆元。举例：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 = x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有唯一解，但是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3 = x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无唯一解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内容占位符 3">
            <a:extLst>
              <a:ext uri="{FF2B5EF4-FFF2-40B4-BE49-F238E27FC236}">
                <a16:creationId xmlns:a16="http://schemas.microsoft.com/office/drawing/2014/main" id="{AE6CEF7D-EC3D-447C-BA7F-06B31832423C}"/>
              </a:ext>
            </a:extLst>
          </p:cNvPr>
          <p:cNvSpPr txBox="1">
            <a:spLocks/>
          </p:cNvSpPr>
          <p:nvPr/>
        </p:nvSpPr>
        <p:spPr>
          <a:xfrm>
            <a:off x="2267883" y="4653715"/>
            <a:ext cx="8533592" cy="1426574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解决方法：特判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，由于整数域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实数域都为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交换除环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外的操作均可进行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感兴趣同学可以研究代数结构中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环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域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相关内容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11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问题分解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609EA5-B500-4D7C-A104-A1C080611BAF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F33247-77EA-4CA7-A3E5-13008B9605A1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17EAAED-D1D3-4660-9067-6531EE46ED69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BC043C-3F17-4835-BB0F-B816849E1C79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1">
            <a:extLst>
              <a:ext uri="{FF2B5EF4-FFF2-40B4-BE49-F238E27FC236}">
                <a16:creationId xmlns:a16="http://schemas.microsoft.com/office/drawing/2014/main" id="{17B32EF4-93D5-4EFF-A857-6A3AACFE6EB8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507C41F-67C1-41A0-84E5-2C7E4D3CB755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89373602-D309-4193-BA8D-E885EB6FB642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5F9E48C-00CC-4664-9E25-61E467655D2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F06532-4B57-446F-9888-398125831191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问题分解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14BB03-54C0-497D-89AA-6F788E16DA56}"/>
              </a:ext>
            </a:extLst>
          </p:cNvPr>
          <p:cNvSpPr/>
          <p:nvPr/>
        </p:nvSpPr>
        <p:spPr>
          <a:xfrm>
            <a:off x="678651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模块构建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45B4C3-D49F-4466-8C46-109C60EBFC49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FDF5E0-6AA3-499E-9B08-ADF5BC35431A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后续迭代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41F7ED-6A06-4499-8E01-9D3BD3B748F6}"/>
              </a:ext>
            </a:extLst>
          </p:cNvPr>
          <p:cNvSpPr/>
          <p:nvPr/>
        </p:nvSpPr>
        <p:spPr>
          <a:xfrm>
            <a:off x="2931736" y="1112278"/>
            <a:ext cx="2384982" cy="721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原表达式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566660-B524-4389-B7FB-C1F215F82E47}"/>
              </a:ext>
            </a:extLst>
          </p:cNvPr>
          <p:cNvSpPr/>
          <p:nvPr/>
        </p:nvSpPr>
        <p:spPr>
          <a:xfrm>
            <a:off x="2931736" y="2453288"/>
            <a:ext cx="2384981" cy="76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规则化表达式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941C90-A942-44EB-9808-55A2049C1A80}"/>
              </a:ext>
            </a:extLst>
          </p:cNvPr>
          <p:cNvSpPr/>
          <p:nvPr/>
        </p:nvSpPr>
        <p:spPr>
          <a:xfrm>
            <a:off x="2639506" y="3775254"/>
            <a:ext cx="1121789" cy="426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70B745A-F505-4141-8830-5B47C0F7BC42}"/>
              </a:ext>
            </a:extLst>
          </p:cNvPr>
          <p:cNvSpPr/>
          <p:nvPr/>
        </p:nvSpPr>
        <p:spPr>
          <a:xfrm>
            <a:off x="4486271" y="3820106"/>
            <a:ext cx="1121789" cy="426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C3FBE1-3CCB-42BA-8DF6-03C6E7F02491}"/>
              </a:ext>
            </a:extLst>
          </p:cNvPr>
          <p:cNvSpPr txBox="1"/>
          <p:nvPr/>
        </p:nvSpPr>
        <p:spPr>
          <a:xfrm>
            <a:off x="3911236" y="3678829"/>
            <a:ext cx="36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+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09466D-F224-4A09-8A4D-E9120129F8CF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3200401" y="3104845"/>
            <a:ext cx="80607" cy="670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DDE2F6-EBA0-4A1F-BFE2-BB07167E4BF3}"/>
              </a:ext>
            </a:extLst>
          </p:cNvPr>
          <p:cNvCxnSpPr>
            <a:stCxn id="3" idx="5"/>
            <a:endCxn id="29" idx="0"/>
          </p:cNvCxnSpPr>
          <p:nvPr/>
        </p:nvCxnSpPr>
        <p:spPr>
          <a:xfrm>
            <a:off x="4967445" y="3104845"/>
            <a:ext cx="79721" cy="715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360D9B7-221F-4F7F-819B-5372F7DAAC17}"/>
              </a:ext>
            </a:extLst>
          </p:cNvPr>
          <p:cNvSpPr/>
          <p:nvPr/>
        </p:nvSpPr>
        <p:spPr>
          <a:xfrm>
            <a:off x="2639506" y="5113635"/>
            <a:ext cx="1121789" cy="4265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因子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5EAF3E0-B83B-4EBF-93EA-4A60C18D6CB7}"/>
              </a:ext>
            </a:extLst>
          </p:cNvPr>
          <p:cNvSpPr/>
          <p:nvPr/>
        </p:nvSpPr>
        <p:spPr>
          <a:xfrm>
            <a:off x="4486271" y="5113635"/>
            <a:ext cx="1121789" cy="4265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因子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DF51E3-8C9C-4D0E-BBF0-0F39E32D70F2}"/>
              </a:ext>
            </a:extLst>
          </p:cNvPr>
          <p:cNvSpPr txBox="1"/>
          <p:nvPr/>
        </p:nvSpPr>
        <p:spPr>
          <a:xfrm>
            <a:off x="3940403" y="5003729"/>
            <a:ext cx="36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*</a:t>
            </a:r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10191B-B8DB-44CA-AB6E-97112FBC6357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flipH="1">
            <a:off x="3200401" y="4246627"/>
            <a:ext cx="1846765" cy="867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EF9461-0331-42EE-99D4-624130DEAB14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5047166" y="4246627"/>
            <a:ext cx="0" cy="867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029374B-AB27-4D18-8BBD-FFE31CA54995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5316717" y="2834961"/>
            <a:ext cx="291343" cy="2536787"/>
          </a:xfrm>
          <a:prstGeom prst="curvedConnector3">
            <a:avLst>
              <a:gd name="adj1" fmla="val -78464"/>
            </a:avLst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642185-749C-427B-85F4-A1AEDAD469C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124227" y="1833401"/>
            <a:ext cx="0" cy="619887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8C17274-CB3D-47E2-A559-EE032C2F7C13}"/>
              </a:ext>
            </a:extLst>
          </p:cNvPr>
          <p:cNvCxnSpPr/>
          <p:nvPr/>
        </p:nvCxnSpPr>
        <p:spPr>
          <a:xfrm>
            <a:off x="6759018" y="2105190"/>
            <a:ext cx="1696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58C3D32-1756-4DE9-A9BA-6D0196B20F0B}"/>
              </a:ext>
            </a:extLst>
          </p:cNvPr>
          <p:cNvCxnSpPr>
            <a:cxnSpLocks/>
          </p:cNvCxnSpPr>
          <p:nvPr/>
        </p:nvCxnSpPr>
        <p:spPr>
          <a:xfrm>
            <a:off x="8785782" y="836336"/>
            <a:ext cx="0" cy="3990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D1EADAC-ACF6-43BC-837F-5BA381C8A938}"/>
              </a:ext>
            </a:extLst>
          </p:cNvPr>
          <p:cNvSpPr/>
          <p:nvPr/>
        </p:nvSpPr>
        <p:spPr>
          <a:xfrm>
            <a:off x="7032396" y="621103"/>
            <a:ext cx="448582" cy="14056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284178D3-9110-4F34-A10D-304AB0021188}"/>
              </a:ext>
            </a:extLst>
          </p:cNvPr>
          <p:cNvSpPr/>
          <p:nvPr/>
        </p:nvSpPr>
        <p:spPr>
          <a:xfrm>
            <a:off x="7032396" y="2320989"/>
            <a:ext cx="448582" cy="210960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603962-895E-4657-8A62-C56F82A7CD55}"/>
              </a:ext>
            </a:extLst>
          </p:cNvPr>
          <p:cNvSpPr txBox="1"/>
          <p:nvPr/>
        </p:nvSpPr>
        <p:spPr>
          <a:xfrm>
            <a:off x="7480978" y="961534"/>
            <a:ext cx="114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复杂处理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04B14F7-97E6-4832-B2C8-260BF45884C0}"/>
              </a:ext>
            </a:extLst>
          </p:cNvPr>
          <p:cNvSpPr txBox="1"/>
          <p:nvPr/>
        </p:nvSpPr>
        <p:spPr>
          <a:xfrm>
            <a:off x="7518685" y="3225916"/>
            <a:ext cx="114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简单</a:t>
            </a:r>
            <a:r>
              <a:rPr lang="en-US" altLang="zh-CN" b="1" dirty="0"/>
              <a:t>Split</a:t>
            </a:r>
            <a:endParaRPr lang="zh-CN" altLang="en-US" b="1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6D76AB9-6E54-4953-AFA7-4D6DD5F37B36}"/>
              </a:ext>
            </a:extLst>
          </p:cNvPr>
          <p:cNvCxnSpPr/>
          <p:nvPr/>
        </p:nvCxnSpPr>
        <p:spPr>
          <a:xfrm>
            <a:off x="6837195" y="4711498"/>
            <a:ext cx="1696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9E82D57-4EBB-4E39-9468-86D38F4E930D}"/>
              </a:ext>
            </a:extLst>
          </p:cNvPr>
          <p:cNvSpPr txBox="1"/>
          <p:nvPr/>
        </p:nvSpPr>
        <p:spPr>
          <a:xfrm>
            <a:off x="8139594" y="5107427"/>
            <a:ext cx="133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转结果数组</a:t>
            </a:r>
          </a:p>
        </p:txBody>
      </p:sp>
      <p:sp>
        <p:nvSpPr>
          <p:cNvPr id="45" name="箭头: 环形 44">
            <a:extLst>
              <a:ext uri="{FF2B5EF4-FFF2-40B4-BE49-F238E27FC236}">
                <a16:creationId xmlns:a16="http://schemas.microsoft.com/office/drawing/2014/main" id="{4D8DDCB9-3139-45BF-85A1-DB702E90FC2C}"/>
              </a:ext>
            </a:extLst>
          </p:cNvPr>
          <p:cNvSpPr/>
          <p:nvPr/>
        </p:nvSpPr>
        <p:spPr>
          <a:xfrm rot="10800000" flipH="1">
            <a:off x="7032396" y="3949828"/>
            <a:ext cx="3553383" cy="2909401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305ED3A-4EE8-4638-BBC8-68A1F88E29F9}"/>
              </a:ext>
            </a:extLst>
          </p:cNvPr>
          <p:cNvCxnSpPr/>
          <p:nvPr/>
        </p:nvCxnSpPr>
        <p:spPr>
          <a:xfrm>
            <a:off x="9109675" y="2105190"/>
            <a:ext cx="1696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箭头: 下 69">
            <a:extLst>
              <a:ext uri="{FF2B5EF4-FFF2-40B4-BE49-F238E27FC236}">
                <a16:creationId xmlns:a16="http://schemas.microsoft.com/office/drawing/2014/main" id="{12F6B99B-CBB9-4ACE-AF13-E5C7E8AC0789}"/>
              </a:ext>
            </a:extLst>
          </p:cNvPr>
          <p:cNvSpPr/>
          <p:nvPr/>
        </p:nvSpPr>
        <p:spPr>
          <a:xfrm flipV="1">
            <a:off x="10138396" y="586683"/>
            <a:ext cx="448582" cy="140564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9B2D32A8-9BB1-4975-BDA4-71C4E6DD3EC8}"/>
              </a:ext>
            </a:extLst>
          </p:cNvPr>
          <p:cNvSpPr/>
          <p:nvPr/>
        </p:nvSpPr>
        <p:spPr>
          <a:xfrm flipV="1">
            <a:off x="10201100" y="2289211"/>
            <a:ext cx="448582" cy="210696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273E3E9-88BA-4E0F-8B5B-91F2140D2CB9}"/>
              </a:ext>
            </a:extLst>
          </p:cNvPr>
          <p:cNvSpPr txBox="1"/>
          <p:nvPr/>
        </p:nvSpPr>
        <p:spPr>
          <a:xfrm>
            <a:off x="9001133" y="961534"/>
            <a:ext cx="114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结果数组转字符串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3C191F-0D05-45F4-8502-A204041EECAE}"/>
              </a:ext>
            </a:extLst>
          </p:cNvPr>
          <p:cNvSpPr txBox="1"/>
          <p:nvPr/>
        </p:nvSpPr>
        <p:spPr>
          <a:xfrm>
            <a:off x="9038840" y="3225916"/>
            <a:ext cx="114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结果数组简单运算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E93FEC9-06C2-4EF7-BC9F-5D960CB7C386}"/>
              </a:ext>
            </a:extLst>
          </p:cNvPr>
          <p:cNvCxnSpPr/>
          <p:nvPr/>
        </p:nvCxnSpPr>
        <p:spPr>
          <a:xfrm>
            <a:off x="9187852" y="4711498"/>
            <a:ext cx="1696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2BEA40E-EA45-473A-953F-C4AA6BD483AC}"/>
              </a:ext>
            </a:extLst>
          </p:cNvPr>
          <p:cNvSpPr txBox="1"/>
          <p:nvPr/>
        </p:nvSpPr>
        <p:spPr>
          <a:xfrm>
            <a:off x="5696286" y="1888352"/>
            <a:ext cx="187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字符串级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D6A540C-F98E-440C-AAAA-F9C3C1BECA78}"/>
              </a:ext>
            </a:extLst>
          </p:cNvPr>
          <p:cNvSpPr txBox="1"/>
          <p:nvPr/>
        </p:nvSpPr>
        <p:spPr>
          <a:xfrm>
            <a:off x="5937999" y="4553467"/>
            <a:ext cx="8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数字级</a:t>
            </a:r>
          </a:p>
        </p:txBody>
      </p:sp>
    </p:spTree>
    <p:extLst>
      <p:ext uri="{BB962C8B-B14F-4D97-AF65-F5344CB8AC3E}">
        <p14:creationId xmlns:p14="http://schemas.microsoft.com/office/powerpoint/2010/main" val="246284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9125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3804011" y="2660914"/>
            <a:ext cx="1536171" cy="1536171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3942599" y="2799502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4296419" y="3141801"/>
            <a:ext cx="551355" cy="55279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CE10B553-EBF6-4FB7-A453-D38E4607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958" y="3031141"/>
            <a:ext cx="3170389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en-US" altLang="zh-CN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模块构建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8" grpId="0" animBg="1"/>
      <p:bldP spid="8" grpId="1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8|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8|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8|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8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8|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8|9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968</Words>
  <Application>Microsoft Office PowerPoint</Application>
  <PresentationFormat>宽屏</PresentationFormat>
  <Paragraphs>200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Adobe 黑体 Std R</vt:lpstr>
      <vt:lpstr>等线</vt:lpstr>
      <vt:lpstr>等线 Light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柯</dc:creator>
  <cp:lastModifiedBy>张 柯</cp:lastModifiedBy>
  <cp:revision>86</cp:revision>
  <dcterms:created xsi:type="dcterms:W3CDTF">2022-03-06T14:25:43Z</dcterms:created>
  <dcterms:modified xsi:type="dcterms:W3CDTF">2022-03-09T02:10:44Z</dcterms:modified>
</cp:coreProperties>
</file>