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83" r:id="rId3"/>
    <p:sldId id="284" r:id="rId4"/>
    <p:sldId id="353" r:id="rId5"/>
    <p:sldId id="354" r:id="rId6"/>
    <p:sldId id="327" r:id="rId7"/>
    <p:sldId id="329" r:id="rId8"/>
    <p:sldId id="331" r:id="rId9"/>
    <p:sldId id="285" r:id="rId10"/>
    <p:sldId id="328" r:id="rId11"/>
    <p:sldId id="337" r:id="rId12"/>
    <p:sldId id="356" r:id="rId13"/>
    <p:sldId id="339" r:id="rId14"/>
    <p:sldId id="338" r:id="rId15"/>
    <p:sldId id="357" r:id="rId16"/>
    <p:sldId id="286" r:id="rId17"/>
    <p:sldId id="358" r:id="rId18"/>
    <p:sldId id="359" r:id="rId19"/>
    <p:sldId id="361" r:id="rId20"/>
    <p:sldId id="287" r:id="rId21"/>
    <p:sldId id="342" r:id="rId22"/>
    <p:sldId id="345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75B89-644E-4C66-9AE7-348B6E935CD5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3DB2-82C6-4294-9FBA-F64BD3106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0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42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6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4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94F22-792E-444C-A9DE-B4767C99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7F4C7-F226-4867-B53D-9C08EBAD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41D30-4B1F-4AAB-BE49-A5B14C7B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17929-7F75-4EED-9329-68925AAE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6747B-3E57-4109-846F-66F2C29D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0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ECAC-C15F-41B9-AEC6-3FE6B19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84C5C-6D27-4D9B-81AC-03526EB6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AC7CE-A8A3-4E6A-8315-78C2DCD9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C4A9C-92D5-4FA9-B24A-018F196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FCF81-022E-44EA-BC1A-07F1D1AD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1647C8-92ED-45FE-BA1F-CFDEC269B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5F8B7-A256-48D9-B364-207138EF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7C05-8C56-4A6E-8512-3638F1E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A4DA6-188B-4B9F-80B0-C631B54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0D17E-DB7B-4E2B-855C-6E0C780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4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51750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0" y="6022088"/>
            <a:ext cx="12192000" cy="835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693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48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9C4BB-391F-4BDC-8A98-6973954F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E4C40-1F55-4837-86EE-F98F8D5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DFD8-A2E0-4F06-81FC-7044B16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890A-8E13-4170-BDE3-D2BCF05A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9FC-32E1-4AB8-9C13-BD0DCD04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E6FB-5D02-4C9C-AC21-36841BE1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62C92-C401-4F99-A230-EEA4800A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1B28-E267-44B2-A79F-2444221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04E7F-EF2B-4FFA-8178-6C0E6D5B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89E3-D2BA-4088-9D5C-C75EA021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7A622-992B-4DE9-8748-F802D016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98743-555F-4ED2-9A5C-CF5E9C8C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34B4C-F74C-4D2A-BF41-D6C1B024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DB73C-1626-4A7B-B2CD-BB6AE76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A68B1-EB0C-4FFE-9F06-8CE0CAF6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0BD1C-3A58-4452-A2DA-4FBAB9C9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F0170-0CAC-414F-8F1A-E894810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4BF8A-4CDC-4B1F-AF36-D25C1696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986FE-ABBC-426E-9FCA-5B532B66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FEDE1-189E-4B4A-96D5-018D21B7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81A6BF-6863-4FB5-91CC-748D7753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6E791F-51FE-4F41-BE66-EA76BBBA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87C8D-838F-4B19-A54A-7338779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2E5BC-7442-4014-B1A7-03CBFEE4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DC6F4-388B-42DB-85E1-62200468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D8561-E800-4378-A570-6B48D9BC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FCD1B-106B-405C-B98C-5EDAD37B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EA270-7AED-4E2B-A4A6-7B3014BF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7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98EDB-93E5-44B1-9CED-9D741840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7CA09E-3E96-47CC-A479-92E28C0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983DA-3BC2-4F5F-888D-AA4A4F81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9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0F4E-B8BB-4EBF-89E7-DFFBE9A3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D29B0-9672-4B2F-9154-E618230F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495DD-EA60-405C-A188-A5FDFBCF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4FA1D-DCCB-434D-B82F-4A4E539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3F23D-495C-4EBE-ACBE-B55ED60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D5357-0F21-4872-AD44-A81D904B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1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8C1C-4750-47BA-9B56-79E80EB7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67BB4-1E53-4B6B-AB4B-BE85B77C1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00148-1130-4398-A587-3A8DFCE5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441DD-1B45-44DE-A14D-F0FE454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F72C0-7B7E-48A6-B3AD-01EED25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D9294-C4C8-4E1F-B165-FFBCCA28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6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4FE3C-04CC-4155-BE46-9C69E29E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76B81-B1D2-43E2-901E-9AE477C7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DF511-F6AB-4BE8-8DCC-AD386991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8F49-7510-4E93-B0ED-A8DF109B82B6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A7FE-82A3-46E1-A224-4B8428B6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867D2-0513-4BBF-AF39-4C224A48B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1D07-EA32-4545-8972-1ECB6186A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5197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10658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1611951" y="4232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0676664" y="110123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11785700" y="110684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11250725" y="110483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10105886" y="118372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50953" y="126723"/>
            <a:ext cx="176792" cy="176789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7745" y="126723"/>
            <a:ext cx="176792" cy="176789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60" name="矩形 59"/>
          <p:cNvSpPr/>
          <p:nvPr/>
        </p:nvSpPr>
        <p:spPr>
          <a:xfrm>
            <a:off x="3878101" y="3175590"/>
            <a:ext cx="4435805" cy="830983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 defTabSz="914377"/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U3U4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分享讲解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497802" y="4101075"/>
            <a:ext cx="9196397" cy="0"/>
          </a:xfrm>
          <a:prstGeom prst="line">
            <a:avLst/>
          </a:prstGeom>
          <a:noFill/>
          <a:ln w="28575" cap="flat" cmpd="sng" algn="ctr">
            <a:solidFill>
              <a:srgbClr val="4B6075"/>
            </a:solidFill>
            <a:prstDash val="solid"/>
            <a:miter lim="800000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5365413" y="1189379"/>
            <a:ext cx="1221435" cy="1220847"/>
            <a:chOff x="5364480" y="1371600"/>
            <a:chExt cx="1513840" cy="1513840"/>
          </a:xfrm>
        </p:grpSpPr>
        <p:sp>
          <p:nvSpPr>
            <p:cNvPr id="63" name="椭圆 62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sz="1867" kern="0">
                <a:solidFill>
                  <a:prstClr val="white"/>
                </a:solidFill>
                <a:latin typeface="Calibri" panose="020F0502020204030204"/>
                <a:ea typeface="宋体"/>
              </a:endParaRPr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49" tIns="30475" rIns="60949" bIns="30475" anchor="ctr"/>
            <a:lstStyle/>
            <a:p>
              <a:pPr defTabSz="914377">
                <a:defRPr/>
              </a:pPr>
              <a:endParaRPr lang="en-US" sz="933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E9509C6-AA7E-4270-95DB-E49678EA478A}"/>
              </a:ext>
            </a:extLst>
          </p:cNvPr>
          <p:cNvSpPr/>
          <p:nvPr/>
        </p:nvSpPr>
        <p:spPr>
          <a:xfrm>
            <a:off x="8505570" y="4485117"/>
            <a:ext cx="2178777" cy="66677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 defTabSz="914377"/>
            <a:r>
              <a:rPr lang="en-US" altLang="zh-CN" sz="3733" dirty="0">
                <a:solidFill>
                  <a:srgbClr val="4B607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——</a:t>
            </a:r>
            <a:r>
              <a:rPr lang="zh-CN" altLang="en-US" sz="3733" dirty="0">
                <a:solidFill>
                  <a:srgbClr val="4B6075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张柯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136" name="圆角矩形 144">
            <a:extLst>
              <a:ext uri="{FF2B5EF4-FFF2-40B4-BE49-F238E27FC236}">
                <a16:creationId xmlns:a16="http://schemas.microsoft.com/office/drawing/2014/main" id="{AADB578E-7CFB-42B5-A385-CAA03F18DD88}"/>
              </a:ext>
            </a:extLst>
          </p:cNvPr>
          <p:cNvSpPr/>
          <p:nvPr/>
        </p:nvSpPr>
        <p:spPr>
          <a:xfrm>
            <a:off x="5479164" y="555562"/>
            <a:ext cx="2210646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功能函数下沉</a:t>
            </a: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1A6CB2DA-D8C0-41CA-9380-14D4862D7B3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Freeform 12">
            <a:extLst>
              <a:ext uri="{FF2B5EF4-FFF2-40B4-BE49-F238E27FC236}">
                <a16:creationId xmlns:a16="http://schemas.microsoft.com/office/drawing/2014/main" id="{581E5D39-6C37-4742-B001-5F00CF4CE573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1" name="Freeform 13">
            <a:extLst>
              <a:ext uri="{FF2B5EF4-FFF2-40B4-BE49-F238E27FC236}">
                <a16:creationId xmlns:a16="http://schemas.microsoft.com/office/drawing/2014/main" id="{A3171674-A773-4176-B202-B687D36E14B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2" name="Freeform 10">
            <a:extLst>
              <a:ext uri="{FF2B5EF4-FFF2-40B4-BE49-F238E27FC236}">
                <a16:creationId xmlns:a16="http://schemas.microsoft.com/office/drawing/2014/main" id="{FD10ED9D-66D5-4B83-813B-7A317D939E3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11357C8-EC6B-4E75-AEEB-D38591163D37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22F9C6D-E241-4BB1-B792-82899BA44BDF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C67C28-0E9F-4B5B-8C3F-FF0EECCC7286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7DAF2DA-4EDD-4FD2-AE82-545258B4C854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0D1AE-1DAE-A502-D0B5-5A3AFB30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77" y="4104694"/>
            <a:ext cx="6934200" cy="156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A282E6-CADF-6728-CE96-60DB6F36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677" y="1191206"/>
            <a:ext cx="9067800" cy="2628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D7C666-E467-A97E-46DC-57E953551CA0}"/>
              </a:ext>
            </a:extLst>
          </p:cNvPr>
          <p:cNvSpPr txBox="1"/>
          <p:nvPr/>
        </p:nvSpPr>
        <p:spPr>
          <a:xfrm>
            <a:off x="9312675" y="4204544"/>
            <a:ext cx="234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保证上层函数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直观透明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10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136" name="圆角矩形 144">
            <a:extLst>
              <a:ext uri="{FF2B5EF4-FFF2-40B4-BE49-F238E27FC236}">
                <a16:creationId xmlns:a16="http://schemas.microsoft.com/office/drawing/2014/main" id="{AADB578E-7CFB-42B5-A385-CAA03F18DD88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算法隐藏</a:t>
            </a:r>
          </a:p>
        </p:txBody>
      </p:sp>
      <p:sp>
        <p:nvSpPr>
          <p:cNvPr id="126" name="内容占位符 3">
            <a:extLst>
              <a:ext uri="{FF2B5EF4-FFF2-40B4-BE49-F238E27FC236}">
                <a16:creationId xmlns:a16="http://schemas.microsoft.com/office/drawing/2014/main" id="{71B6617E-0D67-4B8C-BAC6-1FBC35796B33}"/>
              </a:ext>
            </a:extLst>
          </p:cNvPr>
          <p:cNvSpPr txBox="1">
            <a:spLocks/>
          </p:cNvSpPr>
          <p:nvPr/>
        </p:nvSpPr>
        <p:spPr>
          <a:xfrm>
            <a:off x="7535209" y="2118265"/>
            <a:ext cx="3851505" cy="400977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拆解算法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对于递归算法，拆解为递归类，递归主类，询问回答类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对于外部询问来说，内部算法如何实现并不关心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B8E2F-375F-3B69-1EFA-084D1AB7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30" y="1239648"/>
            <a:ext cx="4955153" cy="4888392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56166FC-07F4-257E-DF48-BC159A04E56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054A05-C629-6D34-7321-E6EF8CC5F0A5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B0C81D0-D808-0DFE-D7D9-9B03349AB6D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D4C762-2BB6-AEE9-26EF-17B9797E24D4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734C05D-61BA-DE5E-98D3-372F49D75CF6}"/>
              </a:ext>
            </a:extLst>
          </p:cNvPr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ABF0159-4327-4637-CE73-8025A1933EF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883D35EA-6579-1499-6BAE-65A20CA3CFEB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659C2313-9FBB-A7B4-DA2C-D490F08F87BD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E4C1ABFF-19E8-F46D-91D9-60A3FC0FB7F7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27167B-363C-B51D-B873-622449F7FFA4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626005-F2F7-545B-24B9-C7B694DD58D4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A2189DD-932B-C47E-5D29-06ABA27DD352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B2CE0B-D5F6-B5F7-814F-B2B19389D2D5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17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26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AA2A1C7-EC66-E4C9-72A6-DBF6A2D3A4F7}"/>
              </a:ext>
            </a:extLst>
          </p:cNvPr>
          <p:cNvSpPr/>
          <p:nvPr/>
        </p:nvSpPr>
        <p:spPr>
          <a:xfrm rot="1800000">
            <a:off x="2264365" y="1290873"/>
            <a:ext cx="2886581" cy="435510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125" name="圆角矩形 144">
            <a:extLst>
              <a:ext uri="{FF2B5EF4-FFF2-40B4-BE49-F238E27FC236}">
                <a16:creationId xmlns:a16="http://schemas.microsoft.com/office/drawing/2014/main" id="{6CF735CE-72C9-4EE8-A848-5578E5BF028A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算法打包？</a:t>
            </a: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7D804BC-12BB-443B-ACFD-C69D16C4F296}"/>
              </a:ext>
            </a:extLst>
          </p:cNvPr>
          <p:cNvSpPr/>
          <p:nvPr/>
        </p:nvSpPr>
        <p:spPr>
          <a:xfrm>
            <a:off x="2880274" y="2101193"/>
            <a:ext cx="2384981" cy="76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查访</a:t>
            </a: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FA69589-A199-40D9-A139-D7E2795E34D9}"/>
              </a:ext>
            </a:extLst>
          </p:cNvPr>
          <p:cNvSpPr/>
          <p:nvPr/>
        </p:nvSpPr>
        <p:spPr>
          <a:xfrm>
            <a:off x="2319379" y="4505931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储存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E44E906-5EF6-464C-9143-288343F493E0}"/>
              </a:ext>
            </a:extLst>
          </p:cNvPr>
          <p:cNvCxnSpPr>
            <a:cxnSpLocks/>
            <a:stCxn id="126" idx="3"/>
            <a:endCxn id="127" idx="0"/>
          </p:cNvCxnSpPr>
          <p:nvPr/>
        </p:nvCxnSpPr>
        <p:spPr>
          <a:xfrm flipH="1">
            <a:off x="2880274" y="2752750"/>
            <a:ext cx="349272" cy="1753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8B8A8E5-BBBE-4DD2-8C5E-D608B20A429C}"/>
              </a:ext>
            </a:extLst>
          </p:cNvPr>
          <p:cNvSpPr/>
          <p:nvPr/>
        </p:nvSpPr>
        <p:spPr>
          <a:xfrm>
            <a:off x="4877449" y="4477053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0EB6AE4-E278-4724-96F6-CE73BDBBB6D1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3441168" y="4690314"/>
            <a:ext cx="1436281" cy="28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D03A0D3-8831-464A-8450-7D76778BA7B9}"/>
              </a:ext>
            </a:extLst>
          </p:cNvPr>
          <p:cNvCxnSpPr>
            <a:cxnSpLocks/>
            <a:stCxn id="129" idx="0"/>
            <a:endCxn id="126" idx="5"/>
          </p:cNvCxnSpPr>
          <p:nvPr/>
        </p:nvCxnSpPr>
        <p:spPr>
          <a:xfrm rot="16200000" flipV="1">
            <a:off x="4315013" y="3353721"/>
            <a:ext cx="1724303" cy="522361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内容占位符 3">
            <a:extLst>
              <a:ext uri="{FF2B5EF4-FFF2-40B4-BE49-F238E27FC236}">
                <a16:creationId xmlns:a16="http://schemas.microsoft.com/office/drawing/2014/main" id="{8B3007C4-7E4A-4121-8D7B-AD9C5288C46A}"/>
              </a:ext>
            </a:extLst>
          </p:cNvPr>
          <p:cNvSpPr txBox="1">
            <a:spLocks/>
          </p:cNvSpPr>
          <p:nvPr/>
        </p:nvSpPr>
        <p:spPr>
          <a:xfrm>
            <a:off x="6654370" y="2504276"/>
            <a:ext cx="4451595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既然算法是抽象的，那么可以从业务逻辑中抽离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独立的算法，脱离应用环境，便于验证正确性，也便于复用。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A2D526F-76FF-AB6C-8889-CDC34EE6724E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FC9FDDB-E3C2-4C44-A41F-173C63296A52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785A6A3-13AC-C25B-9BAD-09DA7B485C15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7942073-A79F-538B-93B2-CFFED4919873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BA2818C-2674-D365-D1FA-BDD443965A2D}"/>
              </a:ext>
            </a:extLst>
          </p:cNvPr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A45ACF41-5D89-FAF1-8F53-53D29E7A3EBD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EC8555D4-632D-5AEB-B464-D2883A6F27E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D7B71A63-0E75-8429-B5DB-46DE5E2169C0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3D82D17F-C4BB-D828-6E22-81AD58AAEF6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66F8E2-709C-C99E-D823-B257E2B8BC2B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B7D95CC-5BD9-EC97-178E-4F6DB937EF8E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C519F5-7B5B-228A-D7D9-FD2D3C3968A7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8832EB-1712-ED8D-37EC-A4BB00AD4ACE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48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5" grpId="0"/>
    </p:bldLst>
  </p:timing>
  <p:extLst>
    <p:ext uri="{E180D4A7-C9FB-4DFB-919C-405C955672EB}">
      <p14:showEvtLst xmlns:p14="http://schemas.microsoft.com/office/powerpoint/2010/main">
        <p14:playEvt time="312" objId="2"/>
        <p14:stopEvt time="14704" objId="2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30" name="圆角矩形 144">
            <a:extLst>
              <a:ext uri="{FF2B5EF4-FFF2-40B4-BE49-F238E27FC236}">
                <a16:creationId xmlns:a16="http://schemas.microsoft.com/office/drawing/2014/main" id="{229E4535-2636-47E0-80E3-03399603B636}"/>
              </a:ext>
            </a:extLst>
          </p:cNvPr>
          <p:cNvSpPr/>
          <p:nvPr/>
        </p:nvSpPr>
        <p:spPr>
          <a:xfrm>
            <a:off x="5467350" y="659550"/>
            <a:ext cx="214702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数据输入</a:t>
            </a:r>
          </a:p>
        </p:txBody>
      </p:sp>
      <p:sp>
        <p:nvSpPr>
          <p:cNvPr id="33" name="内容占位符 3">
            <a:extLst>
              <a:ext uri="{FF2B5EF4-FFF2-40B4-BE49-F238E27FC236}">
                <a16:creationId xmlns:a16="http://schemas.microsoft.com/office/drawing/2014/main" id="{A1958C95-22C4-A995-7F7E-40B452A535D6}"/>
              </a:ext>
            </a:extLst>
          </p:cNvPr>
          <p:cNvSpPr txBox="1">
            <a:spLocks/>
          </p:cNvSpPr>
          <p:nvPr/>
        </p:nvSpPr>
        <p:spPr>
          <a:xfrm>
            <a:off x="2621869" y="4376561"/>
            <a:ext cx="8455706" cy="78470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在模型更新时，是否应当单设一个功能类，负责模型更新？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在第四单元中，模型是固定的。但在第三单元中，模型的动态更新的。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91AE5E-F226-0D4E-3863-13E836E6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48" y="1323815"/>
            <a:ext cx="8540751" cy="2588505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8D8B1ED-B461-7842-F7BE-2B75169556CE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EB3F545-292B-7299-F66B-C2661A898AA7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47E25A1-D09C-28B5-901D-5296994EE1B1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4DC55F2-F47E-532C-D632-8C60788314B3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60C4004-A945-C306-E99B-0B27C8E99E62}"/>
              </a:ext>
            </a:extLst>
          </p:cNvPr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19BF69D1-E44D-2DC5-01A4-CBB08DECB491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EA291F73-37BE-74FA-73F7-2A5EE05D78F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7C928AEB-67C3-84F6-B7F3-7EFDAB54A9EA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4F6B7EA7-9B11-9FD9-CBB3-D78FBBC4E01E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30DD34-37B5-1E0E-4AB7-83866481517E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AE2258-BDE0-E945-5322-0578781360C6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B58A03-8198-242D-6BA2-CC4E1AD0AE51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761FDD-801C-8312-93EA-B91D72D43554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922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25" name="圆角矩形 144">
            <a:extLst>
              <a:ext uri="{FF2B5EF4-FFF2-40B4-BE49-F238E27FC236}">
                <a16:creationId xmlns:a16="http://schemas.microsoft.com/office/drawing/2014/main" id="{A979E81D-97F8-430B-B413-FA38C768B6FC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HashMap</a:t>
            </a:r>
            <a:endParaRPr lang="zh-CN" altLang="en-US" sz="2133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C6E993-567A-81A1-C935-7AF56B83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57" y="1207593"/>
            <a:ext cx="6448425" cy="437197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6E3CEF3-2412-EF70-98CB-875099537CF8}"/>
              </a:ext>
            </a:extLst>
          </p:cNvPr>
          <p:cNvSpPr txBox="1"/>
          <p:nvPr/>
        </p:nvSpPr>
        <p:spPr>
          <a:xfrm>
            <a:off x="8597467" y="1547593"/>
            <a:ext cx="3450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需要储存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UMLElement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的场合，使用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HashMap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，加快访问速度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endParaRPr lang="en-US" altLang="zh-CN" sz="28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UMLElement ID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唯一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91F97C-369D-49B9-2A2B-05AB209DE394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2B96221-272C-EB66-44BF-D51BCB720733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6135BA-436C-677E-E7F7-00642CED94DA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5BDEC30-5964-4CEF-7FF3-055440CB5994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F1F17BA-9014-AB59-36D0-4A20940A55EC}"/>
              </a:ext>
            </a:extLst>
          </p:cNvPr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A9D5BB83-B79B-B386-0871-0CF7A14F69EE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76D58CE3-2755-B116-4274-63450CCE2EFD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4E579C67-6FA9-574D-8F90-18A0D0E24E84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69105D82-2FE2-29A3-5BBA-060376AA9941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D8F86C-6529-BBDB-3596-C7BF94D5029D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83C4C7-A540-0CC2-5F13-80E3396E05FF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565E84-D023-2DC8-DB09-F0225C161BC5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CD8D42-095A-557E-75A5-A1A1D9F9307F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30" name="圆角矩形 144">
            <a:extLst>
              <a:ext uri="{FF2B5EF4-FFF2-40B4-BE49-F238E27FC236}">
                <a16:creationId xmlns:a16="http://schemas.microsoft.com/office/drawing/2014/main" id="{229E4535-2636-47E0-80E3-03399603B636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debug</a:t>
            </a:r>
            <a:endParaRPr lang="zh-CN" altLang="en-US" sz="2133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2" name="内容占位符 3">
            <a:extLst>
              <a:ext uri="{FF2B5EF4-FFF2-40B4-BE49-F238E27FC236}">
                <a16:creationId xmlns:a16="http://schemas.microsoft.com/office/drawing/2014/main" id="{0B761CA0-EFE4-4274-A0BF-036D652DFE03}"/>
              </a:ext>
            </a:extLst>
          </p:cNvPr>
          <p:cNvSpPr txBox="1">
            <a:spLocks/>
          </p:cNvSpPr>
          <p:nvPr/>
        </p:nvSpPr>
        <p:spPr>
          <a:xfrm>
            <a:off x="7831410" y="2374206"/>
            <a:ext cx="5367111" cy="78470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活用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assert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，加速寻找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bug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53FCA-7312-869C-D24C-8C73E93F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598" y="1634070"/>
            <a:ext cx="5381620" cy="2197967"/>
          </a:xfrm>
          <a:prstGeom prst="rect">
            <a:avLst/>
          </a:prstGeom>
        </p:spPr>
      </p:pic>
      <p:sp>
        <p:nvSpPr>
          <p:cNvPr id="33" name="内容占位符 3">
            <a:extLst>
              <a:ext uri="{FF2B5EF4-FFF2-40B4-BE49-F238E27FC236}">
                <a16:creationId xmlns:a16="http://schemas.microsoft.com/office/drawing/2014/main" id="{A1958C95-22C4-A995-7F7E-40B452A535D6}"/>
              </a:ext>
            </a:extLst>
          </p:cNvPr>
          <p:cNvSpPr txBox="1">
            <a:spLocks/>
          </p:cNvSpPr>
          <p:nvPr/>
        </p:nvSpPr>
        <p:spPr>
          <a:xfrm>
            <a:off x="7823200" y="4290129"/>
            <a:ext cx="5367111" cy="78470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防止拷贝问题，尽可能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final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4535B9-48BE-3867-C36E-827B2DB1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597" y="4391970"/>
            <a:ext cx="5381625" cy="581025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DC25D25-FC1A-B546-37B8-165366214AF6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E3CD689-7B80-942E-274C-8CAB5DDB5B4B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C7837F6-70CE-FD1C-233B-3D30F3AE410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F35073-1A87-3C8E-E71D-007AA2FB2C20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96A110D-0605-4637-BE0B-23264F35C400}"/>
              </a:ext>
            </a:extLst>
          </p:cNvPr>
          <p:cNvSpPr/>
          <p:nvPr/>
        </p:nvSpPr>
        <p:spPr>
          <a:xfrm>
            <a:off x="-1" y="2629870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AE28367-024E-7EEF-9A11-90F8CA0C22FC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BA44BB08-9709-A8C8-A926-75C72F8E3CD2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91E765FB-F798-9369-8EEB-94160A2EC8DB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0D4B1F0E-4523-5657-3C52-1A6A947BBE4D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80BDC2B-77C1-94DE-A42D-912864740336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77D593-9AA5-B38F-6D53-04AF831715E5}"/>
              </a:ext>
            </a:extLst>
          </p:cNvPr>
          <p:cNvSpPr/>
          <p:nvPr/>
        </p:nvSpPr>
        <p:spPr>
          <a:xfrm>
            <a:off x="678655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8D75C3-C5F6-0ECE-94A9-7DE3D41B158B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8CA11E-96E7-DFCA-4BB8-50D43B31BC5E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04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</p:bldLst>
  </p:timing>
  <p:extLst>
    <p:ext uri="{E180D4A7-C9FB-4DFB-919C-405C955672EB}">
      <p14:showEvtLst xmlns:p14="http://schemas.microsoft.com/office/powerpoint/2010/main">
        <p14:playEvt time="2134" objId="2"/>
        <p14:stopEvt time="17405" objId="2"/>
        <p14:playEvt time="18187" objId="4"/>
        <p14:stopEvt time="28415" objId="4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804011" y="2655282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42599" y="2793870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4366236" y="3127537"/>
            <a:ext cx="411720" cy="591661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1E63B450-5763-445D-8B44-8C36E94D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000">
        <p159:morph option="byObject"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9" grpId="0" animBg="1"/>
      <p:bldP spid="9" grpId="1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测试分析</a:t>
            </a:r>
          </a:p>
        </p:txBody>
      </p:sp>
      <p:sp>
        <p:nvSpPr>
          <p:cNvPr id="29" name="内容占位符 3">
            <a:extLst>
              <a:ext uri="{FF2B5EF4-FFF2-40B4-BE49-F238E27FC236}">
                <a16:creationId xmlns:a16="http://schemas.microsoft.com/office/drawing/2014/main" id="{9BBEF279-7655-4439-B3EE-8C48A9DE70EB}"/>
              </a:ext>
            </a:extLst>
          </p:cNvPr>
          <p:cNvSpPr txBox="1">
            <a:spLocks/>
          </p:cNvSpPr>
          <p:nvPr/>
        </p:nvSpPr>
        <p:spPr>
          <a:xfrm>
            <a:off x="1948643" y="965608"/>
            <a:ext cx="7773043" cy="194135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覆盖度不够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极端情况下时间难测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对于非法输入难以检测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8" name="内容占位符 5">
            <a:extLst>
              <a:ext uri="{FF2B5EF4-FFF2-40B4-BE49-F238E27FC236}">
                <a16:creationId xmlns:a16="http://schemas.microsoft.com/office/drawing/2014/main" id="{03136BDD-16AE-40F8-AF81-D72AE5945C76}"/>
              </a:ext>
            </a:extLst>
          </p:cNvPr>
          <p:cNvSpPr txBox="1">
            <a:spLocks/>
          </p:cNvSpPr>
          <p:nvPr/>
        </p:nvSpPr>
        <p:spPr>
          <a:xfrm>
            <a:off x="5691983" y="2885451"/>
            <a:ext cx="5689211" cy="198303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罕见功能错误（多异常时顺序）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意料之外的时间消耗（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List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操作）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特殊值的处理冗杂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标注: 右箭头 3">
            <a:extLst>
              <a:ext uri="{FF2B5EF4-FFF2-40B4-BE49-F238E27FC236}">
                <a16:creationId xmlns:a16="http://schemas.microsoft.com/office/drawing/2014/main" id="{415F061D-3477-40E2-A296-4E254C27A612}"/>
              </a:ext>
            </a:extLst>
          </p:cNvPr>
          <p:cNvSpPr/>
          <p:nvPr/>
        </p:nvSpPr>
        <p:spPr>
          <a:xfrm>
            <a:off x="2162949" y="3443099"/>
            <a:ext cx="3314729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可能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bug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9" name="标注: 右箭头 38">
            <a:extLst>
              <a:ext uri="{FF2B5EF4-FFF2-40B4-BE49-F238E27FC236}">
                <a16:creationId xmlns:a16="http://schemas.microsoft.com/office/drawing/2014/main" id="{A7DFA9BD-2C2A-46BB-A7F4-9A4EF2414BFA}"/>
              </a:ext>
            </a:extLst>
          </p:cNvPr>
          <p:cNvSpPr/>
          <p:nvPr/>
        </p:nvSpPr>
        <p:spPr>
          <a:xfrm flipH="1">
            <a:off x="7192911" y="1284008"/>
            <a:ext cx="3187656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存在问题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2075750" y="5144556"/>
            <a:ext cx="8544949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设计参数显式可变的评测程序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DCBEAB2-D990-4271-8D7B-9D6E63729460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69470B5-D492-2940-5D6E-3142EF348B8D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85D9DBA-E5B7-20A3-C46D-35FA212D4AA0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89A8F602-C784-FC25-9733-849C4A016981}"/>
              </a:ext>
            </a:extLst>
          </p:cNvPr>
          <p:cNvSpPr/>
          <p:nvPr/>
        </p:nvSpPr>
        <p:spPr>
          <a:xfrm>
            <a:off x="1" y="315457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BB55DACD-9E72-A4EB-3D37-48A55DD18560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10211285-4452-9FBA-96CB-C4D742E323C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0" name="Freeform 13">
            <a:extLst>
              <a:ext uri="{FF2B5EF4-FFF2-40B4-BE49-F238E27FC236}">
                <a16:creationId xmlns:a16="http://schemas.microsoft.com/office/drawing/2014/main" id="{1CFCD7A2-45BF-7682-7F7F-2C2FD63ABFEE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47915AB7-C38A-4E39-9C4A-74CAD340785F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AD8389A-ED7C-FF4F-6A45-07EB794CDB38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6A3E9F5-CC8D-17BD-5010-9D756BE81E68}"/>
              </a:ext>
            </a:extLst>
          </p:cNvPr>
          <p:cNvSpPr/>
          <p:nvPr/>
        </p:nvSpPr>
        <p:spPr>
          <a:xfrm>
            <a:off x="678652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81DF1A3-CC2E-7C34-A081-4122B20E5484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DF2CA12-0A9B-6E47-BD70-B7ACC5F20C9F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84635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2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" grpId="0" animBg="1"/>
      <p:bldP spid="3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测试分析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B5F2685-6A17-4166-B4A5-2C0286849511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49BAEF7-85E6-416A-8BA6-829B9758591E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54A37BA-0753-424E-97B0-966535EDFF1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08AA89E-A427-477E-A6F8-AB9B557B0F27}"/>
              </a:ext>
            </a:extLst>
          </p:cNvPr>
          <p:cNvSpPr/>
          <p:nvPr/>
        </p:nvSpPr>
        <p:spPr>
          <a:xfrm>
            <a:off x="1" y="315457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2794A24C-2CF6-40FB-AB49-87771A42359E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CB12CFAD-8CB2-4717-AB71-1EB6CEFFCC8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F6AC429F-C828-452B-8A22-EC1644ACE6B4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E99533BA-28D9-4008-A36E-C354ED8F6709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6CEB74B-67C7-4A59-8AD1-355F717FF1AD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CA5D61-DAF6-4D05-8D95-9B36E25C8690}"/>
              </a:ext>
            </a:extLst>
          </p:cNvPr>
          <p:cNvSpPr/>
          <p:nvPr/>
        </p:nvSpPr>
        <p:spPr>
          <a:xfrm>
            <a:off x="678652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29D6BB7-DA40-4AE6-ACEE-94E661AD3DA8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4B5CC1E-ECAF-4130-B144-688B94C19BFD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  <p:sp>
        <p:nvSpPr>
          <p:cNvPr id="125" name="圆角矩形 144">
            <a:extLst>
              <a:ext uri="{FF2B5EF4-FFF2-40B4-BE49-F238E27FC236}">
                <a16:creationId xmlns:a16="http://schemas.microsoft.com/office/drawing/2014/main" id="{6CF735CE-72C9-4EE8-A848-5578E5BF028A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XML</a:t>
            </a:r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形式</a:t>
            </a:r>
          </a:p>
        </p:txBody>
      </p:sp>
      <p:sp>
        <p:nvSpPr>
          <p:cNvPr id="135" name="内容占位符 3">
            <a:extLst>
              <a:ext uri="{FF2B5EF4-FFF2-40B4-BE49-F238E27FC236}">
                <a16:creationId xmlns:a16="http://schemas.microsoft.com/office/drawing/2014/main" id="{8B3007C4-7E4A-4121-8D7B-AD9C5288C46A}"/>
              </a:ext>
            </a:extLst>
          </p:cNvPr>
          <p:cNvSpPr txBox="1">
            <a:spLocks/>
          </p:cNvSpPr>
          <p:nvPr/>
        </p:nvSpPr>
        <p:spPr>
          <a:xfrm>
            <a:off x="6903356" y="1603186"/>
            <a:ext cx="4027903" cy="414417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采用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XML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的形式，构建自己的评测机配置文件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显式的调节参数，减少魔数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同时可以复用部分代码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形成单元测试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2621B5-C1B3-2988-7546-B8716C7F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10" y="1762207"/>
            <a:ext cx="4403488" cy="348117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AE65C10-E4AB-642C-5B88-DC4E69A5B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45412"/>
            <a:ext cx="5629275" cy="2038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 d = builder.parse(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"src/main/resources/demo.xml"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923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5" grpId="0"/>
      <p:bldP spid="4" grpId="0" animBg="1"/>
    </p:bldLst>
  </p:timing>
  <p:extLst>
    <p:ext uri="{E180D4A7-C9FB-4DFB-919C-405C955672EB}">
      <p14:showEvtLst xmlns:p14="http://schemas.microsoft.com/office/powerpoint/2010/main">
        <p14:playEvt time="312" objId="2"/>
        <p14:stopEvt time="14704" objId="2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3" name="矩形 42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测试分析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4B5F2685-6A17-4166-B4A5-2C0286849511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49BAEF7-85E6-416A-8BA6-829B9758591E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54A37BA-0753-424E-97B0-966535EDFF1F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C08AA89E-A427-477E-A6F8-AB9B557B0F27}"/>
              </a:ext>
            </a:extLst>
          </p:cNvPr>
          <p:cNvSpPr/>
          <p:nvPr/>
        </p:nvSpPr>
        <p:spPr>
          <a:xfrm>
            <a:off x="1" y="315457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2794A24C-2CF6-40FB-AB49-87771A42359E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CB12CFAD-8CB2-4717-AB71-1EB6CEFFCC81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4" name="Freeform 13">
            <a:extLst>
              <a:ext uri="{FF2B5EF4-FFF2-40B4-BE49-F238E27FC236}">
                <a16:creationId xmlns:a16="http://schemas.microsoft.com/office/drawing/2014/main" id="{F6AC429F-C828-452B-8A22-EC1644ACE6B4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6" name="Freeform 10">
            <a:extLst>
              <a:ext uri="{FF2B5EF4-FFF2-40B4-BE49-F238E27FC236}">
                <a16:creationId xmlns:a16="http://schemas.microsoft.com/office/drawing/2014/main" id="{E99533BA-28D9-4008-A36E-C354ED8F6709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6CEB74B-67C7-4A59-8AD1-355F717FF1AD}"/>
              </a:ext>
            </a:extLst>
          </p:cNvPr>
          <p:cNvSpPr/>
          <p:nvPr/>
        </p:nvSpPr>
        <p:spPr>
          <a:xfrm>
            <a:off x="678654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DCA5D61-DAF6-4D05-8D95-9B36E25C8690}"/>
              </a:ext>
            </a:extLst>
          </p:cNvPr>
          <p:cNvSpPr/>
          <p:nvPr/>
        </p:nvSpPr>
        <p:spPr>
          <a:xfrm>
            <a:off x="678652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29D6BB7-DA40-4AE6-ACEE-94E661AD3DA8}"/>
              </a:ext>
            </a:extLst>
          </p:cNvPr>
          <p:cNvSpPr/>
          <p:nvPr/>
        </p:nvSpPr>
        <p:spPr>
          <a:xfrm>
            <a:off x="805286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4B5CC1E-ECAF-4130-B144-688B94C19BFD}"/>
              </a:ext>
            </a:extLst>
          </p:cNvPr>
          <p:cNvSpPr/>
          <p:nvPr/>
        </p:nvSpPr>
        <p:spPr>
          <a:xfrm>
            <a:off x="678653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  <p:sp>
        <p:nvSpPr>
          <p:cNvPr id="125" name="圆角矩形 144">
            <a:extLst>
              <a:ext uri="{FF2B5EF4-FFF2-40B4-BE49-F238E27FC236}">
                <a16:creationId xmlns:a16="http://schemas.microsoft.com/office/drawing/2014/main" id="{6CF735CE-72C9-4EE8-A848-5578E5BF028A}"/>
              </a:ext>
            </a:extLst>
          </p:cNvPr>
          <p:cNvSpPr/>
          <p:nvPr/>
        </p:nvSpPr>
        <p:spPr>
          <a:xfrm>
            <a:off x="5694370" y="659550"/>
            <a:ext cx="1920000" cy="380104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总结</a:t>
            </a:r>
          </a:p>
        </p:txBody>
      </p:sp>
      <p:sp>
        <p:nvSpPr>
          <p:cNvPr id="135" name="内容占位符 3">
            <a:extLst>
              <a:ext uri="{FF2B5EF4-FFF2-40B4-BE49-F238E27FC236}">
                <a16:creationId xmlns:a16="http://schemas.microsoft.com/office/drawing/2014/main" id="{8B3007C4-7E4A-4121-8D7B-AD9C5288C46A}"/>
              </a:ext>
            </a:extLst>
          </p:cNvPr>
          <p:cNvSpPr txBox="1">
            <a:spLocks/>
          </p:cNvSpPr>
          <p:nvPr/>
        </p:nvSpPr>
        <p:spPr>
          <a:xfrm>
            <a:off x="2800350" y="1603186"/>
            <a:ext cx="8130909" cy="4144174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数据生成的核心是提高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覆盖率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数据覆盖全面的前提是对指导书全面且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正确的理解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建议在写数据生成器之前，先根据指导书写一个文档，并将文档交给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第三方检验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不宜过度依赖数据生成器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65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5" grpId="0"/>
    </p:bldLst>
  </p:timing>
  <p:extLst>
    <p:ext uri="{E180D4A7-C9FB-4DFB-919C-405C955672EB}">
      <p14:showEvtLst xmlns:p14="http://schemas.microsoft.com/office/powerpoint/2010/main">
        <p14:playEvt time="312" objId="2"/>
        <p14:stopEvt time="14704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4620" y="2545640"/>
            <a:ext cx="1536171" cy="1536171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943208" y="2684228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2724495" y="2993765"/>
            <a:ext cx="1903500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01 | </a:t>
            </a:r>
            <a:r>
              <a:rPr lang="zh-CN" altLang="en-US" sz="2133" b="1" dirty="0">
                <a:ln w="6350">
                  <a:noFill/>
                </a:ln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sp>
        <p:nvSpPr>
          <p:cNvPr id="8" name="矩形 7"/>
          <p:cNvSpPr/>
          <p:nvPr/>
        </p:nvSpPr>
        <p:spPr>
          <a:xfrm>
            <a:off x="5605471" y="2545640"/>
            <a:ext cx="1536171" cy="1536171"/>
          </a:xfrm>
          <a:prstGeom prst="rect">
            <a:avLst/>
          </a:prstGeom>
          <a:noFill/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744059" y="2684228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734741" y="3022403"/>
            <a:ext cx="1732764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03 | </a:t>
            </a:r>
            <a:r>
              <a:rPr lang="zh-CN" altLang="en-US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测试分析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3230412" y="4721137"/>
            <a:ext cx="1536171" cy="1536171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369000" y="4859725"/>
            <a:ext cx="1258995" cy="1258995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5144250" y="5241707"/>
            <a:ext cx="1903500" cy="4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02 | </a:t>
            </a:r>
            <a:r>
              <a:rPr lang="zh-CN" altLang="en-US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优雅编码</a:t>
            </a:r>
          </a:p>
        </p:txBody>
      </p:sp>
      <p:sp>
        <p:nvSpPr>
          <p:cNvPr id="16" name="矩形 15"/>
          <p:cNvSpPr/>
          <p:nvPr/>
        </p:nvSpPr>
        <p:spPr>
          <a:xfrm>
            <a:off x="8261668" y="4721137"/>
            <a:ext cx="1536171" cy="1536171"/>
          </a:xfrm>
          <a:prstGeom prst="rect">
            <a:avLst/>
          </a:prstGeom>
          <a:noFill/>
          <a:ln w="6350">
            <a:solidFill>
              <a:srgbClr val="586B7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8400256" y="4859725"/>
            <a:ext cx="1258995" cy="1258995"/>
          </a:xfrm>
          <a:prstGeom prst="rect">
            <a:avLst/>
          </a:prstGeom>
          <a:solidFill>
            <a:srgbClr val="5466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10136968" y="5342616"/>
            <a:ext cx="1749577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133" b="1" dirty="0">
                <a:solidFill>
                  <a:srgbClr val="37B0E8"/>
                </a:solidFill>
                <a:latin typeface="微软雅黑" pitchFamily="34" charset="-122"/>
                <a:ea typeface="微软雅黑" pitchFamily="34" charset="-122"/>
              </a:rPr>
              <a:t>04 | Tricks</a:t>
            </a:r>
            <a:endParaRPr lang="zh-CN" altLang="en-US" sz="2133" b="1" dirty="0"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3722820" y="5212827"/>
            <a:ext cx="551355" cy="55279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1" name="Freeform 11"/>
          <p:cNvSpPr>
            <a:spLocks noEditPoints="1"/>
          </p:cNvSpPr>
          <p:nvPr/>
        </p:nvSpPr>
        <p:spPr bwMode="auto">
          <a:xfrm>
            <a:off x="8689544" y="5126019"/>
            <a:ext cx="473621" cy="601733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6167696" y="3025282"/>
            <a:ext cx="411720" cy="591661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1254568" y="3019990"/>
            <a:ext cx="670840" cy="557109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4" name="矩形 33"/>
          <p:cNvSpPr/>
          <p:nvPr/>
        </p:nvSpPr>
        <p:spPr>
          <a:xfrm>
            <a:off x="0" y="1059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943872" y="337972"/>
            <a:ext cx="2304256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2" decel="8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9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" presetClass="entr" presetSubtype="2" decel="8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" presetClass="entr" presetSubtype="2" decel="8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/>
      <p:bldP spid="8" grpId="0" animBg="1"/>
      <p:bldP spid="8" grpId="1" animBg="1"/>
      <p:bldP spid="9" grpId="0" animBg="1"/>
      <p:bldP spid="9" grpId="1" animBg="1"/>
      <p:bldP spid="11" grpId="0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695733" y="2660915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834321" y="2799503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Tricks</a:t>
            </a:r>
            <a:endParaRPr lang="zh-CN" altLang="en-US" sz="3200" dirty="0">
              <a:ln w="6350">
                <a:noFill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227008" y="3128134"/>
            <a:ext cx="473621" cy="601733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2022157" y="978285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数据轰炸战略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0D4E4B36-7B7B-471A-8E13-414F46D6F529}"/>
              </a:ext>
            </a:extLst>
          </p:cNvPr>
          <p:cNvSpPr txBox="1">
            <a:spLocks/>
          </p:cNvSpPr>
          <p:nvPr/>
        </p:nvSpPr>
        <p:spPr>
          <a:xfrm>
            <a:off x="911063" y="1948713"/>
            <a:ext cx="5054731" cy="393100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构建评测机，随机生成海量数据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优点：可以评测自身代码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缺点：强测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AC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同学，往往无法攻陷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评测机依然是非常有用，但在互测阶段，应当构造针对性数据。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CD1C2-9201-4182-9452-3FCE832F79DD}"/>
              </a:ext>
            </a:extLst>
          </p:cNvPr>
          <p:cNvSpPr txBox="1"/>
          <p:nvPr/>
        </p:nvSpPr>
        <p:spPr>
          <a:xfrm>
            <a:off x="5985998" y="2003003"/>
            <a:ext cx="4957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人类对于自然语言的理解，可能产生歧义。而程序语言没有二义性。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将自然语言转为程序语言，出错是几乎必然的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而评测机是基于同一思维开发的。可能依然包含作者的错误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4" name="圆角矩形 76">
            <a:extLst>
              <a:ext uri="{FF2B5EF4-FFF2-40B4-BE49-F238E27FC236}">
                <a16:creationId xmlns:a16="http://schemas.microsoft.com/office/drawing/2014/main" id="{844A660C-410C-49C6-80F4-4383DD1ECB2D}"/>
              </a:ext>
            </a:extLst>
          </p:cNvPr>
          <p:cNvSpPr/>
          <p:nvPr/>
        </p:nvSpPr>
        <p:spPr>
          <a:xfrm>
            <a:off x="7048398" y="978285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可能的错误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36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0" grpId="0"/>
      <p:bldP spid="23" grpId="0"/>
      <p:bldP spid="24" grpId="0" animBg="1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1">
            <a:extLst>
              <a:ext uri="{FF2B5EF4-FFF2-40B4-BE49-F238E27FC236}">
                <a16:creationId xmlns:a16="http://schemas.microsoft.com/office/drawing/2014/main" id="{F870AA6A-9666-4ED0-9356-AB87FD3F44A6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4" name="Freeform 13">
            <a:extLst>
              <a:ext uri="{FF2B5EF4-FFF2-40B4-BE49-F238E27FC236}">
                <a16:creationId xmlns:a16="http://schemas.microsoft.com/office/drawing/2014/main" id="{C63122FA-A5C9-4F0D-B248-18FDE2991EAF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F369266-43CE-4CEE-9A28-0452398DFC0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40" name="圆角矩形 76">
            <a:extLst>
              <a:ext uri="{FF2B5EF4-FFF2-40B4-BE49-F238E27FC236}">
                <a16:creationId xmlns:a16="http://schemas.microsoft.com/office/drawing/2014/main" id="{7061F202-8FEE-42B2-A80B-19AB3EEF2E0D}"/>
              </a:ext>
            </a:extLst>
          </p:cNvPr>
          <p:cNvSpPr/>
          <p:nvPr/>
        </p:nvSpPr>
        <p:spPr>
          <a:xfrm>
            <a:off x="4679729" y="859453"/>
            <a:ext cx="2832541" cy="470103"/>
          </a:xfrm>
          <a:prstGeom prst="roundRect">
            <a:avLst>
              <a:gd name="adj" fmla="val 0"/>
            </a:avLst>
          </a:prstGeom>
          <a:solidFill>
            <a:srgbClr val="37B0E8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解决方法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FFEE22B-2EC7-4040-8A30-6ADEFF813F8E}"/>
              </a:ext>
            </a:extLst>
          </p:cNvPr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6A30AC6-EE62-44E1-B6E8-763811F4E7D0}"/>
                </a:ext>
              </a:extLst>
            </p:cNvPr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5" name="任意多边形 28">
              <a:extLst>
                <a:ext uri="{FF2B5EF4-FFF2-40B4-BE49-F238E27FC236}">
                  <a16:creationId xmlns:a16="http://schemas.microsoft.com/office/drawing/2014/main" id="{E3E5B703-797C-40D1-B859-873072F11B4B}"/>
                </a:ext>
              </a:extLst>
            </p:cNvPr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A4975EF-F4B1-4AEF-B431-4DF91D25C1D4}"/>
              </a:ext>
            </a:extLst>
          </p:cNvPr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552CA02-ADFF-434E-B6C5-00BD63450161}"/>
                </a:ext>
              </a:extLst>
            </p:cNvPr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8" name="任意多边形 44">
              <a:extLst>
                <a:ext uri="{FF2B5EF4-FFF2-40B4-BE49-F238E27FC236}">
                  <a16:creationId xmlns:a16="http://schemas.microsoft.com/office/drawing/2014/main" id="{3C735EAE-7BDD-4FBF-BBBF-4707599E927A}"/>
                </a:ext>
              </a:extLst>
            </p:cNvPr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49" name="矩形 1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ABCAA4-18F3-41E4-BEFC-A105B501613E}"/>
              </a:ext>
            </a:extLst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0" name="矩形 1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AC1452-C701-4F82-B1DD-B09FA1FE480E}"/>
              </a:ext>
            </a:extLst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9981C2F-7ED2-4952-9A7C-3636BFA2E72A}"/>
              </a:ext>
            </a:extLst>
          </p:cNvPr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奇怪的技巧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4DB6F9E9-3F6B-4BB9-BC4F-4A3B384B79B6}"/>
              </a:ext>
            </a:extLst>
          </p:cNvPr>
          <p:cNvSpPr txBox="1">
            <a:spLocks/>
          </p:cNvSpPr>
          <p:nvPr/>
        </p:nvSpPr>
        <p:spPr>
          <a:xfrm>
            <a:off x="6510898" y="1948713"/>
            <a:ext cx="5746272" cy="2399298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CD1C2-9201-4182-9452-3FCE832F79DD}"/>
              </a:ext>
            </a:extLst>
          </p:cNvPr>
          <p:cNvSpPr txBox="1"/>
          <p:nvPr/>
        </p:nvSpPr>
        <p:spPr>
          <a:xfrm>
            <a:off x="1874101" y="1948713"/>
            <a:ext cx="8823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模块化：单一功能构成单一模块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及时测试：在完成一个函数后，及时构造一些样例测试。在印象最深时解决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BUG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优雅命名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ea typeface="Adobe 黑体 Std R" panose="020B0400000000000000" pitchFamily="34" charset="-122"/>
              </a:rPr>
              <a:t>建议构造一系列测试专用函数备用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  <a:p>
            <a:pPr lvl="1"/>
            <a:endParaRPr lang="en-US" altLang="zh-CN" sz="2400" dirty="0">
              <a:solidFill>
                <a:schemeClr val="tx2">
                  <a:lumMod val="75000"/>
                </a:schemeClr>
              </a:solidFill>
              <a:ea typeface="Adobe 黑体 Std R" panose="020B04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37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1" grpId="0"/>
    </p:bldLst>
  </p:timing>
  <p:extLst>
    <p:ext uri="{E180D4A7-C9FB-4DFB-919C-405C955672EB}">
      <p14:showEvtLst xmlns:p14="http://schemas.microsoft.com/office/powerpoint/2010/main">
        <p14:playEvt time="456" objId="12"/>
        <p14:stopEvt time="8287" objId="12"/>
        <p14:playEvt time="8801" objId="13"/>
        <p14:stopEvt time="17937" objId="13"/>
        <p14:playEvt time="17938" objId="14"/>
        <p14:stopEvt time="25271" objId="14"/>
      </p14:showEvt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8105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3566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9027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1448816" y="-9101"/>
            <a:ext cx="0" cy="448437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10755219" y="66832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11864255" y="67394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11329280" y="67192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10184440" y="75081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50953" y="126723"/>
            <a:ext cx="176792" cy="176789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7745" y="126723"/>
            <a:ext cx="176792" cy="176789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2" name="矩形 31"/>
          <p:cNvSpPr/>
          <p:nvPr/>
        </p:nvSpPr>
        <p:spPr>
          <a:xfrm>
            <a:off x="3832249" y="2992958"/>
            <a:ext cx="4079939" cy="872084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5067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感谢各位同学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3472133" y="4157048"/>
            <a:ext cx="4861855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296178" y="1316766"/>
            <a:ext cx="1183865" cy="1183295"/>
            <a:chOff x="5364480" y="1371600"/>
            <a:chExt cx="1513840" cy="1513840"/>
          </a:xfrm>
        </p:grpSpPr>
        <p:sp>
          <p:nvSpPr>
            <p:cNvPr id="35" name="椭圆 34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0949" tIns="30475" rIns="60949" bIns="30475" anchor="ctr"/>
            <a:lstStyle/>
            <a:p>
              <a:pPr>
                <a:defRPr/>
              </a:pPr>
              <a:endParaRPr lang="en-US" sz="933" dirty="0"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8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8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8068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785157" y="2664922"/>
            <a:ext cx="1536171" cy="1528156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23745" y="2795495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4235105" y="3131257"/>
            <a:ext cx="670840" cy="557109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632171" y="525320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0F1F3"/>
                </a:solidFill>
              </a:rPr>
              <a:t>https://www.ypppt.com/</a:t>
            </a:r>
            <a:endParaRPr lang="zh-CN" altLang="en-US" sz="2400" dirty="0">
              <a:solidFill>
                <a:srgbClr val="F0F1F3"/>
              </a:solidFill>
            </a:endParaRP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50E5CCD8-E3DF-424A-946B-1D176E24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3914622" y="321934"/>
            <a:ext cx="4607852" cy="969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拆分功能单元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4193A5-0A26-42FD-BEEB-CDD6747B0C3D}"/>
              </a:ext>
            </a:extLst>
          </p:cNvPr>
          <p:cNvCxnSpPr/>
          <p:nvPr/>
        </p:nvCxnSpPr>
        <p:spPr>
          <a:xfrm>
            <a:off x="6218548" y="2005873"/>
            <a:ext cx="0" cy="421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内容占位符 3">
            <a:extLst>
              <a:ext uri="{FF2B5EF4-FFF2-40B4-BE49-F238E27FC236}">
                <a16:creationId xmlns:a16="http://schemas.microsoft.com/office/drawing/2014/main" id="{12AFE739-87BC-4FFB-A86E-0DA51F02E91D}"/>
              </a:ext>
            </a:extLst>
          </p:cNvPr>
          <p:cNvSpPr txBox="1">
            <a:spLocks/>
          </p:cNvSpPr>
          <p:nvPr/>
        </p:nvSpPr>
        <p:spPr>
          <a:xfrm>
            <a:off x="2228057" y="2520425"/>
            <a:ext cx="3652989" cy="318467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懒癌狂喜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代码量提高后难以快速定位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命名困难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-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功能函数集中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BD14C26D-1EF3-4EF0-B94F-DF60C382CD33}"/>
              </a:ext>
            </a:extLst>
          </p:cNvPr>
          <p:cNvSpPr txBox="1">
            <a:spLocks/>
          </p:cNvSpPr>
          <p:nvPr/>
        </p:nvSpPr>
        <p:spPr>
          <a:xfrm>
            <a:off x="6980737" y="2520424"/>
            <a:ext cx="4293720" cy="318467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各部分独立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程序仅位于单包内，权责分明，便于迭代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+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明确</a:t>
            </a:r>
            <a:r>
              <a:rPr lang="zh-CN" altLang="en-US" sz="240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对外行为</a:t>
            </a:r>
            <a:endParaRPr lang="en-US" altLang="zh-CN" sz="240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83CC07-B681-4201-9A70-945E843D817B}"/>
              </a:ext>
            </a:extLst>
          </p:cNvPr>
          <p:cNvSpPr/>
          <p:nvPr/>
        </p:nvSpPr>
        <p:spPr>
          <a:xfrm>
            <a:off x="2647438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不做分割</a:t>
            </a:r>
            <a:endParaRPr lang="en-US" altLang="zh-CN" sz="16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8ED20-2FA0-4D20-90E1-4E893389F68B}"/>
              </a:ext>
            </a:extLst>
          </p:cNvPr>
          <p:cNvSpPr/>
          <p:nvPr/>
        </p:nvSpPr>
        <p:spPr>
          <a:xfrm>
            <a:off x="7720484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分类打包</a:t>
            </a:r>
            <a:endParaRPr lang="en-US" altLang="zh-CN" sz="16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56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/>
      <p:bldP spid="45" grpId="0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06532-4B57-446F-9888-398125831191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14BB03-54C0-497D-89AA-6F788E16DA56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45B4C3-D49F-4466-8C46-109C60EBFC49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9FDF5E0-6AA3-499E-9B08-ADF5BC35431A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3914622" y="321933"/>
            <a:ext cx="4607852" cy="11693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采用解析器函数</a:t>
            </a:r>
            <a:endParaRPr lang="en-US" altLang="zh-CN" sz="32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规范对外行为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4193A5-0A26-42FD-BEEB-CDD6747B0C3D}"/>
              </a:ext>
            </a:extLst>
          </p:cNvPr>
          <p:cNvCxnSpPr/>
          <p:nvPr/>
        </p:nvCxnSpPr>
        <p:spPr>
          <a:xfrm>
            <a:off x="6218548" y="2005873"/>
            <a:ext cx="0" cy="421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983CC07-B681-4201-9A70-945E843D817B}"/>
              </a:ext>
            </a:extLst>
          </p:cNvPr>
          <p:cNvSpPr/>
          <p:nvPr/>
        </p:nvSpPr>
        <p:spPr>
          <a:xfrm>
            <a:off x="2647438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不做分割</a:t>
            </a:r>
            <a:endParaRPr lang="en-US" altLang="zh-CN" sz="16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8ED20-2FA0-4D20-90E1-4E893389F68B}"/>
              </a:ext>
            </a:extLst>
          </p:cNvPr>
          <p:cNvSpPr/>
          <p:nvPr/>
        </p:nvSpPr>
        <p:spPr>
          <a:xfrm>
            <a:off x="7720484" y="1847753"/>
            <a:ext cx="2814225" cy="316237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16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分类打包</a:t>
            </a:r>
            <a:endParaRPr lang="en-US" altLang="zh-CN" sz="16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21230-CAF0-EDD2-0D82-7A34EA80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89" y="2262028"/>
            <a:ext cx="3467100" cy="4276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5C0753-96F1-63F6-8E1F-8B747A41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265" y="2591336"/>
            <a:ext cx="3095625" cy="1085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CD1544-E718-AEE3-C354-59F6BAB73250}"/>
              </a:ext>
            </a:extLst>
          </p:cNvPr>
          <p:cNvSpPr txBox="1"/>
          <p:nvPr/>
        </p:nvSpPr>
        <p:spPr>
          <a:xfrm>
            <a:off x="7143564" y="4135086"/>
            <a:ext cx="43664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ea typeface="Adobe 黑体 Std R" panose="020B0400000000000000" pitchFamily="34" charset="-122"/>
              </a:rPr>
              <a:t>在父目录下，使用一个对外类来进行互动</a:t>
            </a:r>
            <a:endParaRPr lang="en-US" altLang="zh-CN" sz="3200" dirty="0"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ea typeface="Adobe 黑体 Std R" panose="020B0400000000000000" pitchFamily="34" charset="-122"/>
              </a:rPr>
              <a:t>最大程度的隐藏内部方法</a:t>
            </a:r>
          </a:p>
        </p:txBody>
      </p:sp>
    </p:spTree>
    <p:extLst>
      <p:ext uri="{BB962C8B-B14F-4D97-AF65-F5344CB8AC3E}">
        <p14:creationId xmlns:p14="http://schemas.microsoft.com/office/powerpoint/2010/main" val="3394688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sp>
        <p:nvSpPr>
          <p:cNvPr id="29" name="内容占位符 3">
            <a:extLst>
              <a:ext uri="{FF2B5EF4-FFF2-40B4-BE49-F238E27FC236}">
                <a16:creationId xmlns:a16="http://schemas.microsoft.com/office/drawing/2014/main" id="{9BBEF279-7655-4439-B3EE-8C48A9DE70EB}"/>
              </a:ext>
            </a:extLst>
          </p:cNvPr>
          <p:cNvSpPr txBox="1">
            <a:spLocks/>
          </p:cNvSpPr>
          <p:nvPr/>
        </p:nvSpPr>
        <p:spPr>
          <a:xfrm>
            <a:off x="1948643" y="965608"/>
            <a:ext cx="7773043" cy="1941355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询问语句不关心实现难度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单一询问可能设计多个类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询问种类有限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8" name="内容占位符 5">
            <a:extLst>
              <a:ext uri="{FF2B5EF4-FFF2-40B4-BE49-F238E27FC236}">
                <a16:creationId xmlns:a16="http://schemas.microsoft.com/office/drawing/2014/main" id="{03136BDD-16AE-40F8-AF81-D72AE5945C76}"/>
              </a:ext>
            </a:extLst>
          </p:cNvPr>
          <p:cNvSpPr txBox="1">
            <a:spLocks/>
          </p:cNvSpPr>
          <p:nvPr/>
        </p:nvSpPr>
        <p:spPr>
          <a:xfrm>
            <a:off x="5691983" y="2885451"/>
            <a:ext cx="5689211" cy="198303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不同难度的算法，在同一层级交付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不同类之间，原有的独立性需要打破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设计的算法，高度数学化抽象化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8609EA5-B500-4D7C-A104-A1C080611BAF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5F33247-77EA-4CA7-A3E5-13008B9605A1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7EAAED-D1D3-4660-9067-6531EE46ED69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2BC043C-3F17-4835-BB0F-B816849E1C79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11">
            <a:extLst>
              <a:ext uri="{FF2B5EF4-FFF2-40B4-BE49-F238E27FC236}">
                <a16:creationId xmlns:a16="http://schemas.microsoft.com/office/drawing/2014/main" id="{17B32EF4-93D5-4EFF-A857-6A3AACFE6EB8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507C41F-67C1-41A0-84E5-2C7E4D3CB755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89373602-D309-4193-BA8D-E885EB6FB642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F9E48C-00CC-4664-9E25-61E467655D20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" name="标注: 右箭头 3">
            <a:extLst>
              <a:ext uri="{FF2B5EF4-FFF2-40B4-BE49-F238E27FC236}">
                <a16:creationId xmlns:a16="http://schemas.microsoft.com/office/drawing/2014/main" id="{415F061D-3477-40E2-A296-4E254C27A612}"/>
              </a:ext>
            </a:extLst>
          </p:cNvPr>
          <p:cNvSpPr/>
          <p:nvPr/>
        </p:nvSpPr>
        <p:spPr>
          <a:xfrm>
            <a:off x="2162949" y="3443099"/>
            <a:ext cx="3314729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编码的实现</a:t>
            </a:r>
          </a:p>
        </p:txBody>
      </p:sp>
      <p:sp>
        <p:nvSpPr>
          <p:cNvPr id="39" name="标注: 右箭头 38">
            <a:extLst>
              <a:ext uri="{FF2B5EF4-FFF2-40B4-BE49-F238E27FC236}">
                <a16:creationId xmlns:a16="http://schemas.microsoft.com/office/drawing/2014/main" id="{A7DFA9BD-2C2A-46BB-A7F4-9A4EF2414BFA}"/>
              </a:ext>
            </a:extLst>
          </p:cNvPr>
          <p:cNvSpPr/>
          <p:nvPr/>
        </p:nvSpPr>
        <p:spPr>
          <a:xfrm flipH="1">
            <a:off x="7192911" y="1284008"/>
            <a:ext cx="3187656" cy="65227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851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原有的问题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6CD4AA-8721-481C-ADBD-B3534D1F44DF}"/>
              </a:ext>
            </a:extLst>
          </p:cNvPr>
          <p:cNvSpPr/>
          <p:nvPr/>
        </p:nvSpPr>
        <p:spPr>
          <a:xfrm>
            <a:off x="2075750" y="5144556"/>
            <a:ext cx="8544949" cy="11521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切割复杂功能区块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0633FD-2F87-E6A5-0F3B-8072596CF894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60047D-0FCE-F8A0-EB62-ED70DD96456F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1E11DB0-50CD-7943-795F-F4B65CF0EF7A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A79DAC-6567-9536-1DD6-30FA7AFB77FC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244375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" presetClass="entr" presetSubtype="2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" grpId="0" animBg="1"/>
      <p:bldP spid="3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sp>
        <p:nvSpPr>
          <p:cNvPr id="40" name="内容占位符 3">
            <a:extLst>
              <a:ext uri="{FF2B5EF4-FFF2-40B4-BE49-F238E27FC236}">
                <a16:creationId xmlns:a16="http://schemas.microsoft.com/office/drawing/2014/main" id="{D227D3CF-B017-4716-8A8E-2D41334A5F71}"/>
              </a:ext>
            </a:extLst>
          </p:cNvPr>
          <p:cNvSpPr txBox="1">
            <a:spLocks/>
          </p:cNvSpPr>
          <p:nvPr/>
        </p:nvSpPr>
        <p:spPr>
          <a:xfrm>
            <a:off x="2071190" y="1106260"/>
            <a:ext cx="8564259" cy="153195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查访：询问及询问的处理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存储：储存给定的模型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计算：对查访的补充，对无法直接查询的询问，进行计算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A462B8A6-3361-44C2-9923-F92E063C12DA}"/>
              </a:ext>
            </a:extLst>
          </p:cNvPr>
          <p:cNvSpPr txBox="1">
            <a:spLocks/>
          </p:cNvSpPr>
          <p:nvPr/>
        </p:nvSpPr>
        <p:spPr>
          <a:xfrm>
            <a:off x="2071190" y="3524347"/>
            <a:ext cx="7773043" cy="2498811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举例：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查访：询问人数，类的个数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存储：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MyPerson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MyLifeLine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计算：计算联通块，关键节点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4F1285F-88FE-E0A7-6F2D-F6EC464ADF43}"/>
              </a:ext>
            </a:extLst>
          </p:cNvPr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D9A9A23-5F7A-9E7A-C80C-198CDF10A7A4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9E8455F-89EE-C2B2-3F91-FCC2D8FB9E6E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D35649B-A2D4-A33D-D435-0DB06B398155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ABF0480-A562-2231-8A9A-BB526C32EDD6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11">
            <a:extLst>
              <a:ext uri="{FF2B5EF4-FFF2-40B4-BE49-F238E27FC236}">
                <a16:creationId xmlns:a16="http://schemas.microsoft.com/office/drawing/2014/main" id="{7781EAEA-B48F-BFFB-359E-2259DFD654B4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B974CB69-C123-E565-0FED-7203A8BE05CC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1758DBE0-7E22-74CC-E73C-16346A404EB6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22821F93-AE63-1778-F5A0-E846AFF74391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9342C74-853B-2B52-ED62-5DD0ACB6CB35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1D333D-D287-D91C-B41E-8AA2B905AC5C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F4ADF74-232E-7AA8-C8E9-DBC4FB467FFB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FF49A0-022C-622F-AE71-05162951B8EE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379091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1509977" y="463511"/>
            <a:ext cx="208831" cy="208831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718807" y="463511"/>
            <a:ext cx="208831" cy="208831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1150997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11718803" y="454663"/>
            <a:ext cx="208831" cy="221652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7823200" y="350373"/>
            <a:ext cx="3553387" cy="3802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67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构建模型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41F7ED-6A06-4499-8E01-9D3BD3B748F6}"/>
              </a:ext>
            </a:extLst>
          </p:cNvPr>
          <p:cNvSpPr/>
          <p:nvPr/>
        </p:nvSpPr>
        <p:spPr>
          <a:xfrm>
            <a:off x="2931736" y="1112278"/>
            <a:ext cx="2384982" cy="7211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外部主类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566660-B524-4389-B7FB-C1F215F82E47}"/>
              </a:ext>
            </a:extLst>
          </p:cNvPr>
          <p:cNvSpPr/>
          <p:nvPr/>
        </p:nvSpPr>
        <p:spPr>
          <a:xfrm>
            <a:off x="2931736" y="2453288"/>
            <a:ext cx="2384981" cy="76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941C90-A942-44EB-9808-55A2049C1A80}"/>
              </a:ext>
            </a:extLst>
          </p:cNvPr>
          <p:cNvSpPr/>
          <p:nvPr/>
        </p:nvSpPr>
        <p:spPr>
          <a:xfrm>
            <a:off x="2639506" y="3775254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储存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70B745A-F505-4141-8830-5B47C0F7BC42}"/>
              </a:ext>
            </a:extLst>
          </p:cNvPr>
          <p:cNvSpPr/>
          <p:nvPr/>
        </p:nvSpPr>
        <p:spPr>
          <a:xfrm>
            <a:off x="4486271" y="3820106"/>
            <a:ext cx="1121789" cy="426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储存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09466D-F224-4A09-8A4D-E9120129F8CF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3200401" y="3104845"/>
            <a:ext cx="80607" cy="670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DDE2F6-EBA0-4A1F-BFE2-BB07167E4BF3}"/>
              </a:ext>
            </a:extLst>
          </p:cNvPr>
          <p:cNvCxnSpPr>
            <a:stCxn id="3" idx="5"/>
            <a:endCxn id="29" idx="0"/>
          </p:cNvCxnSpPr>
          <p:nvPr/>
        </p:nvCxnSpPr>
        <p:spPr>
          <a:xfrm>
            <a:off x="4967445" y="3104845"/>
            <a:ext cx="79721" cy="715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360D9B7-221F-4F7F-819B-5372F7DAAC17}"/>
              </a:ext>
            </a:extLst>
          </p:cNvPr>
          <p:cNvSpPr/>
          <p:nvPr/>
        </p:nvSpPr>
        <p:spPr>
          <a:xfrm>
            <a:off x="2639506" y="5113635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5EAF3E0-B83B-4EBF-93EA-4A60C18D6CB7}"/>
              </a:ext>
            </a:extLst>
          </p:cNvPr>
          <p:cNvSpPr/>
          <p:nvPr/>
        </p:nvSpPr>
        <p:spPr>
          <a:xfrm>
            <a:off x="4486271" y="5113635"/>
            <a:ext cx="1121789" cy="4265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10191B-B8DB-44CA-AB6E-97112FBC6357}"/>
              </a:ext>
            </a:extLst>
          </p:cNvPr>
          <p:cNvCxnSpPr>
            <a:stCxn id="29" idx="2"/>
            <a:endCxn id="38" idx="0"/>
          </p:cNvCxnSpPr>
          <p:nvPr/>
        </p:nvCxnSpPr>
        <p:spPr>
          <a:xfrm flipH="1">
            <a:off x="3200401" y="4246627"/>
            <a:ext cx="1846765" cy="86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EF9461-0331-42EE-99D4-624130DEAB14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5047166" y="4246627"/>
            <a:ext cx="0" cy="867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029374B-AB27-4D18-8BBD-FFE31CA54995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316717" y="2834961"/>
            <a:ext cx="291343" cy="2536787"/>
          </a:xfrm>
          <a:prstGeom prst="curvedConnector3">
            <a:avLst>
              <a:gd name="adj1" fmla="val -78464"/>
            </a:avLst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642185-749C-427B-85F4-A1AEDAD469C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124227" y="1833401"/>
            <a:ext cx="0" cy="619887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8C17274-CB3D-47E2-A559-EE032C2F7C13}"/>
              </a:ext>
            </a:extLst>
          </p:cNvPr>
          <p:cNvCxnSpPr/>
          <p:nvPr/>
        </p:nvCxnSpPr>
        <p:spPr>
          <a:xfrm>
            <a:off x="6759018" y="2105190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58C3D32-1756-4DE9-A9BA-6D0196B20F0B}"/>
              </a:ext>
            </a:extLst>
          </p:cNvPr>
          <p:cNvCxnSpPr>
            <a:cxnSpLocks/>
          </p:cNvCxnSpPr>
          <p:nvPr/>
        </p:nvCxnSpPr>
        <p:spPr>
          <a:xfrm>
            <a:off x="8785782" y="836336"/>
            <a:ext cx="0" cy="3990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D1EADAC-ACF6-43BC-837F-5BA381C8A938}"/>
              </a:ext>
            </a:extLst>
          </p:cNvPr>
          <p:cNvSpPr/>
          <p:nvPr/>
        </p:nvSpPr>
        <p:spPr>
          <a:xfrm>
            <a:off x="7032396" y="621103"/>
            <a:ext cx="448582" cy="14056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84178D3-9110-4F34-A10D-304AB0021188}"/>
              </a:ext>
            </a:extLst>
          </p:cNvPr>
          <p:cNvSpPr/>
          <p:nvPr/>
        </p:nvSpPr>
        <p:spPr>
          <a:xfrm>
            <a:off x="7032396" y="2320989"/>
            <a:ext cx="448582" cy="210960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603962-895E-4657-8A62-C56F82A7CD55}"/>
              </a:ext>
            </a:extLst>
          </p:cNvPr>
          <p:cNvSpPr txBox="1"/>
          <p:nvPr/>
        </p:nvSpPr>
        <p:spPr>
          <a:xfrm>
            <a:off x="7480978" y="961534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外部命令解析</a:t>
            </a:r>
            <a:endParaRPr lang="en-US" altLang="zh-CN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4B14F7-97E6-4832-B2C8-260BF45884C0}"/>
              </a:ext>
            </a:extLst>
          </p:cNvPr>
          <p:cNvSpPr txBox="1"/>
          <p:nvPr/>
        </p:nvSpPr>
        <p:spPr>
          <a:xfrm>
            <a:off x="7518685" y="3225916"/>
            <a:ext cx="11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简单查访</a:t>
            </a:r>
            <a:endParaRPr lang="en-US" altLang="zh-CN" b="1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D76AB9-6E54-4953-AFA7-4D6DD5F37B36}"/>
              </a:ext>
            </a:extLst>
          </p:cNvPr>
          <p:cNvCxnSpPr/>
          <p:nvPr/>
        </p:nvCxnSpPr>
        <p:spPr>
          <a:xfrm>
            <a:off x="6837195" y="4711498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9E82D57-4EBB-4E39-9468-86D38F4E930D}"/>
              </a:ext>
            </a:extLst>
          </p:cNvPr>
          <p:cNvSpPr txBox="1"/>
          <p:nvPr/>
        </p:nvSpPr>
        <p:spPr>
          <a:xfrm>
            <a:off x="8139594" y="5107427"/>
            <a:ext cx="13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抽象算法</a:t>
            </a:r>
          </a:p>
        </p:txBody>
      </p:sp>
      <p:sp>
        <p:nvSpPr>
          <p:cNvPr id="45" name="箭头: 环形 44">
            <a:extLst>
              <a:ext uri="{FF2B5EF4-FFF2-40B4-BE49-F238E27FC236}">
                <a16:creationId xmlns:a16="http://schemas.microsoft.com/office/drawing/2014/main" id="{4D8DDCB9-3139-45BF-85A1-DB702E90FC2C}"/>
              </a:ext>
            </a:extLst>
          </p:cNvPr>
          <p:cNvSpPr/>
          <p:nvPr/>
        </p:nvSpPr>
        <p:spPr>
          <a:xfrm rot="10800000" flipH="1">
            <a:off x="7032396" y="3949828"/>
            <a:ext cx="3553383" cy="290940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305ED3A-4EE8-4638-BBC8-68A1F88E29F9}"/>
              </a:ext>
            </a:extLst>
          </p:cNvPr>
          <p:cNvCxnSpPr/>
          <p:nvPr/>
        </p:nvCxnSpPr>
        <p:spPr>
          <a:xfrm>
            <a:off x="9109675" y="2105190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箭头: 下 69">
            <a:extLst>
              <a:ext uri="{FF2B5EF4-FFF2-40B4-BE49-F238E27FC236}">
                <a16:creationId xmlns:a16="http://schemas.microsoft.com/office/drawing/2014/main" id="{12F6B99B-CBB9-4ACE-AF13-E5C7E8AC0789}"/>
              </a:ext>
            </a:extLst>
          </p:cNvPr>
          <p:cNvSpPr/>
          <p:nvPr/>
        </p:nvSpPr>
        <p:spPr>
          <a:xfrm flipV="1">
            <a:off x="10138396" y="586683"/>
            <a:ext cx="448582" cy="140564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9B2D32A8-9BB1-4975-BDA4-71C4E6DD3EC8}"/>
              </a:ext>
            </a:extLst>
          </p:cNvPr>
          <p:cNvSpPr/>
          <p:nvPr/>
        </p:nvSpPr>
        <p:spPr>
          <a:xfrm flipV="1">
            <a:off x="10201100" y="2289211"/>
            <a:ext cx="448582" cy="210696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273E3E9-88BA-4E0F-8B5B-91F2140D2CB9}"/>
              </a:ext>
            </a:extLst>
          </p:cNvPr>
          <p:cNvSpPr txBox="1"/>
          <p:nvPr/>
        </p:nvSpPr>
        <p:spPr>
          <a:xfrm>
            <a:off x="9001133" y="961534"/>
            <a:ext cx="11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反馈结果输出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3C191F-0D05-45F4-8502-A204041EECAE}"/>
              </a:ext>
            </a:extLst>
          </p:cNvPr>
          <p:cNvSpPr txBox="1"/>
          <p:nvPr/>
        </p:nvSpPr>
        <p:spPr>
          <a:xfrm>
            <a:off x="9038840" y="3225916"/>
            <a:ext cx="11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结果返回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E93FEC9-06C2-4EF7-BC9F-5D960CB7C386}"/>
              </a:ext>
            </a:extLst>
          </p:cNvPr>
          <p:cNvCxnSpPr/>
          <p:nvPr/>
        </p:nvCxnSpPr>
        <p:spPr>
          <a:xfrm>
            <a:off x="9187852" y="4711498"/>
            <a:ext cx="16968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2BEA40E-EA45-473A-953F-C4AA6BD483AC}"/>
              </a:ext>
            </a:extLst>
          </p:cNvPr>
          <p:cNvSpPr txBox="1"/>
          <p:nvPr/>
        </p:nvSpPr>
        <p:spPr>
          <a:xfrm>
            <a:off x="5877614" y="1862168"/>
            <a:ext cx="187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储存级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D6A540C-F98E-440C-AAAA-F9C3C1BECA78}"/>
              </a:ext>
            </a:extLst>
          </p:cNvPr>
          <p:cNvSpPr txBox="1"/>
          <p:nvPr/>
        </p:nvSpPr>
        <p:spPr>
          <a:xfrm>
            <a:off x="5937999" y="4553467"/>
            <a:ext cx="89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72D4BA2-77A0-D33F-5F9C-C2BE830CA8FD}"/>
              </a:ext>
            </a:extLst>
          </p:cNvPr>
          <p:cNvSpPr/>
          <p:nvPr/>
        </p:nvSpPr>
        <p:spPr>
          <a:xfrm>
            <a:off x="-1" y="2119443"/>
            <a:ext cx="1707351" cy="520700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5F13C3-CADD-B871-8778-D3BAC467505E}"/>
              </a:ext>
            </a:extLst>
          </p:cNvPr>
          <p:cNvCxnSpPr/>
          <p:nvPr/>
        </p:nvCxnSpPr>
        <p:spPr>
          <a:xfrm flipH="1">
            <a:off x="1" y="31589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2FDB11C-7EE2-386C-8754-41442C7185F3}"/>
              </a:ext>
            </a:extLst>
          </p:cNvPr>
          <p:cNvCxnSpPr/>
          <p:nvPr/>
        </p:nvCxnSpPr>
        <p:spPr>
          <a:xfrm flipH="1">
            <a:off x="1" y="2638211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6D91C61-F357-0354-DE1C-74EACE79DCAB}"/>
              </a:ext>
            </a:extLst>
          </p:cNvPr>
          <p:cNvCxnSpPr/>
          <p:nvPr/>
        </p:nvCxnSpPr>
        <p:spPr>
          <a:xfrm flipH="1">
            <a:off x="1" y="36838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C333FD4-7ED1-849E-CAE2-E49B1953AE7B}"/>
              </a:ext>
            </a:extLst>
          </p:cNvPr>
          <p:cNvCxnSpPr/>
          <p:nvPr/>
        </p:nvCxnSpPr>
        <p:spPr>
          <a:xfrm flipH="1">
            <a:off x="1" y="4204544"/>
            <a:ext cx="520700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11">
            <a:extLst>
              <a:ext uri="{FF2B5EF4-FFF2-40B4-BE49-F238E27FC236}">
                <a16:creationId xmlns:a16="http://schemas.microsoft.com/office/drawing/2014/main" id="{7690AB73-424B-DCFD-04ED-7FF4653D91EC}"/>
              </a:ext>
            </a:extLst>
          </p:cNvPr>
          <p:cNvSpPr>
            <a:spLocks noEditPoints="1"/>
          </p:cNvSpPr>
          <p:nvPr/>
        </p:nvSpPr>
        <p:spPr bwMode="auto">
          <a:xfrm>
            <a:off x="165724" y="3820106"/>
            <a:ext cx="200235" cy="254397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A3FC0EBD-4567-43CF-76DE-FFC79C6EA194}"/>
              </a:ext>
            </a:extLst>
          </p:cNvPr>
          <p:cNvSpPr>
            <a:spLocks noEditPoints="1"/>
          </p:cNvSpPr>
          <p:nvPr/>
        </p:nvSpPr>
        <p:spPr bwMode="auto">
          <a:xfrm>
            <a:off x="178809" y="3297156"/>
            <a:ext cx="174064" cy="250139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10BF299B-3210-F7B6-5B8D-3037FD8F6169}"/>
              </a:ext>
            </a:extLst>
          </p:cNvPr>
          <p:cNvSpPr>
            <a:spLocks noEditPoints="1"/>
          </p:cNvSpPr>
          <p:nvPr/>
        </p:nvSpPr>
        <p:spPr bwMode="auto">
          <a:xfrm>
            <a:off x="124035" y="2262028"/>
            <a:ext cx="283613" cy="235531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2" name="Freeform 10">
            <a:extLst>
              <a:ext uri="{FF2B5EF4-FFF2-40B4-BE49-F238E27FC236}">
                <a16:creationId xmlns:a16="http://schemas.microsoft.com/office/drawing/2014/main" id="{48F87B7C-9C79-5DB5-35FA-A77FB6CE1FD3}"/>
              </a:ext>
            </a:extLst>
          </p:cNvPr>
          <p:cNvSpPr>
            <a:spLocks noEditPoints="1"/>
          </p:cNvSpPr>
          <p:nvPr/>
        </p:nvSpPr>
        <p:spPr bwMode="auto">
          <a:xfrm>
            <a:off x="143800" y="2790109"/>
            <a:ext cx="233099" cy="233707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61D4C72-94C5-BC91-943C-10571D63508B}"/>
              </a:ext>
            </a:extLst>
          </p:cNvPr>
          <p:cNvSpPr/>
          <p:nvPr/>
        </p:nvSpPr>
        <p:spPr>
          <a:xfrm>
            <a:off x="678655" y="2205386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构建模型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DAFB7CF-5499-1383-4F4E-B3537957BA4C}"/>
              </a:ext>
            </a:extLst>
          </p:cNvPr>
          <p:cNvSpPr/>
          <p:nvPr/>
        </p:nvSpPr>
        <p:spPr>
          <a:xfrm>
            <a:off x="678653" y="271581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优雅编码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0EA9085-3DDF-9BEB-70EE-0CE3C7FA8C9D}"/>
              </a:ext>
            </a:extLst>
          </p:cNvPr>
          <p:cNvSpPr/>
          <p:nvPr/>
        </p:nvSpPr>
        <p:spPr>
          <a:xfrm>
            <a:off x="805287" y="3765551"/>
            <a:ext cx="61747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Tricks</a:t>
            </a:r>
            <a:endParaRPr lang="zh-CN" altLang="en-US" sz="1333" dirty="0">
              <a:ln w="6350">
                <a:noFill/>
              </a:ln>
              <a:solidFill>
                <a:srgbClr val="586B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692F3BC-E34C-FB04-322F-2550A6244759}"/>
              </a:ext>
            </a:extLst>
          </p:cNvPr>
          <p:cNvSpPr/>
          <p:nvPr/>
        </p:nvSpPr>
        <p:spPr>
          <a:xfrm>
            <a:off x="678654" y="3244854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3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246284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79125"/>
            <a:ext cx="12192000" cy="1699749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3804011" y="2660914"/>
            <a:ext cx="1536171" cy="1536171"/>
          </a:xfrm>
          <a:prstGeom prst="rect">
            <a:avLst/>
          </a:prstGeom>
          <a:solidFill>
            <a:srgbClr val="F0F1F3"/>
          </a:solidFill>
          <a:ln w="6350">
            <a:solidFill>
              <a:srgbClr val="37B0E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3942599" y="2799502"/>
            <a:ext cx="1258995" cy="1258995"/>
          </a:xfrm>
          <a:prstGeom prst="rect">
            <a:avLst/>
          </a:prstGeom>
          <a:solidFill>
            <a:srgbClr val="37B0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4296419" y="3141801"/>
            <a:ext cx="551355" cy="55279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CE10B553-EBF6-4FB7-A453-D38E4607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58" y="3031141"/>
            <a:ext cx="3170389" cy="65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32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3200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模块构建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2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8" grpId="0" animBg="1"/>
      <p:bldP spid="8" grpId="1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8|9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OO2</Template>
  <TotalTime>279</TotalTime>
  <Words>817</Words>
  <Application>Microsoft Office PowerPoint</Application>
  <PresentationFormat>宽屏</PresentationFormat>
  <Paragraphs>209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Adobe 黑体 Std R</vt:lpstr>
      <vt:lpstr>等线</vt:lpstr>
      <vt:lpstr>等线 Light</vt:lpstr>
      <vt:lpstr>黑体</vt:lpstr>
      <vt:lpstr>微软雅黑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柯</dc:creator>
  <cp:lastModifiedBy>张 柯</cp:lastModifiedBy>
  <cp:revision>78</cp:revision>
  <dcterms:created xsi:type="dcterms:W3CDTF">2022-06-14T15:38:23Z</dcterms:created>
  <dcterms:modified xsi:type="dcterms:W3CDTF">2022-06-15T23:54:17Z</dcterms:modified>
</cp:coreProperties>
</file>