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98022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8720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601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204268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6639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142202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11148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174796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36724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36841-5B6C-4179-8285-DFB1C915A60F}"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406763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36841-5B6C-4179-8285-DFB1C915A60F}"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13269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36841-5B6C-4179-8285-DFB1C915A60F}" type="datetimeFigureOut">
              <a:rPr lang="en-US" smtClean="0"/>
              <a:t>4/28/2014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9380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36841-5B6C-4179-8285-DFB1C915A60F}" type="datetimeFigureOut">
              <a:rPr lang="en-US" smtClean="0"/>
              <a:t>4/28/2014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380168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36841-5B6C-4179-8285-DFB1C915A60F}" type="datetimeFigureOut">
              <a:rPr lang="en-US" smtClean="0"/>
              <a:t>4/28/2014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144640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36841-5B6C-4179-8285-DFB1C915A60F}"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A194D-6C6E-4EAE-B56E-BD1D2C42DD78}" type="slidenum">
              <a:rPr lang="en-US" smtClean="0"/>
              <a:t>‹#›</a:t>
            </a:fld>
            <a:endParaRPr lang="en-US"/>
          </a:p>
        </p:txBody>
      </p:sp>
    </p:spTree>
    <p:extLst>
      <p:ext uri="{BB962C8B-B14F-4D97-AF65-F5344CB8AC3E}">
        <p14:creationId xmlns:p14="http://schemas.microsoft.com/office/powerpoint/2010/main" val="135336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A194D-6C6E-4EAE-B56E-BD1D2C42DD78}" type="slidenum">
              <a:rPr lang="en-US" smtClean="0"/>
              <a:t>‹#›</a:t>
            </a:fld>
            <a:endParaRPr lang="en-US"/>
          </a:p>
        </p:txBody>
      </p:sp>
      <p:sp>
        <p:nvSpPr>
          <p:cNvPr id="5" name="Date Placeholder 4"/>
          <p:cNvSpPr>
            <a:spLocks noGrp="1"/>
          </p:cNvSpPr>
          <p:nvPr>
            <p:ph type="dt" sz="half" idx="10"/>
          </p:nvPr>
        </p:nvSpPr>
        <p:spPr/>
        <p:txBody>
          <a:bodyPr/>
          <a:lstStyle/>
          <a:p>
            <a:fld id="{A6036841-5B6C-4179-8285-DFB1C915A60F}" type="datetimeFigureOut">
              <a:rPr lang="en-US" smtClean="0"/>
              <a:t>4/28/2014</a:t>
            </a:fld>
            <a:endParaRPr lang="en-US"/>
          </a:p>
        </p:txBody>
      </p:sp>
    </p:spTree>
    <p:extLst>
      <p:ext uri="{BB962C8B-B14F-4D97-AF65-F5344CB8AC3E}">
        <p14:creationId xmlns:p14="http://schemas.microsoft.com/office/powerpoint/2010/main" val="112825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036841-5B6C-4179-8285-DFB1C915A60F}" type="datetimeFigureOut">
              <a:rPr lang="en-US" smtClean="0"/>
              <a:t>4/28/2014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7A194D-6C6E-4EAE-B56E-BD1D2C42DD78}" type="slidenum">
              <a:rPr lang="en-US" smtClean="0"/>
              <a:t>‹#›</a:t>
            </a:fld>
            <a:endParaRPr lang="en-US"/>
          </a:p>
        </p:txBody>
      </p:sp>
    </p:spTree>
    <p:extLst>
      <p:ext uri="{BB962C8B-B14F-4D97-AF65-F5344CB8AC3E}">
        <p14:creationId xmlns:p14="http://schemas.microsoft.com/office/powerpoint/2010/main" val="5715546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WS-Mobile</a:t>
            </a:r>
            <a:endParaRPr lang="en-US" dirty="0"/>
          </a:p>
        </p:txBody>
      </p:sp>
      <p:sp>
        <p:nvSpPr>
          <p:cNvPr id="6" name="Subtitle 5"/>
          <p:cNvSpPr>
            <a:spLocks noGrp="1"/>
          </p:cNvSpPr>
          <p:nvPr>
            <p:ph type="subTitle" idx="1"/>
          </p:nvPr>
        </p:nvSpPr>
        <p:spPr/>
        <p:txBody>
          <a:bodyPr/>
          <a:lstStyle/>
          <a:p>
            <a:r>
              <a:rPr lang="en-US" dirty="0" smtClean="0"/>
              <a:t>By Stoyan Raychev</a:t>
            </a:r>
          </a:p>
          <a:p>
            <a:r>
              <a:rPr lang="en-US" dirty="0" smtClean="0"/>
              <a:t>Weijie Liu</a:t>
            </a:r>
            <a:endParaRPr lang="en-US" dirty="0"/>
          </a:p>
        </p:txBody>
      </p:sp>
    </p:spTree>
    <p:extLst>
      <p:ext uri="{BB962C8B-B14F-4D97-AF65-F5344CB8AC3E}">
        <p14:creationId xmlns:p14="http://schemas.microsoft.com/office/powerpoint/2010/main" val="2410351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specifications </a:t>
            </a:r>
            <a:endParaRPr lang="en-US" dirty="0"/>
          </a:p>
        </p:txBody>
      </p:sp>
      <p:sp>
        <p:nvSpPr>
          <p:cNvPr id="3" name="Content Placeholder 2"/>
          <p:cNvSpPr>
            <a:spLocks noGrp="1"/>
          </p:cNvSpPr>
          <p:nvPr>
            <p:ph idx="1"/>
          </p:nvPr>
        </p:nvSpPr>
        <p:spPr/>
        <p:txBody>
          <a:bodyPr>
            <a:noAutofit/>
          </a:bodyPr>
          <a:lstStyle/>
          <a:p>
            <a:pPr marL="0" marR="0" indent="0">
              <a:lnSpc>
                <a:spcPct val="107000"/>
              </a:lnSpc>
              <a:spcBef>
                <a:spcPts val="200"/>
              </a:spcBef>
              <a:spcAft>
                <a:spcPts val="0"/>
              </a:spcAft>
              <a:buNone/>
            </a:pPr>
            <a:r>
              <a:rPr lang="en-US" sz="2000" b="1" i="1" dirty="0" smtClean="0">
                <a:effectLst/>
                <a:latin typeface="Cambria" panose="02040503050406030204" pitchFamily="18" charset="0"/>
                <a:ea typeface="Times New Roman" panose="02020603050405020304" pitchFamily="18" charset="0"/>
                <a:cs typeface="Times New Roman" panose="02020603050405020304" pitchFamily="18" charset="0"/>
              </a:rPr>
              <a:t>IN SELLER MODE: </a:t>
            </a:r>
          </a:p>
          <a:p>
            <a:pPr marL="342900" marR="0" lvl="0" indent="-342900">
              <a:spcBef>
                <a:spcPts val="0"/>
              </a:spcBef>
              <a:spcAft>
                <a:spcPts val="1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When the seller logs in, a window opens where the current state of the inventory is shown. </a:t>
            </a:r>
          </a:p>
          <a:p>
            <a:pPr marL="342900" marR="0" lvl="0" indent="-342900">
              <a:spcBef>
                <a:spcPts val="0"/>
              </a:spcBef>
              <a:spcAft>
                <a:spcPts val="1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The seller can update the inventory by adding products - specifying product name, invoice price, sell price and by updating the available quantity. </a:t>
            </a:r>
          </a:p>
          <a:p>
            <a:pPr marL="342900" marR="0" lvl="0" indent="-342900">
              <a:spcBef>
                <a:spcPts val="0"/>
              </a:spcBef>
              <a:spcAft>
                <a:spcPts val="0"/>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The internal product representation includes ID, type, quantity, invoice price, and selling price. The application must keep track of all costs, revenues and profits. The seller can access this information from the application UI. </a:t>
            </a:r>
          </a:p>
          <a:p>
            <a:pPr marL="0" indent="0">
              <a:buNone/>
            </a:pPr>
            <a:endParaRPr lang="en-US" sz="2000" dirty="0"/>
          </a:p>
        </p:txBody>
      </p:sp>
    </p:spTree>
    <p:extLst>
      <p:ext uri="{BB962C8B-B14F-4D97-AF65-F5344CB8AC3E}">
        <p14:creationId xmlns:p14="http://schemas.microsoft.com/office/powerpoint/2010/main" val="2980531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specifications </a:t>
            </a:r>
            <a:endParaRPr lang="en-US" dirty="0"/>
          </a:p>
        </p:txBody>
      </p:sp>
      <p:sp>
        <p:nvSpPr>
          <p:cNvPr id="3" name="Content Placeholder 2"/>
          <p:cNvSpPr>
            <a:spLocks noGrp="1"/>
          </p:cNvSpPr>
          <p:nvPr>
            <p:ph idx="1"/>
          </p:nvPr>
        </p:nvSpPr>
        <p:spPr>
          <a:xfrm>
            <a:off x="677334" y="2160589"/>
            <a:ext cx="8596668" cy="4420515"/>
          </a:xfrm>
        </p:spPr>
        <p:txBody>
          <a:bodyPr>
            <a:noAutofit/>
          </a:bodyPr>
          <a:lstStyle/>
          <a:p>
            <a:pPr marL="0" marR="0">
              <a:lnSpc>
                <a:spcPct val="107000"/>
              </a:lnSpc>
              <a:spcBef>
                <a:spcPts val="200"/>
              </a:spcBef>
              <a:spcAft>
                <a:spcPts val="0"/>
              </a:spcAft>
            </a:pPr>
            <a:r>
              <a:rPr lang="en-US" sz="2000" b="1" i="1" dirty="0" smtClean="0">
                <a:effectLst/>
                <a:latin typeface="Cambria" panose="02040503050406030204" pitchFamily="18" charset="0"/>
                <a:ea typeface="Times New Roman" panose="02020603050405020304" pitchFamily="18" charset="0"/>
                <a:cs typeface="Times New Roman" panose="02020603050405020304" pitchFamily="18" charset="0"/>
              </a:rPr>
              <a:t>IN CUSTOMER MODE: </a:t>
            </a:r>
          </a:p>
          <a:p>
            <a:pPr marL="342900" marR="0" lvl="0" indent="-342900">
              <a:spcBef>
                <a:spcPts val="0"/>
              </a:spcBef>
              <a:spcAft>
                <a:spcPts val="2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A customer logs in with a user name and password (or creates a new if none) and a window (frame) opens where he can browse through a list of available products that includes the product name, price, and available quantity. </a:t>
            </a:r>
          </a:p>
          <a:p>
            <a:pPr marL="342900" marR="0" lvl="0" indent="-342900">
              <a:spcBef>
                <a:spcPts val="0"/>
              </a:spcBef>
              <a:spcAft>
                <a:spcPts val="2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From this window the customer can select products and add them to the shopping cart </a:t>
            </a:r>
          </a:p>
          <a:p>
            <a:pPr marL="342900" marR="0" lvl="0" indent="-342900">
              <a:spcBef>
                <a:spcPts val="0"/>
              </a:spcBef>
              <a:spcAft>
                <a:spcPts val="2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The customer can add the product to the shopping cart (quantity), depending on availability. </a:t>
            </a:r>
          </a:p>
          <a:p>
            <a:pPr marL="342900" marR="0" lvl="0" indent="-342900">
              <a:spcBef>
                <a:spcPts val="0"/>
              </a:spcBef>
              <a:spcAft>
                <a:spcPts val="235"/>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The shopping cart total amount is kept current on the main product browse window. </a:t>
            </a:r>
          </a:p>
          <a:p>
            <a:pPr marL="342900" marR="0" lvl="0" indent="-342900">
              <a:spcBef>
                <a:spcPts val="0"/>
              </a:spcBef>
              <a:spcAft>
                <a:spcPts val="0"/>
              </a:spcAft>
              <a:buFont typeface="Symbol" panose="05050102010706020507" pitchFamily="18" charset="2"/>
              <a:buChar char=""/>
            </a:pPr>
            <a:r>
              <a:rPr lang="en-US" sz="2000" dirty="0" smtClean="0">
                <a:solidFill>
                  <a:srgbClr val="000000"/>
                </a:solidFill>
                <a:effectLst/>
                <a:latin typeface="Times New Roman" panose="02020603050405020304" pitchFamily="18" charset="0"/>
                <a:ea typeface="Calibri" panose="020F0502020204030204" pitchFamily="34" charset="0"/>
              </a:rPr>
              <a:t>The customer can proceed to checkout at any time. At checkout the customer verifies the shopping cart content and pays for the goods. The application does not arrange for shipping. </a:t>
            </a:r>
          </a:p>
          <a:p>
            <a:endParaRPr lang="en-US" sz="2000" dirty="0"/>
          </a:p>
        </p:txBody>
      </p:sp>
    </p:spTree>
    <p:extLst>
      <p:ext uri="{BB962C8B-B14F-4D97-AF65-F5344CB8AC3E}">
        <p14:creationId xmlns:p14="http://schemas.microsoft.com/office/powerpoint/2010/main" val="38865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Patterns used</a:t>
            </a:r>
            <a:endParaRPr lang="en-US" dirty="0"/>
          </a:p>
        </p:txBody>
      </p:sp>
      <p:sp>
        <p:nvSpPr>
          <p:cNvPr id="3" name="Content Placeholder 2"/>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MVC - Model</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(Item) /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View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(Owner, Customer) /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Controller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(HomePage, Inventory, ShoppingCart)</a:t>
            </a:r>
            <a:br>
              <a:rPr lang="en-US" dirty="0" smtClean="0">
                <a:effectLst/>
                <a:latin typeface="Calibri" panose="020F0502020204030204" pitchFamily="34" charset="0"/>
                <a:ea typeface="Calibri" panose="020F0502020204030204" pitchFamily="34" charset="0"/>
                <a:cs typeface="Times New Roman" panose="02020603050405020304" pitchFamily="18" charset="0"/>
              </a:rPr>
            </a:b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Strategy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adding user interface components to a container; using layout managers to arrange components in containers. Also class inheritance.</a:t>
            </a:r>
            <a:br>
              <a:rPr lang="en-US" dirty="0" smtClean="0">
                <a:effectLst/>
                <a:latin typeface="Calibri" panose="020F0502020204030204" pitchFamily="34" charset="0"/>
                <a:ea typeface="Calibri" panose="020F0502020204030204" pitchFamily="34" charset="0"/>
                <a:cs typeface="Times New Roman" panose="02020603050405020304" pitchFamily="18" charset="0"/>
              </a:rPr>
            </a:b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Composite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Combining JLabel, JTextField, JButton into JPanel</a:t>
            </a:r>
            <a:br>
              <a:rPr lang="en-US" dirty="0" smtClean="0">
                <a:effectLst/>
                <a:latin typeface="Calibri" panose="020F0502020204030204" pitchFamily="34" charset="0"/>
                <a:ea typeface="Calibri" panose="020F0502020204030204" pitchFamily="34" charset="0"/>
                <a:cs typeface="Times New Roman" panose="02020603050405020304" pitchFamily="18" charset="0"/>
              </a:rPr>
            </a:b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Decorator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enhancing frames and box appearance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9536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203803"/>
          </a:xfrm>
        </p:spPr>
        <p:txBody>
          <a:bodyPr>
            <a:normAutofit fontScale="90000"/>
          </a:bodyPr>
          <a:lstStyle/>
          <a:p>
            <a:pPr algn="ctr"/>
            <a:r>
              <a:rPr lang="en-US" dirty="0" smtClean="0"/>
              <a:t>UML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718" y="515155"/>
            <a:ext cx="11432564" cy="6184116"/>
          </a:xfrm>
        </p:spPr>
      </p:pic>
    </p:spTree>
    <p:extLst>
      <p:ext uri="{BB962C8B-B14F-4D97-AF65-F5344CB8AC3E}">
        <p14:creationId xmlns:p14="http://schemas.microsoft.com/office/powerpoint/2010/main" val="4291316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79154"/>
            <a:ext cx="9720072" cy="432215"/>
          </a:xfrm>
        </p:spPr>
        <p:txBody>
          <a:bodyPr>
            <a:normAutofit fontScale="90000"/>
          </a:bodyPr>
          <a:lstStyle/>
          <a:p>
            <a:pPr algn="ctr"/>
            <a:r>
              <a:rPr lang="en-US" dirty="0" smtClean="0"/>
              <a:t>Sequence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157" y="1266066"/>
            <a:ext cx="9773686" cy="5432541"/>
          </a:xfrm>
        </p:spPr>
      </p:pic>
    </p:spTree>
    <p:extLst>
      <p:ext uri="{BB962C8B-B14F-4D97-AF65-F5344CB8AC3E}">
        <p14:creationId xmlns:p14="http://schemas.microsoft.com/office/powerpoint/2010/main" val="1646159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smtClean="0"/>
              <a:t>State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1248" y="28427"/>
            <a:ext cx="4980295" cy="6829573"/>
          </a:xfrm>
        </p:spPr>
      </p:pic>
    </p:spTree>
    <p:extLst>
      <p:ext uri="{BB962C8B-B14F-4D97-AF65-F5344CB8AC3E}">
        <p14:creationId xmlns:p14="http://schemas.microsoft.com/office/powerpoint/2010/main" val="3342087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TotalTime>
  <Words>259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Symbol</vt:lpstr>
      <vt:lpstr>Times New Roman</vt:lpstr>
      <vt:lpstr>Trebuchet MS</vt:lpstr>
      <vt:lpstr>Wingdings 3</vt:lpstr>
      <vt:lpstr>Facet</vt:lpstr>
      <vt:lpstr>WS-Mobile</vt:lpstr>
      <vt:lpstr>Functional specifications </vt:lpstr>
      <vt:lpstr>Functional specifications </vt:lpstr>
      <vt:lpstr>Patterns used</vt:lpstr>
      <vt:lpstr>UML</vt:lpstr>
      <vt:lpstr>Sequence</vt:lpstr>
      <vt:lpstr>State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WS-Mobile</dc:title>
  <dc:creator>freestyler</dc:creator>
  <cp:lastModifiedBy>freestyler</cp:lastModifiedBy>
  <cp:revision>5</cp:revision>
  <dcterms:created xsi:type="dcterms:W3CDTF">2014-04-28T18:19:56Z</dcterms:created>
  <dcterms:modified xsi:type="dcterms:W3CDTF">2014-04-28T18:29:36Z</dcterms:modified>
</cp:coreProperties>
</file>