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23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258" r:id="rId5"/>
    <p:sldId id="259" r:id="rId7"/>
    <p:sldId id="260" r:id="rId8"/>
    <p:sldId id="261" r:id="rId9"/>
    <p:sldId id="262" r:id="rId10"/>
    <p:sldId id="279" r:id="rId11"/>
    <p:sldId id="263" r:id="rId12"/>
    <p:sldId id="265" r:id="rId13"/>
    <p:sldId id="266" r:id="rId14"/>
    <p:sldId id="280" r:id="rId15"/>
    <p:sldId id="267" r:id="rId16"/>
    <p:sldId id="271" r:id="rId17"/>
    <p:sldId id="272" r:id="rId18"/>
    <p:sldId id="273" r:id="rId19"/>
    <p:sldId id="274" r:id="rId20"/>
    <p:sldId id="281" r:id="rId21"/>
    <p:sldId id="282" r:id="rId22"/>
    <p:sldId id="283" r:id="rId23"/>
    <p:sldId id="296" r:id="rId24"/>
    <p:sldId id="297" r:id="rId25"/>
    <p:sldId id="302" r:id="rId26"/>
    <p:sldId id="303" r:id="rId27"/>
    <p:sldId id="268" r:id="rId28"/>
    <p:sldId id="304" r:id="rId29"/>
    <p:sldId id="305" r:id="rId30"/>
    <p:sldId id="309" r:id="rId31"/>
    <p:sldId id="316" r:id="rId32"/>
    <p:sldId id="307" r:id="rId33"/>
    <p:sldId id="317" r:id="rId34"/>
    <p:sldId id="318" r:id="rId35"/>
    <p:sldId id="320" r:id="rId36"/>
    <p:sldId id="327" r:id="rId37"/>
    <p:sldId id="322" r:id="rId38"/>
    <p:sldId id="323" r:id="rId39"/>
    <p:sldId id="324" r:id="rId40"/>
    <p:sldId id="335" r:id="rId41"/>
    <p:sldId id="325" r:id="rId42"/>
    <p:sldId id="336" r:id="rId43"/>
    <p:sldId id="269" r:id="rId44"/>
    <p:sldId id="270" r:id="rId45"/>
    <p:sldId id="264"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1" Type="http://schemas.openxmlformats.org/officeDocument/2006/relationships/customXml" Target="../customXml/item1.xml"/><Relationship Id="rId50" Type="http://schemas.openxmlformats.org/officeDocument/2006/relationships/customXmlProps" Target="../customXml/itemProps234.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0FAF85E-D558-425F-A994-D65820FF7DA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0FAF85E-D558-425F-A994-D65820FF7DA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0FAF85E-D558-425F-A994-D65820FF7DA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0FAF85E-D558-425F-A994-D65820FF7DA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0FAF85E-D558-425F-A994-D65820FF7DA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0FAF85E-D558-425F-A994-D65820FF7DA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file:///C:\Users\1V994W2\Documents\Tencent%20Files\574576071\FileRecv\&#25340;&#35013;&#32032;&#26448;\&#31616;&#32422;&#21333;&#22270;-30\\14\subject_holdleft_42,42,180_0_staid_full_0.png" TargetMode="External"/><Relationship Id="rId8" Type="http://schemas.openxmlformats.org/officeDocument/2006/relationships/image" Target="../media/image1.png"/><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10.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image" Target="file:///C:\Users\1V994W2\PycharmProjects\PPT_Background_Generation/pic_temp/pic_half_down.png" TargetMode="External"/><Relationship Id="rId8" Type="http://schemas.openxmlformats.org/officeDocument/2006/relationships/image" Target="../media/image4.png"/><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0" Type="http://schemas.openxmlformats.org/officeDocument/2006/relationships/tags" Target="../tags/tag2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5.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24.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3.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3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5.png"/><Relationship Id="rId2" Type="http://schemas.openxmlformats.org/officeDocument/2006/relationships/tags" Target="../tags/tag4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1.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50.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9.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58.xml"/><Relationship Id="rId12" Type="http://schemas.openxmlformats.org/officeDocument/2006/relationships/tags" Target="../tags/tag64.xml"/><Relationship Id="rId11" Type="http://schemas.openxmlformats.org/officeDocument/2006/relationships/tags" Target="../tags/tag63.xml"/><Relationship Id="rId10" Type="http://schemas.openxmlformats.org/officeDocument/2006/relationships/tags" Target="../tags/tag6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6.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65.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image" Target="file:///C:\Users\1V994W2\Documents\Tencent%20Files\574576071\FileRecv\&#25340;&#35013;&#32032;&#26448;\&#31616;&#32422;&#21333;&#22270;-30\\14\subject_holdleft_42,42,180_0_staid_full_0.png" TargetMode="External"/><Relationship Id="rId3" Type="http://schemas.openxmlformats.org/officeDocument/2006/relationships/image" Target="../media/image1.png"/><Relationship Id="rId2" Type="http://schemas.openxmlformats.org/officeDocument/2006/relationships/tags" Target="../tags/tag71.xml"/><Relationship Id="rId10" Type="http://schemas.openxmlformats.org/officeDocument/2006/relationships/tags" Target="../tags/tag77.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9.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78.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right_up.png" TargetMode="External"/><Relationship Id="rId8" Type="http://schemas.openxmlformats.org/officeDocument/2006/relationships/image" Target="../media/image3.png"/><Relationship Id="rId7" Type="http://schemas.openxmlformats.org/officeDocument/2006/relationships/tags" Target="../tags/tag87.xml"/><Relationship Id="rId6" Type="http://schemas.openxmlformats.org/officeDocument/2006/relationships/image" Target="file:///C:\Users\1V994W2\PycharmProjects\PPT_Background_Generation/pic_temp/0_pic_quater_right_up.png" TargetMode="External"/><Relationship Id="rId5" Type="http://schemas.openxmlformats.org/officeDocument/2006/relationships/image" Target="../media/image2.png"/><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4" Type="http://schemas.openxmlformats.org/officeDocument/2006/relationships/tags" Target="../tags/tag92.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94.xml"/><Relationship Id="rId2" Type="http://schemas.openxmlformats.org/officeDocument/2006/relationships/tags" Target="../tags/tag93.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right_up.png" TargetMode="External"/><Relationship Id="rId8" Type="http://schemas.openxmlformats.org/officeDocument/2006/relationships/image" Target="../media/image3.png"/><Relationship Id="rId7" Type="http://schemas.openxmlformats.org/officeDocument/2006/relationships/tags" Target="../tags/tag104.xml"/><Relationship Id="rId6" Type="http://schemas.openxmlformats.org/officeDocument/2006/relationships/image" Target="file:///C:\Users\1V994W2\PycharmProjects\PPT_Background_Generation/pic_temp/0_pic_quater_right_up.png" TargetMode="External"/><Relationship Id="rId5" Type="http://schemas.openxmlformats.org/officeDocument/2006/relationships/image" Target="../media/image2.png"/><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5" Type="http://schemas.openxmlformats.org/officeDocument/2006/relationships/tags" Target="../tags/tag110.xml"/><Relationship Id="rId14" Type="http://schemas.openxmlformats.org/officeDocument/2006/relationships/tags" Target="../tags/tag109.xml"/><Relationship Id="rId13" Type="http://schemas.openxmlformats.org/officeDocument/2006/relationships/tags" Target="../tags/tag108.xml"/><Relationship Id="rId12" Type="http://schemas.openxmlformats.org/officeDocument/2006/relationships/tags" Target="../tags/tag107.xml"/><Relationship Id="rId11" Type="http://schemas.openxmlformats.org/officeDocument/2006/relationships/tags" Target="../tags/tag106.xml"/><Relationship Id="rId10" Type="http://schemas.openxmlformats.org/officeDocument/2006/relationships/tags" Target="../tags/tag10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right_up.png" TargetMode="External"/><Relationship Id="rId8" Type="http://schemas.openxmlformats.org/officeDocument/2006/relationships/image" Target="../media/image3.png"/><Relationship Id="rId7" Type="http://schemas.openxmlformats.org/officeDocument/2006/relationships/tags" Target="../tags/tag114.xml"/><Relationship Id="rId6" Type="http://schemas.openxmlformats.org/officeDocument/2006/relationships/image" Target="file:///C:\Users\1V994W2\PycharmProjects\PPT_Background_Generation/pic_temp/0_pic_quater_right_up.png" TargetMode="External"/><Relationship Id="rId5" Type="http://schemas.openxmlformats.org/officeDocument/2006/relationships/image" Target="../media/image2.png"/><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5" Type="http://schemas.openxmlformats.org/officeDocument/2006/relationships/tags" Target="../tags/tag120.xml"/><Relationship Id="rId14" Type="http://schemas.openxmlformats.org/officeDocument/2006/relationships/tags" Target="../tags/tag119.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23.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122.xml"/><Relationship Id="rId2" Type="http://schemas.openxmlformats.org/officeDocument/2006/relationships/tags" Target="../tags/tag121.xml"/><Relationship Id="rId16" Type="http://schemas.openxmlformats.org/officeDocument/2006/relationships/tags" Target="../tags/tag131.xml"/><Relationship Id="rId15" Type="http://schemas.openxmlformats.org/officeDocument/2006/relationships/tags" Target="../tags/tag130.xml"/><Relationship Id="rId14" Type="http://schemas.openxmlformats.org/officeDocument/2006/relationships/tags" Target="../tags/tag129.xml"/><Relationship Id="rId13" Type="http://schemas.openxmlformats.org/officeDocument/2006/relationships/tags" Target="../tags/tag128.xml"/><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6.png"/><Relationship Id="rId6" Type="http://schemas.openxmlformats.org/officeDocument/2006/relationships/tags" Target="../tags/tag134.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133.xml"/><Relationship Id="rId2" Type="http://schemas.openxmlformats.org/officeDocument/2006/relationships/tags" Target="../tags/tag132.xml"/><Relationship Id="rId13" Type="http://schemas.openxmlformats.org/officeDocument/2006/relationships/tags" Target="../tags/tag139.xml"/><Relationship Id="rId12" Type="http://schemas.openxmlformats.org/officeDocument/2006/relationships/tags" Target="../tags/tag138.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468086" y="2108431"/>
            <a:ext cx="4658745" cy="899167"/>
          </a:xfrm>
        </p:spPr>
        <p:txBody>
          <a:bodyPr lIns="101600" tIns="38100" rIns="25400" bIns="38100" anchor="t" anchorCtr="0">
            <a:noAutofit/>
          </a:bodyPr>
          <a:lstStyle>
            <a:lvl1pPr algn="r">
              <a:defRPr sz="48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3"/>
            </p:custDataLst>
          </p:nvPr>
        </p:nvSpPr>
        <p:spPr>
          <a:xfrm>
            <a:off x="440942" y="3120311"/>
            <a:ext cx="4685889" cy="456447"/>
          </a:xfrm>
        </p:spPr>
        <p:txBody>
          <a:bodyPr lIns="101600" tIns="38100" rIns="76200" bIns="38100">
            <a:noAutofit/>
          </a:bodyPr>
          <a:lstStyle>
            <a:lvl1pPr marL="0" indent="0" algn="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pic>
        <p:nvPicPr>
          <p:cNvPr id="7" name="图片 6"/>
          <p:cNvPicPr/>
          <p:nvPr userDrawn="1">
            <p:custDataLst>
              <p:tags r:id="rId7"/>
            </p:custDataLst>
          </p:nvPr>
        </p:nvPicPr>
        <p:blipFill>
          <a:blip r:embed="rId8" r:link="rId9">
            <a:extLst>
              <a:ext uri="{28A0092B-C50C-407E-A947-70E740481C1C}">
                <a14:useLocalDpi xmlns:a14="http://schemas.microsoft.com/office/drawing/2010/main" val="0"/>
              </a:ext>
            </a:extLst>
          </a:blip>
          <a:stretch>
            <a:fillRect/>
          </a:stretch>
        </p:blipFill>
        <p:spPr>
          <a:xfrm>
            <a:off x="6096000" y="685800"/>
            <a:ext cx="5486400" cy="5486400"/>
          </a:xfrm>
          <a:prstGeom prst="rect">
            <a:avLst/>
          </a:prstGeom>
        </p:spPr>
      </p:pic>
      <p:sp>
        <p:nvSpPr>
          <p:cNvPr id="10" name="任意多边形 5"/>
          <p:cNvSpPr/>
          <p:nvPr userDrawn="1">
            <p:custDataLst>
              <p:tags r:id="rId10"/>
            </p:custDataLst>
          </p:nvPr>
        </p:nvSpPr>
        <p:spPr>
          <a:xfrm flipH="1">
            <a:off x="4460875" y="1630680"/>
            <a:ext cx="1250950" cy="241490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占位符 6"/>
          <p:cNvSpPr>
            <a:spLocks noGrp="1"/>
          </p:cNvSpPr>
          <p:nvPr>
            <p:ph type="body" sz="quarter" idx="15" hasCustomPrompt="1"/>
            <p:custDataLst>
              <p:tags r:id="rId11"/>
            </p:custDataLst>
          </p:nvPr>
        </p:nvSpPr>
        <p:spPr>
          <a:xfrm>
            <a:off x="3956049" y="4279423"/>
            <a:ext cx="1755775" cy="425927"/>
          </a:xfrm>
        </p:spPr>
        <p:txBody>
          <a:bodyPr/>
          <a:lstStyle>
            <a:lvl1pPr marL="0" indent="0" algn="r">
              <a:buNone/>
              <a:defRPr baseline="0">
                <a:solidFill>
                  <a:schemeClr val="tx1">
                    <a:lumMod val="85000"/>
                    <a:lumOff val="1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12" name="文本占位符 11"/>
          <p:cNvSpPr>
            <a:spLocks noGrp="1"/>
          </p:cNvSpPr>
          <p:nvPr>
            <p:ph type="body" sz="quarter" idx="16" hasCustomPrompt="1"/>
            <p:custDataLst>
              <p:tags r:id="rId12"/>
            </p:custDataLst>
          </p:nvPr>
        </p:nvSpPr>
        <p:spPr>
          <a:xfrm>
            <a:off x="3956050" y="4818063"/>
            <a:ext cx="1755775" cy="409575"/>
          </a:xfrm>
        </p:spPr>
        <p:txBody>
          <a:bodyPr/>
          <a:lstStyle>
            <a:lvl1pPr marL="0" indent="0" algn="r">
              <a:buNone/>
              <a:defRPr baseline="0">
                <a:solidFill>
                  <a:schemeClr val="tx1">
                    <a:lumMod val="85000"/>
                    <a:lumOff val="1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3049590" y="4402875"/>
            <a:ext cx="6092820" cy="852172"/>
          </a:xfrm>
        </p:spPr>
        <p:txBody>
          <a:bodyPr lIns="90000" tIns="46800" rIns="90000" bIns="46800" anchor="t" anchorCtr="0">
            <a:normAutofit/>
          </a:bodyPr>
          <a:lstStyle>
            <a:lvl1pPr algn="ctr">
              <a:defRPr sz="44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3049590" y="5535757"/>
            <a:ext cx="6092820" cy="624846"/>
          </a:xfrm>
        </p:spPr>
        <p:txBody>
          <a:bodyPr lIns="90000" tIns="46800" rIns="90000" bIns="46800">
            <a:normAutofit/>
          </a:bodyPr>
          <a:lstStyle>
            <a:lvl1pPr marL="0" indent="0" algn="ctr"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pic>
        <p:nvPicPr>
          <p:cNvPr id="7" name="图片 6"/>
          <p:cNvPicPr/>
          <p:nvPr userDrawn="1">
            <p:custDataLst>
              <p:tags r:id="rId7"/>
            </p:custDataLst>
          </p:nvPr>
        </p:nvPicPr>
        <p:blipFill>
          <a:blip r:embed="rId8" r:link="rId9">
            <a:extLst>
              <a:ext uri="{28A0092B-C50C-407E-A947-70E740481C1C}">
                <a14:useLocalDpi xmlns:a14="http://schemas.microsoft.com/office/drawing/2010/main" val="0"/>
              </a:ext>
            </a:extLst>
          </a:blip>
          <a:stretch>
            <a:fillRect/>
          </a:stretch>
        </p:blipFill>
        <p:spPr>
          <a:xfrm>
            <a:off x="4064000" y="0"/>
            <a:ext cx="4064000" cy="2029850"/>
          </a:xfrm>
          <a:prstGeom prst="rect">
            <a:avLst/>
          </a:prstGeom>
        </p:spPr>
      </p:pic>
      <p:cxnSp>
        <p:nvCxnSpPr>
          <p:cNvPr id="8" name="直接连接符 7"/>
          <p:cNvCxnSpPr/>
          <p:nvPr userDrawn="1">
            <p:custDataLst>
              <p:tags r:id="rId10"/>
            </p:custDataLst>
          </p:nvPr>
        </p:nvCxnSpPr>
        <p:spPr>
          <a:xfrm>
            <a:off x="5115560" y="5411470"/>
            <a:ext cx="1960880"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1397000"/>
            <a:ext cx="2029850" cy="4064000"/>
          </a:xfrm>
          <a:prstGeom prst="rect">
            <a:avLst/>
          </a:prstGeom>
        </p:spPr>
      </p:pic>
      <p:sp>
        <p:nvSpPr>
          <p:cNvPr id="2" name="标题 1"/>
          <p:cNvSpPr>
            <a:spLocks noGrp="1"/>
          </p:cNvSpPr>
          <p:nvPr>
            <p:ph type="title"/>
            <p:custDataLst>
              <p:tags r:id="rId5"/>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0" i="0" u="none" strike="noStrike" kern="1200" cap="none" spc="200" normalizeH="0" baseline="0" noProof="1" dirty="0">
                <a:solidFill>
                  <a:schemeClr val="tx1"/>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609600" y="685800"/>
            <a:ext cx="5486400" cy="5486400"/>
          </a:xfrm>
          <a:prstGeom prst="rect">
            <a:avLst/>
          </a:prstGeom>
        </p:spPr>
      </p:pic>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8"/>
            </p:custDataLst>
          </p:nvPr>
        </p:nvSpPr>
        <p:spPr>
          <a:xfrm>
            <a:off x="6640830" y="2562542"/>
            <a:ext cx="4359910" cy="1172210"/>
          </a:xfrm>
        </p:spPr>
        <p:txBody>
          <a:bodyPr vert="horz" lIns="90000" tIns="46800" rIns="90000" bIns="46800" rtlCol="0" anchor="b" anchorCtr="0">
            <a:normAutofit/>
          </a:bodyPr>
          <a:lstStyle>
            <a:lvl1pPr algn="r">
              <a:defRPr lang="zh-CN" altLang="en-US" sz="6600" b="0" spc="7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lvl="0" algn="r">
              <a:spcAft>
                <a:spcPts val="0"/>
              </a:spcAft>
              <a:buClrTx/>
              <a:buSzTx/>
              <a:buFontTx/>
            </a:pPr>
            <a:r>
              <a:rPr lang="zh-CN" altLang="en-US" dirty="0"/>
              <a:t>编辑标题</a:t>
            </a:r>
            <a:endParaRPr lang="zh-CN" altLang="en-US" dirty="0"/>
          </a:p>
        </p:txBody>
      </p:sp>
      <p:sp>
        <p:nvSpPr>
          <p:cNvPr id="8" name="任意多边形 1"/>
          <p:cNvSpPr/>
          <p:nvPr userDrawn="1">
            <p:custDataLst>
              <p:tags r:id="rId9"/>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9"/>
          <p:cNvSpPr>
            <a:spLocks noGrp="1"/>
          </p:cNvSpPr>
          <p:nvPr>
            <p:ph type="body" sz="quarter" idx="14"/>
            <p:custDataLst>
              <p:tags r:id="rId10"/>
            </p:custDataLst>
          </p:nvPr>
        </p:nvSpPr>
        <p:spPr>
          <a:xfrm>
            <a:off x="6640830" y="3809637"/>
            <a:ext cx="4196622" cy="501423"/>
          </a:xfrm>
        </p:spPr>
        <p:txBody>
          <a:bodyPr>
            <a:normAutofit/>
          </a:bodyPr>
          <a:lstStyle>
            <a:lvl1pPr marL="0" indent="0" algn="r">
              <a:buNone/>
              <a:defRPr sz="2000" baseline="0">
                <a:solidFill>
                  <a:schemeClr val="tx1">
                    <a:lumMod val="85000"/>
                    <a:lumOff val="1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p:txBody>
          <a:bodyPr/>
          <a:lstStyle>
            <a:lvl1pPr>
              <a:defRPr b="0" baseline="0">
                <a:solidFill>
                  <a:schemeClr val="tx1"/>
                </a:solidFill>
                <a:latin typeface="Arial" panose="020B0604020202020204" pitchFamily="34" charset="0"/>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userDrawn="1">
            <p:custDataLst>
              <p:tags r:id="rId3"/>
            </p:custDataLst>
          </p:nvPr>
        </p:nvGrpSpPr>
        <p:grpSpPr>
          <a:xfrm>
            <a:off x="0" y="0"/>
            <a:ext cx="12192000" cy="720090"/>
            <a:chOff x="0" y="0"/>
            <a:chExt cx="12192000" cy="720090"/>
          </a:xfrm>
        </p:grpSpPr>
        <p:pic>
          <p:nvPicPr>
            <p:cNvPr id="9" name="图片 8"/>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7"/>
              </p:custDataLst>
            </p:nvPr>
          </p:nvPicPr>
          <p:blipFill>
            <a:blip r:embed="rId8" r:link="rId9"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grpSp>
      <p:sp>
        <p:nvSpPr>
          <p:cNvPr id="2" name="标题 1"/>
          <p:cNvSpPr>
            <a:spLocks noGrp="1"/>
          </p:cNvSpPr>
          <p:nvPr>
            <p:ph type="title" hasCustomPrompt="1"/>
            <p:custDataLst>
              <p:tags r:id="rId10"/>
            </p:custDataLst>
          </p:nvPr>
        </p:nvSpPr>
        <p:spPr>
          <a:xfrm>
            <a:off x="1281600" y="1249200"/>
            <a:ext cx="9626400" cy="723600"/>
          </a:xfrm>
        </p:spPr>
        <p:txBody>
          <a:bodyPr anchor="ctr"/>
          <a:lstStyle>
            <a:lvl1pPr>
              <a:defRPr sz="3200" b="0" baseline="0">
                <a:solidFill>
                  <a:schemeClr val="tx1"/>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1"/>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2"/>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anchor="ctr" anchorCtr="0"/>
          <a:lstStyle>
            <a:lvl1pPr>
              <a:defRPr sz="3600" b="0" baseline="0">
                <a:solidFill>
                  <a:schemeClr val="tx1"/>
                </a:solidFill>
                <a:latin typeface="Arial" panose="020B0604020202020204" pitchFamily="34" charset="0"/>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userDrawn="1">
            <p:custDataLst>
              <p:tags r:id="rId3"/>
            </p:custDataLst>
          </p:nvPr>
        </p:nvGrpSpPr>
        <p:grpSpPr>
          <a:xfrm>
            <a:off x="0" y="0"/>
            <a:ext cx="12192000" cy="720090"/>
            <a:chOff x="0" y="0"/>
            <a:chExt cx="12192000" cy="720090"/>
          </a:xfrm>
        </p:grpSpPr>
        <p:pic>
          <p:nvPicPr>
            <p:cNvPr id="10" name="图片 9"/>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7"/>
              </p:custDataLst>
            </p:nvPr>
          </p:nvPicPr>
          <p:blipFill>
            <a:blip r:embed="rId8" r:link="rId9"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grpSp>
      <p:sp>
        <p:nvSpPr>
          <p:cNvPr id="2" name="标题 1"/>
          <p:cNvSpPr>
            <a:spLocks noGrp="1"/>
          </p:cNvSpPr>
          <p:nvPr>
            <p:ph type="title"/>
            <p:custDataLst>
              <p:tags r:id="rId10"/>
            </p:custDataLst>
          </p:nvPr>
        </p:nvSpPr>
        <p:spPr>
          <a:xfrm>
            <a:off x="612000" y="781200"/>
            <a:ext cx="10976400" cy="626400"/>
          </a:xfrm>
        </p:spPr>
        <p:txBody>
          <a:bodyPr anchor="ctr"/>
          <a:lstStyle>
            <a:lvl1pPr algn="ctr">
              <a:defRPr sz="3600" b="0" baseline="0">
                <a:solidFill>
                  <a:schemeClr val="tx1"/>
                </a:solidFill>
                <a:latin typeface="Arial" panose="020B0604020202020204" pitchFamily="34" charset="0"/>
                <a:ea typeface="汉仪旗黑-85S" panose="00020600040101010101" pitchFamily="18"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5"/>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userDrawn="1">
            <p:custDataLst>
              <p:tags r:id="rId3"/>
            </p:custDataLst>
          </p:nvPr>
        </p:nvGrpSpPr>
        <p:grpSpPr>
          <a:xfrm>
            <a:off x="0" y="0"/>
            <a:ext cx="12192000" cy="720090"/>
            <a:chOff x="0" y="0"/>
            <a:chExt cx="12192000" cy="720090"/>
          </a:xfrm>
        </p:grpSpPr>
        <p:pic>
          <p:nvPicPr>
            <p:cNvPr id="10" name="图片 9"/>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7"/>
              </p:custDataLst>
            </p:nvPr>
          </p:nvPicPr>
          <p:blipFill>
            <a:blip r:embed="rId8" r:link="rId9"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grpSp>
      <p:sp>
        <p:nvSpPr>
          <p:cNvPr id="2" name="标题 1"/>
          <p:cNvSpPr>
            <a:spLocks noGrp="1"/>
          </p:cNvSpPr>
          <p:nvPr>
            <p:ph type="title"/>
            <p:custDataLst>
              <p:tags r:id="rId10"/>
            </p:custDataLst>
          </p:nvPr>
        </p:nvSpPr>
        <p:spPr>
          <a:xfrm>
            <a:off x="604800" y="669600"/>
            <a:ext cx="10976400" cy="565200"/>
          </a:xfrm>
        </p:spPr>
        <p:txBody>
          <a:bodyPr anchor="ctr" anchorCtr="0"/>
          <a:lstStyle>
            <a:lvl1pPr algn="ctr">
              <a:defRPr sz="3200" b="0" baseline="0">
                <a:solidFill>
                  <a:schemeClr val="tx1"/>
                </a:solidFill>
                <a:latin typeface="Arial" panose="020B0604020202020204" pitchFamily="34" charset="0"/>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4"/>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5"/>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a:lstStyle>
            <a:lvl1pPr>
              <a:defRPr b="0" baseline="0">
                <a:solidFill>
                  <a:schemeClr val="tx1"/>
                </a:solidFill>
                <a:latin typeface="Arial" panose="020B0604020202020204" pitchFamily="34" charset="0"/>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237797"/>
            <a:ext cx="1620202" cy="1620202"/>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237797"/>
            <a:ext cx="1620202" cy="1620202"/>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anchor="b"/>
          <a:lstStyle>
            <a:lvl1pPr algn="ctr">
              <a:defRPr sz="6000" b="0" baseline="0">
                <a:solidFill>
                  <a:schemeClr val="tx1"/>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45.xml"/><Relationship Id="rId23" Type="http://schemas.openxmlformats.org/officeDocument/2006/relationships/tags" Target="../tags/tag144.xml"/><Relationship Id="rId22" Type="http://schemas.openxmlformats.org/officeDocument/2006/relationships/tags" Target="../tags/tag143.xml"/><Relationship Id="rId21" Type="http://schemas.openxmlformats.org/officeDocument/2006/relationships/tags" Target="../tags/tag142.xml"/><Relationship Id="rId20" Type="http://schemas.openxmlformats.org/officeDocument/2006/relationships/tags" Target="../tags/tag141.xml"/><Relationship Id="rId2" Type="http://schemas.openxmlformats.org/officeDocument/2006/relationships/slideLayout" Target="../slideLayouts/slideLayout13.xml"/><Relationship Id="rId19" Type="http://schemas.openxmlformats.org/officeDocument/2006/relationships/tags" Target="../tags/tag14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170" tIns="46990" rIns="90170" bIns="4699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47.xml"/><Relationship Id="rId1" Type="http://schemas.openxmlformats.org/officeDocument/2006/relationships/tags" Target="../tags/tag146.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164.xml"/><Relationship Id="rId2" Type="http://schemas.openxmlformats.org/officeDocument/2006/relationships/image" Target="../media/image8.png"/><Relationship Id="rId1" Type="http://schemas.openxmlformats.org/officeDocument/2006/relationships/tags" Target="../tags/tag163.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7.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69.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7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7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7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7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7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7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76.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7.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7.xml"/><Relationship Id="rId2" Type="http://schemas.openxmlformats.org/officeDocument/2006/relationships/tags" Target="../tags/tag177.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78.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7.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8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8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8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87.xml"/><Relationship Id="rId1" Type="http://schemas.openxmlformats.org/officeDocument/2006/relationships/tags" Target="../tags/tag18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88.xml"/></Relationships>
</file>

<file path=ppt/slides/_rels/slide28.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191.xml"/><Relationship Id="rId2" Type="http://schemas.openxmlformats.org/officeDocument/2006/relationships/tags" Target="../tags/tag190.xml"/><Relationship Id="rId16" Type="http://schemas.openxmlformats.org/officeDocument/2006/relationships/slideLayout" Target="../slideLayouts/slideLayout18.xml"/><Relationship Id="rId15" Type="http://schemas.openxmlformats.org/officeDocument/2006/relationships/tags" Target="../tags/tag198.xml"/><Relationship Id="rId14" Type="http://schemas.openxmlformats.org/officeDocument/2006/relationships/tags" Target="../tags/tag197.xml"/><Relationship Id="rId13" Type="http://schemas.openxmlformats.org/officeDocument/2006/relationships/tags" Target="../tags/tag196.xml"/><Relationship Id="rId12" Type="http://schemas.openxmlformats.org/officeDocument/2006/relationships/tags" Target="../tags/tag195.xml"/><Relationship Id="rId11" Type="http://schemas.openxmlformats.org/officeDocument/2006/relationships/image" Target="../media/image11.png"/><Relationship Id="rId10" Type="http://schemas.openxmlformats.org/officeDocument/2006/relationships/tags" Target="../tags/tag194.xml"/><Relationship Id="rId1" Type="http://schemas.openxmlformats.org/officeDocument/2006/relationships/tags" Target="../tags/tag18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99.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153.xml"/><Relationship Id="rId2" Type="http://schemas.openxmlformats.org/officeDocument/2006/relationships/image" Target="../media/image7.png"/><Relationship Id="rId1" Type="http://schemas.openxmlformats.org/officeDocument/2006/relationships/tags" Target="../tags/tag15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0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01.xml"/></Relationships>
</file>

<file path=ppt/slides/_rels/slide32.xml.rels><?xml version="1.0" encoding="UTF-8" standalone="yes"?>
<Relationships xmlns="http://schemas.openxmlformats.org/package/2006/relationships"><Relationship Id="rId9" Type="http://schemas.openxmlformats.org/officeDocument/2006/relationships/tags" Target="../tags/tag20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205.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204.xml"/><Relationship Id="rId2" Type="http://schemas.openxmlformats.org/officeDocument/2006/relationships/tags" Target="../tags/tag203.xml"/><Relationship Id="rId16" Type="http://schemas.openxmlformats.org/officeDocument/2006/relationships/slideLayout" Target="../slideLayouts/slideLayout18.xml"/><Relationship Id="rId15" Type="http://schemas.openxmlformats.org/officeDocument/2006/relationships/tags" Target="../tags/tag211.xml"/><Relationship Id="rId14" Type="http://schemas.openxmlformats.org/officeDocument/2006/relationships/tags" Target="../tags/tag210.xml"/><Relationship Id="rId13" Type="http://schemas.openxmlformats.org/officeDocument/2006/relationships/tags" Target="../tags/tag209.xml"/><Relationship Id="rId12" Type="http://schemas.openxmlformats.org/officeDocument/2006/relationships/tags" Target="../tags/tag208.xml"/><Relationship Id="rId11" Type="http://schemas.openxmlformats.org/officeDocument/2006/relationships/image" Target="../media/image12.png"/><Relationship Id="rId10" Type="http://schemas.openxmlformats.org/officeDocument/2006/relationships/tags" Target="../tags/tag207.xml"/><Relationship Id="rId1" Type="http://schemas.openxmlformats.org/officeDocument/2006/relationships/tags" Target="../tags/tag202.xml"/></Relationships>
</file>

<file path=ppt/slides/_rels/slide33.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media/image13.png"/><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213.xml"/><Relationship Id="rId12" Type="http://schemas.openxmlformats.org/officeDocument/2006/relationships/slideLayout" Target="../slideLayouts/slideLayout18.xml"/><Relationship Id="rId11" Type="http://schemas.openxmlformats.org/officeDocument/2006/relationships/tags" Target="../tags/tag218.xml"/><Relationship Id="rId10" Type="http://schemas.openxmlformats.org/officeDocument/2006/relationships/image" Target="../media/image14.png"/><Relationship Id="rId1" Type="http://schemas.openxmlformats.org/officeDocument/2006/relationships/tags" Target="../tags/tag21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19.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20.xml"/><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21.xml"/><Relationship Id="rId1" Type="http://schemas.openxmlformats.org/officeDocument/2006/relationships/image" Target="../media/image16.png"/></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7.xml"/><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26.xml"/></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7.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5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3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3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3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5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56.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7.xml"/><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tags" Target="../tags/tag16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a:xfrm>
            <a:off x="467995" y="2397760"/>
            <a:ext cx="5626735" cy="899160"/>
          </a:xfrm>
        </p:spPr>
        <p:txBody>
          <a:bodyPr/>
          <a:lstStyle/>
          <a:p>
            <a:pPr algn="l"/>
            <a:r>
              <a:rPr lang="zh-CN" altLang="en-US" dirty="0"/>
              <a:t>大数据与</a:t>
            </a:r>
            <a:r>
              <a:rPr lang="en-US" altLang="zh-CN" dirty="0"/>
              <a:t>hadoop</a:t>
            </a:r>
            <a:endParaRPr lang="en-US" altLang="zh-CN" dirty="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Hadoop</a:t>
            </a:r>
            <a:r>
              <a:t>重要组件</a:t>
            </a:r>
          </a:p>
        </p:txBody>
      </p:sp>
      <p:pic>
        <p:nvPicPr>
          <p:cNvPr id="3" name="图片 2"/>
          <p:cNvPicPr>
            <a:picLocks noChangeAspect="1"/>
          </p:cNvPicPr>
          <p:nvPr>
            <p:custDataLst>
              <p:tags r:id="rId1"/>
            </p:custDataLst>
          </p:nvPr>
        </p:nvPicPr>
        <p:blipFill>
          <a:blip r:embed="rId2"/>
          <a:stretch>
            <a:fillRect/>
          </a:stretch>
        </p:blipFill>
        <p:spPr>
          <a:xfrm>
            <a:off x="669925" y="884555"/>
            <a:ext cx="11187430" cy="519303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custDataLst>
              <p:tags r:id="rId1"/>
            </p:custDataLst>
          </p:nvPr>
        </p:nvSpPr>
        <p:spPr>
          <a:xfrm>
            <a:off x="5002145" y="902335"/>
            <a:ext cx="2239081" cy="706755"/>
          </a:xfrm>
          <a:prstGeom prst="rect">
            <a:avLst/>
          </a:prstGeom>
          <a:noFill/>
        </p:spPr>
        <p:txBody>
          <a:bodyPr wrap="square" rtlCol="0" anchor="ctr" anchorCtr="0">
            <a:spAutoFit/>
          </a:bodyPr>
          <a:lstStyle/>
          <a:p>
            <a:pPr lvl="0" algn="ctr">
              <a:buClrTx/>
              <a:buSzTx/>
              <a:buFontTx/>
            </a:pPr>
            <a:r>
              <a:rPr lang="zh-CN" altLang="en-US" sz="4000" b="1" spc="6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rPr>
              <a:t>目录</a:t>
            </a:r>
            <a:endParaRPr lang="zh-CN" altLang="en-US" sz="4000" b="1" spc="6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39" name="矩形 38"/>
          <p:cNvSpPr/>
          <p:nvPr>
            <p:custDataLst>
              <p:tags r:id="rId2"/>
            </p:custDataLst>
          </p:nvPr>
        </p:nvSpPr>
        <p:spPr>
          <a:xfrm>
            <a:off x="4469130" y="687387"/>
            <a:ext cx="3248724" cy="101600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41" name="矩形 40"/>
          <p:cNvSpPr/>
          <p:nvPr>
            <p:custDataLst>
              <p:tags r:id="rId3"/>
            </p:custDataLst>
          </p:nvPr>
        </p:nvSpPr>
        <p:spPr>
          <a:xfrm>
            <a:off x="4552886" y="762317"/>
            <a:ext cx="3248724" cy="101600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nvSpPr>
        <p:spPr>
          <a:xfrm>
            <a:off x="3789680" y="2243455"/>
            <a:ext cx="5426710" cy="3046095"/>
          </a:xfrm>
          <a:prstGeom prst="rect">
            <a:avLst/>
          </a:prstGeom>
          <a:noFill/>
        </p:spPr>
        <p:txBody>
          <a:bodyPr wrap="square" rtlCol="0">
            <a:spAutoFit/>
          </a:bodyPr>
          <a:p>
            <a:pPr marL="514350" indent="-514350">
              <a:buFont typeface="+mj-lt"/>
              <a:buAutoNum type="arabicPeriod"/>
            </a:pPr>
            <a:r>
              <a:rPr lang="en-US" altLang="zh-CN" sz="3200" b="1">
                <a:solidFill>
                  <a:schemeClr val="tx1"/>
                </a:solidFill>
              </a:rPr>
              <a:t>	</a:t>
            </a:r>
            <a:r>
              <a:rPr lang="zh-CN" altLang="en-US" sz="3200" b="1">
                <a:solidFill>
                  <a:schemeClr val="tx1"/>
                </a:solidFill>
              </a:rPr>
              <a:t>大数据</a:t>
            </a:r>
            <a:endParaRPr lang="zh-CN" altLang="en-US" sz="3200" b="1">
              <a:solidFill>
                <a:schemeClr val="tx1"/>
              </a:solidFill>
            </a:endParaRPr>
          </a:p>
          <a:p>
            <a:pPr marL="514350" indent="-514350">
              <a:buFont typeface="+mj-lt"/>
              <a:buAutoNum type="arabicPeriod"/>
            </a:pPr>
            <a:r>
              <a:rPr lang="en-US" altLang="zh-CN" sz="3200" b="1">
                <a:solidFill>
                  <a:schemeClr val="tx1"/>
                </a:solidFill>
              </a:rPr>
              <a:t>	Hadoop</a:t>
            </a:r>
            <a:endParaRPr lang="en-US" altLang="zh-CN" sz="3200" b="1">
              <a:solidFill>
                <a:schemeClr val="tx1"/>
              </a:solidFill>
            </a:endParaRPr>
          </a:p>
          <a:p>
            <a:pPr marL="514350" indent="-514350">
              <a:buAutoNum type="arabicPeriod"/>
            </a:pPr>
            <a:r>
              <a:rPr lang="en-US" altLang="zh-CN" sz="3200" b="1">
                <a:solidFill>
                  <a:srgbClr val="FF0000"/>
                </a:solidFill>
              </a:rPr>
              <a:t>	HDFS</a:t>
            </a:r>
            <a:endParaRPr lang="en-US" altLang="zh-CN" sz="3200" b="1">
              <a:solidFill>
                <a:srgbClr val="FF0000"/>
              </a:solidFill>
            </a:endParaRPr>
          </a:p>
          <a:p>
            <a:pPr marL="514350" indent="-514350">
              <a:buAutoNum type="arabicPeriod"/>
            </a:pPr>
            <a:r>
              <a:rPr lang="en-US" altLang="zh-CN" sz="3200" b="1"/>
              <a:t>	MapReduce</a:t>
            </a:r>
            <a:endParaRPr lang="en-US" altLang="zh-CN" sz="3200" b="1"/>
          </a:p>
          <a:p>
            <a:pPr marL="514350" indent="-514350">
              <a:buAutoNum type="arabicPeriod"/>
            </a:pPr>
            <a:r>
              <a:rPr lang="en-US" altLang="zh-CN" sz="3200" b="1"/>
              <a:t>	Yarn</a:t>
            </a:r>
            <a:endParaRPr lang="en-US" altLang="zh-CN" sz="3200" b="1"/>
          </a:p>
          <a:p>
            <a:pPr marL="514350" indent="-514350">
              <a:buAutoNum type="arabicPeriod"/>
            </a:pPr>
            <a:r>
              <a:rPr lang="en-US" altLang="zh-CN" sz="3200" b="1"/>
              <a:t>	HBase</a:t>
            </a:r>
            <a:endParaRPr lang="en-US" altLang="zh-CN" sz="3200" b="1"/>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443230"/>
            <a:ext cx="10852237" cy="441964"/>
          </a:xfrm>
        </p:spPr>
        <p:txBody>
          <a:bodyPr/>
          <a:p>
            <a:r>
              <a:rPr lang="en-US" altLang="zh-CN"/>
              <a:t>HDFS</a:t>
            </a:r>
            <a:r>
              <a:t>架构概述</a:t>
            </a:r>
          </a:p>
        </p:txBody>
      </p:sp>
      <p:pic>
        <p:nvPicPr>
          <p:cNvPr id="18" name="图片 17"/>
          <p:cNvPicPr/>
          <p:nvPr/>
        </p:nvPicPr>
        <p:blipFill rotWithShape="1">
          <a:blip r:embed="rId1">
            <a:extLst>
              <a:ext uri="{28A0092B-C50C-407E-A947-70E740481C1C}">
                <a14:useLocalDpi xmlns:a14="http://schemas.microsoft.com/office/drawing/2010/main" val="0"/>
              </a:ext>
            </a:extLst>
          </a:blip>
          <a:srcRect r="5580"/>
          <a:stretch>
            <a:fillRect/>
          </a:stretch>
        </p:blipFill>
        <p:spPr bwMode="auto">
          <a:xfrm>
            <a:off x="1591722" y="1543872"/>
            <a:ext cx="5102163" cy="3672408"/>
          </a:xfrm>
          <a:prstGeom prst="rect">
            <a:avLst/>
          </a:prstGeom>
          <a:noFill/>
          <a:ln>
            <a:noFill/>
          </a:ln>
        </p:spPr>
      </p:pic>
      <p:grpSp>
        <p:nvGrpSpPr>
          <p:cNvPr id="13" name="组合 12"/>
          <p:cNvGrpSpPr/>
          <p:nvPr/>
        </p:nvGrpSpPr>
        <p:grpSpPr>
          <a:xfrm>
            <a:off x="6488430" y="1471930"/>
            <a:ext cx="4111625" cy="2068830"/>
            <a:chOff x="10218" y="2318"/>
            <a:chExt cx="6475" cy="3258"/>
          </a:xfrm>
        </p:grpSpPr>
        <p:sp>
          <p:nvSpPr>
            <p:cNvPr id="3" name="矩形 2"/>
            <p:cNvSpPr/>
            <p:nvPr/>
          </p:nvSpPr>
          <p:spPr>
            <a:xfrm>
              <a:off x="10218" y="2318"/>
              <a:ext cx="6237" cy="130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en-US" altLang="zh-CN" sz="1600" kern="100" dirty="0">
                  <a:solidFill>
                    <a:srgbClr val="7030A0"/>
                  </a:solidFill>
                  <a:latin typeface="Times New Roman" panose="02020603050405020304" pitchFamily="18" charset="0"/>
                </a:rPr>
                <a:t>1</a:t>
              </a:r>
              <a:r>
                <a:rPr lang="zh-CN" altLang="en-US" sz="1600" kern="100" dirty="0">
                  <a:solidFill>
                    <a:srgbClr val="7030A0"/>
                  </a:solidFill>
                  <a:latin typeface="Times New Roman" panose="02020603050405020304" pitchFamily="18" charset="0"/>
                </a:rPr>
                <a:t>）</a:t>
              </a:r>
              <a:r>
                <a:rPr lang="en-US" altLang="zh-CN" sz="1600" kern="100" dirty="0" err="1">
                  <a:solidFill>
                    <a:srgbClr val="7030A0"/>
                  </a:solidFill>
                  <a:latin typeface="Times New Roman" panose="02020603050405020304" pitchFamily="18" charset="0"/>
                </a:rPr>
                <a:t>NameNode</a:t>
              </a:r>
              <a:r>
                <a:rPr lang="zh-CN" altLang="zh-CN" sz="1600" kern="100" dirty="0">
                  <a:solidFill>
                    <a:srgbClr val="7030A0"/>
                  </a:solidFill>
                  <a:latin typeface="Times New Roman" panose="02020603050405020304" pitchFamily="18" charset="0"/>
                </a:rPr>
                <a:t>（</a:t>
              </a:r>
              <a:r>
                <a:rPr lang="en-US" altLang="zh-CN" sz="1600" kern="100" dirty="0" err="1">
                  <a:solidFill>
                    <a:srgbClr val="7030A0"/>
                  </a:solidFill>
                  <a:latin typeface="Times New Roman" panose="02020603050405020304" pitchFamily="18" charset="0"/>
                </a:rPr>
                <a:t>nn</a:t>
              </a:r>
              <a:r>
                <a:rPr lang="zh-CN" altLang="zh-CN" sz="1600" kern="100" dirty="0">
                  <a:solidFill>
                    <a:srgbClr val="7030A0"/>
                  </a:solidFill>
                  <a:latin typeface="Times New Roman" panose="02020603050405020304" pitchFamily="18" charset="0"/>
                </a:rPr>
                <a:t>）：就是</a:t>
              </a:r>
              <a:r>
                <a:rPr lang="en-US" altLang="zh-CN" sz="1600" kern="100" dirty="0">
                  <a:solidFill>
                    <a:srgbClr val="7030A0"/>
                  </a:solidFill>
                  <a:latin typeface="Times New Roman" panose="02020603050405020304" pitchFamily="18" charset="0"/>
                </a:rPr>
                <a:t>Master</a:t>
              </a:r>
              <a:r>
                <a:rPr lang="zh-CN" altLang="zh-CN" sz="1600" kern="100" dirty="0">
                  <a:solidFill>
                    <a:srgbClr val="7030A0"/>
                  </a:solidFill>
                  <a:latin typeface="Times New Roman" panose="02020603050405020304" pitchFamily="18" charset="0"/>
                </a:rPr>
                <a:t>，它是一个主管、管理者。</a:t>
              </a:r>
              <a:endParaRPr lang="zh-CN" altLang="zh-CN" sz="1600" kern="100" dirty="0">
                <a:solidFill>
                  <a:srgbClr val="7030A0"/>
                </a:solidFill>
                <a:latin typeface="Times New Roman" panose="02020603050405020304" pitchFamily="18" charset="0"/>
              </a:endParaRPr>
            </a:p>
          </p:txBody>
        </p:sp>
        <p:grpSp>
          <p:nvGrpSpPr>
            <p:cNvPr id="11" name="组合 10"/>
            <p:cNvGrpSpPr/>
            <p:nvPr/>
          </p:nvGrpSpPr>
          <p:grpSpPr>
            <a:xfrm>
              <a:off x="10521" y="3376"/>
              <a:ext cx="6172" cy="2200"/>
              <a:chOff x="10521" y="3376"/>
              <a:chExt cx="6172" cy="2200"/>
            </a:xfrm>
          </p:grpSpPr>
          <p:sp>
            <p:nvSpPr>
              <p:cNvPr id="4" name="矩形 3"/>
              <p:cNvSpPr/>
              <p:nvPr/>
            </p:nvSpPr>
            <p:spPr>
              <a:xfrm>
                <a:off x="10542" y="3376"/>
                <a:ext cx="4931" cy="72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zh-CN" altLang="zh-CN" sz="1600" kern="100" dirty="0">
                    <a:solidFill>
                      <a:srgbClr val="000000"/>
                    </a:solidFill>
                    <a:latin typeface="Times New Roman" panose="02020603050405020304" pitchFamily="18" charset="0"/>
                    <a:cs typeface="Times New Roman" panose="02020603050405020304" pitchFamily="18" charset="0"/>
                  </a:rPr>
                  <a:t>（</a:t>
                </a:r>
                <a:r>
                  <a:rPr lang="en-US" altLang="zh-CN" sz="1600" kern="100" dirty="0">
                    <a:solidFill>
                      <a:srgbClr val="000000"/>
                    </a:solidFill>
                    <a:latin typeface="Times New Roman" panose="02020603050405020304" pitchFamily="18" charset="0"/>
                    <a:cs typeface="Times New Roman" panose="02020603050405020304" pitchFamily="18" charset="0"/>
                  </a:rPr>
                  <a:t>1</a:t>
                </a:r>
                <a:r>
                  <a:rPr lang="zh-CN" altLang="zh-CN" sz="1600" kern="100" dirty="0">
                    <a:solidFill>
                      <a:srgbClr val="000000"/>
                    </a:solidFill>
                    <a:latin typeface="Times New Roman" panose="02020603050405020304" pitchFamily="18" charset="0"/>
                    <a:cs typeface="Times New Roman" panose="02020603050405020304" pitchFamily="18" charset="0"/>
                  </a:rPr>
                  <a:t>）管理</a:t>
                </a:r>
                <a:r>
                  <a:rPr lang="en-US" altLang="zh-CN" sz="1600" kern="100" dirty="0">
                    <a:solidFill>
                      <a:srgbClr val="000000"/>
                    </a:solidFill>
                    <a:latin typeface="Times New Roman" panose="02020603050405020304" pitchFamily="18" charset="0"/>
                    <a:cs typeface="Times New Roman" panose="02020603050405020304" pitchFamily="18" charset="0"/>
                  </a:rPr>
                  <a:t>HDFS</a:t>
                </a:r>
                <a:r>
                  <a:rPr lang="zh-CN" altLang="zh-CN" sz="1600" kern="100" dirty="0">
                    <a:solidFill>
                      <a:srgbClr val="000000"/>
                    </a:solidFill>
                    <a:latin typeface="Times New Roman" panose="02020603050405020304" pitchFamily="18" charset="0"/>
                    <a:cs typeface="Times New Roman" panose="02020603050405020304" pitchFamily="18" charset="0"/>
                  </a:rPr>
                  <a:t>的名称空间；</a:t>
                </a:r>
                <a:endParaRPr lang="zh-CN" altLang="zh-CN" sz="1600" kern="100" dirty="0">
                  <a:latin typeface="Calibri" panose="020F0502020204030204" charset="0"/>
                  <a:cs typeface="Times New Roman" panose="02020603050405020304" pitchFamily="18" charset="0"/>
                </a:endParaRPr>
              </a:p>
            </p:txBody>
          </p:sp>
          <p:sp>
            <p:nvSpPr>
              <p:cNvPr id="5" name="矩形 4"/>
              <p:cNvSpPr/>
              <p:nvPr/>
            </p:nvSpPr>
            <p:spPr>
              <a:xfrm>
                <a:off x="10967" y="4006"/>
                <a:ext cx="5602" cy="53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1600" kern="100" dirty="0">
                    <a:latin typeface="Times New Roman" panose="02020603050405020304" pitchFamily="18" charset="0"/>
                    <a:cs typeface="Times New Roman" panose="02020603050405020304" pitchFamily="18" charset="0"/>
                  </a:rPr>
                  <a:t>（</a:t>
                </a:r>
                <a:r>
                  <a:rPr lang="en-US" altLang="zh-CN" sz="1600" kern="100" dirty="0">
                    <a:latin typeface="Times New Roman" panose="02020603050405020304" pitchFamily="18" charset="0"/>
                  </a:rPr>
                  <a:t>2</a:t>
                </a:r>
                <a:r>
                  <a:rPr lang="zh-CN" altLang="zh-CN" sz="1600" kern="100" dirty="0">
                    <a:latin typeface="Times New Roman" panose="02020603050405020304" pitchFamily="18" charset="0"/>
                    <a:cs typeface="Times New Roman" panose="02020603050405020304" pitchFamily="18" charset="0"/>
                  </a:rPr>
                  <a:t>）</a:t>
                </a:r>
                <a:r>
                  <a:rPr lang="zh-CN" altLang="zh-CN" sz="1600" kern="100" dirty="0">
                    <a:solidFill>
                      <a:srgbClr val="000000"/>
                    </a:solidFill>
                    <a:latin typeface="Times New Roman" panose="02020603050405020304" pitchFamily="18" charset="0"/>
                    <a:cs typeface="Times New Roman" panose="02020603050405020304" pitchFamily="18" charset="0"/>
                  </a:rPr>
                  <a:t>配置</a:t>
                </a:r>
                <a:r>
                  <a:rPr lang="en-US" altLang="zh-CN" sz="1600" kern="100" dirty="0" err="1">
                    <a:solidFill>
                      <a:srgbClr val="000000"/>
                    </a:solidFill>
                    <a:latin typeface="宋体" panose="02010600030101010101" pitchFamily="2" charset="-122"/>
                    <a:cs typeface="Times New Roman" panose="02020603050405020304" pitchFamily="18" charset="0"/>
                  </a:rPr>
                  <a:t>副本策略</a:t>
                </a:r>
                <a:r>
                  <a:rPr lang="zh-CN" altLang="zh-CN" sz="1600" kern="100" dirty="0">
                    <a:solidFill>
                      <a:srgbClr val="000000"/>
                    </a:solidFill>
                    <a:latin typeface="Times New Roman" panose="02020603050405020304" pitchFamily="18" charset="0"/>
                    <a:cs typeface="Times New Roman" panose="02020603050405020304" pitchFamily="18" charset="0"/>
                  </a:rPr>
                  <a:t>；</a:t>
                </a:r>
                <a:endParaRPr lang="zh-CN" altLang="zh-CN" sz="1600" kern="100" dirty="0">
                  <a:latin typeface="Calibri" panose="020F0502020204030204" charset="0"/>
                  <a:cs typeface="Times New Roman" panose="02020603050405020304" pitchFamily="18" charset="0"/>
                </a:endParaRPr>
              </a:p>
            </p:txBody>
          </p:sp>
          <p:sp>
            <p:nvSpPr>
              <p:cNvPr id="6" name="矩形 5"/>
              <p:cNvSpPr/>
              <p:nvPr/>
            </p:nvSpPr>
            <p:spPr>
              <a:xfrm>
                <a:off x="10521" y="4405"/>
                <a:ext cx="6173" cy="66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pPr>
                <a:r>
                  <a:rPr lang="zh-CN" altLang="zh-CN" sz="1600" kern="100" dirty="0">
                    <a:solidFill>
                      <a:srgbClr val="000000"/>
                    </a:solidFill>
                    <a:latin typeface="Times New Roman" panose="02020603050405020304" pitchFamily="18" charset="0"/>
                    <a:cs typeface="Times New Roman" panose="02020603050405020304" pitchFamily="18" charset="0"/>
                  </a:rPr>
                  <a:t>（</a:t>
                </a:r>
                <a:r>
                  <a:rPr lang="en-US" altLang="zh-CN" sz="1600" kern="100" dirty="0">
                    <a:solidFill>
                      <a:srgbClr val="000000"/>
                    </a:solidFill>
                    <a:latin typeface="Times New Roman" panose="02020603050405020304" pitchFamily="18" charset="0"/>
                    <a:cs typeface="Times New Roman" panose="02020603050405020304" pitchFamily="18" charset="0"/>
                  </a:rPr>
                  <a:t>3</a:t>
                </a:r>
                <a:r>
                  <a:rPr lang="zh-CN" altLang="zh-CN" sz="1600" kern="100" dirty="0">
                    <a:solidFill>
                      <a:srgbClr val="000000"/>
                    </a:solidFill>
                    <a:latin typeface="Times New Roman" panose="02020603050405020304" pitchFamily="18" charset="0"/>
                    <a:cs typeface="Times New Roman" panose="02020603050405020304" pitchFamily="18" charset="0"/>
                  </a:rPr>
                  <a:t>）</a:t>
                </a:r>
                <a:r>
                  <a:rPr lang="zh-CN" altLang="zh-CN" sz="1600" kern="100" dirty="0">
                    <a:latin typeface="Times New Roman" panose="02020603050405020304" pitchFamily="18" charset="0"/>
                    <a:cs typeface="Times New Roman" panose="02020603050405020304" pitchFamily="18" charset="0"/>
                  </a:rPr>
                  <a:t>管理</a:t>
                </a:r>
                <a:r>
                  <a:rPr lang="en-US" altLang="zh-CN" sz="1600" kern="100" dirty="0" err="1">
                    <a:latin typeface="宋体" panose="02010600030101010101" pitchFamily="2" charset="-122"/>
                  </a:rPr>
                  <a:t>数据块（</a:t>
                </a:r>
                <a:r>
                  <a:rPr lang="en-US" altLang="zh-CN" sz="1600" kern="100" dirty="0" err="1">
                    <a:solidFill>
                      <a:srgbClr val="000000"/>
                    </a:solidFill>
                    <a:latin typeface="Times New Roman" panose="02020603050405020304" pitchFamily="18" charset="0"/>
                  </a:rPr>
                  <a:t>Block</a:t>
                </a:r>
                <a:r>
                  <a:rPr lang="en-US" altLang="zh-CN" sz="1600" kern="100" dirty="0">
                    <a:latin typeface="宋体" panose="02010600030101010101" pitchFamily="2" charset="-122"/>
                  </a:rPr>
                  <a:t>）</a:t>
                </a:r>
                <a:r>
                  <a:rPr lang="zh-CN" altLang="zh-CN" sz="1600" kern="100" dirty="0">
                    <a:latin typeface="Times New Roman" panose="02020603050405020304" pitchFamily="18" charset="0"/>
                    <a:cs typeface="Times New Roman" panose="02020603050405020304" pitchFamily="18" charset="0"/>
                  </a:rPr>
                  <a:t>映射信息；</a:t>
                </a:r>
                <a:endParaRPr lang="zh-CN" altLang="en-US" sz="1600" dirty="0"/>
              </a:p>
            </p:txBody>
          </p:sp>
          <p:sp>
            <p:nvSpPr>
              <p:cNvPr id="7" name="矩形 6"/>
              <p:cNvSpPr/>
              <p:nvPr/>
            </p:nvSpPr>
            <p:spPr>
              <a:xfrm>
                <a:off x="10967" y="5044"/>
                <a:ext cx="4330" cy="533"/>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Aft>
                    <a:spcPts val="0"/>
                  </a:spcAft>
                </a:pPr>
                <a:r>
                  <a:rPr lang="zh-CN" altLang="zh-CN" sz="1600" kern="100" dirty="0">
                    <a:latin typeface="Times New Roman" panose="02020603050405020304" pitchFamily="18" charset="0"/>
                  </a:rPr>
                  <a:t>（</a:t>
                </a:r>
                <a:r>
                  <a:rPr lang="en-US" altLang="zh-CN" sz="1600" kern="100" dirty="0">
                    <a:latin typeface="Times New Roman" panose="02020603050405020304" pitchFamily="18" charset="0"/>
                  </a:rPr>
                  <a:t>4</a:t>
                </a:r>
                <a:r>
                  <a:rPr lang="zh-CN" altLang="zh-CN" sz="1600" kern="100" dirty="0">
                    <a:latin typeface="Times New Roman" panose="02020603050405020304" pitchFamily="18" charset="0"/>
                  </a:rPr>
                  <a:t>）处理客户端读写请求。</a:t>
                </a:r>
                <a:endParaRPr lang="zh-CN" altLang="zh-CN" sz="1600" kern="100" dirty="0">
                  <a:latin typeface="Times New Roman" panose="02020603050405020304" pitchFamily="18" charset="0"/>
                </a:endParaRPr>
              </a:p>
            </p:txBody>
          </p:sp>
        </p:grpSp>
      </p:grpSp>
      <p:grpSp>
        <p:nvGrpSpPr>
          <p:cNvPr id="14" name="组合 13"/>
          <p:cNvGrpSpPr/>
          <p:nvPr/>
        </p:nvGrpSpPr>
        <p:grpSpPr>
          <a:xfrm>
            <a:off x="6488430" y="3754755"/>
            <a:ext cx="3808730" cy="1630045"/>
            <a:chOff x="10218" y="5913"/>
            <a:chExt cx="5998" cy="2567"/>
          </a:xfrm>
        </p:grpSpPr>
        <p:sp>
          <p:nvSpPr>
            <p:cNvPr id="8" name="矩形 7"/>
            <p:cNvSpPr/>
            <p:nvPr/>
          </p:nvSpPr>
          <p:spPr>
            <a:xfrm>
              <a:off x="10218" y="5913"/>
              <a:ext cx="5999" cy="124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en-US" altLang="zh-CN" sz="1600" kern="100" dirty="0">
                  <a:solidFill>
                    <a:srgbClr val="7030A0"/>
                  </a:solidFill>
                  <a:latin typeface="Times New Roman" panose="02020603050405020304" pitchFamily="18" charset="0"/>
                  <a:cs typeface="Times New Roman" panose="02020603050405020304" pitchFamily="18" charset="0"/>
                </a:rPr>
                <a:t>2</a:t>
              </a:r>
              <a:r>
                <a:rPr lang="zh-CN" altLang="zh-CN" sz="1600" kern="100" dirty="0">
                  <a:solidFill>
                    <a:srgbClr val="7030A0"/>
                  </a:solidFill>
                  <a:latin typeface="Times New Roman" panose="02020603050405020304" pitchFamily="18" charset="0"/>
                  <a:cs typeface="Times New Roman" panose="02020603050405020304" pitchFamily="18" charset="0"/>
                </a:rPr>
                <a:t>）</a:t>
              </a:r>
              <a:r>
                <a:rPr lang="en-US" altLang="zh-CN" sz="1600" kern="100" dirty="0" err="1">
                  <a:solidFill>
                    <a:srgbClr val="7030A0"/>
                  </a:solidFill>
                  <a:latin typeface="Times New Roman" panose="02020603050405020304" pitchFamily="18" charset="0"/>
                  <a:cs typeface="Times New Roman" panose="02020603050405020304" pitchFamily="18" charset="0"/>
                </a:rPr>
                <a:t>DataNode</a:t>
              </a:r>
              <a:r>
                <a:rPr lang="zh-CN" altLang="zh-CN" sz="1600" kern="100" dirty="0">
                  <a:solidFill>
                    <a:srgbClr val="7030A0"/>
                  </a:solidFill>
                  <a:latin typeface="Times New Roman" panose="02020603050405020304" pitchFamily="18" charset="0"/>
                  <a:cs typeface="Times New Roman" panose="02020603050405020304" pitchFamily="18" charset="0"/>
                </a:rPr>
                <a:t>：就是</a:t>
              </a:r>
              <a:r>
                <a:rPr lang="en-US" altLang="zh-CN" sz="1600" kern="100" dirty="0">
                  <a:solidFill>
                    <a:srgbClr val="7030A0"/>
                  </a:solidFill>
                  <a:latin typeface="Times New Roman" panose="02020603050405020304" pitchFamily="18" charset="0"/>
                  <a:cs typeface="Times New Roman" panose="02020603050405020304" pitchFamily="18" charset="0"/>
                </a:rPr>
                <a:t>Slave</a:t>
              </a:r>
              <a:r>
                <a:rPr lang="zh-CN" altLang="zh-CN" sz="1600" kern="100" dirty="0">
                  <a:solidFill>
                    <a:srgbClr val="7030A0"/>
                  </a:solidFill>
                  <a:latin typeface="Times New Roman" panose="02020603050405020304" pitchFamily="18" charset="0"/>
                  <a:cs typeface="Times New Roman" panose="02020603050405020304" pitchFamily="18" charset="0"/>
                </a:rPr>
                <a:t>。</a:t>
              </a:r>
              <a:r>
                <a:rPr lang="en-US" altLang="zh-CN" sz="1600" kern="100" dirty="0" err="1">
                  <a:solidFill>
                    <a:srgbClr val="7030A0"/>
                  </a:solidFill>
                  <a:latin typeface="Times New Roman" panose="02020603050405020304" pitchFamily="18" charset="0"/>
                  <a:cs typeface="Times New Roman" panose="02020603050405020304" pitchFamily="18" charset="0"/>
                </a:rPr>
                <a:t>NameNode</a:t>
              </a:r>
              <a:r>
                <a:rPr lang="zh-CN" altLang="zh-CN" sz="1600" kern="100" dirty="0">
                  <a:solidFill>
                    <a:srgbClr val="7030A0"/>
                  </a:solidFill>
                  <a:latin typeface="Times New Roman" panose="02020603050405020304" pitchFamily="18" charset="0"/>
                  <a:cs typeface="Times New Roman" panose="02020603050405020304" pitchFamily="18" charset="0"/>
                </a:rPr>
                <a:t>下达命令，</a:t>
              </a:r>
              <a:r>
                <a:rPr lang="en-US" altLang="zh-CN" sz="1600" kern="100" dirty="0" err="1">
                  <a:solidFill>
                    <a:srgbClr val="7030A0"/>
                  </a:solidFill>
                  <a:latin typeface="Times New Roman" panose="02020603050405020304" pitchFamily="18" charset="0"/>
                  <a:cs typeface="Times New Roman" panose="02020603050405020304" pitchFamily="18" charset="0"/>
                </a:rPr>
                <a:t>DataNode</a:t>
              </a:r>
              <a:r>
                <a:rPr lang="zh-CN" altLang="zh-CN" sz="1600" kern="100" dirty="0">
                  <a:solidFill>
                    <a:srgbClr val="7030A0"/>
                  </a:solidFill>
                  <a:latin typeface="Times New Roman" panose="02020603050405020304" pitchFamily="18" charset="0"/>
                  <a:cs typeface="Times New Roman" panose="02020603050405020304" pitchFamily="18" charset="0"/>
                </a:rPr>
                <a:t>执行实际的操作。</a:t>
              </a:r>
              <a:endParaRPr lang="zh-CN" altLang="zh-CN" sz="1600" kern="100" dirty="0">
                <a:solidFill>
                  <a:srgbClr val="7030A0"/>
                </a:solidFill>
                <a:latin typeface="Calibri" panose="020F0502020204030204" charset="0"/>
                <a:cs typeface="Times New Roman" panose="02020603050405020304" pitchFamily="18" charset="0"/>
              </a:endParaRPr>
            </a:p>
          </p:txBody>
        </p:sp>
        <p:grpSp>
          <p:nvGrpSpPr>
            <p:cNvPr id="12" name="组合 11"/>
            <p:cNvGrpSpPr/>
            <p:nvPr/>
          </p:nvGrpSpPr>
          <p:grpSpPr>
            <a:xfrm>
              <a:off x="10491" y="7222"/>
              <a:ext cx="5168" cy="1259"/>
              <a:chOff x="10491" y="7222"/>
              <a:chExt cx="5168" cy="1259"/>
            </a:xfrm>
          </p:grpSpPr>
          <p:sp>
            <p:nvSpPr>
              <p:cNvPr id="9" name="矩形 8"/>
              <p:cNvSpPr/>
              <p:nvPr/>
            </p:nvSpPr>
            <p:spPr>
              <a:xfrm>
                <a:off x="10900" y="7222"/>
                <a:ext cx="4007" cy="533"/>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1600" kern="100" dirty="0">
                    <a:solidFill>
                      <a:srgbClr val="000000"/>
                    </a:solidFill>
                    <a:latin typeface="Times New Roman" panose="02020603050405020304" pitchFamily="18" charset="0"/>
                    <a:cs typeface="Times New Roman" panose="02020603050405020304" pitchFamily="18" charset="0"/>
                  </a:rPr>
                  <a:t>（</a:t>
                </a:r>
                <a:r>
                  <a:rPr lang="en-US" altLang="zh-CN" sz="1600" kern="100" dirty="0">
                    <a:solidFill>
                      <a:srgbClr val="000000"/>
                    </a:solidFill>
                    <a:latin typeface="Times New Roman" panose="02020603050405020304" pitchFamily="18" charset="0"/>
                  </a:rPr>
                  <a:t>1</a:t>
                </a:r>
                <a:r>
                  <a:rPr lang="zh-CN" altLang="zh-CN" sz="1600" kern="100" dirty="0">
                    <a:solidFill>
                      <a:srgbClr val="000000"/>
                    </a:solidFill>
                    <a:latin typeface="Times New Roman" panose="02020603050405020304" pitchFamily="18" charset="0"/>
                    <a:cs typeface="Times New Roman" panose="02020603050405020304" pitchFamily="18" charset="0"/>
                  </a:rPr>
                  <a:t>）存储实际的数据块；</a:t>
                </a:r>
                <a:endParaRPr lang="zh-CN" altLang="en-US" sz="1600" dirty="0"/>
              </a:p>
            </p:txBody>
          </p:sp>
          <p:sp>
            <p:nvSpPr>
              <p:cNvPr id="10" name="矩形 9"/>
              <p:cNvSpPr/>
              <p:nvPr/>
            </p:nvSpPr>
            <p:spPr>
              <a:xfrm>
                <a:off x="10491" y="7755"/>
                <a:ext cx="5168" cy="72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zh-CN" altLang="zh-CN" sz="1600" kern="100" dirty="0">
                    <a:solidFill>
                      <a:srgbClr val="000000"/>
                    </a:solidFill>
                    <a:latin typeface="Times New Roman" panose="02020603050405020304" pitchFamily="18" charset="0"/>
                    <a:cs typeface="Times New Roman" panose="02020603050405020304" pitchFamily="18" charset="0"/>
                  </a:rPr>
                  <a:t>（</a:t>
                </a:r>
                <a:r>
                  <a:rPr lang="en-US" altLang="zh-CN" sz="1600" kern="100" dirty="0">
                    <a:solidFill>
                      <a:srgbClr val="000000"/>
                    </a:solidFill>
                    <a:latin typeface="Times New Roman" panose="02020603050405020304" pitchFamily="18" charset="0"/>
                    <a:cs typeface="Times New Roman" panose="02020603050405020304" pitchFamily="18" charset="0"/>
                  </a:rPr>
                  <a:t>2</a:t>
                </a:r>
                <a:r>
                  <a:rPr lang="zh-CN" altLang="zh-CN" sz="1600" kern="100" dirty="0">
                    <a:solidFill>
                      <a:srgbClr val="000000"/>
                    </a:solidFill>
                    <a:latin typeface="Times New Roman" panose="02020603050405020304" pitchFamily="18" charset="0"/>
                    <a:cs typeface="Times New Roman" panose="02020603050405020304" pitchFamily="18" charset="0"/>
                  </a:rPr>
                  <a:t>）执行数据块的读</a:t>
                </a:r>
                <a:r>
                  <a:rPr lang="en-US" altLang="zh-CN" sz="1600" kern="100" dirty="0">
                    <a:solidFill>
                      <a:srgbClr val="000000"/>
                    </a:solidFill>
                    <a:latin typeface="Times New Roman" panose="02020603050405020304" pitchFamily="18" charset="0"/>
                    <a:cs typeface="Times New Roman" panose="02020603050405020304" pitchFamily="18" charset="0"/>
                  </a:rPr>
                  <a:t>/</a:t>
                </a:r>
                <a:r>
                  <a:rPr lang="zh-CN" altLang="zh-CN" sz="1600" kern="100" dirty="0">
                    <a:solidFill>
                      <a:srgbClr val="000000"/>
                    </a:solidFill>
                    <a:latin typeface="Times New Roman" panose="02020603050405020304" pitchFamily="18" charset="0"/>
                    <a:cs typeface="Times New Roman" panose="02020603050405020304" pitchFamily="18" charset="0"/>
                  </a:rPr>
                  <a:t>写操作。</a:t>
                </a:r>
                <a:endParaRPr lang="zh-CN" altLang="zh-CN" sz="1600" kern="100" dirty="0">
                  <a:latin typeface="Calibri" panose="020F0502020204030204" charset="0"/>
                  <a:cs typeface="Times New Roman" panose="02020603050405020304" pitchFamily="18" charset="0"/>
                </a:endParaRPr>
              </a:p>
            </p:txBody>
          </p:sp>
        </p:grpSp>
      </p:grpSp>
    </p:spTree>
    <p:custDataLst>
      <p:tags r:id="rId2"/>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1756410" y="915035"/>
            <a:ext cx="9298305" cy="5126446"/>
            <a:chOff x="2966" y="2264"/>
            <a:chExt cx="13267" cy="6112"/>
          </a:xfrm>
        </p:grpSpPr>
        <p:sp>
          <p:nvSpPr>
            <p:cNvPr id="3" name="矩形 2"/>
            <p:cNvSpPr/>
            <p:nvPr/>
          </p:nvSpPr>
          <p:spPr>
            <a:xfrm>
              <a:off x="2966" y="2264"/>
              <a:ext cx="6237" cy="54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en-US" altLang="zh-CN" sz="1600" kern="100" dirty="0">
                  <a:solidFill>
                    <a:srgbClr val="7030A0"/>
                  </a:solidFill>
                  <a:latin typeface="Times New Roman" panose="02020603050405020304" pitchFamily="18" charset="0"/>
                </a:rPr>
                <a:t>3</a:t>
              </a:r>
              <a:r>
                <a:rPr lang="zh-CN" altLang="en-US" sz="1600" kern="100" dirty="0">
                  <a:solidFill>
                    <a:srgbClr val="7030A0"/>
                  </a:solidFill>
                  <a:latin typeface="Times New Roman" panose="02020603050405020304" pitchFamily="18" charset="0"/>
                </a:rPr>
                <a:t>）</a:t>
              </a:r>
              <a:r>
                <a:rPr lang="en-US" altLang="zh-CN" sz="1600" kern="100" dirty="0">
                  <a:solidFill>
                    <a:srgbClr val="7030A0"/>
                  </a:solidFill>
                  <a:latin typeface="Times New Roman" panose="02020603050405020304" pitchFamily="18" charset="0"/>
                </a:rPr>
                <a:t>Client</a:t>
              </a:r>
              <a:r>
                <a:rPr lang="zh-CN" altLang="en-US" sz="1600" kern="100" dirty="0">
                  <a:solidFill>
                    <a:srgbClr val="7030A0"/>
                  </a:solidFill>
                  <a:latin typeface="Times New Roman" panose="02020603050405020304" pitchFamily="18" charset="0"/>
                </a:rPr>
                <a:t>：就是客户端。</a:t>
              </a:r>
              <a:endParaRPr lang="zh-CN" altLang="zh-CN" sz="1600" kern="100" dirty="0">
                <a:solidFill>
                  <a:srgbClr val="7030A0"/>
                </a:solidFill>
                <a:latin typeface="Times New Roman" panose="02020603050405020304" pitchFamily="18" charset="0"/>
              </a:endParaRPr>
            </a:p>
          </p:txBody>
        </p:sp>
        <p:sp>
          <p:nvSpPr>
            <p:cNvPr id="4" name="矩形 3"/>
            <p:cNvSpPr/>
            <p:nvPr/>
          </p:nvSpPr>
          <p:spPr>
            <a:xfrm>
              <a:off x="3437" y="2884"/>
              <a:ext cx="12796" cy="49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zh-CN" altLang="en-US" sz="1400" dirty="0"/>
                <a:t>（</a:t>
              </a:r>
              <a:r>
                <a:rPr lang="en-US" altLang="zh-CN" sz="1400" dirty="0"/>
                <a:t>1</a:t>
              </a:r>
              <a:r>
                <a:rPr lang="zh-CN" altLang="en-US" sz="1400" dirty="0"/>
                <a:t>）</a:t>
              </a:r>
              <a:r>
                <a:rPr lang="zh-CN" altLang="zh-CN" sz="1400" dirty="0"/>
                <a:t>文件切分。文件上传</a:t>
              </a:r>
              <a:r>
                <a:rPr lang="en-US" altLang="zh-CN" sz="1400" dirty="0"/>
                <a:t>HDFS</a:t>
              </a:r>
              <a:r>
                <a:rPr lang="zh-CN" altLang="zh-CN" sz="1400" dirty="0"/>
                <a:t>的时候，</a:t>
              </a:r>
              <a:r>
                <a:rPr lang="en-US" altLang="zh-CN" sz="1400" dirty="0"/>
                <a:t>Client</a:t>
              </a:r>
              <a:r>
                <a:rPr lang="zh-CN" altLang="zh-CN" sz="1400" dirty="0"/>
                <a:t>将文件切分成一个一个的</a:t>
              </a:r>
              <a:r>
                <a:rPr lang="en-US" altLang="zh-CN" sz="1400" dirty="0"/>
                <a:t>Block</a:t>
              </a:r>
              <a:r>
                <a:rPr lang="zh-CN" altLang="zh-CN" sz="1400" dirty="0"/>
                <a:t>，然后进行</a:t>
              </a:r>
              <a:r>
                <a:rPr lang="zh-CN" altLang="en-US" sz="1400" dirty="0"/>
                <a:t>上传</a:t>
              </a:r>
              <a:r>
                <a:rPr lang="zh-CN" altLang="zh-CN" sz="1400" dirty="0"/>
                <a:t>；</a:t>
              </a:r>
              <a:endParaRPr lang="zh-CN" altLang="zh-CN" sz="1400" kern="100" dirty="0">
                <a:latin typeface="Calibri" panose="020F0502020204030204" charset="0"/>
                <a:cs typeface="Times New Roman" panose="02020603050405020304" pitchFamily="18" charset="0"/>
              </a:endParaRPr>
            </a:p>
          </p:txBody>
        </p:sp>
        <p:sp>
          <p:nvSpPr>
            <p:cNvPr id="11" name="矩形 10"/>
            <p:cNvSpPr/>
            <p:nvPr/>
          </p:nvSpPr>
          <p:spPr>
            <a:xfrm>
              <a:off x="3437" y="3403"/>
              <a:ext cx="6350" cy="49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zh-CN" altLang="zh-CN" sz="1400" kern="100" dirty="0">
                  <a:solidFill>
                    <a:srgbClr val="000000"/>
                  </a:solidFill>
                  <a:latin typeface="Times New Roman" panose="02020603050405020304" pitchFamily="18" charset="0"/>
                  <a:cs typeface="Times New Roman" panose="02020603050405020304" pitchFamily="18" charset="0"/>
                </a:rPr>
                <a:t>（</a:t>
              </a:r>
              <a:r>
                <a:rPr lang="en-US" altLang="zh-CN" sz="1400" kern="100" dirty="0">
                  <a:solidFill>
                    <a:srgbClr val="000000"/>
                  </a:solidFill>
                  <a:latin typeface="Times New Roman" panose="02020603050405020304" pitchFamily="18" charset="0"/>
                  <a:cs typeface="Times New Roman" panose="02020603050405020304" pitchFamily="18" charset="0"/>
                </a:rPr>
                <a:t>2</a:t>
              </a:r>
              <a:r>
                <a:rPr lang="zh-CN" altLang="zh-CN" sz="1400" kern="100" dirty="0">
                  <a:solidFill>
                    <a:srgbClr val="000000"/>
                  </a:solidFill>
                  <a:latin typeface="Times New Roman" panose="02020603050405020304" pitchFamily="18" charset="0"/>
                  <a:cs typeface="Times New Roman" panose="02020603050405020304" pitchFamily="18" charset="0"/>
                </a:rPr>
                <a:t>）与</a:t>
              </a:r>
              <a:r>
                <a:rPr lang="en-US" altLang="zh-CN" sz="1400" kern="100" dirty="0" err="1">
                  <a:solidFill>
                    <a:srgbClr val="000000"/>
                  </a:solidFill>
                  <a:latin typeface="Times New Roman" panose="02020603050405020304" pitchFamily="18" charset="0"/>
                  <a:cs typeface="Times New Roman" panose="02020603050405020304" pitchFamily="18" charset="0"/>
                </a:rPr>
                <a:t>NameNode</a:t>
              </a:r>
              <a:r>
                <a:rPr lang="zh-CN" altLang="zh-CN" sz="1400" kern="100" dirty="0">
                  <a:solidFill>
                    <a:srgbClr val="000000"/>
                  </a:solidFill>
                  <a:latin typeface="Times New Roman" panose="02020603050405020304" pitchFamily="18" charset="0"/>
                  <a:cs typeface="Times New Roman" panose="02020603050405020304" pitchFamily="18" charset="0"/>
                </a:rPr>
                <a:t>交互，获取文件的位置信息；</a:t>
              </a:r>
              <a:endParaRPr lang="zh-CN" altLang="zh-CN" sz="1400" kern="100" dirty="0">
                <a:latin typeface="Calibri" panose="020F0502020204030204" charset="0"/>
                <a:cs typeface="Times New Roman" panose="02020603050405020304" pitchFamily="18" charset="0"/>
              </a:endParaRPr>
            </a:p>
          </p:txBody>
        </p:sp>
        <p:sp>
          <p:nvSpPr>
            <p:cNvPr id="12" name="矩形 11"/>
            <p:cNvSpPr/>
            <p:nvPr/>
          </p:nvSpPr>
          <p:spPr>
            <a:xfrm>
              <a:off x="3329" y="4057"/>
              <a:ext cx="6402" cy="49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en-US" altLang="zh-CN" sz="1400" kern="100" dirty="0">
                  <a:solidFill>
                    <a:srgbClr val="000000"/>
                  </a:solidFill>
                  <a:latin typeface="Times New Roman" panose="02020603050405020304" pitchFamily="18" charset="0"/>
                  <a:cs typeface="Times New Roman" panose="02020603050405020304" pitchFamily="18" charset="0"/>
                </a:rPr>
                <a:t> </a:t>
              </a:r>
              <a:r>
                <a:rPr lang="zh-CN" altLang="zh-CN" sz="1400" kern="100" dirty="0">
                  <a:solidFill>
                    <a:srgbClr val="000000"/>
                  </a:solidFill>
                  <a:latin typeface="Times New Roman" panose="02020603050405020304" pitchFamily="18" charset="0"/>
                  <a:cs typeface="Times New Roman" panose="02020603050405020304" pitchFamily="18" charset="0"/>
                </a:rPr>
                <a:t>（</a:t>
              </a:r>
              <a:r>
                <a:rPr lang="en-US" altLang="zh-CN" sz="1400" kern="100" dirty="0">
                  <a:solidFill>
                    <a:srgbClr val="000000"/>
                  </a:solidFill>
                  <a:latin typeface="Times New Roman" panose="02020603050405020304" pitchFamily="18" charset="0"/>
                  <a:cs typeface="Times New Roman" panose="02020603050405020304" pitchFamily="18" charset="0"/>
                </a:rPr>
                <a:t>3</a:t>
              </a:r>
              <a:r>
                <a:rPr lang="zh-CN" altLang="zh-CN" sz="1400" kern="100" dirty="0">
                  <a:solidFill>
                    <a:srgbClr val="000000"/>
                  </a:solidFill>
                  <a:latin typeface="Times New Roman" panose="02020603050405020304" pitchFamily="18" charset="0"/>
                  <a:cs typeface="Times New Roman" panose="02020603050405020304" pitchFamily="18" charset="0"/>
                </a:rPr>
                <a:t>）与</a:t>
              </a:r>
              <a:r>
                <a:rPr lang="en-US" altLang="zh-CN" sz="1400" kern="100" dirty="0" err="1">
                  <a:solidFill>
                    <a:srgbClr val="000000"/>
                  </a:solidFill>
                  <a:latin typeface="Times New Roman" panose="02020603050405020304" pitchFamily="18" charset="0"/>
                  <a:cs typeface="Times New Roman" panose="02020603050405020304" pitchFamily="18" charset="0"/>
                </a:rPr>
                <a:t>DataNode</a:t>
              </a:r>
              <a:r>
                <a:rPr lang="zh-CN" altLang="zh-CN" sz="1400" kern="100" dirty="0">
                  <a:solidFill>
                    <a:srgbClr val="000000"/>
                  </a:solidFill>
                  <a:latin typeface="Times New Roman" panose="02020603050405020304" pitchFamily="18" charset="0"/>
                  <a:cs typeface="Times New Roman" panose="02020603050405020304" pitchFamily="18" charset="0"/>
                </a:rPr>
                <a:t>交互，读取或者写入数据；</a:t>
              </a:r>
              <a:endParaRPr lang="zh-CN" altLang="zh-CN" sz="1400" kern="100" dirty="0">
                <a:latin typeface="Calibri" panose="020F0502020204030204" charset="0"/>
                <a:cs typeface="Times New Roman" panose="02020603050405020304" pitchFamily="18" charset="0"/>
              </a:endParaRPr>
            </a:p>
          </p:txBody>
        </p:sp>
        <p:sp>
          <p:nvSpPr>
            <p:cNvPr id="13" name="矩形 12"/>
            <p:cNvSpPr/>
            <p:nvPr/>
          </p:nvSpPr>
          <p:spPr>
            <a:xfrm>
              <a:off x="3815" y="4725"/>
              <a:ext cx="11285" cy="36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1400" kern="100" dirty="0">
                  <a:latin typeface="Times New Roman" panose="02020603050405020304" pitchFamily="18" charset="0"/>
                  <a:cs typeface="Times New Roman" panose="02020603050405020304" pitchFamily="18" charset="0"/>
                </a:rPr>
                <a:t>（</a:t>
              </a:r>
              <a:r>
                <a:rPr lang="en-US" altLang="zh-CN" sz="1400" kern="100" dirty="0">
                  <a:latin typeface="Times New Roman" panose="02020603050405020304" pitchFamily="18" charset="0"/>
                </a:rPr>
                <a:t>4</a:t>
              </a:r>
              <a:r>
                <a:rPr lang="zh-CN" altLang="zh-CN" sz="1400" kern="100" dirty="0">
                  <a:latin typeface="Times New Roman" panose="02020603050405020304" pitchFamily="18" charset="0"/>
                  <a:cs typeface="Times New Roman" panose="02020603050405020304" pitchFamily="18" charset="0"/>
                </a:rPr>
                <a:t>）</a:t>
              </a:r>
              <a:r>
                <a:rPr lang="en-US" altLang="zh-CN" sz="1400" kern="100" dirty="0">
                  <a:solidFill>
                    <a:srgbClr val="000000"/>
                  </a:solidFill>
                  <a:latin typeface="Times New Roman" panose="02020603050405020304" pitchFamily="18" charset="0"/>
                </a:rPr>
                <a:t>Client</a:t>
              </a:r>
              <a:r>
                <a:rPr lang="zh-CN" altLang="zh-CN" sz="1400" kern="100" dirty="0">
                  <a:latin typeface="Times New Roman" panose="02020603050405020304" pitchFamily="18" charset="0"/>
                  <a:cs typeface="Times New Roman" panose="02020603050405020304" pitchFamily="18" charset="0"/>
                </a:rPr>
                <a:t>提供一些命令来管理</a:t>
              </a:r>
              <a:r>
                <a:rPr lang="en-US" altLang="zh-CN" sz="1400" kern="100" dirty="0">
                  <a:solidFill>
                    <a:srgbClr val="000000"/>
                  </a:solidFill>
                  <a:latin typeface="Times New Roman" panose="02020603050405020304" pitchFamily="18" charset="0"/>
                </a:rPr>
                <a:t>HDFS</a:t>
              </a:r>
              <a:r>
                <a:rPr lang="zh-CN" altLang="zh-CN" sz="1400" kern="100" dirty="0">
                  <a:latin typeface="Times New Roman" panose="02020603050405020304" pitchFamily="18" charset="0"/>
                  <a:cs typeface="Times New Roman" panose="02020603050405020304" pitchFamily="18" charset="0"/>
                </a:rPr>
                <a:t>，比如</a:t>
              </a:r>
              <a:r>
                <a:rPr lang="en-US" altLang="zh-CN" sz="1400" kern="100" dirty="0" err="1">
                  <a:latin typeface="Times New Roman" panose="02020603050405020304" pitchFamily="18" charset="0"/>
                  <a:cs typeface="Times New Roman" panose="02020603050405020304" pitchFamily="18" charset="0"/>
                </a:rPr>
                <a:t>NameNode</a:t>
              </a:r>
              <a:r>
                <a:rPr lang="zh-CN" altLang="en-US" sz="1400" kern="100" dirty="0">
                  <a:latin typeface="Times New Roman" panose="02020603050405020304" pitchFamily="18" charset="0"/>
                  <a:cs typeface="Times New Roman" panose="02020603050405020304" pitchFamily="18" charset="0"/>
                </a:rPr>
                <a:t>格式化</a:t>
              </a:r>
              <a:r>
                <a:rPr lang="zh-CN" altLang="zh-CN" sz="1400" kern="100" dirty="0">
                  <a:latin typeface="Times New Roman" panose="02020603050405020304" pitchFamily="18" charset="0"/>
                  <a:cs typeface="Times New Roman" panose="02020603050405020304" pitchFamily="18" charset="0"/>
                </a:rPr>
                <a:t>；</a:t>
              </a:r>
              <a:endParaRPr lang="zh-CN" altLang="en-US" sz="1400" dirty="0"/>
            </a:p>
          </p:txBody>
        </p:sp>
        <p:sp>
          <p:nvSpPr>
            <p:cNvPr id="14" name="矩形 13"/>
            <p:cNvSpPr/>
            <p:nvPr/>
          </p:nvSpPr>
          <p:spPr>
            <a:xfrm>
              <a:off x="3815" y="5330"/>
              <a:ext cx="9353" cy="36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1400" kern="100" dirty="0">
                  <a:solidFill>
                    <a:srgbClr val="000000"/>
                  </a:solidFill>
                  <a:latin typeface="Times New Roman" panose="02020603050405020304" pitchFamily="18" charset="0"/>
                  <a:cs typeface="Times New Roman" panose="02020603050405020304" pitchFamily="18" charset="0"/>
                </a:rPr>
                <a:t>（</a:t>
              </a:r>
              <a:r>
                <a:rPr lang="en-US" altLang="zh-CN" sz="1400" kern="100" dirty="0">
                  <a:solidFill>
                    <a:srgbClr val="000000"/>
                  </a:solidFill>
                  <a:latin typeface="Times New Roman" panose="02020603050405020304" pitchFamily="18" charset="0"/>
                </a:rPr>
                <a:t>5</a:t>
              </a:r>
              <a:r>
                <a:rPr lang="zh-CN" altLang="zh-CN" sz="1400" kern="100" dirty="0">
                  <a:solidFill>
                    <a:srgbClr val="000000"/>
                  </a:solidFill>
                  <a:latin typeface="Times New Roman" panose="02020603050405020304" pitchFamily="18" charset="0"/>
                  <a:cs typeface="Times New Roman" panose="02020603050405020304" pitchFamily="18" charset="0"/>
                </a:rPr>
                <a:t>）</a:t>
              </a:r>
              <a:r>
                <a:rPr lang="en-US" altLang="zh-CN" sz="1400" kern="100" dirty="0">
                  <a:solidFill>
                    <a:srgbClr val="000000"/>
                  </a:solidFill>
                  <a:latin typeface="Times New Roman" panose="02020603050405020304" pitchFamily="18" charset="0"/>
                </a:rPr>
                <a:t>Client</a:t>
              </a:r>
              <a:r>
                <a:rPr lang="zh-CN" altLang="zh-CN" sz="1400" kern="100" dirty="0">
                  <a:solidFill>
                    <a:srgbClr val="000000"/>
                  </a:solidFill>
                  <a:latin typeface="Times New Roman" panose="02020603050405020304" pitchFamily="18" charset="0"/>
                  <a:cs typeface="Times New Roman" panose="02020603050405020304" pitchFamily="18" charset="0"/>
                </a:rPr>
                <a:t>可以通过一些命令来访问</a:t>
              </a:r>
              <a:r>
                <a:rPr lang="en-US" altLang="zh-CN" sz="1400" kern="100" dirty="0">
                  <a:solidFill>
                    <a:srgbClr val="000000"/>
                  </a:solidFill>
                  <a:latin typeface="Times New Roman" panose="02020603050405020304" pitchFamily="18" charset="0"/>
                </a:rPr>
                <a:t>HDFS</a:t>
              </a:r>
              <a:r>
                <a:rPr lang="zh-CN" altLang="en-US" sz="1400" kern="100" dirty="0">
                  <a:solidFill>
                    <a:srgbClr val="000000"/>
                  </a:solidFill>
                  <a:latin typeface="Times New Roman" panose="02020603050405020304" pitchFamily="18" charset="0"/>
                </a:rPr>
                <a:t>，比如对</a:t>
              </a:r>
              <a:r>
                <a:rPr lang="en-US" altLang="zh-CN" sz="1400" kern="100" dirty="0">
                  <a:solidFill>
                    <a:srgbClr val="000000"/>
                  </a:solidFill>
                  <a:latin typeface="Times New Roman" panose="02020603050405020304" pitchFamily="18" charset="0"/>
                </a:rPr>
                <a:t>HDFS</a:t>
              </a:r>
              <a:r>
                <a:rPr lang="zh-CN" altLang="en-US" sz="1400" kern="100" dirty="0">
                  <a:solidFill>
                    <a:srgbClr val="000000"/>
                  </a:solidFill>
                  <a:latin typeface="Times New Roman" panose="02020603050405020304" pitchFamily="18" charset="0"/>
                </a:rPr>
                <a:t>增删查改操作</a:t>
              </a:r>
              <a:r>
                <a:rPr lang="zh-CN" altLang="zh-CN" sz="1400" kern="100" dirty="0">
                  <a:solidFill>
                    <a:srgbClr val="000000"/>
                  </a:solidFill>
                  <a:latin typeface="Times New Roman" panose="02020603050405020304" pitchFamily="18" charset="0"/>
                  <a:cs typeface="Times New Roman" panose="02020603050405020304" pitchFamily="18" charset="0"/>
                </a:rPr>
                <a:t>；</a:t>
              </a:r>
              <a:endParaRPr lang="zh-CN" altLang="en-US" sz="1400" dirty="0"/>
            </a:p>
          </p:txBody>
        </p:sp>
        <p:sp>
          <p:nvSpPr>
            <p:cNvPr id="15" name="矩形 14"/>
            <p:cNvSpPr/>
            <p:nvPr/>
          </p:nvSpPr>
          <p:spPr>
            <a:xfrm>
              <a:off x="3385" y="5893"/>
              <a:ext cx="12282" cy="99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600" kern="100" dirty="0">
                  <a:solidFill>
                    <a:srgbClr val="7030A0"/>
                  </a:solidFill>
                  <a:latin typeface="Times New Roman" panose="02020603050405020304" pitchFamily="18" charset="0"/>
                </a:rPr>
                <a:t>4</a:t>
              </a:r>
              <a:r>
                <a:rPr lang="zh-CN" altLang="en-US" sz="1600" kern="100" dirty="0">
                  <a:solidFill>
                    <a:srgbClr val="7030A0"/>
                  </a:solidFill>
                  <a:latin typeface="Times New Roman" panose="02020603050405020304" pitchFamily="18" charset="0"/>
                </a:rPr>
                <a:t>）</a:t>
              </a:r>
              <a:r>
                <a:rPr lang="en-US" altLang="zh-CN" sz="1600" kern="100" dirty="0">
                  <a:solidFill>
                    <a:srgbClr val="7030A0"/>
                  </a:solidFill>
                  <a:latin typeface="Times New Roman" panose="02020603050405020304" pitchFamily="18" charset="0"/>
                </a:rPr>
                <a:t>Secondary </a:t>
              </a:r>
              <a:r>
                <a:rPr lang="en-US" altLang="zh-CN" sz="1600" kern="100" dirty="0" err="1">
                  <a:solidFill>
                    <a:srgbClr val="7030A0"/>
                  </a:solidFill>
                  <a:latin typeface="Times New Roman" panose="02020603050405020304" pitchFamily="18" charset="0"/>
                </a:rPr>
                <a:t>NameNode</a:t>
              </a:r>
              <a:r>
                <a:rPr lang="zh-CN" altLang="zh-CN" sz="1600" kern="100" dirty="0">
                  <a:solidFill>
                    <a:srgbClr val="7030A0"/>
                  </a:solidFill>
                  <a:latin typeface="Times New Roman" panose="02020603050405020304" pitchFamily="18" charset="0"/>
                  <a:cs typeface="Times New Roman" panose="02020603050405020304" pitchFamily="18" charset="0"/>
                </a:rPr>
                <a:t>：并非</a:t>
              </a:r>
              <a:r>
                <a:rPr lang="en-US" altLang="zh-CN" sz="1600" kern="100" dirty="0" err="1">
                  <a:solidFill>
                    <a:srgbClr val="7030A0"/>
                  </a:solidFill>
                  <a:latin typeface="Times New Roman" panose="02020603050405020304" pitchFamily="18" charset="0"/>
                </a:rPr>
                <a:t>NameNode</a:t>
              </a:r>
              <a:r>
                <a:rPr lang="zh-CN" altLang="zh-CN" sz="1600" kern="100" dirty="0">
                  <a:solidFill>
                    <a:srgbClr val="7030A0"/>
                  </a:solidFill>
                  <a:latin typeface="Times New Roman" panose="02020603050405020304" pitchFamily="18" charset="0"/>
                  <a:cs typeface="Times New Roman" panose="02020603050405020304" pitchFamily="18" charset="0"/>
                </a:rPr>
                <a:t>的热备。当</a:t>
              </a:r>
              <a:r>
                <a:rPr lang="en-US" altLang="zh-CN" sz="1600" kern="100" dirty="0" err="1">
                  <a:solidFill>
                    <a:srgbClr val="7030A0"/>
                  </a:solidFill>
                  <a:latin typeface="Times New Roman" panose="02020603050405020304" pitchFamily="18" charset="0"/>
                </a:rPr>
                <a:t>NameNode</a:t>
              </a:r>
              <a:r>
                <a:rPr lang="zh-CN" altLang="zh-CN" sz="1600" kern="100" dirty="0">
                  <a:solidFill>
                    <a:srgbClr val="7030A0"/>
                  </a:solidFill>
                  <a:latin typeface="Times New Roman" panose="02020603050405020304" pitchFamily="18" charset="0"/>
                  <a:cs typeface="Times New Roman" panose="02020603050405020304" pitchFamily="18" charset="0"/>
                </a:rPr>
                <a:t>挂掉的时候，它并不能马上替换</a:t>
              </a:r>
              <a:r>
                <a:rPr lang="en-US" altLang="zh-CN" sz="1600" kern="100" dirty="0" err="1">
                  <a:solidFill>
                    <a:srgbClr val="7030A0"/>
                  </a:solidFill>
                  <a:latin typeface="Times New Roman" panose="02020603050405020304" pitchFamily="18" charset="0"/>
                </a:rPr>
                <a:t>NameNode</a:t>
              </a:r>
              <a:r>
                <a:rPr lang="zh-CN" altLang="zh-CN" sz="1600" kern="100" dirty="0">
                  <a:solidFill>
                    <a:srgbClr val="7030A0"/>
                  </a:solidFill>
                  <a:latin typeface="Times New Roman" panose="02020603050405020304" pitchFamily="18" charset="0"/>
                  <a:cs typeface="Times New Roman" panose="02020603050405020304" pitchFamily="18" charset="0"/>
                </a:rPr>
                <a:t>并提供服务。</a:t>
              </a:r>
              <a:endParaRPr lang="zh-CN" altLang="en-US" sz="1600" dirty="0">
                <a:solidFill>
                  <a:srgbClr val="7030A0"/>
                </a:solidFill>
              </a:endParaRPr>
            </a:p>
          </p:txBody>
        </p:sp>
        <p:sp>
          <p:nvSpPr>
            <p:cNvPr id="16" name="矩形 15"/>
            <p:cNvSpPr/>
            <p:nvPr/>
          </p:nvSpPr>
          <p:spPr>
            <a:xfrm>
              <a:off x="3408" y="7253"/>
              <a:ext cx="12115" cy="49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zh-CN" altLang="zh-CN" sz="1400" kern="100" dirty="0">
                  <a:solidFill>
                    <a:srgbClr val="000000"/>
                  </a:solidFill>
                  <a:latin typeface="Times New Roman" panose="02020603050405020304" pitchFamily="18" charset="0"/>
                  <a:cs typeface="Times New Roman" panose="02020603050405020304" pitchFamily="18" charset="0"/>
                </a:rPr>
                <a:t>（</a:t>
              </a:r>
              <a:r>
                <a:rPr lang="en-US" altLang="zh-CN" sz="1400" kern="100" dirty="0">
                  <a:solidFill>
                    <a:srgbClr val="000000"/>
                  </a:solidFill>
                  <a:latin typeface="Times New Roman" panose="02020603050405020304" pitchFamily="18" charset="0"/>
                  <a:cs typeface="Times New Roman" panose="02020603050405020304" pitchFamily="18" charset="0"/>
                </a:rPr>
                <a:t>1</a:t>
              </a:r>
              <a:r>
                <a:rPr lang="zh-CN" altLang="zh-CN" sz="1400" kern="100" dirty="0">
                  <a:solidFill>
                    <a:srgbClr val="000000"/>
                  </a:solidFill>
                  <a:latin typeface="Times New Roman" panose="02020603050405020304" pitchFamily="18" charset="0"/>
                  <a:cs typeface="Times New Roman" panose="02020603050405020304" pitchFamily="18" charset="0"/>
                </a:rPr>
                <a:t>）辅助</a:t>
              </a:r>
              <a:r>
                <a:rPr lang="en-US" altLang="zh-CN" sz="1400" kern="100" dirty="0" err="1">
                  <a:solidFill>
                    <a:srgbClr val="000000"/>
                  </a:solidFill>
                  <a:latin typeface="Times New Roman" panose="02020603050405020304" pitchFamily="18" charset="0"/>
                  <a:cs typeface="Times New Roman" panose="02020603050405020304" pitchFamily="18" charset="0"/>
                </a:rPr>
                <a:t>NameNode</a:t>
              </a:r>
              <a:r>
                <a:rPr lang="zh-CN" altLang="zh-CN" sz="1400" kern="100" dirty="0">
                  <a:solidFill>
                    <a:srgbClr val="000000"/>
                  </a:solidFill>
                  <a:latin typeface="Times New Roman" panose="02020603050405020304" pitchFamily="18" charset="0"/>
                  <a:cs typeface="Times New Roman" panose="02020603050405020304" pitchFamily="18" charset="0"/>
                </a:rPr>
                <a:t>，分担其工作量</a:t>
              </a:r>
              <a:r>
                <a:rPr lang="zh-CN" altLang="en-US" sz="1400" kern="100" dirty="0">
                  <a:solidFill>
                    <a:srgbClr val="000000"/>
                  </a:solidFill>
                  <a:latin typeface="Times New Roman" panose="02020603050405020304" pitchFamily="18" charset="0"/>
                  <a:cs typeface="Times New Roman" panose="02020603050405020304" pitchFamily="18" charset="0"/>
                </a:rPr>
                <a:t>，比如</a:t>
              </a:r>
              <a:r>
                <a:rPr lang="zh-CN" altLang="zh-CN" sz="1400" kern="100" dirty="0">
                  <a:solidFill>
                    <a:srgbClr val="000000"/>
                  </a:solidFill>
                  <a:latin typeface="Times New Roman" panose="02020603050405020304" pitchFamily="18" charset="0"/>
                  <a:cs typeface="Times New Roman" panose="02020603050405020304" pitchFamily="18" charset="0"/>
                </a:rPr>
                <a:t>定期合并</a:t>
              </a:r>
              <a:r>
                <a:rPr lang="en-US" altLang="zh-CN" sz="1400" kern="100" dirty="0" err="1">
                  <a:solidFill>
                    <a:srgbClr val="000000"/>
                  </a:solidFill>
                  <a:latin typeface="Times New Roman" panose="02020603050405020304" pitchFamily="18" charset="0"/>
                </a:rPr>
                <a:t>Fsimage</a:t>
              </a:r>
              <a:r>
                <a:rPr lang="en-US" altLang="zh-CN" sz="1400" kern="100" dirty="0" err="1">
                  <a:solidFill>
                    <a:srgbClr val="000000"/>
                  </a:solidFill>
                  <a:latin typeface="宋体" panose="02010600030101010101" pitchFamily="2" charset="-122"/>
                </a:rPr>
                <a:t>和</a:t>
              </a:r>
              <a:r>
                <a:rPr lang="en-US" altLang="zh-CN" sz="1400" kern="100" dirty="0" err="1">
                  <a:solidFill>
                    <a:srgbClr val="000000"/>
                  </a:solidFill>
                  <a:latin typeface="Times New Roman" panose="02020603050405020304" pitchFamily="18" charset="0"/>
                </a:rPr>
                <a:t>Edits</a:t>
              </a:r>
              <a:r>
                <a:rPr lang="zh-CN" altLang="zh-CN" sz="1400" kern="100" dirty="0">
                  <a:solidFill>
                    <a:srgbClr val="000000"/>
                  </a:solidFill>
                  <a:latin typeface="Times New Roman" panose="02020603050405020304" pitchFamily="18" charset="0"/>
                  <a:cs typeface="Times New Roman" panose="02020603050405020304" pitchFamily="18" charset="0"/>
                </a:rPr>
                <a:t>，并推送给</a:t>
              </a:r>
              <a:r>
                <a:rPr lang="en-US" altLang="zh-CN" sz="1400" kern="100" dirty="0" err="1">
                  <a:solidFill>
                    <a:srgbClr val="000000"/>
                  </a:solidFill>
                  <a:latin typeface="Times New Roman" panose="02020603050405020304" pitchFamily="18" charset="0"/>
                </a:rPr>
                <a:t>NameNode</a:t>
              </a:r>
              <a:r>
                <a:rPr lang="en-US" altLang="zh-CN" sz="1400" kern="100" dirty="0">
                  <a:solidFill>
                    <a:srgbClr val="000000"/>
                  </a:solidFill>
                  <a:latin typeface="Times New Roman" panose="02020603050405020304" pitchFamily="18" charset="0"/>
                </a:rPr>
                <a:t> </a:t>
              </a:r>
              <a:r>
                <a:rPr lang="zh-CN" altLang="zh-CN" sz="1400" kern="100" dirty="0">
                  <a:solidFill>
                    <a:srgbClr val="000000"/>
                  </a:solidFill>
                  <a:latin typeface="Times New Roman" panose="02020603050405020304" pitchFamily="18" charset="0"/>
                  <a:cs typeface="Times New Roman" panose="02020603050405020304" pitchFamily="18" charset="0"/>
                </a:rPr>
                <a:t>；</a:t>
              </a:r>
              <a:endParaRPr lang="zh-CN" altLang="zh-CN" sz="1400" kern="100" dirty="0">
                <a:latin typeface="Calibri" panose="020F0502020204030204" charset="0"/>
                <a:cs typeface="Times New Roman" panose="02020603050405020304" pitchFamily="18" charset="0"/>
              </a:endParaRPr>
            </a:p>
          </p:txBody>
        </p:sp>
        <p:sp>
          <p:nvSpPr>
            <p:cNvPr id="19" name="矩形 18"/>
            <p:cNvSpPr/>
            <p:nvPr/>
          </p:nvSpPr>
          <p:spPr>
            <a:xfrm>
              <a:off x="3385" y="7882"/>
              <a:ext cx="6577" cy="49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zh-CN" altLang="zh-CN" sz="1400" kern="100" dirty="0">
                  <a:solidFill>
                    <a:srgbClr val="000000"/>
                  </a:solidFill>
                  <a:latin typeface="Times New Roman" panose="02020603050405020304" pitchFamily="18" charset="0"/>
                  <a:cs typeface="Times New Roman" panose="02020603050405020304" pitchFamily="18" charset="0"/>
                </a:rPr>
                <a:t>（</a:t>
              </a:r>
              <a:r>
                <a:rPr lang="en-US" altLang="zh-CN" sz="1400" kern="100" dirty="0">
                  <a:solidFill>
                    <a:srgbClr val="000000"/>
                  </a:solidFill>
                  <a:latin typeface="Times New Roman" panose="02020603050405020304" pitchFamily="18" charset="0"/>
                  <a:cs typeface="Times New Roman" panose="02020603050405020304" pitchFamily="18" charset="0"/>
                </a:rPr>
                <a:t>2</a:t>
              </a:r>
              <a:r>
                <a:rPr lang="zh-CN" altLang="zh-CN" sz="1400" kern="100" dirty="0">
                  <a:solidFill>
                    <a:srgbClr val="000000"/>
                  </a:solidFill>
                  <a:latin typeface="Times New Roman" panose="02020603050405020304" pitchFamily="18" charset="0"/>
                  <a:cs typeface="Times New Roman" panose="02020603050405020304" pitchFamily="18" charset="0"/>
                </a:rPr>
                <a:t>）在紧急情况下，可辅助恢复</a:t>
              </a:r>
              <a:r>
                <a:rPr lang="en-US" altLang="zh-CN" sz="1400" kern="100" dirty="0" err="1">
                  <a:solidFill>
                    <a:srgbClr val="000000"/>
                  </a:solidFill>
                  <a:latin typeface="Times New Roman" panose="02020603050405020304" pitchFamily="18" charset="0"/>
                  <a:cs typeface="Times New Roman" panose="02020603050405020304" pitchFamily="18" charset="0"/>
                </a:rPr>
                <a:t>NameNode</a:t>
              </a:r>
              <a:r>
                <a:rPr lang="zh-CN" altLang="zh-CN" sz="1400" kern="100" dirty="0">
                  <a:solidFill>
                    <a:srgbClr val="000000"/>
                  </a:solidFill>
                  <a:latin typeface="Times New Roman" panose="02020603050405020304" pitchFamily="18" charset="0"/>
                  <a:cs typeface="Times New Roman" panose="02020603050405020304" pitchFamily="18" charset="0"/>
                </a:rPr>
                <a:t>。</a:t>
              </a:r>
              <a:endParaRPr lang="zh-CN" altLang="zh-CN" sz="1400" kern="100" dirty="0">
                <a:latin typeface="Calibri" panose="020F0502020204030204" charset="0"/>
                <a:cs typeface="Times New Roman" panose="02020603050405020304" pitchFamily="18" charset="0"/>
              </a:endParaRPr>
            </a:p>
          </p:txBody>
        </p:sp>
      </p:gr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HDFS</a:t>
            </a:r>
            <a:r>
              <a:t>块大小</a:t>
            </a:r>
          </a:p>
        </p:txBody>
      </p:sp>
      <p:grpSp>
        <p:nvGrpSpPr>
          <p:cNvPr id="3" name="组合 2"/>
          <p:cNvGrpSpPr/>
          <p:nvPr/>
        </p:nvGrpSpPr>
        <p:grpSpPr>
          <a:xfrm>
            <a:off x="1730375" y="885190"/>
            <a:ext cx="9027864" cy="5311956"/>
            <a:chOff x="3191" y="2110"/>
            <a:chExt cx="12817" cy="6499"/>
          </a:xfrm>
        </p:grpSpPr>
        <p:sp>
          <p:nvSpPr>
            <p:cNvPr id="367" name="圆角矩形 366"/>
            <p:cNvSpPr/>
            <p:nvPr/>
          </p:nvSpPr>
          <p:spPr>
            <a:xfrm>
              <a:off x="12490" y="5614"/>
              <a:ext cx="2221" cy="1134"/>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sz="1600" dirty="0"/>
                <a:t>block2</a:t>
              </a:r>
              <a:endParaRPr lang="zh-CN" altLang="en-US" sz="1600" dirty="0"/>
            </a:p>
          </p:txBody>
        </p:sp>
        <p:sp>
          <p:nvSpPr>
            <p:cNvPr id="368" name="文本框 367"/>
            <p:cNvSpPr txBox="1"/>
            <p:nvPr/>
          </p:nvSpPr>
          <p:spPr>
            <a:xfrm>
              <a:off x="3305" y="3897"/>
              <a:ext cx="4309" cy="7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2 </a:t>
              </a:r>
              <a:r>
                <a:rPr lang="zh-CN" altLang="en-US" sz="1600" dirty="0"/>
                <a:t>如果寻址时间约为</a:t>
              </a:r>
              <a:r>
                <a:rPr lang="en-US" altLang="zh-CN" sz="1600" dirty="0"/>
                <a:t>10ms</a:t>
              </a:r>
              <a:r>
                <a:rPr lang="zh-CN" altLang="en-US" sz="1600" dirty="0"/>
                <a:t>，即查找到目标</a:t>
              </a:r>
              <a:r>
                <a:rPr lang="en-US" altLang="zh-CN" sz="1600" dirty="0"/>
                <a:t>block</a:t>
              </a:r>
              <a:r>
                <a:rPr lang="zh-CN" altLang="en-US" sz="1600" dirty="0"/>
                <a:t>的时间为</a:t>
              </a:r>
              <a:r>
                <a:rPr lang="en-US" altLang="zh-CN" sz="1600" dirty="0"/>
                <a:t>10ms</a:t>
              </a:r>
              <a:r>
                <a:rPr lang="zh-CN" altLang="en-US" sz="1600" dirty="0"/>
                <a:t>。</a:t>
              </a:r>
              <a:endParaRPr lang="zh-CN" altLang="en-US" sz="1600" dirty="0"/>
            </a:p>
          </p:txBody>
        </p:sp>
        <p:sp>
          <p:nvSpPr>
            <p:cNvPr id="369" name="圆角矩形 368"/>
            <p:cNvSpPr/>
            <p:nvPr/>
          </p:nvSpPr>
          <p:spPr>
            <a:xfrm>
              <a:off x="12498" y="4044"/>
              <a:ext cx="2221" cy="1114"/>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sz="1600" dirty="0"/>
                <a:t>block1</a:t>
              </a:r>
              <a:endParaRPr lang="zh-CN" altLang="en-US" sz="1600" dirty="0"/>
            </a:p>
          </p:txBody>
        </p:sp>
        <p:sp>
          <p:nvSpPr>
            <p:cNvPr id="370" name="圆角矩形 369"/>
            <p:cNvSpPr/>
            <p:nvPr/>
          </p:nvSpPr>
          <p:spPr>
            <a:xfrm>
              <a:off x="12490" y="7761"/>
              <a:ext cx="2221" cy="848"/>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sz="1600" dirty="0" err="1"/>
                <a:t>blockn</a:t>
              </a:r>
              <a:endParaRPr lang="zh-CN" altLang="en-US" sz="1600" dirty="0"/>
            </a:p>
          </p:txBody>
        </p:sp>
        <p:sp>
          <p:nvSpPr>
            <p:cNvPr id="371" name="文本框 370"/>
            <p:cNvSpPr txBox="1"/>
            <p:nvPr/>
          </p:nvSpPr>
          <p:spPr>
            <a:xfrm>
              <a:off x="3305" y="5408"/>
              <a:ext cx="4536" cy="131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3 </a:t>
              </a:r>
              <a:r>
                <a:rPr lang="zh-CN" altLang="en-US" sz="1600" dirty="0">
                  <a:solidFill>
                    <a:srgbClr val="FF0000"/>
                  </a:solidFill>
                </a:rPr>
                <a:t>寻址时间为传输时间的</a:t>
              </a:r>
              <a:r>
                <a:rPr lang="en-US" altLang="zh-CN" sz="1600" dirty="0">
                  <a:solidFill>
                    <a:srgbClr val="FF0000"/>
                  </a:solidFill>
                </a:rPr>
                <a:t>1%</a:t>
              </a:r>
              <a:r>
                <a:rPr lang="zh-CN" altLang="en-US" sz="1600" dirty="0">
                  <a:solidFill>
                    <a:srgbClr val="FF0000"/>
                  </a:solidFill>
                </a:rPr>
                <a:t>时，则为最佳状态。</a:t>
              </a:r>
              <a:endParaRPr lang="en-US" altLang="zh-CN" sz="1600" dirty="0">
                <a:solidFill>
                  <a:srgbClr val="FF0000"/>
                </a:solidFill>
              </a:endParaRPr>
            </a:p>
            <a:p>
              <a:r>
                <a:rPr lang="zh-CN" altLang="en-US" sz="1600" dirty="0"/>
                <a:t>因此，传输时间</a:t>
              </a:r>
              <a:r>
                <a:rPr lang="en-US" altLang="zh-CN" sz="1600" dirty="0"/>
                <a:t>=10ms/0.01=1000ms=1s</a:t>
              </a:r>
              <a:endParaRPr lang="zh-CN" altLang="en-US" sz="1600" dirty="0"/>
            </a:p>
          </p:txBody>
        </p:sp>
        <p:sp>
          <p:nvSpPr>
            <p:cNvPr id="372" name="文本框 371"/>
            <p:cNvSpPr txBox="1"/>
            <p:nvPr/>
          </p:nvSpPr>
          <p:spPr>
            <a:xfrm>
              <a:off x="12330" y="3371"/>
              <a:ext cx="2882" cy="4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1 </a:t>
              </a:r>
              <a:r>
                <a:rPr lang="zh-CN" altLang="en-US" sz="1600" dirty="0"/>
                <a:t>集群中的</a:t>
              </a:r>
              <a:r>
                <a:rPr lang="en-US" altLang="zh-CN" sz="1600" dirty="0"/>
                <a:t>block</a:t>
              </a:r>
              <a:endParaRPr lang="zh-CN" altLang="en-US" sz="1600" dirty="0"/>
            </a:p>
          </p:txBody>
        </p:sp>
        <p:sp>
          <p:nvSpPr>
            <p:cNvPr id="373" name="文本框 372"/>
            <p:cNvSpPr txBox="1"/>
            <p:nvPr/>
          </p:nvSpPr>
          <p:spPr>
            <a:xfrm>
              <a:off x="12717" y="6893"/>
              <a:ext cx="2608" cy="4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 …</a:t>
              </a:r>
              <a:endParaRPr lang="zh-CN" altLang="en-US" sz="1600" dirty="0"/>
            </a:p>
          </p:txBody>
        </p:sp>
        <p:cxnSp>
          <p:nvCxnSpPr>
            <p:cNvPr id="374" name="直接箭头连接符 373"/>
            <p:cNvCxnSpPr>
              <a:stCxn id="368" idx="3"/>
              <a:endCxn id="367" idx="1"/>
            </p:cNvCxnSpPr>
            <p:nvPr/>
          </p:nvCxnSpPr>
          <p:spPr>
            <a:xfrm>
              <a:off x="7614" y="4254"/>
              <a:ext cx="4876" cy="1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5" name="文本框 374"/>
            <p:cNvSpPr txBox="1"/>
            <p:nvPr/>
          </p:nvSpPr>
          <p:spPr>
            <a:xfrm>
              <a:off x="3191" y="7769"/>
              <a:ext cx="4309" cy="7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4 </a:t>
              </a:r>
              <a:r>
                <a:rPr lang="zh-CN" altLang="en-US" sz="1600" dirty="0"/>
                <a:t>而目前磁盘的传输速率普遍为</a:t>
              </a:r>
              <a:r>
                <a:rPr lang="en-US" altLang="zh-CN" sz="1600" dirty="0"/>
                <a:t>100MB/s</a:t>
              </a:r>
              <a:r>
                <a:rPr lang="zh-CN" altLang="en-US" sz="1600" dirty="0"/>
                <a:t>。</a:t>
              </a:r>
              <a:endParaRPr lang="zh-CN" altLang="en-US" sz="1600" dirty="0"/>
            </a:p>
          </p:txBody>
        </p:sp>
        <p:cxnSp>
          <p:nvCxnSpPr>
            <p:cNvPr id="376" name="直接箭头连接符 375"/>
            <p:cNvCxnSpPr>
              <a:stCxn id="375" idx="3"/>
              <a:endCxn id="367" idx="1"/>
            </p:cNvCxnSpPr>
            <p:nvPr/>
          </p:nvCxnSpPr>
          <p:spPr>
            <a:xfrm flipV="1">
              <a:off x="7501" y="6181"/>
              <a:ext cx="4990" cy="1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7" name="文本框 376"/>
            <p:cNvSpPr txBox="1"/>
            <p:nvPr/>
          </p:nvSpPr>
          <p:spPr>
            <a:xfrm>
              <a:off x="8297" y="6751"/>
              <a:ext cx="3717" cy="7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5 block</a:t>
              </a:r>
              <a:r>
                <a:rPr lang="zh-CN" altLang="en-US" sz="1600" dirty="0"/>
                <a:t>大小</a:t>
              </a:r>
              <a:r>
                <a:rPr lang="en-US" altLang="zh-CN" sz="1600" dirty="0"/>
                <a:t>=1s*100MB/s=100MB</a:t>
              </a:r>
              <a:endParaRPr lang="zh-CN" altLang="en-US" sz="1600" dirty="0"/>
            </a:p>
          </p:txBody>
        </p:sp>
        <p:sp>
          <p:nvSpPr>
            <p:cNvPr id="4" name="矩形 3"/>
            <p:cNvSpPr/>
            <p:nvPr/>
          </p:nvSpPr>
          <p:spPr>
            <a:xfrm>
              <a:off x="3191" y="2110"/>
              <a:ext cx="12817" cy="101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en-US" altLang="zh-CN" sz="1600" kern="100" dirty="0">
                  <a:solidFill>
                    <a:srgbClr val="000000"/>
                  </a:solidFill>
                  <a:latin typeface="Times New Roman" panose="02020603050405020304" pitchFamily="18" charset="0"/>
                </a:rPr>
                <a:t>HDFS</a:t>
              </a:r>
              <a:r>
                <a:rPr lang="zh-CN" altLang="zh-CN" sz="1600" kern="100" dirty="0">
                  <a:latin typeface="Times New Roman" panose="02020603050405020304" pitchFamily="18" charset="0"/>
                </a:rPr>
                <a:t>中的文件在物理上是分块存储（</a:t>
              </a:r>
              <a:r>
                <a:rPr lang="en-US" altLang="zh-CN" sz="1600" kern="100" dirty="0">
                  <a:latin typeface="Times New Roman" panose="02020603050405020304" pitchFamily="18" charset="0"/>
                </a:rPr>
                <a:t>B</a:t>
              </a:r>
              <a:r>
                <a:rPr lang="en-US" altLang="zh-CN" sz="1600" kern="100" dirty="0">
                  <a:solidFill>
                    <a:srgbClr val="000000"/>
                  </a:solidFill>
                  <a:latin typeface="Times New Roman" panose="02020603050405020304" pitchFamily="18" charset="0"/>
                </a:rPr>
                <a:t>lock</a:t>
              </a:r>
              <a:r>
                <a:rPr lang="zh-CN" altLang="zh-CN" sz="1600" kern="100" dirty="0">
                  <a:latin typeface="Times New Roman" panose="02020603050405020304" pitchFamily="18" charset="0"/>
                </a:rPr>
                <a:t>），块的大小可以通过配置参数</a:t>
              </a:r>
              <a:r>
                <a:rPr lang="en-US" altLang="zh-CN" sz="1600" kern="100" dirty="0">
                  <a:latin typeface="Times New Roman" panose="02020603050405020304" pitchFamily="18" charset="0"/>
                </a:rPr>
                <a:t>( </a:t>
              </a:r>
              <a:r>
                <a:rPr lang="en-US" altLang="zh-CN" sz="1600" kern="100" dirty="0" err="1">
                  <a:solidFill>
                    <a:srgbClr val="000000"/>
                  </a:solidFill>
                  <a:latin typeface="Times New Roman" panose="02020603050405020304" pitchFamily="18" charset="0"/>
                </a:rPr>
                <a:t>dfs</a:t>
              </a:r>
              <a:r>
                <a:rPr lang="en-US" altLang="zh-CN" sz="1600" kern="100" dirty="0" err="1">
                  <a:latin typeface="Times New Roman" panose="02020603050405020304" pitchFamily="18" charset="0"/>
                </a:rPr>
                <a:t>.</a:t>
              </a:r>
              <a:r>
                <a:rPr lang="en-US" altLang="zh-CN" sz="1600" kern="100" dirty="0" err="1">
                  <a:solidFill>
                    <a:srgbClr val="000000"/>
                  </a:solidFill>
                  <a:latin typeface="Times New Roman" panose="02020603050405020304" pitchFamily="18" charset="0"/>
                </a:rPr>
                <a:t>blocksize</a:t>
              </a:r>
              <a:r>
                <a:rPr lang="en-US" altLang="zh-CN" sz="1600" kern="100" dirty="0">
                  <a:latin typeface="Times New Roman" panose="02020603050405020304" pitchFamily="18" charset="0"/>
                </a:rPr>
                <a:t>)</a:t>
              </a:r>
              <a:r>
                <a:rPr lang="zh-CN" altLang="zh-CN" sz="1600" kern="100" dirty="0">
                  <a:latin typeface="Times New Roman" panose="02020603050405020304" pitchFamily="18" charset="0"/>
                </a:rPr>
                <a:t>来规定，</a:t>
              </a:r>
              <a:r>
                <a:rPr lang="zh-CN" altLang="zh-CN" sz="1600" kern="100" dirty="0">
                  <a:solidFill>
                    <a:srgbClr val="FF0000"/>
                  </a:solidFill>
                  <a:latin typeface="Times New Roman" panose="02020603050405020304" pitchFamily="18" charset="0"/>
                </a:rPr>
                <a:t>默认大小在</a:t>
              </a:r>
              <a:r>
                <a:rPr lang="en-US" altLang="zh-CN" sz="1600" kern="100" dirty="0">
                  <a:solidFill>
                    <a:srgbClr val="FF0000"/>
                  </a:solidFill>
                  <a:latin typeface="Times New Roman" panose="02020603050405020304" pitchFamily="18" charset="0"/>
                </a:rPr>
                <a:t>Hadoop2.x</a:t>
              </a:r>
              <a:r>
                <a:rPr lang="zh-CN" altLang="zh-CN" sz="1600" kern="100" dirty="0">
                  <a:solidFill>
                    <a:srgbClr val="FF0000"/>
                  </a:solidFill>
                  <a:latin typeface="Times New Roman" panose="02020603050405020304" pitchFamily="18" charset="0"/>
                </a:rPr>
                <a:t>版本中是</a:t>
              </a:r>
              <a:r>
                <a:rPr lang="en-US" altLang="zh-CN" sz="1600" kern="100" dirty="0">
                  <a:solidFill>
                    <a:srgbClr val="FF0000"/>
                  </a:solidFill>
                  <a:latin typeface="Times New Roman" panose="02020603050405020304" pitchFamily="18" charset="0"/>
                </a:rPr>
                <a:t>128M</a:t>
              </a:r>
              <a:r>
                <a:rPr lang="zh-CN" altLang="zh-CN" sz="1600" kern="100" dirty="0">
                  <a:solidFill>
                    <a:srgbClr val="FF0000"/>
                  </a:solidFill>
                  <a:latin typeface="Times New Roman" panose="02020603050405020304" pitchFamily="18" charset="0"/>
                </a:rPr>
                <a:t>，老版本中是</a:t>
              </a:r>
              <a:r>
                <a:rPr lang="en-US" altLang="zh-CN" sz="1600" kern="100" dirty="0">
                  <a:solidFill>
                    <a:srgbClr val="FF0000"/>
                  </a:solidFill>
                  <a:latin typeface="Times New Roman" panose="02020603050405020304" pitchFamily="18" charset="0"/>
                </a:rPr>
                <a:t>64M</a:t>
              </a:r>
              <a:r>
                <a:rPr lang="zh-CN" altLang="zh-CN" sz="1600" kern="100" dirty="0">
                  <a:solidFill>
                    <a:srgbClr val="FF0000"/>
                  </a:solidFill>
                  <a:latin typeface="Times New Roman" panose="02020603050405020304" pitchFamily="18" charset="0"/>
                </a:rPr>
                <a:t>。</a:t>
              </a:r>
              <a:endParaRPr lang="zh-CN" altLang="zh-CN" sz="1600" kern="100" dirty="0">
                <a:solidFill>
                  <a:srgbClr val="FF0000"/>
                </a:solidFill>
                <a:latin typeface="Times New Roman" panose="02020603050405020304" pitchFamily="18" charset="0"/>
              </a:endParaRPr>
            </a:p>
          </p:txBody>
        </p:sp>
      </p:gr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1866900" y="895985"/>
            <a:ext cx="9733915" cy="3858984"/>
            <a:chOff x="3179" y="2052"/>
            <a:chExt cx="12841" cy="4405"/>
          </a:xfrm>
        </p:grpSpPr>
        <p:sp>
          <p:nvSpPr>
            <p:cNvPr id="5" name="矩形 4"/>
            <p:cNvSpPr/>
            <p:nvPr/>
          </p:nvSpPr>
          <p:spPr>
            <a:xfrm>
              <a:off x="3179" y="2052"/>
              <a:ext cx="1841" cy="64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72000"/>
                </a:lnSpc>
                <a:spcBef>
                  <a:spcPts val="1300"/>
                </a:spcBef>
                <a:spcAft>
                  <a:spcPts val="0"/>
                </a:spcAft>
              </a:pPr>
              <a:r>
                <a:rPr lang="en-US" altLang="zh-CN" b="1" kern="100" dirty="0">
                  <a:latin typeface="Times New Roman" panose="02020603050405020304" pitchFamily="18" charset="0"/>
                </a:rPr>
                <a:t>HDFS</a:t>
              </a:r>
              <a:r>
                <a:rPr lang="zh-CN" altLang="zh-CN" b="1" kern="100" dirty="0">
                  <a:latin typeface="Times New Roman" panose="02020603050405020304" pitchFamily="18" charset="0"/>
                </a:rPr>
                <a:t>优点</a:t>
              </a:r>
              <a:endParaRPr lang="zh-CN" altLang="zh-CN" sz="2000" b="1" kern="100" dirty="0">
                <a:effectLst/>
                <a:latin typeface="Times New Roman" panose="02020603050405020304" pitchFamily="18" charset="0"/>
              </a:endParaRPr>
            </a:p>
          </p:txBody>
        </p:sp>
        <p:sp>
          <p:nvSpPr>
            <p:cNvPr id="6" name="矩形 5"/>
            <p:cNvSpPr/>
            <p:nvPr/>
          </p:nvSpPr>
          <p:spPr>
            <a:xfrm>
              <a:off x="3224" y="2593"/>
              <a:ext cx="2714" cy="57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en-US" altLang="zh-CN" kern="100" dirty="0">
                  <a:solidFill>
                    <a:srgbClr val="000000"/>
                  </a:solidFill>
                  <a:latin typeface="Times New Roman" panose="02020603050405020304" pitchFamily="18" charset="0"/>
                  <a:cs typeface="Times New Roman" panose="02020603050405020304" pitchFamily="18" charset="0"/>
                </a:rPr>
                <a:t>1</a:t>
              </a:r>
              <a:r>
                <a:rPr lang="zh-CN" altLang="zh-CN" kern="100" dirty="0">
                  <a:solidFill>
                    <a:srgbClr val="000000"/>
                  </a:solidFill>
                  <a:latin typeface="Times New Roman" panose="02020603050405020304" pitchFamily="18" charset="0"/>
                  <a:cs typeface="Times New Roman" panose="02020603050405020304" pitchFamily="18" charset="0"/>
                </a:rPr>
                <a:t>）高容错性</a:t>
              </a:r>
              <a:endParaRPr lang="zh-CN" altLang="zh-CN" kern="100" dirty="0">
                <a:latin typeface="Calibri" panose="020F0502020204030204" charset="0"/>
                <a:cs typeface="Times New Roman" panose="02020603050405020304" pitchFamily="18" charset="0"/>
              </a:endParaRPr>
            </a:p>
          </p:txBody>
        </p:sp>
        <p:sp>
          <p:nvSpPr>
            <p:cNvPr id="7" name="矩形 6"/>
            <p:cNvSpPr/>
            <p:nvPr/>
          </p:nvSpPr>
          <p:spPr>
            <a:xfrm>
              <a:off x="3660" y="3160"/>
              <a:ext cx="12020" cy="57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cs typeface="Times New Roman" panose="02020603050405020304" pitchFamily="18" charset="0"/>
                </a:rPr>
                <a:t>1</a:t>
              </a:r>
              <a:r>
                <a:rPr lang="zh-CN" altLang="zh-CN" kern="100" dirty="0">
                  <a:solidFill>
                    <a:srgbClr val="000000"/>
                  </a:solidFill>
                  <a:latin typeface="Times New Roman" panose="02020603050405020304" pitchFamily="18" charset="0"/>
                  <a:cs typeface="Times New Roman" panose="02020603050405020304" pitchFamily="18" charset="0"/>
                </a:rPr>
                <a:t>）数据自动保存多个副本。它通过增加副本的形式，提高容错性</a:t>
              </a:r>
              <a:r>
                <a:rPr lang="zh-CN" altLang="en-US" kern="100" dirty="0">
                  <a:solidFill>
                    <a:srgbClr val="000000"/>
                  </a:solidFill>
                  <a:latin typeface="Times New Roman" panose="02020603050405020304" pitchFamily="18" charset="0"/>
                  <a:cs typeface="Times New Roman" panose="02020603050405020304" pitchFamily="18" charset="0"/>
                </a:rPr>
                <a:t>。</a:t>
              </a:r>
              <a:endParaRPr lang="zh-CN" altLang="zh-CN" kern="100" dirty="0">
                <a:latin typeface="Calibri" panose="020F0502020204030204" charset="0"/>
                <a:cs typeface="Times New Roman" panose="02020603050405020304" pitchFamily="18" charset="0"/>
              </a:endParaRPr>
            </a:p>
          </p:txBody>
        </p:sp>
        <p:sp>
          <p:nvSpPr>
            <p:cNvPr id="8" name="矩形 7"/>
            <p:cNvSpPr/>
            <p:nvPr/>
          </p:nvSpPr>
          <p:spPr>
            <a:xfrm>
              <a:off x="3224" y="4165"/>
              <a:ext cx="3805" cy="57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en-US" altLang="zh-CN" kern="100" dirty="0">
                  <a:solidFill>
                    <a:srgbClr val="000000"/>
                  </a:solidFill>
                  <a:latin typeface="Times New Roman" panose="02020603050405020304" pitchFamily="18" charset="0"/>
                  <a:cs typeface="Times New Roman" panose="02020603050405020304" pitchFamily="18" charset="0"/>
                </a:rPr>
                <a:t>2</a:t>
              </a:r>
              <a:r>
                <a:rPr lang="zh-CN" altLang="zh-CN" kern="100" dirty="0">
                  <a:solidFill>
                    <a:srgbClr val="000000"/>
                  </a:solidFill>
                  <a:latin typeface="Times New Roman" panose="02020603050405020304" pitchFamily="18" charset="0"/>
                  <a:cs typeface="Times New Roman" panose="02020603050405020304" pitchFamily="18" charset="0"/>
                </a:rPr>
                <a:t>）适合处理</a:t>
              </a:r>
              <a:r>
                <a:rPr lang="zh-CN" altLang="en-US" kern="100" dirty="0">
                  <a:solidFill>
                    <a:srgbClr val="000000"/>
                  </a:solidFill>
                  <a:latin typeface="Times New Roman" panose="02020603050405020304" pitchFamily="18" charset="0"/>
                  <a:cs typeface="Times New Roman" panose="02020603050405020304" pitchFamily="18" charset="0"/>
                </a:rPr>
                <a:t>大数据</a:t>
              </a:r>
              <a:endParaRPr lang="zh-CN" altLang="zh-CN" kern="100" dirty="0">
                <a:latin typeface="Calibri" panose="020F0502020204030204" charset="0"/>
                <a:cs typeface="Times New Roman" panose="02020603050405020304" pitchFamily="18" charset="0"/>
              </a:endParaRPr>
            </a:p>
          </p:txBody>
        </p:sp>
        <p:sp>
          <p:nvSpPr>
            <p:cNvPr id="9" name="矩形 8"/>
            <p:cNvSpPr/>
            <p:nvPr/>
          </p:nvSpPr>
          <p:spPr>
            <a:xfrm>
              <a:off x="3660" y="4665"/>
              <a:ext cx="12360" cy="57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cs typeface="Times New Roman" panose="02020603050405020304" pitchFamily="18" charset="0"/>
                </a:rPr>
                <a:t>1</a:t>
              </a:r>
              <a:r>
                <a:rPr lang="zh-CN" altLang="zh-CN" kern="100" dirty="0">
                  <a:solidFill>
                    <a:srgbClr val="000000"/>
                  </a:solidFill>
                  <a:latin typeface="Times New Roman" panose="02020603050405020304" pitchFamily="18" charset="0"/>
                  <a:cs typeface="Times New Roman" panose="02020603050405020304" pitchFamily="18" charset="0"/>
                </a:rPr>
                <a:t>）数据规模：能够处理数据规模达到</a:t>
              </a:r>
              <a:r>
                <a:rPr lang="en-US" altLang="zh-CN" kern="100" dirty="0">
                  <a:solidFill>
                    <a:srgbClr val="000000"/>
                  </a:solidFill>
                  <a:latin typeface="Times New Roman" panose="02020603050405020304" pitchFamily="18" charset="0"/>
                  <a:cs typeface="Times New Roman" panose="02020603050405020304" pitchFamily="18" charset="0"/>
                </a:rPr>
                <a:t>GB</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cs typeface="Times New Roman" panose="02020603050405020304" pitchFamily="18" charset="0"/>
                </a:rPr>
                <a:t>TB</a:t>
              </a:r>
              <a:r>
                <a:rPr lang="zh-CN" altLang="zh-CN" kern="100" dirty="0">
                  <a:solidFill>
                    <a:srgbClr val="000000"/>
                  </a:solidFill>
                  <a:latin typeface="Times New Roman" panose="02020603050405020304" pitchFamily="18" charset="0"/>
                  <a:cs typeface="Times New Roman" panose="02020603050405020304" pitchFamily="18" charset="0"/>
                </a:rPr>
                <a:t>、甚至</a:t>
              </a:r>
              <a:r>
                <a:rPr lang="en-US" altLang="zh-CN" kern="100" dirty="0">
                  <a:solidFill>
                    <a:srgbClr val="FF0000"/>
                  </a:solidFill>
                  <a:latin typeface="Times New Roman" panose="02020603050405020304" pitchFamily="18" charset="0"/>
                  <a:cs typeface="Times New Roman" panose="02020603050405020304" pitchFamily="18" charset="0"/>
                </a:rPr>
                <a:t>PB</a:t>
              </a:r>
              <a:r>
                <a:rPr lang="zh-CN" altLang="zh-CN" kern="100" dirty="0">
                  <a:solidFill>
                    <a:srgbClr val="FF0000"/>
                  </a:solidFill>
                  <a:latin typeface="Times New Roman" panose="02020603050405020304" pitchFamily="18" charset="0"/>
                  <a:cs typeface="Times New Roman" panose="02020603050405020304" pitchFamily="18" charset="0"/>
                </a:rPr>
                <a:t>级别的数据</a:t>
              </a:r>
              <a:r>
                <a:rPr lang="zh-CN" altLang="zh-CN" kern="100" dirty="0">
                  <a:solidFill>
                    <a:srgbClr val="000000"/>
                  </a:solidFill>
                  <a:latin typeface="Times New Roman" panose="02020603050405020304" pitchFamily="18" charset="0"/>
                  <a:cs typeface="Times New Roman" panose="02020603050405020304" pitchFamily="18" charset="0"/>
                </a:rPr>
                <a:t>；</a:t>
              </a:r>
              <a:endParaRPr lang="zh-CN" altLang="zh-CN" kern="100" dirty="0">
                <a:latin typeface="Calibri" panose="020F0502020204030204" charset="0"/>
                <a:cs typeface="Times New Roman" panose="02020603050405020304" pitchFamily="18" charset="0"/>
              </a:endParaRPr>
            </a:p>
          </p:txBody>
        </p:sp>
        <p:sp>
          <p:nvSpPr>
            <p:cNvPr id="3" name="矩形 2"/>
            <p:cNvSpPr/>
            <p:nvPr/>
          </p:nvSpPr>
          <p:spPr>
            <a:xfrm>
              <a:off x="3660" y="3640"/>
              <a:ext cx="8703" cy="57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cs typeface="Times New Roman" panose="02020603050405020304" pitchFamily="18" charset="0"/>
                </a:rPr>
                <a:t>2</a:t>
              </a:r>
              <a:r>
                <a:rPr lang="zh-CN" altLang="zh-CN" kern="100" dirty="0">
                  <a:solidFill>
                    <a:srgbClr val="000000"/>
                  </a:solidFill>
                  <a:latin typeface="Times New Roman" panose="02020603050405020304" pitchFamily="18" charset="0"/>
                  <a:cs typeface="Times New Roman" panose="02020603050405020304" pitchFamily="18" charset="0"/>
                </a:rPr>
                <a:t>）某一个副本丢失以后，它可以自动恢复。</a:t>
              </a:r>
              <a:endParaRPr lang="zh-CN" altLang="zh-CN" kern="100" dirty="0">
                <a:latin typeface="Calibri" panose="020F0502020204030204" charset="0"/>
                <a:cs typeface="Times New Roman" panose="02020603050405020304" pitchFamily="18" charset="0"/>
              </a:endParaRPr>
            </a:p>
          </p:txBody>
        </p:sp>
        <p:sp>
          <p:nvSpPr>
            <p:cNvPr id="37" name="矩形 36"/>
            <p:cNvSpPr/>
            <p:nvPr/>
          </p:nvSpPr>
          <p:spPr>
            <a:xfrm>
              <a:off x="3660" y="5212"/>
              <a:ext cx="12020" cy="57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cs typeface="Times New Roman" panose="02020603050405020304" pitchFamily="18" charset="0"/>
                </a:rPr>
                <a:t>2</a:t>
              </a:r>
              <a:r>
                <a:rPr lang="zh-CN" altLang="zh-CN" kern="100" dirty="0">
                  <a:solidFill>
                    <a:srgbClr val="000000"/>
                  </a:solidFill>
                  <a:latin typeface="Times New Roman" panose="02020603050405020304" pitchFamily="18" charset="0"/>
                  <a:cs typeface="Times New Roman" panose="02020603050405020304" pitchFamily="18" charset="0"/>
                </a:rPr>
                <a:t>）文件规模：能够处理</a:t>
              </a:r>
              <a:r>
                <a:rPr lang="zh-CN" altLang="zh-CN" kern="100" dirty="0">
                  <a:solidFill>
                    <a:srgbClr val="FF0000"/>
                  </a:solidFill>
                  <a:latin typeface="Times New Roman" panose="02020603050405020304" pitchFamily="18" charset="0"/>
                  <a:cs typeface="Times New Roman" panose="02020603050405020304" pitchFamily="18" charset="0"/>
                </a:rPr>
                <a:t>百万</a:t>
              </a:r>
              <a:r>
                <a:rPr lang="zh-CN" altLang="zh-CN" kern="100" dirty="0">
                  <a:solidFill>
                    <a:srgbClr val="000000"/>
                  </a:solidFill>
                  <a:latin typeface="Times New Roman" panose="02020603050405020304" pitchFamily="18" charset="0"/>
                  <a:cs typeface="Times New Roman" panose="02020603050405020304" pitchFamily="18" charset="0"/>
                </a:rPr>
                <a:t>规模以上的</a:t>
              </a:r>
              <a:r>
                <a:rPr lang="zh-CN" altLang="zh-CN" kern="100" dirty="0">
                  <a:solidFill>
                    <a:srgbClr val="FF0000"/>
                  </a:solidFill>
                  <a:latin typeface="Times New Roman" panose="02020603050405020304" pitchFamily="18" charset="0"/>
                  <a:cs typeface="Times New Roman" panose="02020603050405020304" pitchFamily="18" charset="0"/>
                </a:rPr>
                <a:t>文件数量</a:t>
              </a:r>
              <a:r>
                <a:rPr lang="zh-CN" altLang="zh-CN" kern="100" dirty="0">
                  <a:solidFill>
                    <a:srgbClr val="000000"/>
                  </a:solidFill>
                  <a:latin typeface="Times New Roman" panose="02020603050405020304" pitchFamily="18" charset="0"/>
                  <a:cs typeface="Times New Roman" panose="02020603050405020304" pitchFamily="18" charset="0"/>
                </a:rPr>
                <a:t>，数量相当之大。</a:t>
              </a:r>
              <a:endParaRPr lang="zh-CN" altLang="zh-CN" kern="100" dirty="0">
                <a:latin typeface="Calibri" panose="020F0502020204030204" charset="0"/>
                <a:cs typeface="Times New Roman" panose="02020603050405020304" pitchFamily="18" charset="0"/>
              </a:endParaRPr>
            </a:p>
          </p:txBody>
        </p:sp>
        <p:sp>
          <p:nvSpPr>
            <p:cNvPr id="41" name="矩形 40"/>
            <p:cNvSpPr/>
            <p:nvPr/>
          </p:nvSpPr>
          <p:spPr>
            <a:xfrm>
              <a:off x="3218" y="5879"/>
              <a:ext cx="11198" cy="57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en-US" altLang="zh-CN" kern="100" dirty="0">
                  <a:solidFill>
                    <a:srgbClr val="000000"/>
                  </a:solidFill>
                  <a:latin typeface="Times New Roman" panose="02020603050405020304" pitchFamily="18" charset="0"/>
                  <a:cs typeface="Times New Roman" panose="02020603050405020304" pitchFamily="18" charset="0"/>
                </a:rPr>
                <a:t>3</a:t>
              </a:r>
              <a:r>
                <a:rPr lang="zh-CN" altLang="zh-CN" kern="100" dirty="0">
                  <a:solidFill>
                    <a:srgbClr val="000000"/>
                  </a:solidFill>
                  <a:latin typeface="Times New Roman" panose="02020603050405020304" pitchFamily="18" charset="0"/>
                  <a:cs typeface="Times New Roman" panose="02020603050405020304" pitchFamily="18" charset="0"/>
                </a:rPr>
                <a:t>）可</a:t>
              </a:r>
              <a:r>
                <a:rPr lang="zh-CN" altLang="zh-CN" kern="100" dirty="0">
                  <a:solidFill>
                    <a:srgbClr val="FF0000"/>
                  </a:solidFill>
                  <a:latin typeface="Times New Roman" panose="02020603050405020304" pitchFamily="18" charset="0"/>
                  <a:cs typeface="Times New Roman" panose="02020603050405020304" pitchFamily="18" charset="0"/>
                </a:rPr>
                <a:t>构建在廉价机器上</a:t>
              </a:r>
              <a:r>
                <a:rPr lang="zh-CN" altLang="zh-CN" kern="100" dirty="0">
                  <a:solidFill>
                    <a:srgbClr val="000000"/>
                  </a:solidFill>
                  <a:latin typeface="Times New Roman" panose="02020603050405020304" pitchFamily="18" charset="0"/>
                  <a:cs typeface="Times New Roman" panose="02020603050405020304" pitchFamily="18" charset="0"/>
                </a:rPr>
                <a:t>，通过多副本机制，提高可靠性。</a:t>
              </a:r>
              <a:endParaRPr lang="zh-CN" altLang="zh-CN" kern="100" dirty="0">
                <a:latin typeface="Calibri" panose="020F0502020204030204" charset="0"/>
                <a:cs typeface="Times New Roman" panose="02020603050405020304" pitchFamily="18" charset="0"/>
              </a:endParaRP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951159" y="915016"/>
            <a:ext cx="1249680" cy="56769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72000"/>
              </a:lnSpc>
              <a:spcBef>
                <a:spcPts val="1300"/>
              </a:spcBef>
              <a:spcAft>
                <a:spcPts val="0"/>
              </a:spcAft>
            </a:pPr>
            <a:r>
              <a:rPr lang="en-US" altLang="zh-CN" b="1" kern="100" dirty="0">
                <a:latin typeface="Times New Roman" panose="02020603050405020304" pitchFamily="18" charset="0"/>
              </a:rPr>
              <a:t>HDFS</a:t>
            </a:r>
            <a:r>
              <a:rPr lang="zh-CN" altLang="zh-CN" b="1" kern="100" dirty="0">
                <a:latin typeface="Times New Roman" panose="02020603050405020304" pitchFamily="18" charset="0"/>
              </a:rPr>
              <a:t>缺点</a:t>
            </a:r>
            <a:endParaRPr lang="zh-CN" altLang="zh-CN" sz="2000" b="1" kern="100" dirty="0">
              <a:effectLst/>
              <a:latin typeface="Times New Roman" panose="02020603050405020304" pitchFamily="18" charset="0"/>
            </a:endParaRPr>
          </a:p>
        </p:txBody>
      </p:sp>
      <p:sp>
        <p:nvSpPr>
          <p:cNvPr id="6" name="矩形 5"/>
          <p:cNvSpPr/>
          <p:nvPr/>
        </p:nvSpPr>
        <p:spPr>
          <a:xfrm>
            <a:off x="2135560" y="1419072"/>
            <a:ext cx="7038528" cy="5078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en-US" altLang="zh-CN" kern="100" dirty="0">
                <a:solidFill>
                  <a:srgbClr val="000000"/>
                </a:solidFill>
                <a:latin typeface="Times New Roman" panose="02020603050405020304" pitchFamily="18" charset="0"/>
                <a:cs typeface="Times New Roman" panose="02020603050405020304" pitchFamily="18" charset="0"/>
              </a:rPr>
              <a:t>1</a:t>
            </a:r>
            <a:r>
              <a:rPr lang="zh-CN" altLang="zh-CN" kern="100" dirty="0">
                <a:solidFill>
                  <a:srgbClr val="000000"/>
                </a:solidFill>
                <a:latin typeface="Times New Roman" panose="02020603050405020304" pitchFamily="18" charset="0"/>
                <a:cs typeface="Times New Roman" panose="02020603050405020304" pitchFamily="18" charset="0"/>
              </a:rPr>
              <a:t>）</a:t>
            </a:r>
            <a:r>
              <a:rPr lang="zh-CN" altLang="zh-CN" kern="100" dirty="0">
                <a:solidFill>
                  <a:srgbClr val="FF0000"/>
                </a:solidFill>
                <a:latin typeface="Times New Roman" panose="02020603050405020304" pitchFamily="18" charset="0"/>
                <a:cs typeface="Times New Roman" panose="02020603050405020304" pitchFamily="18" charset="0"/>
              </a:rPr>
              <a:t>不适合低延时数据访问</a:t>
            </a:r>
            <a:r>
              <a:rPr lang="zh-CN" altLang="zh-CN" kern="100" dirty="0">
                <a:solidFill>
                  <a:srgbClr val="000000"/>
                </a:solidFill>
                <a:latin typeface="Times New Roman" panose="02020603050405020304" pitchFamily="18" charset="0"/>
                <a:cs typeface="Times New Roman" panose="02020603050405020304" pitchFamily="18" charset="0"/>
              </a:rPr>
              <a:t>，比如毫秒级的存储数据，是做不到的。</a:t>
            </a:r>
            <a:endParaRPr lang="zh-CN" altLang="zh-CN" kern="100" dirty="0">
              <a:latin typeface="Calibri" panose="020F0502020204030204" charset="0"/>
              <a:cs typeface="Times New Roman" panose="02020603050405020304" pitchFamily="18" charset="0"/>
            </a:endParaRPr>
          </a:p>
        </p:txBody>
      </p:sp>
      <p:sp>
        <p:nvSpPr>
          <p:cNvPr id="7" name="矩形 6"/>
          <p:cNvSpPr/>
          <p:nvPr/>
        </p:nvSpPr>
        <p:spPr>
          <a:xfrm>
            <a:off x="2135560" y="1851120"/>
            <a:ext cx="4493538" cy="46038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en-US" altLang="zh-CN" kern="100" dirty="0">
                <a:solidFill>
                  <a:srgbClr val="000000"/>
                </a:solidFill>
                <a:latin typeface="Times New Roman" panose="02020603050405020304" pitchFamily="18" charset="0"/>
                <a:cs typeface="Times New Roman" panose="02020603050405020304" pitchFamily="18" charset="0"/>
              </a:rPr>
              <a:t>2</a:t>
            </a:r>
            <a:r>
              <a:rPr lang="zh-CN" altLang="zh-CN" kern="100" dirty="0">
                <a:solidFill>
                  <a:srgbClr val="000000"/>
                </a:solidFill>
                <a:latin typeface="Times New Roman" panose="02020603050405020304" pitchFamily="18" charset="0"/>
                <a:cs typeface="Times New Roman" panose="02020603050405020304" pitchFamily="18" charset="0"/>
              </a:rPr>
              <a:t>）</a:t>
            </a:r>
            <a:r>
              <a:rPr lang="zh-CN" altLang="zh-CN" kern="100" dirty="0">
                <a:solidFill>
                  <a:srgbClr val="FF0000"/>
                </a:solidFill>
                <a:latin typeface="Times New Roman" panose="02020603050405020304" pitchFamily="18" charset="0"/>
                <a:cs typeface="Times New Roman" panose="02020603050405020304" pitchFamily="18" charset="0"/>
              </a:rPr>
              <a:t>无法高效的对大量小文件进行存储。</a:t>
            </a:r>
            <a:endParaRPr lang="zh-CN" altLang="zh-CN" kern="100" dirty="0">
              <a:solidFill>
                <a:srgbClr val="FF0000"/>
              </a:solidFill>
              <a:latin typeface="Calibri" panose="020F0502020204030204" charset="0"/>
              <a:cs typeface="Times New Roman" panose="02020603050405020304" pitchFamily="18" charset="0"/>
            </a:endParaRPr>
          </a:p>
        </p:txBody>
      </p:sp>
      <p:sp>
        <p:nvSpPr>
          <p:cNvPr id="8" name="矩形 7"/>
          <p:cNvSpPr/>
          <p:nvPr/>
        </p:nvSpPr>
        <p:spPr>
          <a:xfrm>
            <a:off x="2241760" y="2211160"/>
            <a:ext cx="7763541" cy="8788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cs typeface="Times New Roman" panose="02020603050405020304" pitchFamily="18" charset="0"/>
              </a:rPr>
              <a:t>1</a:t>
            </a:r>
            <a:r>
              <a:rPr lang="zh-CN" altLang="zh-CN" kern="100" dirty="0">
                <a:solidFill>
                  <a:srgbClr val="000000"/>
                </a:solidFill>
                <a:latin typeface="Times New Roman" panose="02020603050405020304" pitchFamily="18" charset="0"/>
                <a:cs typeface="Times New Roman" panose="02020603050405020304" pitchFamily="18" charset="0"/>
              </a:rPr>
              <a:t>）存储大量</a:t>
            </a:r>
            <a:r>
              <a:rPr lang="en-US" altLang="zh-CN" kern="100" dirty="0" err="1">
                <a:solidFill>
                  <a:srgbClr val="000000"/>
                </a:solidFill>
                <a:latin typeface="宋体" panose="02010600030101010101" pitchFamily="2" charset="-122"/>
                <a:cs typeface="Times New Roman" panose="02020603050405020304" pitchFamily="18" charset="0"/>
              </a:rPr>
              <a:t>小文件</a:t>
            </a:r>
            <a:r>
              <a:rPr lang="zh-CN" altLang="zh-CN" kern="100" dirty="0">
                <a:solidFill>
                  <a:srgbClr val="000000"/>
                </a:solidFill>
                <a:latin typeface="Times New Roman" panose="02020603050405020304" pitchFamily="18" charset="0"/>
                <a:cs typeface="Times New Roman" panose="02020603050405020304" pitchFamily="18" charset="0"/>
              </a:rPr>
              <a:t>的话，它会占用</a:t>
            </a:r>
            <a:r>
              <a:rPr lang="en-US" altLang="zh-CN" kern="100" dirty="0" err="1">
                <a:solidFill>
                  <a:srgbClr val="000000"/>
                </a:solidFill>
                <a:latin typeface="Times New Roman" panose="02020603050405020304" pitchFamily="18" charset="0"/>
                <a:cs typeface="Times New Roman" panose="02020603050405020304" pitchFamily="18" charset="0"/>
              </a:rPr>
              <a:t>NameNode</a:t>
            </a:r>
            <a:r>
              <a:rPr lang="zh-CN" altLang="zh-CN" kern="100" dirty="0">
                <a:solidFill>
                  <a:srgbClr val="000000"/>
                </a:solidFill>
                <a:latin typeface="Times New Roman" panose="02020603050405020304" pitchFamily="18" charset="0"/>
                <a:cs typeface="Times New Roman" panose="02020603050405020304" pitchFamily="18" charset="0"/>
              </a:rPr>
              <a:t>大量的内存来存储文件目录和块信息。这样是不可取的，因为</a:t>
            </a:r>
            <a:r>
              <a:rPr lang="en-US" altLang="zh-CN" kern="100" dirty="0" err="1">
                <a:solidFill>
                  <a:srgbClr val="000000"/>
                </a:solidFill>
                <a:latin typeface="Times New Roman" panose="02020603050405020304" pitchFamily="18" charset="0"/>
                <a:cs typeface="Times New Roman" panose="02020603050405020304" pitchFamily="18" charset="0"/>
              </a:rPr>
              <a:t>NameNode</a:t>
            </a:r>
            <a:r>
              <a:rPr lang="zh-CN" altLang="zh-CN" kern="100" dirty="0">
                <a:solidFill>
                  <a:srgbClr val="000000"/>
                </a:solidFill>
                <a:latin typeface="Times New Roman" panose="02020603050405020304" pitchFamily="18" charset="0"/>
                <a:cs typeface="Times New Roman" panose="02020603050405020304" pitchFamily="18" charset="0"/>
              </a:rPr>
              <a:t>的内存总是有限的；</a:t>
            </a:r>
            <a:endParaRPr lang="zh-CN" altLang="zh-CN" kern="100" dirty="0">
              <a:latin typeface="Calibri" panose="020F0502020204030204" charset="0"/>
              <a:cs typeface="Times New Roman" panose="02020603050405020304" pitchFamily="18" charset="0"/>
            </a:endParaRPr>
          </a:p>
        </p:txBody>
      </p:sp>
      <p:sp>
        <p:nvSpPr>
          <p:cNvPr id="9" name="矩形 8"/>
          <p:cNvSpPr/>
          <p:nvPr/>
        </p:nvSpPr>
        <p:spPr>
          <a:xfrm>
            <a:off x="2241760" y="3075256"/>
            <a:ext cx="7840481" cy="46038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cs typeface="Times New Roman" panose="02020603050405020304" pitchFamily="18" charset="0"/>
              </a:rPr>
              <a:t>2</a:t>
            </a:r>
            <a:r>
              <a:rPr lang="zh-CN" altLang="zh-CN" kern="100" dirty="0">
                <a:solidFill>
                  <a:srgbClr val="000000"/>
                </a:solidFill>
                <a:latin typeface="Times New Roman" panose="02020603050405020304" pitchFamily="18" charset="0"/>
                <a:cs typeface="Times New Roman" panose="02020603050405020304" pitchFamily="18" charset="0"/>
              </a:rPr>
              <a:t>）小文件存储的寻址时间会超过读取时间，它违反了</a:t>
            </a:r>
            <a:r>
              <a:rPr lang="en-US" altLang="zh-CN" kern="100" dirty="0">
                <a:solidFill>
                  <a:srgbClr val="000000"/>
                </a:solidFill>
                <a:latin typeface="Times New Roman" panose="02020603050405020304" pitchFamily="18" charset="0"/>
                <a:cs typeface="Times New Roman" panose="02020603050405020304" pitchFamily="18" charset="0"/>
              </a:rPr>
              <a:t>HDFS</a:t>
            </a:r>
            <a:r>
              <a:rPr lang="zh-CN" altLang="zh-CN" kern="100" dirty="0">
                <a:solidFill>
                  <a:srgbClr val="000000"/>
                </a:solidFill>
                <a:latin typeface="Times New Roman" panose="02020603050405020304" pitchFamily="18" charset="0"/>
                <a:cs typeface="Times New Roman" panose="02020603050405020304" pitchFamily="18" charset="0"/>
              </a:rPr>
              <a:t>的设计目标。</a:t>
            </a:r>
            <a:endParaRPr lang="zh-CN" altLang="zh-CN" kern="100" dirty="0">
              <a:latin typeface="Calibri" panose="020F0502020204030204" charset="0"/>
              <a:cs typeface="Times New Roman" panose="02020603050405020304" pitchFamily="18" charset="0"/>
            </a:endParaRPr>
          </a:p>
        </p:txBody>
      </p:sp>
      <p:sp>
        <p:nvSpPr>
          <p:cNvPr id="10" name="矩形 9"/>
          <p:cNvSpPr/>
          <p:nvPr/>
        </p:nvSpPr>
        <p:spPr>
          <a:xfrm>
            <a:off x="2144323" y="3535638"/>
            <a:ext cx="4262705" cy="50783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en-US" altLang="zh-CN" kern="100" dirty="0">
                <a:solidFill>
                  <a:srgbClr val="000000"/>
                </a:solidFill>
                <a:latin typeface="Times New Roman" panose="02020603050405020304" pitchFamily="18" charset="0"/>
                <a:cs typeface="Times New Roman" panose="02020603050405020304" pitchFamily="18" charset="0"/>
              </a:rPr>
              <a:t>3</a:t>
            </a:r>
            <a:r>
              <a:rPr lang="zh-CN" altLang="zh-CN" kern="100" dirty="0">
                <a:solidFill>
                  <a:srgbClr val="000000"/>
                </a:solidFill>
                <a:latin typeface="Times New Roman" panose="02020603050405020304" pitchFamily="18" charset="0"/>
                <a:cs typeface="Times New Roman" panose="02020603050405020304" pitchFamily="18" charset="0"/>
              </a:rPr>
              <a:t>）不支持并发写入、文件随机修改。</a:t>
            </a:r>
            <a:endParaRPr lang="zh-CN" altLang="zh-CN" kern="100" dirty="0">
              <a:latin typeface="Calibri" panose="020F0502020204030204" charset="0"/>
              <a:cs typeface="Times New Roman" panose="02020603050405020304" pitchFamily="18" charset="0"/>
            </a:endParaRPr>
          </a:p>
        </p:txBody>
      </p:sp>
      <p:sp>
        <p:nvSpPr>
          <p:cNvPr id="11" name="矩形 10"/>
          <p:cNvSpPr/>
          <p:nvPr/>
        </p:nvSpPr>
        <p:spPr>
          <a:xfrm>
            <a:off x="2166560" y="3996020"/>
            <a:ext cx="7658649" cy="46038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cs typeface="Times New Roman" panose="02020603050405020304" pitchFamily="18" charset="0"/>
              </a:rPr>
              <a:t>1</a:t>
            </a:r>
            <a:r>
              <a:rPr lang="zh-CN" altLang="zh-CN" kern="100" dirty="0">
                <a:solidFill>
                  <a:srgbClr val="000000"/>
                </a:solidFill>
                <a:latin typeface="Times New Roman" panose="02020603050405020304" pitchFamily="18" charset="0"/>
                <a:cs typeface="Times New Roman" panose="02020603050405020304" pitchFamily="18" charset="0"/>
              </a:rPr>
              <a:t>）一个文件只能有一个写，不允许多个线程同时写；</a:t>
            </a:r>
            <a:endParaRPr lang="zh-CN" altLang="zh-CN" kern="100" dirty="0">
              <a:latin typeface="Calibri" panose="020F0502020204030204" charset="0"/>
              <a:cs typeface="Times New Roman" panose="02020603050405020304" pitchFamily="18" charset="0"/>
            </a:endParaRPr>
          </a:p>
        </p:txBody>
      </p:sp>
      <p:sp>
        <p:nvSpPr>
          <p:cNvPr id="12" name="矩形 11"/>
          <p:cNvSpPr/>
          <p:nvPr/>
        </p:nvSpPr>
        <p:spPr>
          <a:xfrm>
            <a:off x="2166560" y="4415344"/>
            <a:ext cx="7680886" cy="5078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150000"/>
              </a:lnSpc>
              <a:spcAft>
                <a:spcPts val="0"/>
              </a:spcAft>
            </a:pP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cs typeface="Times New Roman" panose="02020603050405020304" pitchFamily="18" charset="0"/>
              </a:rPr>
              <a:t>2</a:t>
            </a:r>
            <a:r>
              <a:rPr lang="zh-CN" altLang="zh-CN" kern="100" dirty="0">
                <a:solidFill>
                  <a:srgbClr val="000000"/>
                </a:solidFill>
                <a:latin typeface="Times New Roman" panose="02020603050405020304" pitchFamily="18" charset="0"/>
                <a:cs typeface="Times New Roman" panose="02020603050405020304" pitchFamily="18" charset="0"/>
              </a:rPr>
              <a:t>）</a:t>
            </a:r>
            <a:r>
              <a:rPr lang="zh-CN" altLang="zh-CN" kern="100" dirty="0">
                <a:solidFill>
                  <a:srgbClr val="FF0000"/>
                </a:solidFill>
                <a:latin typeface="Times New Roman" panose="02020603050405020304" pitchFamily="18" charset="0"/>
                <a:cs typeface="Times New Roman" panose="02020603050405020304" pitchFamily="18" charset="0"/>
              </a:rPr>
              <a:t>仅支持数据</a:t>
            </a:r>
            <a:r>
              <a:rPr lang="en-US" altLang="zh-CN" kern="100" dirty="0">
                <a:solidFill>
                  <a:srgbClr val="FF0000"/>
                </a:solidFill>
                <a:latin typeface="Times New Roman" panose="02020603050405020304" pitchFamily="18" charset="0"/>
                <a:cs typeface="Times New Roman" panose="02020603050405020304" pitchFamily="18" charset="0"/>
              </a:rPr>
              <a:t>append</a:t>
            </a:r>
            <a:r>
              <a:rPr lang="zh-CN" altLang="zh-CN" kern="100" dirty="0">
                <a:solidFill>
                  <a:srgbClr val="FF0000"/>
                </a:solidFill>
                <a:latin typeface="Times New Roman" panose="02020603050405020304" pitchFamily="18" charset="0"/>
                <a:cs typeface="Times New Roman" panose="02020603050405020304" pitchFamily="18" charset="0"/>
              </a:rPr>
              <a:t>（追加），</a:t>
            </a:r>
            <a:r>
              <a:rPr lang="zh-CN" altLang="zh-CN" kern="100" dirty="0">
                <a:solidFill>
                  <a:srgbClr val="000000"/>
                </a:solidFill>
                <a:latin typeface="Times New Roman" panose="02020603050405020304" pitchFamily="18" charset="0"/>
                <a:cs typeface="Times New Roman" panose="02020603050405020304" pitchFamily="18" charset="0"/>
              </a:rPr>
              <a:t>不支持文件的随机修改。</a:t>
            </a:r>
            <a:endParaRPr lang="zh-CN" altLang="zh-CN" kern="100" dirty="0">
              <a:latin typeface="Calibri" panose="020F0502020204030204" charset="0"/>
              <a:cs typeface="Times New Roman" panose="02020603050405020304" pitchFamily="18" charset="0"/>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HDFS API</a:t>
            </a:r>
            <a:r>
              <a:t>操作</a:t>
            </a:r>
          </a:p>
        </p:txBody>
      </p:sp>
      <p:sp>
        <p:nvSpPr>
          <p:cNvPr id="4" name="文本框 3"/>
          <p:cNvSpPr txBox="1"/>
          <p:nvPr/>
        </p:nvSpPr>
        <p:spPr>
          <a:xfrm>
            <a:off x="819150" y="1241425"/>
            <a:ext cx="11017250" cy="4523105"/>
          </a:xfrm>
          <a:prstGeom prst="rect">
            <a:avLst/>
          </a:prstGeom>
          <a:noFill/>
        </p:spPr>
        <p:txBody>
          <a:bodyPr wrap="none" rtlCol="0">
            <a:spAutoFit/>
          </a:bodyPr>
          <a:p>
            <a:pPr algn="l"/>
            <a:r>
              <a:rPr lang="zh-CN" altLang="en-US"/>
              <a:t>文件下载</a:t>
            </a:r>
            <a:endParaRPr lang="zh-CN" altLang="en-US"/>
          </a:p>
          <a:p>
            <a:pPr algn="l"/>
            <a:endParaRPr lang="zh-CN" altLang="en-US"/>
          </a:p>
          <a:p>
            <a:pPr algn="l"/>
            <a:r>
              <a:rPr lang="zh-CN" altLang="en-US"/>
              <a:t>public void testCopyToLocalFile() throws IOException, InterruptedException, URISyntaxException{</a:t>
            </a:r>
            <a:endParaRPr lang="zh-CN" altLang="en-US"/>
          </a:p>
          <a:p>
            <a:pPr algn="l"/>
            <a:endParaRPr lang="zh-CN" altLang="en-US"/>
          </a:p>
          <a:p>
            <a:pPr algn="l"/>
            <a:r>
              <a:rPr lang="zh-CN" altLang="en-US"/>
              <a:t>		// 1 获取文件系统</a:t>
            </a:r>
            <a:endParaRPr lang="zh-CN" altLang="en-US"/>
          </a:p>
          <a:p>
            <a:pPr algn="l"/>
            <a:r>
              <a:rPr lang="zh-CN" altLang="en-US"/>
              <a:t>		Configuration configuration = new Configuration();</a:t>
            </a:r>
            <a:endParaRPr lang="zh-CN" altLang="en-US"/>
          </a:p>
          <a:p>
            <a:pPr algn="l"/>
            <a:r>
              <a:rPr lang="zh-CN" altLang="en-US"/>
              <a:t>		FileSystem fs = FileSystem.get(new URI("hdfs://hadoop102:9000"), configuration, "</a:t>
            </a:r>
            <a:r>
              <a:rPr lang="en-US" altLang="zh-CN"/>
              <a:t>root</a:t>
            </a:r>
            <a:r>
              <a:rPr lang="zh-CN" altLang="en-US"/>
              <a:t>");</a:t>
            </a:r>
            <a:endParaRPr lang="zh-CN" altLang="en-US"/>
          </a:p>
          <a:p>
            <a:pPr algn="l"/>
            <a:r>
              <a:rPr lang="zh-CN" altLang="en-US"/>
              <a:t>		</a:t>
            </a:r>
            <a:endParaRPr lang="zh-CN" altLang="en-US"/>
          </a:p>
          <a:p>
            <a:pPr algn="l"/>
            <a:r>
              <a:rPr lang="zh-CN" altLang="en-US"/>
              <a:t>		// 2 执行下载操作</a:t>
            </a:r>
            <a:endParaRPr lang="zh-CN" altLang="en-US"/>
          </a:p>
          <a:p>
            <a:pPr algn="l"/>
            <a:r>
              <a:rPr lang="zh-CN" altLang="en-US"/>
              <a:t>		// boolean delSrc 指是否将原文件删除</a:t>
            </a:r>
            <a:endParaRPr lang="zh-CN" altLang="en-US"/>
          </a:p>
          <a:p>
            <a:pPr algn="l"/>
            <a:r>
              <a:rPr lang="zh-CN" altLang="en-US"/>
              <a:t>		// boolean useRawLocalFileSystem 是否开启文件校验</a:t>
            </a:r>
            <a:endParaRPr lang="zh-CN" altLang="en-US"/>
          </a:p>
          <a:p>
            <a:pPr algn="l"/>
            <a:r>
              <a:rPr lang="zh-CN" altLang="en-US"/>
              <a:t>		fs.copyToLocalFile(false, new Path("/banzhang.txt"), new Path("e:/banhua.txt"), true);</a:t>
            </a:r>
            <a:endParaRPr lang="zh-CN" altLang="en-US"/>
          </a:p>
          <a:p>
            <a:pPr algn="l"/>
            <a:r>
              <a:rPr lang="zh-CN" altLang="en-US"/>
              <a:t>		</a:t>
            </a:r>
            <a:endParaRPr lang="zh-CN" altLang="en-US"/>
          </a:p>
          <a:p>
            <a:pPr algn="l"/>
            <a:r>
              <a:rPr lang="zh-CN" altLang="en-US"/>
              <a:t>		// 3 关闭资源</a:t>
            </a:r>
            <a:endParaRPr lang="zh-CN" altLang="en-US"/>
          </a:p>
          <a:p>
            <a:pPr algn="l"/>
            <a:r>
              <a:rPr lang="zh-CN" altLang="en-US"/>
              <a:t>		fs.close();</a:t>
            </a:r>
            <a:endParaRPr lang="zh-CN" altLang="en-US"/>
          </a:p>
          <a:p>
            <a:pPr algn="l"/>
            <a:r>
              <a:rPr lang="zh-CN" altLang="en-US"/>
              <a:t>}</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HDFS</a:t>
            </a:r>
            <a:r>
              <a:t>写流程</a:t>
            </a:r>
          </a:p>
        </p:txBody>
      </p:sp>
      <p:grpSp>
        <p:nvGrpSpPr>
          <p:cNvPr id="3" name="组合 2"/>
          <p:cNvGrpSpPr/>
          <p:nvPr/>
        </p:nvGrpSpPr>
        <p:grpSpPr>
          <a:xfrm>
            <a:off x="1597702" y="1001020"/>
            <a:ext cx="9614521" cy="4841356"/>
            <a:chOff x="2774" y="2310"/>
            <a:chExt cx="13652" cy="6181"/>
          </a:xfrm>
        </p:grpSpPr>
        <p:sp>
          <p:nvSpPr>
            <p:cNvPr id="378" name="圆角矩形 377"/>
            <p:cNvSpPr/>
            <p:nvPr/>
          </p:nvSpPr>
          <p:spPr>
            <a:xfrm>
              <a:off x="13337" y="2670"/>
              <a:ext cx="1550" cy="231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p>
          </p:txBody>
        </p:sp>
        <p:sp>
          <p:nvSpPr>
            <p:cNvPr id="379" name="文本框 9"/>
            <p:cNvSpPr txBox="1">
              <a:spLocks noChangeArrowheads="1"/>
            </p:cNvSpPr>
            <p:nvPr/>
          </p:nvSpPr>
          <p:spPr bwMode="auto">
            <a:xfrm>
              <a:off x="6642" y="2491"/>
              <a:ext cx="5039"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1 </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向</a:t>
              </a:r>
              <a:r>
                <a:rPr kumimoji="0" lang="en-US" altLang="zh-CN" sz="1200" b="0" i="0" u="none" strike="noStrike" cap="none" normalizeH="0" baseline="0" dirty="0" err="1">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NameNode</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请求上传文件</a:t>
              </a: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/user/</a:t>
              </a:r>
              <a:r>
                <a:rPr kumimoji="0" lang="en-US" altLang="zh-CN" sz="1200" b="0" i="0" u="none" strike="noStrike" cap="none" normalizeH="0" baseline="0" dirty="0" err="1">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atguigu</a:t>
              </a: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/ss.avi</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cxnSp>
          <p:nvCxnSpPr>
            <p:cNvPr id="380" name="直接箭头连接符 379"/>
            <p:cNvCxnSpPr/>
            <p:nvPr/>
          </p:nvCxnSpPr>
          <p:spPr>
            <a:xfrm flipH="1" flipV="1">
              <a:off x="5880" y="3391"/>
              <a:ext cx="7482" cy="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1" name="文本框 13"/>
            <p:cNvSpPr txBox="1">
              <a:spLocks noChangeArrowheads="1"/>
            </p:cNvSpPr>
            <p:nvPr/>
          </p:nvSpPr>
          <p:spPr bwMode="auto">
            <a:xfrm>
              <a:off x="11097" y="3111"/>
              <a:ext cx="2451"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2 </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响应可以上传文件</a:t>
              </a:r>
              <a:endParaRPr kumimoji="0" lang="zh-CN" altLang="en-US" sz="1200" b="0" i="0" u="none" strike="noStrike" cap="none" normalizeH="0" baseline="0" dirty="0">
                <a:ln>
                  <a:noFill/>
                </a:ln>
                <a:solidFill>
                  <a:schemeClr val="tx1"/>
                </a:solidFill>
                <a:effectLst/>
                <a:latin typeface="Arial" panose="020B0604020202020204" pitchFamily="34" charset="0"/>
              </a:endParaRPr>
            </a:p>
          </p:txBody>
        </p:sp>
        <p:cxnSp>
          <p:nvCxnSpPr>
            <p:cNvPr id="382" name="直接箭头连接符 381"/>
            <p:cNvCxnSpPr>
              <a:stCxn id="453" idx="3"/>
            </p:cNvCxnSpPr>
            <p:nvPr/>
          </p:nvCxnSpPr>
          <p:spPr>
            <a:xfrm>
              <a:off x="5887" y="3802"/>
              <a:ext cx="7491" cy="14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83" name="文本框 15"/>
            <p:cNvSpPr txBox="1">
              <a:spLocks noChangeArrowheads="1"/>
            </p:cNvSpPr>
            <p:nvPr/>
          </p:nvSpPr>
          <p:spPr bwMode="auto">
            <a:xfrm>
              <a:off x="6639" y="3528"/>
              <a:ext cx="5676"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3 </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请求上传第一个</a:t>
              </a: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Block</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a:t>
              </a: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0-128M</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），请返回</a:t>
              </a:r>
              <a:r>
                <a:rPr kumimoji="0" lang="en-US" altLang="zh-CN" sz="1200" b="0" i="0" u="none" strike="noStrike" cap="none" normalizeH="0" baseline="0" dirty="0" err="1">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DataNode</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cxnSp>
          <p:nvCxnSpPr>
            <p:cNvPr id="384" name="直接箭头连接符 383"/>
            <p:cNvCxnSpPr/>
            <p:nvPr/>
          </p:nvCxnSpPr>
          <p:spPr>
            <a:xfrm flipV="1">
              <a:off x="5892" y="2973"/>
              <a:ext cx="7473" cy="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5" name="直接箭头连接符 384"/>
            <p:cNvCxnSpPr/>
            <p:nvPr/>
          </p:nvCxnSpPr>
          <p:spPr>
            <a:xfrm flipH="1" flipV="1">
              <a:off x="5880" y="4139"/>
              <a:ext cx="7482" cy="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6" name="文本框 21"/>
            <p:cNvSpPr txBox="1">
              <a:spLocks noChangeArrowheads="1"/>
            </p:cNvSpPr>
            <p:nvPr/>
          </p:nvSpPr>
          <p:spPr bwMode="auto">
            <a:xfrm>
              <a:off x="7211" y="3938"/>
              <a:ext cx="6691"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4</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返回</a:t>
              </a: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dn1</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a:t>
              </a: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dn2</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a:t>
              </a: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dn3</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节点，表示采用这三个节点存储数据</a:t>
              </a:r>
              <a:endParaRPr kumimoji="0" lang="zh-CN" altLang="en-US" sz="1200" b="0" i="0" u="none" strike="noStrike" cap="none" normalizeH="0" baseline="0" dirty="0">
                <a:ln>
                  <a:noFill/>
                </a:ln>
                <a:solidFill>
                  <a:schemeClr val="tx1"/>
                </a:solidFill>
                <a:effectLst/>
                <a:latin typeface="Arial" panose="020B0604020202020204" pitchFamily="34" charset="0"/>
              </a:endParaRPr>
            </a:p>
          </p:txBody>
        </p:sp>
        <p:sp>
          <p:nvSpPr>
            <p:cNvPr id="387" name="文本框 22"/>
            <p:cNvSpPr txBox="1">
              <a:spLocks noChangeArrowheads="1"/>
            </p:cNvSpPr>
            <p:nvPr/>
          </p:nvSpPr>
          <p:spPr bwMode="auto">
            <a:xfrm>
              <a:off x="13535" y="2310"/>
              <a:ext cx="1306"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err="1">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NameNode</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sp>
          <p:nvSpPr>
            <p:cNvPr id="388" name="文本框 23"/>
            <p:cNvSpPr txBox="1">
              <a:spLocks noChangeArrowheads="1"/>
            </p:cNvSpPr>
            <p:nvPr/>
          </p:nvSpPr>
          <p:spPr bwMode="auto">
            <a:xfrm>
              <a:off x="4613" y="2315"/>
              <a:ext cx="800"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客户端</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389" name="矩形 388"/>
            <p:cNvSpPr/>
            <p:nvPr/>
          </p:nvSpPr>
          <p:spPr>
            <a:xfrm>
              <a:off x="13576" y="3491"/>
              <a:ext cx="1090" cy="443"/>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p>
          </p:txBody>
        </p:sp>
        <p:sp>
          <p:nvSpPr>
            <p:cNvPr id="390" name="文本框 25"/>
            <p:cNvSpPr txBox="1">
              <a:spLocks noChangeArrowheads="1"/>
            </p:cNvSpPr>
            <p:nvPr/>
          </p:nvSpPr>
          <p:spPr bwMode="auto">
            <a:xfrm>
              <a:off x="13748" y="3596"/>
              <a:ext cx="800"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元数据</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392" name="圆角矩形 391"/>
            <p:cNvSpPr/>
            <p:nvPr/>
          </p:nvSpPr>
          <p:spPr>
            <a:xfrm>
              <a:off x="7371" y="6163"/>
              <a:ext cx="1550" cy="231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p>
          </p:txBody>
        </p:sp>
        <p:sp>
          <p:nvSpPr>
            <p:cNvPr id="393" name="圆角矩形 392"/>
            <p:cNvSpPr/>
            <p:nvPr/>
          </p:nvSpPr>
          <p:spPr>
            <a:xfrm>
              <a:off x="11600" y="6164"/>
              <a:ext cx="1550" cy="231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p>
          </p:txBody>
        </p:sp>
        <p:sp>
          <p:nvSpPr>
            <p:cNvPr id="394" name="文本框 30"/>
            <p:cNvSpPr txBox="1">
              <a:spLocks noChangeArrowheads="1"/>
            </p:cNvSpPr>
            <p:nvPr/>
          </p:nvSpPr>
          <p:spPr bwMode="auto">
            <a:xfrm>
              <a:off x="7615" y="5845"/>
              <a:ext cx="115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DataNode1</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sp>
          <p:nvSpPr>
            <p:cNvPr id="395" name="文本框 31"/>
            <p:cNvSpPr txBox="1">
              <a:spLocks noChangeArrowheads="1"/>
            </p:cNvSpPr>
            <p:nvPr/>
          </p:nvSpPr>
          <p:spPr bwMode="auto">
            <a:xfrm>
              <a:off x="11823" y="5827"/>
              <a:ext cx="1160"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DataNode2</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sp>
          <p:nvSpPr>
            <p:cNvPr id="396" name="文本框 32"/>
            <p:cNvSpPr txBox="1">
              <a:spLocks noChangeArrowheads="1"/>
            </p:cNvSpPr>
            <p:nvPr/>
          </p:nvSpPr>
          <p:spPr bwMode="auto">
            <a:xfrm>
              <a:off x="15228" y="5763"/>
              <a:ext cx="1117"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DataNode3</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cxnSp>
          <p:nvCxnSpPr>
            <p:cNvPr id="397" name="肘形连接符 396"/>
            <p:cNvCxnSpPr>
              <a:endCxn id="392" idx="1"/>
            </p:cNvCxnSpPr>
            <p:nvPr/>
          </p:nvCxnSpPr>
          <p:spPr>
            <a:xfrm rot="16200000" flipH="1">
              <a:off x="5023" y="4970"/>
              <a:ext cx="2338" cy="2359"/>
            </a:xfrm>
            <a:prstGeom prst="bentConnector2">
              <a:avLst/>
            </a:prstGeom>
            <a:ln>
              <a:solidFill>
                <a:schemeClr val="accent2">
                  <a:lumMod val="60000"/>
                  <a:lumOff val="40000"/>
                </a:schemeClr>
              </a:solidFill>
              <a:tailEnd type="triangle"/>
            </a:ln>
          </p:spPr>
          <p:style>
            <a:lnRef idx="2">
              <a:schemeClr val="dk1"/>
            </a:lnRef>
            <a:fillRef idx="0">
              <a:schemeClr val="dk1"/>
            </a:fillRef>
            <a:effectRef idx="1">
              <a:schemeClr val="dk1"/>
            </a:effectRef>
            <a:fontRef idx="minor">
              <a:schemeClr val="tx1"/>
            </a:fontRef>
          </p:style>
        </p:cxnSp>
        <p:sp>
          <p:nvSpPr>
            <p:cNvPr id="398" name="圆柱形 397"/>
            <p:cNvSpPr/>
            <p:nvPr/>
          </p:nvSpPr>
          <p:spPr>
            <a:xfrm>
              <a:off x="2774" y="5065"/>
              <a:ext cx="888" cy="1324"/>
            </a:xfrm>
            <a:prstGeom prst="can">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p>
          </p:txBody>
        </p:sp>
        <p:sp>
          <p:nvSpPr>
            <p:cNvPr id="399" name="文本框 35"/>
            <p:cNvSpPr txBox="1">
              <a:spLocks noChangeArrowheads="1"/>
            </p:cNvSpPr>
            <p:nvPr/>
          </p:nvSpPr>
          <p:spPr bwMode="auto">
            <a:xfrm>
              <a:off x="2951" y="6504"/>
              <a:ext cx="628"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chemeClr val="tx1"/>
                  </a:solidFill>
                  <a:effectLst/>
                  <a:latin typeface="Arial" panose="020B0604020202020204" pitchFamily="34" charset="0"/>
                </a:rPr>
                <a:t>.log</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sp>
          <p:nvSpPr>
            <p:cNvPr id="400" name="文本框 36"/>
            <p:cNvSpPr txBox="1">
              <a:spLocks noChangeArrowheads="1"/>
            </p:cNvSpPr>
            <p:nvPr/>
          </p:nvSpPr>
          <p:spPr bwMode="auto">
            <a:xfrm>
              <a:off x="2857" y="5697"/>
              <a:ext cx="81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0-128m</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sp>
          <p:nvSpPr>
            <p:cNvPr id="401" name="文本框 37"/>
            <p:cNvSpPr txBox="1">
              <a:spLocks noChangeArrowheads="1"/>
            </p:cNvSpPr>
            <p:nvPr/>
          </p:nvSpPr>
          <p:spPr bwMode="auto">
            <a:xfrm>
              <a:off x="2951" y="4761"/>
              <a:ext cx="570"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200m</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cxnSp>
          <p:nvCxnSpPr>
            <p:cNvPr id="402" name="直接连接符 401"/>
            <p:cNvCxnSpPr/>
            <p:nvPr/>
          </p:nvCxnSpPr>
          <p:spPr>
            <a:xfrm flipV="1">
              <a:off x="2774" y="5571"/>
              <a:ext cx="888" cy="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3" name="直接箭头连接符 402"/>
            <p:cNvCxnSpPr>
              <a:endCxn id="453" idx="1"/>
            </p:cNvCxnSpPr>
            <p:nvPr/>
          </p:nvCxnSpPr>
          <p:spPr>
            <a:xfrm flipV="1">
              <a:off x="2774" y="3802"/>
              <a:ext cx="695" cy="1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4" name="文本框 40"/>
            <p:cNvSpPr txBox="1">
              <a:spLocks noChangeArrowheads="1"/>
            </p:cNvSpPr>
            <p:nvPr/>
          </p:nvSpPr>
          <p:spPr bwMode="auto">
            <a:xfrm>
              <a:off x="5036" y="6868"/>
              <a:ext cx="2760"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5 </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请求建立</a:t>
              </a: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Block</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传输通道</a:t>
              </a:r>
              <a:endParaRPr kumimoji="0" lang="zh-CN" altLang="en-US" sz="1200" b="0" i="0" u="none" strike="noStrike" cap="none" normalizeH="0" baseline="0" dirty="0">
                <a:ln>
                  <a:noFill/>
                </a:ln>
                <a:solidFill>
                  <a:schemeClr val="tx1"/>
                </a:solidFill>
                <a:effectLst/>
                <a:latin typeface="Arial" panose="020B0604020202020204" pitchFamily="34" charset="0"/>
              </a:endParaRPr>
            </a:p>
          </p:txBody>
        </p:sp>
        <p:sp>
          <p:nvSpPr>
            <p:cNvPr id="405" name="矩形 404"/>
            <p:cNvSpPr/>
            <p:nvPr/>
          </p:nvSpPr>
          <p:spPr>
            <a:xfrm>
              <a:off x="7647" y="7562"/>
              <a:ext cx="883" cy="362"/>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p>
          </p:txBody>
        </p:sp>
        <p:sp>
          <p:nvSpPr>
            <p:cNvPr id="406" name="文本框 42"/>
            <p:cNvSpPr txBox="1">
              <a:spLocks noChangeArrowheads="1"/>
            </p:cNvSpPr>
            <p:nvPr/>
          </p:nvSpPr>
          <p:spPr bwMode="auto">
            <a:xfrm>
              <a:off x="7662" y="7241"/>
              <a:ext cx="1167"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err="1">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Bytebuffer</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sp>
          <p:nvSpPr>
            <p:cNvPr id="407" name="流程图: 联系 406"/>
            <p:cNvSpPr/>
            <p:nvPr/>
          </p:nvSpPr>
          <p:spPr>
            <a:xfrm>
              <a:off x="7736" y="7668"/>
              <a:ext cx="71" cy="71"/>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1200"/>
            </a:p>
          </p:txBody>
        </p:sp>
        <p:sp>
          <p:nvSpPr>
            <p:cNvPr id="408" name="流程图: 联系 407"/>
            <p:cNvSpPr/>
            <p:nvPr/>
          </p:nvSpPr>
          <p:spPr>
            <a:xfrm>
              <a:off x="7934" y="7673"/>
              <a:ext cx="71" cy="71"/>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1200"/>
            </a:p>
          </p:txBody>
        </p:sp>
        <p:sp>
          <p:nvSpPr>
            <p:cNvPr id="409" name="流程图: 联系 408"/>
            <p:cNvSpPr/>
            <p:nvPr/>
          </p:nvSpPr>
          <p:spPr>
            <a:xfrm>
              <a:off x="8210" y="7673"/>
              <a:ext cx="71" cy="71"/>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1200"/>
            </a:p>
          </p:txBody>
        </p:sp>
        <p:sp>
          <p:nvSpPr>
            <p:cNvPr id="410" name="流程图: 联系 409"/>
            <p:cNvSpPr/>
            <p:nvPr/>
          </p:nvSpPr>
          <p:spPr>
            <a:xfrm>
              <a:off x="7435" y="7696"/>
              <a:ext cx="71" cy="71"/>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1200"/>
            </a:p>
          </p:txBody>
        </p:sp>
        <p:sp>
          <p:nvSpPr>
            <p:cNvPr id="411" name="流程图: 联系 410"/>
            <p:cNvSpPr/>
            <p:nvPr/>
          </p:nvSpPr>
          <p:spPr>
            <a:xfrm>
              <a:off x="7573" y="7684"/>
              <a:ext cx="71" cy="71"/>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1200"/>
            </a:p>
          </p:txBody>
        </p:sp>
        <p:sp>
          <p:nvSpPr>
            <p:cNvPr id="412" name="矩形 411"/>
            <p:cNvSpPr/>
            <p:nvPr/>
          </p:nvSpPr>
          <p:spPr>
            <a:xfrm>
              <a:off x="11948" y="7545"/>
              <a:ext cx="883" cy="362"/>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p>
          </p:txBody>
        </p:sp>
        <p:sp>
          <p:nvSpPr>
            <p:cNvPr id="413" name="文本框 51"/>
            <p:cNvSpPr txBox="1">
              <a:spLocks noChangeArrowheads="1"/>
            </p:cNvSpPr>
            <p:nvPr/>
          </p:nvSpPr>
          <p:spPr bwMode="auto">
            <a:xfrm>
              <a:off x="11926" y="7202"/>
              <a:ext cx="1102"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err="1">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Bytebuffer</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sp>
          <p:nvSpPr>
            <p:cNvPr id="414" name="流程图: 联系 413"/>
            <p:cNvSpPr/>
            <p:nvPr/>
          </p:nvSpPr>
          <p:spPr>
            <a:xfrm>
              <a:off x="12037" y="7651"/>
              <a:ext cx="71" cy="71"/>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1200"/>
            </a:p>
          </p:txBody>
        </p:sp>
        <p:sp>
          <p:nvSpPr>
            <p:cNvPr id="415" name="流程图: 联系 414"/>
            <p:cNvSpPr/>
            <p:nvPr/>
          </p:nvSpPr>
          <p:spPr>
            <a:xfrm>
              <a:off x="12235" y="7656"/>
              <a:ext cx="71" cy="71"/>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1200"/>
            </a:p>
          </p:txBody>
        </p:sp>
        <p:sp>
          <p:nvSpPr>
            <p:cNvPr id="416" name="流程图: 联系 415"/>
            <p:cNvSpPr/>
            <p:nvPr/>
          </p:nvSpPr>
          <p:spPr>
            <a:xfrm>
              <a:off x="12511" y="7656"/>
              <a:ext cx="71" cy="71"/>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1200"/>
            </a:p>
          </p:txBody>
        </p:sp>
        <p:sp>
          <p:nvSpPr>
            <p:cNvPr id="417" name="矩形 416"/>
            <p:cNvSpPr/>
            <p:nvPr/>
          </p:nvSpPr>
          <p:spPr>
            <a:xfrm>
              <a:off x="15402" y="7546"/>
              <a:ext cx="883" cy="362"/>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p>
          </p:txBody>
        </p:sp>
        <p:sp>
          <p:nvSpPr>
            <p:cNvPr id="418" name="文本框 56"/>
            <p:cNvSpPr txBox="1">
              <a:spLocks noChangeArrowheads="1"/>
            </p:cNvSpPr>
            <p:nvPr/>
          </p:nvSpPr>
          <p:spPr bwMode="auto">
            <a:xfrm>
              <a:off x="15339" y="7202"/>
              <a:ext cx="1087"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err="1">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Bytebuffer</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sp>
          <p:nvSpPr>
            <p:cNvPr id="419" name="流程图: 联系 418"/>
            <p:cNvSpPr/>
            <p:nvPr/>
          </p:nvSpPr>
          <p:spPr>
            <a:xfrm>
              <a:off x="15491" y="7652"/>
              <a:ext cx="71" cy="71"/>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1200"/>
            </a:p>
          </p:txBody>
        </p:sp>
        <p:sp>
          <p:nvSpPr>
            <p:cNvPr id="420" name="流程图: 联系 419"/>
            <p:cNvSpPr/>
            <p:nvPr/>
          </p:nvSpPr>
          <p:spPr>
            <a:xfrm>
              <a:off x="15689" y="7657"/>
              <a:ext cx="71" cy="71"/>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1200"/>
            </a:p>
          </p:txBody>
        </p:sp>
        <p:sp>
          <p:nvSpPr>
            <p:cNvPr id="421" name="流程图: 联系 420"/>
            <p:cNvSpPr/>
            <p:nvPr/>
          </p:nvSpPr>
          <p:spPr>
            <a:xfrm>
              <a:off x="15965" y="7657"/>
              <a:ext cx="71" cy="71"/>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1200"/>
            </a:p>
          </p:txBody>
        </p:sp>
        <p:cxnSp>
          <p:nvCxnSpPr>
            <p:cNvPr id="422" name="直接箭头连接符 421"/>
            <p:cNvCxnSpPr/>
            <p:nvPr/>
          </p:nvCxnSpPr>
          <p:spPr>
            <a:xfrm>
              <a:off x="8925" y="7397"/>
              <a:ext cx="2692" cy="0"/>
            </a:xfrm>
            <a:prstGeom prst="straightConnector1">
              <a:avLst/>
            </a:prstGeom>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3" name="直接箭头连接符 422"/>
            <p:cNvCxnSpPr/>
            <p:nvPr/>
          </p:nvCxnSpPr>
          <p:spPr>
            <a:xfrm>
              <a:off x="13152" y="7426"/>
              <a:ext cx="1900" cy="25"/>
            </a:xfrm>
            <a:prstGeom prst="straightConnector1">
              <a:avLst/>
            </a:prstGeom>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4" name="流程图: 联系 423"/>
            <p:cNvSpPr/>
            <p:nvPr/>
          </p:nvSpPr>
          <p:spPr>
            <a:xfrm>
              <a:off x="8662" y="7696"/>
              <a:ext cx="71" cy="71"/>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1200"/>
            </a:p>
          </p:txBody>
        </p:sp>
        <p:sp>
          <p:nvSpPr>
            <p:cNvPr id="425" name="流程图: 联系 424"/>
            <p:cNvSpPr/>
            <p:nvPr/>
          </p:nvSpPr>
          <p:spPr>
            <a:xfrm>
              <a:off x="11754" y="7722"/>
              <a:ext cx="71" cy="71"/>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1200"/>
            </a:p>
          </p:txBody>
        </p:sp>
        <p:sp>
          <p:nvSpPr>
            <p:cNvPr id="426" name="流程图: 联系 425"/>
            <p:cNvSpPr/>
            <p:nvPr/>
          </p:nvSpPr>
          <p:spPr>
            <a:xfrm>
              <a:off x="12963" y="7674"/>
              <a:ext cx="71" cy="71"/>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1200"/>
            </a:p>
          </p:txBody>
        </p:sp>
        <p:sp>
          <p:nvSpPr>
            <p:cNvPr id="427" name="流程图: 联系 426"/>
            <p:cNvSpPr/>
            <p:nvPr/>
          </p:nvSpPr>
          <p:spPr>
            <a:xfrm>
              <a:off x="15173" y="7719"/>
              <a:ext cx="71" cy="71"/>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1200"/>
            </a:p>
          </p:txBody>
        </p:sp>
        <p:cxnSp>
          <p:nvCxnSpPr>
            <p:cNvPr id="428" name="直接箭头连接符 427"/>
            <p:cNvCxnSpPr/>
            <p:nvPr/>
          </p:nvCxnSpPr>
          <p:spPr>
            <a:xfrm flipH="1">
              <a:off x="13142" y="6749"/>
              <a:ext cx="19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9" name="直接箭头连接符 428"/>
            <p:cNvCxnSpPr/>
            <p:nvPr/>
          </p:nvCxnSpPr>
          <p:spPr>
            <a:xfrm flipH="1">
              <a:off x="8948" y="6742"/>
              <a:ext cx="2669" cy="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0" name="肘形连接符 429"/>
            <p:cNvCxnSpPr/>
            <p:nvPr/>
          </p:nvCxnSpPr>
          <p:spPr>
            <a:xfrm rot="10800000">
              <a:off x="4760" y="4980"/>
              <a:ext cx="2611" cy="1812"/>
            </a:xfrm>
            <a:prstGeom prst="bentConnector3">
              <a:avLst>
                <a:gd name="adj1" fmla="val 99998"/>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1" name="文本框 70"/>
            <p:cNvSpPr txBox="1">
              <a:spLocks noChangeArrowheads="1"/>
            </p:cNvSpPr>
            <p:nvPr/>
          </p:nvSpPr>
          <p:spPr bwMode="auto">
            <a:xfrm>
              <a:off x="5036" y="6246"/>
              <a:ext cx="1780"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6 dn1</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应答成功</a:t>
              </a:r>
              <a:endParaRPr kumimoji="0" lang="zh-CN" altLang="en-US" sz="1200" b="0" i="0" u="none" strike="noStrike" cap="none" normalizeH="0" baseline="0" dirty="0">
                <a:ln>
                  <a:noFill/>
                </a:ln>
                <a:solidFill>
                  <a:schemeClr val="tx1"/>
                </a:solidFill>
                <a:effectLst/>
                <a:latin typeface="Arial" panose="020B0604020202020204" pitchFamily="34" charset="0"/>
              </a:endParaRPr>
            </a:p>
          </p:txBody>
        </p:sp>
        <p:sp>
          <p:nvSpPr>
            <p:cNvPr id="432" name="文本框 71"/>
            <p:cNvSpPr txBox="1">
              <a:spLocks noChangeArrowheads="1"/>
            </p:cNvSpPr>
            <p:nvPr/>
          </p:nvSpPr>
          <p:spPr bwMode="auto">
            <a:xfrm>
              <a:off x="13301" y="6310"/>
              <a:ext cx="1703"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6 dn3</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应答成功</a:t>
              </a:r>
              <a:endParaRPr kumimoji="0" lang="zh-CN" altLang="en-US" sz="1200" b="0" i="0" u="none" strike="noStrike" cap="none" normalizeH="0" baseline="0" dirty="0">
                <a:ln>
                  <a:noFill/>
                </a:ln>
                <a:solidFill>
                  <a:schemeClr val="tx1"/>
                </a:solidFill>
                <a:effectLst/>
                <a:latin typeface="Arial" panose="020B0604020202020204" pitchFamily="34" charset="0"/>
              </a:endParaRPr>
            </a:p>
          </p:txBody>
        </p:sp>
        <p:sp>
          <p:nvSpPr>
            <p:cNvPr id="433" name="文本框 72"/>
            <p:cNvSpPr txBox="1">
              <a:spLocks noChangeArrowheads="1"/>
            </p:cNvSpPr>
            <p:nvPr/>
          </p:nvSpPr>
          <p:spPr bwMode="auto">
            <a:xfrm>
              <a:off x="9093" y="6331"/>
              <a:ext cx="2172"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6 dn2</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应答成功</a:t>
              </a:r>
              <a:endParaRPr kumimoji="0" lang="zh-CN" altLang="en-US" sz="1200" b="0" i="0" u="none" strike="noStrike" cap="none" normalizeH="0" baseline="0" dirty="0">
                <a:ln>
                  <a:noFill/>
                </a:ln>
                <a:solidFill>
                  <a:schemeClr val="tx1"/>
                </a:solidFill>
                <a:effectLst/>
                <a:latin typeface="Arial" panose="020B0604020202020204" pitchFamily="34" charset="0"/>
              </a:endParaRPr>
            </a:p>
          </p:txBody>
        </p:sp>
        <p:sp>
          <p:nvSpPr>
            <p:cNvPr id="434" name="文本框 74"/>
            <p:cNvSpPr txBox="1">
              <a:spLocks noChangeArrowheads="1"/>
            </p:cNvSpPr>
            <p:nvPr/>
          </p:nvSpPr>
          <p:spPr bwMode="auto">
            <a:xfrm>
              <a:off x="9052" y="7121"/>
              <a:ext cx="1891"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5 </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请求建立通道</a:t>
              </a:r>
              <a:endParaRPr kumimoji="0" lang="zh-CN"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Arial" panose="020B0604020202020204" pitchFamily="34" charset="0"/>
              </a:endParaRPr>
            </a:p>
          </p:txBody>
        </p:sp>
        <p:sp>
          <p:nvSpPr>
            <p:cNvPr id="435" name="文本框 75"/>
            <p:cNvSpPr txBox="1">
              <a:spLocks noChangeArrowheads="1"/>
            </p:cNvSpPr>
            <p:nvPr/>
          </p:nvSpPr>
          <p:spPr bwMode="auto">
            <a:xfrm>
              <a:off x="13348" y="7068"/>
              <a:ext cx="165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5 </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请求建立通道</a:t>
              </a:r>
              <a:endParaRPr kumimoji="0" lang="zh-CN"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Arial" panose="020B0604020202020204" pitchFamily="34" charset="0"/>
              </a:endParaRPr>
            </a:p>
          </p:txBody>
        </p:sp>
        <p:cxnSp>
          <p:nvCxnSpPr>
            <p:cNvPr id="436" name="肘形连接符 435"/>
            <p:cNvCxnSpPr/>
            <p:nvPr/>
          </p:nvCxnSpPr>
          <p:spPr>
            <a:xfrm rot="16200000" flipH="1">
              <a:off x="4415" y="4950"/>
              <a:ext cx="2973" cy="2940"/>
            </a:xfrm>
            <a:prstGeom prst="bentConnector3">
              <a:avLst>
                <a:gd name="adj1" fmla="val 100050"/>
              </a:avLst>
            </a:prstGeom>
            <a:ln>
              <a:tailEnd type="triangle"/>
            </a:ln>
          </p:spPr>
          <p:style>
            <a:lnRef idx="3">
              <a:schemeClr val="dk1"/>
            </a:lnRef>
            <a:fillRef idx="0">
              <a:schemeClr val="dk1"/>
            </a:fillRef>
            <a:effectRef idx="2">
              <a:schemeClr val="dk1"/>
            </a:effectRef>
            <a:fontRef idx="minor">
              <a:schemeClr val="tx1"/>
            </a:fontRef>
          </p:style>
        </p:cxnSp>
        <p:cxnSp>
          <p:nvCxnSpPr>
            <p:cNvPr id="437" name="直接箭头连接符 436"/>
            <p:cNvCxnSpPr/>
            <p:nvPr/>
          </p:nvCxnSpPr>
          <p:spPr>
            <a:xfrm>
              <a:off x="8921" y="7735"/>
              <a:ext cx="2671" cy="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8" name="直接箭头连接符 437"/>
            <p:cNvCxnSpPr/>
            <p:nvPr/>
          </p:nvCxnSpPr>
          <p:spPr>
            <a:xfrm>
              <a:off x="13179" y="7719"/>
              <a:ext cx="1873" cy="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9" name="文本框 79"/>
            <p:cNvSpPr txBox="1">
              <a:spLocks noChangeArrowheads="1"/>
            </p:cNvSpPr>
            <p:nvPr/>
          </p:nvSpPr>
          <p:spPr bwMode="auto">
            <a:xfrm>
              <a:off x="5022" y="7457"/>
              <a:ext cx="1997"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7 </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传输数据  </a:t>
              </a: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Packet</a:t>
              </a:r>
              <a:endParaRPr kumimoji="0" lang="zh-CN" altLang="en-US" sz="1200" b="0" i="0" u="none" strike="noStrike" cap="none" normalizeH="0" baseline="0" dirty="0">
                <a:ln>
                  <a:noFill/>
                </a:ln>
                <a:solidFill>
                  <a:schemeClr val="tx1"/>
                </a:solidFill>
                <a:effectLst/>
                <a:latin typeface="Arial" panose="020B0604020202020204" pitchFamily="34" charset="0"/>
              </a:endParaRPr>
            </a:p>
          </p:txBody>
        </p:sp>
        <p:sp>
          <p:nvSpPr>
            <p:cNvPr id="440" name="矩形 439"/>
            <p:cNvSpPr/>
            <p:nvPr/>
          </p:nvSpPr>
          <p:spPr>
            <a:xfrm>
              <a:off x="7736" y="8124"/>
              <a:ext cx="762" cy="25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p>
          </p:txBody>
        </p:sp>
        <p:sp>
          <p:nvSpPr>
            <p:cNvPr id="441" name="文本框 81"/>
            <p:cNvSpPr txBox="1">
              <a:spLocks noChangeArrowheads="1"/>
            </p:cNvSpPr>
            <p:nvPr/>
          </p:nvSpPr>
          <p:spPr bwMode="auto">
            <a:xfrm>
              <a:off x="7758" y="8106"/>
              <a:ext cx="819"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7 blk_1</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sp>
          <p:nvSpPr>
            <p:cNvPr id="442" name="矩形 441"/>
            <p:cNvSpPr/>
            <p:nvPr/>
          </p:nvSpPr>
          <p:spPr>
            <a:xfrm>
              <a:off x="11948" y="8113"/>
              <a:ext cx="871" cy="25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p>
          </p:txBody>
        </p:sp>
        <p:sp>
          <p:nvSpPr>
            <p:cNvPr id="443" name="文本框 83"/>
            <p:cNvSpPr txBox="1">
              <a:spLocks noChangeArrowheads="1"/>
            </p:cNvSpPr>
            <p:nvPr/>
          </p:nvSpPr>
          <p:spPr bwMode="auto">
            <a:xfrm>
              <a:off x="12082" y="8089"/>
              <a:ext cx="875"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7 blk_1</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sp>
          <p:nvSpPr>
            <p:cNvPr id="444" name="矩形 443"/>
            <p:cNvSpPr/>
            <p:nvPr/>
          </p:nvSpPr>
          <p:spPr>
            <a:xfrm>
              <a:off x="15402" y="8106"/>
              <a:ext cx="883" cy="25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p>
          </p:txBody>
        </p:sp>
        <p:sp>
          <p:nvSpPr>
            <p:cNvPr id="445" name="文本框 85"/>
            <p:cNvSpPr txBox="1">
              <a:spLocks noChangeArrowheads="1"/>
            </p:cNvSpPr>
            <p:nvPr/>
          </p:nvSpPr>
          <p:spPr bwMode="auto">
            <a:xfrm>
              <a:off x="15618" y="8094"/>
              <a:ext cx="739"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7 blk_1</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cxnSp>
          <p:nvCxnSpPr>
            <p:cNvPr id="446" name="直接箭头连接符 445"/>
            <p:cNvCxnSpPr/>
            <p:nvPr/>
          </p:nvCxnSpPr>
          <p:spPr>
            <a:xfrm>
              <a:off x="8079" y="7936"/>
              <a:ext cx="187" cy="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7" name="直接箭头连接符 446"/>
            <p:cNvCxnSpPr/>
            <p:nvPr/>
          </p:nvCxnSpPr>
          <p:spPr>
            <a:xfrm>
              <a:off x="12421" y="7923"/>
              <a:ext cx="150" cy="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8" name="直接箭头连接符 447"/>
            <p:cNvCxnSpPr/>
            <p:nvPr/>
          </p:nvCxnSpPr>
          <p:spPr>
            <a:xfrm>
              <a:off x="15879" y="7923"/>
              <a:ext cx="105" cy="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0" name="直接箭头连接符 449"/>
            <p:cNvCxnSpPr/>
            <p:nvPr/>
          </p:nvCxnSpPr>
          <p:spPr>
            <a:xfrm>
              <a:off x="5890" y="4219"/>
              <a:ext cx="7609" cy="7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51" name="文本框 79"/>
            <p:cNvSpPr txBox="1">
              <a:spLocks noChangeArrowheads="1"/>
            </p:cNvSpPr>
            <p:nvPr/>
          </p:nvSpPr>
          <p:spPr bwMode="auto">
            <a:xfrm>
              <a:off x="6649" y="4572"/>
              <a:ext cx="1715"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8 </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传输数据完成</a:t>
              </a:r>
              <a:endParaRPr kumimoji="0" lang="zh-CN" altLang="en-US" sz="1200" b="0" i="0" u="none" strike="noStrike" cap="none" normalizeH="0" baseline="0" dirty="0">
                <a:ln>
                  <a:noFill/>
                </a:ln>
                <a:solidFill>
                  <a:schemeClr val="tx1"/>
                </a:solidFill>
                <a:effectLst/>
                <a:latin typeface="Arial" panose="020B0604020202020204" pitchFamily="34" charset="0"/>
              </a:endParaRPr>
            </a:p>
          </p:txBody>
        </p:sp>
        <p:sp>
          <p:nvSpPr>
            <p:cNvPr id="452" name="矩形 451"/>
            <p:cNvSpPr/>
            <p:nvPr/>
          </p:nvSpPr>
          <p:spPr>
            <a:xfrm>
              <a:off x="4581" y="2922"/>
              <a:ext cx="1281" cy="11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000" dirty="0"/>
                <a:t>Distributed </a:t>
              </a:r>
              <a:r>
                <a:rPr lang="en-US" altLang="zh-CN" sz="1000" dirty="0" err="1"/>
                <a:t>FileSystem</a:t>
              </a:r>
              <a:endParaRPr lang="zh-CN" altLang="en-US" sz="1000" dirty="0"/>
            </a:p>
          </p:txBody>
        </p:sp>
        <p:sp>
          <p:nvSpPr>
            <p:cNvPr id="453" name="圆角矩形 452"/>
            <p:cNvSpPr/>
            <p:nvPr/>
          </p:nvSpPr>
          <p:spPr>
            <a:xfrm>
              <a:off x="3469" y="2647"/>
              <a:ext cx="2418" cy="2310"/>
            </a:xfrm>
            <a:prstGeom prst="roundRect">
              <a:avLst/>
            </a:prstGeom>
            <a:no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noFill/>
              </a:endParaRPr>
            </a:p>
          </p:txBody>
        </p:sp>
        <p:sp>
          <p:nvSpPr>
            <p:cNvPr id="454" name="矩形 453"/>
            <p:cNvSpPr/>
            <p:nvPr/>
          </p:nvSpPr>
          <p:spPr>
            <a:xfrm>
              <a:off x="4342" y="4378"/>
              <a:ext cx="1272" cy="5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000" dirty="0" err="1"/>
                <a:t>FSDataOutputStream</a:t>
              </a:r>
              <a:endParaRPr lang="zh-CN" altLang="en-US" sz="1000" dirty="0"/>
            </a:p>
          </p:txBody>
        </p:sp>
        <p:sp>
          <p:nvSpPr>
            <p:cNvPr id="455" name="矩形 454"/>
            <p:cNvSpPr/>
            <p:nvPr/>
          </p:nvSpPr>
          <p:spPr>
            <a:xfrm>
              <a:off x="3521" y="2922"/>
              <a:ext cx="822" cy="5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800" dirty="0"/>
                <a:t>HDFS</a:t>
              </a:r>
              <a:endParaRPr lang="en-US" altLang="zh-CN" sz="800" dirty="0"/>
            </a:p>
            <a:p>
              <a:pPr algn="ctr"/>
              <a:r>
                <a:rPr lang="en-US" altLang="zh-CN" sz="800" dirty="0"/>
                <a:t>client</a:t>
              </a:r>
              <a:endParaRPr lang="zh-CN" altLang="en-US" sz="800" dirty="0"/>
            </a:p>
          </p:txBody>
        </p:sp>
        <p:sp>
          <p:nvSpPr>
            <p:cNvPr id="456" name="文本框 23"/>
            <p:cNvSpPr txBox="1">
              <a:spLocks noChangeArrowheads="1"/>
            </p:cNvSpPr>
            <p:nvPr/>
          </p:nvSpPr>
          <p:spPr bwMode="auto">
            <a:xfrm>
              <a:off x="4236" y="2744"/>
              <a:ext cx="80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8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create</a:t>
              </a:r>
              <a:endParaRPr kumimoji="0" lang="zh-CN" altLang="zh-CN" sz="800" b="0" i="0" u="none" strike="noStrike" cap="none" normalizeH="0" baseline="0" dirty="0">
                <a:ln>
                  <a:noFill/>
                </a:ln>
                <a:solidFill>
                  <a:schemeClr val="tx1"/>
                </a:solidFill>
                <a:effectLst/>
                <a:latin typeface="Arial" panose="020B0604020202020204" pitchFamily="34" charset="0"/>
              </a:endParaRPr>
            </a:p>
          </p:txBody>
        </p:sp>
        <p:cxnSp>
          <p:nvCxnSpPr>
            <p:cNvPr id="457" name="直接箭头连接符 456"/>
            <p:cNvCxnSpPr>
              <a:stCxn id="455" idx="3"/>
              <a:endCxn id="452" idx="1"/>
            </p:cNvCxnSpPr>
            <p:nvPr/>
          </p:nvCxnSpPr>
          <p:spPr>
            <a:xfrm>
              <a:off x="4342" y="3197"/>
              <a:ext cx="239" cy="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8" name="直接箭头连接符 457"/>
            <p:cNvCxnSpPr>
              <a:stCxn id="455" idx="2"/>
            </p:cNvCxnSpPr>
            <p:nvPr/>
          </p:nvCxnSpPr>
          <p:spPr>
            <a:xfrm>
              <a:off x="3932" y="3471"/>
              <a:ext cx="634" cy="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9" name="直接箭头连接符 458"/>
            <p:cNvCxnSpPr>
              <a:stCxn id="455" idx="2"/>
              <a:endCxn id="454" idx="1"/>
            </p:cNvCxnSpPr>
            <p:nvPr/>
          </p:nvCxnSpPr>
          <p:spPr>
            <a:xfrm>
              <a:off x="3932" y="3471"/>
              <a:ext cx="411" cy="1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0" name="文本框 23"/>
            <p:cNvSpPr txBox="1">
              <a:spLocks noChangeArrowheads="1"/>
            </p:cNvSpPr>
            <p:nvPr/>
          </p:nvSpPr>
          <p:spPr bwMode="auto">
            <a:xfrm>
              <a:off x="4221" y="3700"/>
              <a:ext cx="80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8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write</a:t>
              </a:r>
              <a:endParaRPr kumimoji="0" lang="zh-CN" altLang="zh-CN" sz="800" b="0" i="0" u="none" strike="noStrike" cap="none" normalizeH="0" baseline="0" dirty="0">
                <a:ln>
                  <a:noFill/>
                </a:ln>
                <a:solidFill>
                  <a:schemeClr val="tx1"/>
                </a:solidFill>
                <a:effectLst/>
                <a:latin typeface="Arial" panose="020B0604020202020204" pitchFamily="34" charset="0"/>
              </a:endParaRPr>
            </a:p>
          </p:txBody>
        </p:sp>
        <p:sp>
          <p:nvSpPr>
            <p:cNvPr id="461" name="文本框 23"/>
            <p:cNvSpPr txBox="1">
              <a:spLocks noChangeArrowheads="1"/>
            </p:cNvSpPr>
            <p:nvPr/>
          </p:nvSpPr>
          <p:spPr bwMode="auto">
            <a:xfrm>
              <a:off x="3649" y="3952"/>
              <a:ext cx="80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8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close</a:t>
              </a:r>
              <a:endParaRPr kumimoji="0" lang="zh-CN" altLang="zh-CN" sz="800" b="0" i="0" u="none" strike="noStrike" cap="none" normalizeH="0" baseline="0" dirty="0">
                <a:ln>
                  <a:noFill/>
                </a:ln>
                <a:solidFill>
                  <a:schemeClr val="tx1"/>
                </a:solidFill>
                <a:effectLst/>
                <a:latin typeface="Arial" panose="020B0604020202020204" pitchFamily="34" charset="0"/>
              </a:endParaRPr>
            </a:p>
          </p:txBody>
        </p:sp>
      </p:gr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HDFS</a:t>
            </a:r>
            <a:r>
              <a:t>读流程</a:t>
            </a:r>
          </a:p>
        </p:txBody>
      </p:sp>
      <p:grpSp>
        <p:nvGrpSpPr>
          <p:cNvPr id="3" name="组合 2"/>
          <p:cNvGrpSpPr/>
          <p:nvPr/>
        </p:nvGrpSpPr>
        <p:grpSpPr>
          <a:xfrm>
            <a:off x="1283789" y="935718"/>
            <a:ext cx="9525364" cy="4930050"/>
            <a:chOff x="2733" y="2229"/>
            <a:chExt cx="13735" cy="6343"/>
          </a:xfrm>
        </p:grpSpPr>
        <p:sp>
          <p:nvSpPr>
            <p:cNvPr id="524" name="圆角矩形 523"/>
            <p:cNvSpPr/>
            <p:nvPr/>
          </p:nvSpPr>
          <p:spPr>
            <a:xfrm>
              <a:off x="10513" y="2768"/>
              <a:ext cx="5181" cy="231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p>
          </p:txBody>
        </p:sp>
        <p:sp>
          <p:nvSpPr>
            <p:cNvPr id="525" name="文本框 9"/>
            <p:cNvSpPr txBox="1">
              <a:spLocks noChangeArrowheads="1"/>
            </p:cNvSpPr>
            <p:nvPr/>
          </p:nvSpPr>
          <p:spPr bwMode="auto">
            <a:xfrm>
              <a:off x="5643" y="2689"/>
              <a:ext cx="5039"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1 </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请求下载文件</a:t>
              </a: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/user/</a:t>
              </a:r>
              <a:r>
                <a:rPr kumimoji="0" lang="en-US" altLang="zh-CN" sz="1200" b="0" i="0" u="none" strike="noStrike" cap="none" normalizeH="0" baseline="0" dirty="0" err="1">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atguigu</a:t>
              </a: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/ss.avi</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cxnSp>
          <p:nvCxnSpPr>
            <p:cNvPr id="526" name="直接箭头连接符 525"/>
            <p:cNvCxnSpPr/>
            <p:nvPr/>
          </p:nvCxnSpPr>
          <p:spPr>
            <a:xfrm flipH="1" flipV="1">
              <a:off x="5486" y="3605"/>
              <a:ext cx="5027" cy="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7" name="文本框 13"/>
            <p:cNvSpPr txBox="1">
              <a:spLocks noChangeArrowheads="1"/>
            </p:cNvSpPr>
            <p:nvPr/>
          </p:nvSpPr>
          <p:spPr bwMode="auto">
            <a:xfrm>
              <a:off x="7827" y="3221"/>
              <a:ext cx="2855"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2 </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返回目标文件的元数据</a:t>
              </a:r>
              <a:endParaRPr kumimoji="0" lang="zh-CN" altLang="en-US" sz="1200" b="0" i="0" u="none" strike="noStrike" cap="none" normalizeH="0" baseline="0" dirty="0">
                <a:ln>
                  <a:noFill/>
                </a:ln>
                <a:solidFill>
                  <a:schemeClr val="tx1"/>
                </a:solidFill>
                <a:effectLst/>
                <a:latin typeface="Arial" panose="020B0604020202020204" pitchFamily="34" charset="0"/>
              </a:endParaRPr>
            </a:p>
          </p:txBody>
        </p:sp>
        <p:cxnSp>
          <p:nvCxnSpPr>
            <p:cNvPr id="528" name="直接箭头连接符 527"/>
            <p:cNvCxnSpPr/>
            <p:nvPr/>
          </p:nvCxnSpPr>
          <p:spPr>
            <a:xfrm flipV="1">
              <a:off x="5510" y="3033"/>
              <a:ext cx="5002" cy="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29" name="文本框 22"/>
            <p:cNvSpPr txBox="1">
              <a:spLocks noChangeArrowheads="1"/>
            </p:cNvSpPr>
            <p:nvPr/>
          </p:nvSpPr>
          <p:spPr bwMode="auto">
            <a:xfrm>
              <a:off x="12489" y="2777"/>
              <a:ext cx="1306"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err="1">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NameNode</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sp>
          <p:nvSpPr>
            <p:cNvPr id="530" name="矩形 529"/>
            <p:cNvSpPr/>
            <p:nvPr/>
          </p:nvSpPr>
          <p:spPr>
            <a:xfrm>
              <a:off x="10813" y="3605"/>
              <a:ext cx="4647" cy="1293"/>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p>
          </p:txBody>
        </p:sp>
        <p:sp>
          <p:nvSpPr>
            <p:cNvPr id="531" name="文本框 25"/>
            <p:cNvSpPr txBox="1">
              <a:spLocks noChangeArrowheads="1"/>
            </p:cNvSpPr>
            <p:nvPr/>
          </p:nvSpPr>
          <p:spPr bwMode="auto">
            <a:xfrm>
              <a:off x="12703" y="3682"/>
              <a:ext cx="800"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元数据</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532" name="圆角矩形 531"/>
            <p:cNvSpPr/>
            <p:nvPr/>
          </p:nvSpPr>
          <p:spPr>
            <a:xfrm>
              <a:off x="14917" y="6236"/>
              <a:ext cx="1550" cy="231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p>
          </p:txBody>
        </p:sp>
        <p:sp>
          <p:nvSpPr>
            <p:cNvPr id="533" name="圆角矩形 532"/>
            <p:cNvSpPr/>
            <p:nvPr/>
          </p:nvSpPr>
          <p:spPr>
            <a:xfrm>
              <a:off x="7236" y="6260"/>
              <a:ext cx="1550" cy="231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p>
          </p:txBody>
        </p:sp>
        <p:sp>
          <p:nvSpPr>
            <p:cNvPr id="534" name="圆角矩形 533"/>
            <p:cNvSpPr/>
            <p:nvPr/>
          </p:nvSpPr>
          <p:spPr>
            <a:xfrm>
              <a:off x="11465" y="6261"/>
              <a:ext cx="1550" cy="231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p>
          </p:txBody>
        </p:sp>
        <p:sp>
          <p:nvSpPr>
            <p:cNvPr id="535" name="文本框 30"/>
            <p:cNvSpPr txBox="1">
              <a:spLocks noChangeArrowheads="1"/>
            </p:cNvSpPr>
            <p:nvPr/>
          </p:nvSpPr>
          <p:spPr bwMode="auto">
            <a:xfrm>
              <a:off x="7416" y="6350"/>
              <a:ext cx="115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DataNode1</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sp>
          <p:nvSpPr>
            <p:cNvPr id="536" name="文本框 31"/>
            <p:cNvSpPr txBox="1">
              <a:spLocks noChangeArrowheads="1"/>
            </p:cNvSpPr>
            <p:nvPr/>
          </p:nvSpPr>
          <p:spPr bwMode="auto">
            <a:xfrm>
              <a:off x="11670" y="6335"/>
              <a:ext cx="1160"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DataNode2</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sp>
          <p:nvSpPr>
            <p:cNvPr id="537" name="文本框 32"/>
            <p:cNvSpPr txBox="1">
              <a:spLocks noChangeArrowheads="1"/>
            </p:cNvSpPr>
            <p:nvPr/>
          </p:nvSpPr>
          <p:spPr bwMode="auto">
            <a:xfrm>
              <a:off x="15134" y="6335"/>
              <a:ext cx="1117"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DataNode3</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cxnSp>
          <p:nvCxnSpPr>
            <p:cNvPr id="538" name="肘形连接符 537"/>
            <p:cNvCxnSpPr>
              <a:endCxn id="533" idx="1"/>
            </p:cNvCxnSpPr>
            <p:nvPr/>
          </p:nvCxnSpPr>
          <p:spPr>
            <a:xfrm rot="16200000" flipH="1">
              <a:off x="4458" y="4637"/>
              <a:ext cx="2836" cy="2719"/>
            </a:xfrm>
            <a:prstGeom prst="bentConnector2">
              <a:avLst/>
            </a:prstGeom>
            <a:ln>
              <a:solidFill>
                <a:schemeClr val="accent2">
                  <a:lumMod val="60000"/>
                  <a:lumOff val="40000"/>
                </a:schemeClr>
              </a:solidFill>
              <a:tailEnd type="triangle"/>
            </a:ln>
          </p:spPr>
          <p:style>
            <a:lnRef idx="2">
              <a:schemeClr val="dk1"/>
            </a:lnRef>
            <a:fillRef idx="0">
              <a:schemeClr val="dk1"/>
            </a:fillRef>
            <a:effectRef idx="1">
              <a:schemeClr val="dk1"/>
            </a:effectRef>
            <a:fontRef idx="minor">
              <a:schemeClr val="tx1"/>
            </a:fontRef>
          </p:style>
        </p:cxnSp>
        <p:sp>
          <p:nvSpPr>
            <p:cNvPr id="539" name="圆柱形 538"/>
            <p:cNvSpPr/>
            <p:nvPr/>
          </p:nvSpPr>
          <p:spPr>
            <a:xfrm>
              <a:off x="2746" y="4913"/>
              <a:ext cx="888" cy="1324"/>
            </a:xfrm>
            <a:prstGeom prst="can">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p>
          </p:txBody>
        </p:sp>
        <p:sp>
          <p:nvSpPr>
            <p:cNvPr id="540" name="文本框 35"/>
            <p:cNvSpPr txBox="1">
              <a:spLocks noChangeArrowheads="1"/>
            </p:cNvSpPr>
            <p:nvPr/>
          </p:nvSpPr>
          <p:spPr bwMode="auto">
            <a:xfrm>
              <a:off x="2923" y="6351"/>
              <a:ext cx="628"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chemeClr val="tx1"/>
                  </a:solidFill>
                  <a:effectLst/>
                  <a:latin typeface="Arial" panose="020B0604020202020204" pitchFamily="34" charset="0"/>
                </a:rPr>
                <a:t>.log</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sp>
          <p:nvSpPr>
            <p:cNvPr id="541" name="文本框 36"/>
            <p:cNvSpPr txBox="1">
              <a:spLocks noChangeArrowheads="1"/>
            </p:cNvSpPr>
            <p:nvPr/>
          </p:nvSpPr>
          <p:spPr bwMode="auto">
            <a:xfrm>
              <a:off x="2829" y="5703"/>
              <a:ext cx="81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0-128m</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sp>
          <p:nvSpPr>
            <p:cNvPr id="542" name="文本框 37"/>
            <p:cNvSpPr txBox="1">
              <a:spLocks noChangeArrowheads="1"/>
            </p:cNvSpPr>
            <p:nvPr/>
          </p:nvSpPr>
          <p:spPr bwMode="auto">
            <a:xfrm>
              <a:off x="3060" y="4500"/>
              <a:ext cx="570"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200m</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cxnSp>
          <p:nvCxnSpPr>
            <p:cNvPr id="543" name="直接连接符 542"/>
            <p:cNvCxnSpPr/>
            <p:nvPr/>
          </p:nvCxnSpPr>
          <p:spPr>
            <a:xfrm flipV="1">
              <a:off x="2746" y="5565"/>
              <a:ext cx="888" cy="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4" name="直接箭头连接符 543"/>
            <p:cNvCxnSpPr>
              <a:stCxn id="569" idx="1"/>
            </p:cNvCxnSpPr>
            <p:nvPr/>
          </p:nvCxnSpPr>
          <p:spPr>
            <a:xfrm flipH="1">
              <a:off x="2733" y="3384"/>
              <a:ext cx="467" cy="1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5" name="文本框 40"/>
            <p:cNvSpPr txBox="1">
              <a:spLocks noChangeArrowheads="1"/>
            </p:cNvSpPr>
            <p:nvPr/>
          </p:nvSpPr>
          <p:spPr bwMode="auto">
            <a:xfrm>
              <a:off x="4901" y="6966"/>
              <a:ext cx="2760"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3 </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请求</a:t>
              </a:r>
              <a:r>
                <a:rPr lang="zh-CN" altLang="en-US" sz="1200" dirty="0">
                  <a:solidFill>
                    <a:srgbClr val="000000"/>
                  </a:solidFill>
                  <a:latin typeface="Calibri" panose="020F0502020204030204" charset="0"/>
                  <a:ea typeface="宋体" panose="02010600030101010101" pitchFamily="2" charset="-122"/>
                  <a:cs typeface="Times New Roman" panose="02020603050405020304" pitchFamily="18" charset="0"/>
                </a:rPr>
                <a:t>读数据</a:t>
              </a:r>
              <a:r>
                <a:rPr lang="en-US" altLang="zh-CN" sz="1200" dirty="0">
                  <a:solidFill>
                    <a:srgbClr val="000000"/>
                  </a:solidFill>
                  <a:latin typeface="Calibri" panose="020F0502020204030204" charset="0"/>
                  <a:ea typeface="宋体" panose="02010600030101010101" pitchFamily="2" charset="-122"/>
                  <a:cs typeface="Times New Roman" panose="02020603050405020304" pitchFamily="18" charset="0"/>
                </a:rPr>
                <a:t>blk_1</a:t>
              </a:r>
              <a:endParaRPr kumimoji="0" lang="zh-CN" altLang="en-US" sz="1200" b="0" i="0" u="none" strike="noStrike" cap="none" normalizeH="0" baseline="0" dirty="0">
                <a:ln>
                  <a:noFill/>
                </a:ln>
                <a:solidFill>
                  <a:schemeClr val="tx1"/>
                </a:solidFill>
                <a:effectLst/>
                <a:latin typeface="Arial" panose="020B0604020202020204" pitchFamily="34" charset="0"/>
              </a:endParaRPr>
            </a:p>
          </p:txBody>
        </p:sp>
        <p:cxnSp>
          <p:nvCxnSpPr>
            <p:cNvPr id="546" name="肘形连接符 545"/>
            <p:cNvCxnSpPr/>
            <p:nvPr/>
          </p:nvCxnSpPr>
          <p:spPr>
            <a:xfrm rot="16200000" flipV="1">
              <a:off x="4025" y="4685"/>
              <a:ext cx="3329" cy="3074"/>
            </a:xfrm>
            <a:prstGeom prst="bentConnector3">
              <a:avLst>
                <a:gd name="adj1" fmla="val 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47" name="文本框 70"/>
            <p:cNvSpPr txBox="1">
              <a:spLocks noChangeArrowheads="1"/>
            </p:cNvSpPr>
            <p:nvPr/>
          </p:nvSpPr>
          <p:spPr bwMode="auto">
            <a:xfrm>
              <a:off x="4870" y="7556"/>
              <a:ext cx="1780"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4 </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传输数据</a:t>
              </a:r>
              <a:endParaRPr kumimoji="0" lang="zh-CN" altLang="en-US" sz="1200" b="0" i="0" u="none" strike="noStrike" cap="none" normalizeH="0" baseline="0" dirty="0">
                <a:ln>
                  <a:noFill/>
                </a:ln>
                <a:solidFill>
                  <a:schemeClr val="tx1"/>
                </a:solidFill>
                <a:effectLst/>
                <a:latin typeface="Arial" panose="020B0604020202020204" pitchFamily="34" charset="0"/>
              </a:endParaRPr>
            </a:p>
          </p:txBody>
        </p:sp>
        <p:sp>
          <p:nvSpPr>
            <p:cNvPr id="548" name="矩形 547"/>
            <p:cNvSpPr/>
            <p:nvPr/>
          </p:nvSpPr>
          <p:spPr>
            <a:xfrm>
              <a:off x="7578" y="7415"/>
              <a:ext cx="867" cy="47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p>
          </p:txBody>
        </p:sp>
        <p:sp>
          <p:nvSpPr>
            <p:cNvPr id="549" name="文本框 81"/>
            <p:cNvSpPr txBox="1">
              <a:spLocks noChangeArrowheads="1"/>
            </p:cNvSpPr>
            <p:nvPr/>
          </p:nvSpPr>
          <p:spPr bwMode="auto">
            <a:xfrm>
              <a:off x="7649" y="7495"/>
              <a:ext cx="819"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7 blk_1</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sp>
          <p:nvSpPr>
            <p:cNvPr id="551" name="矩形 550"/>
            <p:cNvSpPr/>
            <p:nvPr/>
          </p:nvSpPr>
          <p:spPr>
            <a:xfrm>
              <a:off x="11908" y="4031"/>
              <a:ext cx="2247" cy="35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0" fontAlgn="base" hangingPunct="0">
                <a:spcBef>
                  <a:spcPct val="0"/>
                </a:spcBef>
                <a:spcAft>
                  <a:spcPct val="0"/>
                </a:spcAft>
              </a:pPr>
              <a:r>
                <a:rPr lang="en-US" altLang="zh-CN" sz="1200" dirty="0">
                  <a:solidFill>
                    <a:srgbClr val="000000"/>
                  </a:solidFill>
                  <a:latin typeface="Calibri" panose="020F0502020204030204" charset="0"/>
                  <a:cs typeface="Times New Roman" panose="02020603050405020304" pitchFamily="18" charset="0"/>
                </a:rPr>
                <a:t>/user/</a:t>
              </a:r>
              <a:r>
                <a:rPr lang="en-US" altLang="zh-CN" sz="1200" dirty="0" err="1">
                  <a:solidFill>
                    <a:srgbClr val="000000"/>
                  </a:solidFill>
                  <a:latin typeface="Calibri" panose="020F0502020204030204" charset="0"/>
                  <a:cs typeface="Times New Roman" panose="02020603050405020304" pitchFamily="18" charset="0"/>
                </a:rPr>
                <a:t>atguigu</a:t>
              </a:r>
              <a:r>
                <a:rPr lang="en-US" altLang="zh-CN" sz="1200" dirty="0">
                  <a:solidFill>
                    <a:srgbClr val="000000"/>
                  </a:solidFill>
                  <a:latin typeface="Calibri" panose="020F0502020204030204" charset="0"/>
                  <a:cs typeface="Times New Roman" panose="02020603050405020304" pitchFamily="18" charset="0"/>
                </a:rPr>
                <a:t>/ss.avi</a:t>
              </a:r>
              <a:endParaRPr lang="en-US" altLang="zh-CN" sz="1200" dirty="0">
                <a:solidFill>
                  <a:prstClr val="black"/>
                </a:solidFill>
                <a:latin typeface="Arial" panose="020B0604020202020204" pitchFamily="34" charset="0"/>
              </a:endParaRPr>
            </a:p>
          </p:txBody>
        </p:sp>
        <p:sp>
          <p:nvSpPr>
            <p:cNvPr id="552" name="矩形 551"/>
            <p:cNvSpPr/>
            <p:nvPr/>
          </p:nvSpPr>
          <p:spPr>
            <a:xfrm>
              <a:off x="10855" y="4415"/>
              <a:ext cx="4656" cy="35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0" fontAlgn="base" hangingPunct="0">
                <a:spcBef>
                  <a:spcPct val="0"/>
                </a:spcBef>
                <a:spcAft>
                  <a:spcPct val="0"/>
                </a:spcAft>
              </a:pPr>
              <a:r>
                <a:rPr lang="en-US" altLang="zh-CN" sz="1200" dirty="0">
                  <a:solidFill>
                    <a:prstClr val="black"/>
                  </a:solidFill>
                  <a:latin typeface="Arial" panose="020B0604020202020204" pitchFamily="34" charset="0"/>
                </a:rPr>
                <a:t>{[blk_1,blk_2],[blk_1,blk_2],[blk_1,blk_2]}</a:t>
              </a:r>
              <a:endParaRPr lang="en-US" altLang="zh-CN" sz="1200" dirty="0">
                <a:solidFill>
                  <a:prstClr val="black"/>
                </a:solidFill>
                <a:latin typeface="Arial" panose="020B0604020202020204" pitchFamily="34" charset="0"/>
              </a:endParaRPr>
            </a:p>
          </p:txBody>
        </p:sp>
        <p:sp>
          <p:nvSpPr>
            <p:cNvPr id="553" name="矩形 552"/>
            <p:cNvSpPr/>
            <p:nvPr/>
          </p:nvSpPr>
          <p:spPr>
            <a:xfrm>
              <a:off x="11840" y="7391"/>
              <a:ext cx="867" cy="47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p>
          </p:txBody>
        </p:sp>
        <p:sp>
          <p:nvSpPr>
            <p:cNvPr id="554" name="文本框 81"/>
            <p:cNvSpPr txBox="1">
              <a:spLocks noChangeArrowheads="1"/>
            </p:cNvSpPr>
            <p:nvPr/>
          </p:nvSpPr>
          <p:spPr bwMode="auto">
            <a:xfrm>
              <a:off x="11909" y="7504"/>
              <a:ext cx="819"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7 blk_2</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cxnSp>
          <p:nvCxnSpPr>
            <p:cNvPr id="555" name="肘形连接符 554"/>
            <p:cNvCxnSpPr>
              <a:endCxn id="534" idx="1"/>
            </p:cNvCxnSpPr>
            <p:nvPr/>
          </p:nvCxnSpPr>
          <p:spPr>
            <a:xfrm>
              <a:off x="5507" y="3960"/>
              <a:ext cx="5958" cy="3456"/>
            </a:xfrm>
            <a:prstGeom prst="bentConnector3">
              <a:avLst>
                <a:gd name="adj1" fmla="val 7046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56" name="肘形连接符 555"/>
            <p:cNvCxnSpPr>
              <a:endCxn id="570" idx="3"/>
            </p:cNvCxnSpPr>
            <p:nvPr/>
          </p:nvCxnSpPr>
          <p:spPr>
            <a:xfrm rot="10800000">
              <a:off x="5322" y="4234"/>
              <a:ext cx="6143" cy="3651"/>
            </a:xfrm>
            <a:prstGeom prst="bentConnector3">
              <a:avLst>
                <a:gd name="adj1" fmla="val 34528"/>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57" name="文本框 40"/>
            <p:cNvSpPr txBox="1">
              <a:spLocks noChangeArrowheads="1"/>
            </p:cNvSpPr>
            <p:nvPr/>
          </p:nvSpPr>
          <p:spPr bwMode="auto">
            <a:xfrm>
              <a:off x="9790" y="5461"/>
              <a:ext cx="2760"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5 </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请求</a:t>
              </a:r>
              <a:r>
                <a:rPr lang="zh-CN" altLang="en-US" sz="1200" dirty="0">
                  <a:solidFill>
                    <a:srgbClr val="000000"/>
                  </a:solidFill>
                  <a:latin typeface="Calibri" panose="020F0502020204030204" charset="0"/>
                  <a:ea typeface="宋体" panose="02010600030101010101" pitchFamily="2" charset="-122"/>
                  <a:cs typeface="Times New Roman" panose="02020603050405020304" pitchFamily="18" charset="0"/>
                </a:rPr>
                <a:t>读数据</a:t>
              </a:r>
              <a:r>
                <a:rPr lang="en-US" altLang="zh-CN" sz="1200" dirty="0">
                  <a:solidFill>
                    <a:srgbClr val="000000"/>
                  </a:solidFill>
                  <a:latin typeface="Calibri" panose="020F0502020204030204" charset="0"/>
                  <a:ea typeface="宋体" panose="02010600030101010101" pitchFamily="2" charset="-122"/>
                  <a:cs typeface="Times New Roman" panose="02020603050405020304" pitchFamily="18" charset="0"/>
                </a:rPr>
                <a:t>blk_2</a:t>
              </a:r>
              <a:endParaRPr kumimoji="0" lang="zh-CN" altLang="en-US" sz="1200" b="0" i="0" u="none" strike="noStrike" cap="none" normalizeH="0" baseline="0" dirty="0">
                <a:ln>
                  <a:noFill/>
                </a:ln>
                <a:solidFill>
                  <a:schemeClr val="tx1"/>
                </a:solidFill>
                <a:effectLst/>
                <a:latin typeface="Arial" panose="020B0604020202020204" pitchFamily="34" charset="0"/>
              </a:endParaRPr>
            </a:p>
          </p:txBody>
        </p:sp>
        <p:sp>
          <p:nvSpPr>
            <p:cNvPr id="558" name="文本框 70"/>
            <p:cNvSpPr txBox="1">
              <a:spLocks noChangeArrowheads="1"/>
            </p:cNvSpPr>
            <p:nvPr/>
          </p:nvSpPr>
          <p:spPr bwMode="auto">
            <a:xfrm>
              <a:off x="9863" y="7516"/>
              <a:ext cx="1780"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6 </a:t>
              </a:r>
              <a:r>
                <a:rPr kumimoji="0" lang="zh-CN" altLang="en-US"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传输数据</a:t>
              </a:r>
              <a:endParaRPr kumimoji="0" lang="zh-CN" altLang="en-US" sz="1200" b="0" i="0" u="none" strike="noStrike" cap="none" normalizeH="0" baseline="0" dirty="0">
                <a:ln>
                  <a:noFill/>
                </a:ln>
                <a:solidFill>
                  <a:schemeClr val="tx1"/>
                </a:solidFill>
                <a:effectLst/>
                <a:latin typeface="Arial" panose="020B0604020202020204" pitchFamily="34" charset="0"/>
              </a:endParaRPr>
            </a:p>
          </p:txBody>
        </p:sp>
        <p:sp>
          <p:nvSpPr>
            <p:cNvPr id="559" name="矩形 558"/>
            <p:cNvSpPr/>
            <p:nvPr/>
          </p:nvSpPr>
          <p:spPr>
            <a:xfrm>
              <a:off x="7578" y="8012"/>
              <a:ext cx="867" cy="47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p>
          </p:txBody>
        </p:sp>
        <p:sp>
          <p:nvSpPr>
            <p:cNvPr id="560" name="文本框 81"/>
            <p:cNvSpPr txBox="1">
              <a:spLocks noChangeArrowheads="1"/>
            </p:cNvSpPr>
            <p:nvPr/>
          </p:nvSpPr>
          <p:spPr bwMode="auto">
            <a:xfrm>
              <a:off x="7649" y="8092"/>
              <a:ext cx="819"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7 blk_2</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sp>
          <p:nvSpPr>
            <p:cNvPr id="561" name="矩形 560"/>
            <p:cNvSpPr/>
            <p:nvPr/>
          </p:nvSpPr>
          <p:spPr>
            <a:xfrm>
              <a:off x="11838" y="8005"/>
              <a:ext cx="867" cy="47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p>
          </p:txBody>
        </p:sp>
        <p:sp>
          <p:nvSpPr>
            <p:cNvPr id="562" name="文本框 81"/>
            <p:cNvSpPr txBox="1">
              <a:spLocks noChangeArrowheads="1"/>
            </p:cNvSpPr>
            <p:nvPr/>
          </p:nvSpPr>
          <p:spPr bwMode="auto">
            <a:xfrm>
              <a:off x="11909" y="8084"/>
              <a:ext cx="819"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7 blk_1</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sp>
          <p:nvSpPr>
            <p:cNvPr id="563" name="矩形 562"/>
            <p:cNvSpPr/>
            <p:nvPr/>
          </p:nvSpPr>
          <p:spPr>
            <a:xfrm>
              <a:off x="15261" y="7320"/>
              <a:ext cx="867" cy="47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p>
          </p:txBody>
        </p:sp>
        <p:sp>
          <p:nvSpPr>
            <p:cNvPr id="564" name="文本框 81"/>
            <p:cNvSpPr txBox="1">
              <a:spLocks noChangeArrowheads="1"/>
            </p:cNvSpPr>
            <p:nvPr/>
          </p:nvSpPr>
          <p:spPr bwMode="auto">
            <a:xfrm>
              <a:off x="15330" y="7432"/>
              <a:ext cx="819"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7 blk_2</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sp>
          <p:nvSpPr>
            <p:cNvPr id="565" name="矩形 564"/>
            <p:cNvSpPr/>
            <p:nvPr/>
          </p:nvSpPr>
          <p:spPr>
            <a:xfrm>
              <a:off x="15259" y="7933"/>
              <a:ext cx="867" cy="47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p>
          </p:txBody>
        </p:sp>
        <p:sp>
          <p:nvSpPr>
            <p:cNvPr id="566" name="文本框 81"/>
            <p:cNvSpPr txBox="1">
              <a:spLocks noChangeArrowheads="1"/>
            </p:cNvSpPr>
            <p:nvPr/>
          </p:nvSpPr>
          <p:spPr bwMode="auto">
            <a:xfrm>
              <a:off x="15330" y="8013"/>
              <a:ext cx="819"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7 blk_1</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sp>
          <p:nvSpPr>
            <p:cNvPr id="568" name="矩形 567"/>
            <p:cNvSpPr/>
            <p:nvPr/>
          </p:nvSpPr>
          <p:spPr>
            <a:xfrm>
              <a:off x="4199" y="2504"/>
              <a:ext cx="1286" cy="11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000" dirty="0"/>
                <a:t>Distributed </a:t>
              </a:r>
              <a:r>
                <a:rPr lang="en-US" altLang="zh-CN" sz="1000" dirty="0" err="1"/>
                <a:t>FileSystem</a:t>
              </a:r>
              <a:endParaRPr lang="zh-CN" altLang="en-US" sz="1000" dirty="0"/>
            </a:p>
          </p:txBody>
        </p:sp>
        <p:sp>
          <p:nvSpPr>
            <p:cNvPr id="569" name="圆角矩形 568"/>
            <p:cNvSpPr/>
            <p:nvPr/>
          </p:nvSpPr>
          <p:spPr>
            <a:xfrm>
              <a:off x="3200" y="2229"/>
              <a:ext cx="2311" cy="2310"/>
            </a:xfrm>
            <a:prstGeom prst="roundRect">
              <a:avLst/>
            </a:prstGeom>
            <a:no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1200">
                <a:noFill/>
              </a:endParaRPr>
            </a:p>
          </p:txBody>
        </p:sp>
        <p:sp>
          <p:nvSpPr>
            <p:cNvPr id="570" name="矩形 569"/>
            <p:cNvSpPr/>
            <p:nvPr/>
          </p:nvSpPr>
          <p:spPr>
            <a:xfrm>
              <a:off x="3966" y="3960"/>
              <a:ext cx="1357" cy="5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000" dirty="0" err="1"/>
                <a:t>FSDataInputStream</a:t>
              </a:r>
              <a:endParaRPr lang="zh-CN" altLang="en-US" sz="1000" dirty="0"/>
            </a:p>
          </p:txBody>
        </p:sp>
        <p:sp>
          <p:nvSpPr>
            <p:cNvPr id="571" name="矩形 570"/>
            <p:cNvSpPr/>
            <p:nvPr/>
          </p:nvSpPr>
          <p:spPr>
            <a:xfrm>
              <a:off x="3268" y="2517"/>
              <a:ext cx="788" cy="5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800" dirty="0"/>
                <a:t>HDFS</a:t>
              </a:r>
              <a:endParaRPr lang="en-US" altLang="zh-CN" sz="800" dirty="0"/>
            </a:p>
            <a:p>
              <a:pPr algn="ctr"/>
              <a:r>
                <a:rPr lang="en-US" altLang="zh-CN" sz="800" dirty="0"/>
                <a:t>client</a:t>
              </a:r>
              <a:endParaRPr lang="zh-CN" altLang="en-US" sz="800" dirty="0"/>
            </a:p>
          </p:txBody>
        </p:sp>
        <p:cxnSp>
          <p:nvCxnSpPr>
            <p:cNvPr id="572" name="直接箭头连接符 571"/>
            <p:cNvCxnSpPr>
              <a:stCxn id="571" idx="3"/>
              <a:endCxn id="568" idx="1"/>
            </p:cNvCxnSpPr>
            <p:nvPr/>
          </p:nvCxnSpPr>
          <p:spPr>
            <a:xfrm>
              <a:off x="4055" y="2782"/>
              <a:ext cx="144" cy="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3" name="直接箭头连接符 572"/>
            <p:cNvCxnSpPr>
              <a:stCxn id="571" idx="2"/>
              <a:endCxn id="570" idx="1"/>
            </p:cNvCxnSpPr>
            <p:nvPr/>
          </p:nvCxnSpPr>
          <p:spPr>
            <a:xfrm>
              <a:off x="3661" y="3047"/>
              <a:ext cx="304" cy="1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4" name="直接箭头连接符 573"/>
            <p:cNvCxnSpPr>
              <a:stCxn id="571" idx="2"/>
            </p:cNvCxnSpPr>
            <p:nvPr/>
          </p:nvCxnSpPr>
          <p:spPr>
            <a:xfrm>
              <a:off x="3661" y="3047"/>
              <a:ext cx="538" cy="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5" name="文本框 23"/>
            <p:cNvSpPr txBox="1">
              <a:spLocks noChangeArrowheads="1"/>
            </p:cNvSpPr>
            <p:nvPr/>
          </p:nvSpPr>
          <p:spPr bwMode="auto">
            <a:xfrm>
              <a:off x="3926" y="2317"/>
              <a:ext cx="80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sz="8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create</a:t>
              </a:r>
              <a:endParaRPr kumimoji="0" lang="en-US" sz="800" b="0" i="0" u="none" strike="noStrike" cap="none" normalizeH="0" baseline="0" dirty="0">
                <a:ln>
                  <a:noFill/>
                </a:ln>
                <a:solidFill>
                  <a:schemeClr val="tx1"/>
                </a:solidFill>
                <a:effectLst/>
                <a:latin typeface="Arial" panose="020B0604020202020204" pitchFamily="34" charset="0"/>
              </a:endParaRPr>
            </a:p>
          </p:txBody>
        </p:sp>
        <p:sp>
          <p:nvSpPr>
            <p:cNvPr id="576" name="文本框 23"/>
            <p:cNvSpPr txBox="1">
              <a:spLocks noChangeArrowheads="1"/>
            </p:cNvSpPr>
            <p:nvPr/>
          </p:nvSpPr>
          <p:spPr bwMode="auto">
            <a:xfrm>
              <a:off x="3821" y="3163"/>
              <a:ext cx="80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8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read</a:t>
              </a:r>
              <a:endParaRPr kumimoji="0" lang="zh-CN" altLang="zh-CN" sz="800" b="0" i="0" u="none" strike="noStrike" cap="none" normalizeH="0" baseline="0" dirty="0">
                <a:ln>
                  <a:noFill/>
                </a:ln>
                <a:solidFill>
                  <a:schemeClr val="tx1"/>
                </a:solidFill>
                <a:effectLst/>
                <a:latin typeface="Arial" panose="020B0604020202020204" pitchFamily="34" charset="0"/>
              </a:endParaRPr>
            </a:p>
          </p:txBody>
        </p:sp>
        <p:sp>
          <p:nvSpPr>
            <p:cNvPr id="577" name="文本框 23"/>
            <p:cNvSpPr txBox="1">
              <a:spLocks noChangeArrowheads="1"/>
            </p:cNvSpPr>
            <p:nvPr/>
          </p:nvSpPr>
          <p:spPr bwMode="auto">
            <a:xfrm>
              <a:off x="3399" y="3528"/>
              <a:ext cx="421"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800"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rPr>
                <a:t>close</a:t>
              </a:r>
              <a:endParaRPr kumimoji="0" lang="zh-CN" altLang="zh-CN" sz="800" b="0" i="0" u="none" strike="noStrike" cap="none" normalizeH="0" baseline="0" dirty="0">
                <a:ln>
                  <a:noFill/>
                </a:ln>
                <a:solidFill>
                  <a:schemeClr val="tx1"/>
                </a:solidFill>
                <a:effectLst/>
                <a:latin typeface="Arial" panose="020B0604020202020204" pitchFamily="34" charset="0"/>
              </a:endParaRPr>
            </a:p>
          </p:txBody>
        </p:sp>
      </p:gr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custDataLst>
              <p:tags r:id="rId1"/>
            </p:custDataLst>
          </p:nvPr>
        </p:nvSpPr>
        <p:spPr>
          <a:xfrm>
            <a:off x="5002145" y="902335"/>
            <a:ext cx="2239081" cy="706755"/>
          </a:xfrm>
          <a:prstGeom prst="rect">
            <a:avLst/>
          </a:prstGeom>
          <a:noFill/>
        </p:spPr>
        <p:txBody>
          <a:bodyPr wrap="square" rtlCol="0" anchor="ctr" anchorCtr="0">
            <a:spAutoFit/>
          </a:bodyPr>
          <a:lstStyle/>
          <a:p>
            <a:pPr lvl="0" algn="ctr">
              <a:buClrTx/>
              <a:buSzTx/>
              <a:buFontTx/>
            </a:pPr>
            <a:r>
              <a:rPr lang="zh-CN" altLang="en-US" sz="4000" b="1" spc="6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rPr>
              <a:t>目录</a:t>
            </a:r>
            <a:endParaRPr lang="zh-CN" altLang="en-US" sz="4000" b="1" spc="6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39" name="矩形 38"/>
          <p:cNvSpPr/>
          <p:nvPr>
            <p:custDataLst>
              <p:tags r:id="rId2"/>
            </p:custDataLst>
          </p:nvPr>
        </p:nvSpPr>
        <p:spPr>
          <a:xfrm>
            <a:off x="4469130" y="687387"/>
            <a:ext cx="3248724" cy="101600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41" name="矩形 40"/>
          <p:cNvSpPr/>
          <p:nvPr>
            <p:custDataLst>
              <p:tags r:id="rId3"/>
            </p:custDataLst>
          </p:nvPr>
        </p:nvSpPr>
        <p:spPr>
          <a:xfrm>
            <a:off x="4552886" y="762317"/>
            <a:ext cx="3248724" cy="101600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nvSpPr>
        <p:spPr>
          <a:xfrm>
            <a:off x="3789680" y="2243455"/>
            <a:ext cx="5426710" cy="3046095"/>
          </a:xfrm>
          <a:prstGeom prst="rect">
            <a:avLst/>
          </a:prstGeom>
          <a:noFill/>
        </p:spPr>
        <p:txBody>
          <a:bodyPr wrap="square" rtlCol="0">
            <a:spAutoFit/>
          </a:bodyPr>
          <a:p>
            <a:pPr marL="514350" indent="-514350">
              <a:buFont typeface="+mj-lt"/>
              <a:buAutoNum type="arabicPeriod"/>
            </a:pPr>
            <a:r>
              <a:rPr lang="en-US" altLang="zh-CN" sz="3200" b="1">
                <a:solidFill>
                  <a:srgbClr val="FF0000"/>
                </a:solidFill>
              </a:rPr>
              <a:t>	</a:t>
            </a:r>
            <a:r>
              <a:rPr lang="zh-CN" altLang="en-US" sz="3200" b="1">
                <a:solidFill>
                  <a:srgbClr val="FF0000"/>
                </a:solidFill>
              </a:rPr>
              <a:t>大数据</a:t>
            </a:r>
            <a:endParaRPr lang="zh-CN" altLang="en-US" sz="3200" b="1">
              <a:solidFill>
                <a:srgbClr val="FF0000"/>
              </a:solidFill>
            </a:endParaRPr>
          </a:p>
          <a:p>
            <a:pPr marL="514350" indent="-514350">
              <a:buFont typeface="+mj-lt"/>
              <a:buAutoNum type="arabicPeriod"/>
            </a:pPr>
            <a:r>
              <a:rPr lang="en-US" altLang="zh-CN" sz="3200" b="1"/>
              <a:t>	Hadoop</a:t>
            </a:r>
            <a:endParaRPr lang="en-US" altLang="zh-CN" sz="3200" b="1"/>
          </a:p>
          <a:p>
            <a:pPr marL="514350" indent="-514350">
              <a:buAutoNum type="arabicPeriod"/>
            </a:pPr>
            <a:r>
              <a:rPr lang="en-US" altLang="zh-CN" sz="3200" b="1"/>
              <a:t>	HDFS</a:t>
            </a:r>
            <a:endParaRPr lang="en-US" altLang="zh-CN" sz="3200" b="1"/>
          </a:p>
          <a:p>
            <a:pPr marL="514350" indent="-514350">
              <a:buAutoNum type="arabicPeriod"/>
            </a:pPr>
            <a:r>
              <a:rPr lang="en-US" altLang="zh-CN" sz="3200" b="1"/>
              <a:t>	MapReduce</a:t>
            </a:r>
            <a:endParaRPr lang="en-US" altLang="zh-CN" sz="3200" b="1"/>
          </a:p>
          <a:p>
            <a:pPr marL="514350" indent="-514350">
              <a:buAutoNum type="arabicPeriod"/>
            </a:pPr>
            <a:r>
              <a:rPr lang="en-US" altLang="zh-CN" sz="3200" b="1"/>
              <a:t>	Yarn</a:t>
            </a:r>
            <a:endParaRPr lang="en-US" altLang="zh-CN" sz="3200" b="1"/>
          </a:p>
          <a:p>
            <a:pPr marL="514350" indent="-514350">
              <a:buAutoNum type="arabicPeriod"/>
            </a:pPr>
            <a:r>
              <a:rPr lang="en-US" altLang="zh-CN" sz="3200" b="1"/>
              <a:t>	HBase</a:t>
            </a:r>
            <a:endParaRPr lang="en-US" altLang="zh-CN" sz="3200" b="1"/>
          </a:p>
        </p:txBody>
      </p:sp>
    </p:spTree>
    <p:custDataLst>
      <p:tags r:id="rId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956945" y="890270"/>
            <a:ext cx="10277475" cy="5076825"/>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HDFS</a:t>
            </a:r>
            <a:r>
              <a:t>总结</a:t>
            </a:r>
          </a:p>
        </p:txBody>
      </p:sp>
      <p:sp>
        <p:nvSpPr>
          <p:cNvPr id="3" name="文本框 2"/>
          <p:cNvSpPr txBox="1"/>
          <p:nvPr/>
        </p:nvSpPr>
        <p:spPr>
          <a:xfrm>
            <a:off x="1806575" y="1245870"/>
            <a:ext cx="9015730" cy="3107690"/>
          </a:xfrm>
          <a:prstGeom prst="rect">
            <a:avLst/>
          </a:prstGeom>
          <a:noFill/>
        </p:spPr>
        <p:txBody>
          <a:bodyPr wrap="square" rtlCol="0" anchor="t">
            <a:spAutoFit/>
          </a:bodyPr>
          <a:p>
            <a:r>
              <a:rPr lang="en-US" altLang="zh-CN" sz="2800"/>
              <a:t>	</a:t>
            </a:r>
            <a:r>
              <a:rPr lang="zh-CN" altLang="en-US" sz="2800"/>
              <a:t>源自于Google的GFS论文,发表于2003年10月HDFS是GFS克隆版。</a:t>
            </a:r>
            <a:endParaRPr lang="zh-CN" altLang="en-US" sz="2800"/>
          </a:p>
          <a:p>
            <a:r>
              <a:rPr lang="en-US" altLang="zh-CN" sz="2800"/>
              <a:t>	</a:t>
            </a:r>
            <a:r>
              <a:rPr lang="zh-CN" altLang="en-US" sz="2800"/>
              <a:t>是Hadoop体系中数据存储管理的基础。它是一个高度容错的系统，能检测和应对硬件故障，用于在低成本的通用硬件上运行。HDFS简化了文件的一致性模型，通过流式数据访问,提供高吞吐量应用程序数据访问功能，适台带有大型数据集的应用程序。</a:t>
            </a:r>
            <a:endParaRPr lang="zh-CN" altLang="en-US" sz="280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custDataLst>
              <p:tags r:id="rId1"/>
            </p:custDataLst>
          </p:nvPr>
        </p:nvSpPr>
        <p:spPr>
          <a:xfrm>
            <a:off x="5002145" y="902335"/>
            <a:ext cx="2239081" cy="706755"/>
          </a:xfrm>
          <a:prstGeom prst="rect">
            <a:avLst/>
          </a:prstGeom>
          <a:noFill/>
        </p:spPr>
        <p:txBody>
          <a:bodyPr wrap="square" rtlCol="0" anchor="ctr" anchorCtr="0">
            <a:spAutoFit/>
          </a:bodyPr>
          <a:lstStyle/>
          <a:p>
            <a:pPr lvl="0" algn="ctr">
              <a:buClrTx/>
              <a:buSzTx/>
              <a:buFontTx/>
            </a:pPr>
            <a:r>
              <a:rPr lang="zh-CN" altLang="en-US" sz="4000" b="1" spc="6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rPr>
              <a:t>目录</a:t>
            </a:r>
            <a:endParaRPr lang="zh-CN" altLang="en-US" sz="4000" b="1" spc="6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39" name="矩形 38"/>
          <p:cNvSpPr/>
          <p:nvPr>
            <p:custDataLst>
              <p:tags r:id="rId2"/>
            </p:custDataLst>
          </p:nvPr>
        </p:nvSpPr>
        <p:spPr>
          <a:xfrm>
            <a:off x="4469130" y="687387"/>
            <a:ext cx="3248724" cy="101600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41" name="矩形 40"/>
          <p:cNvSpPr/>
          <p:nvPr>
            <p:custDataLst>
              <p:tags r:id="rId3"/>
            </p:custDataLst>
          </p:nvPr>
        </p:nvSpPr>
        <p:spPr>
          <a:xfrm>
            <a:off x="4552886" y="762317"/>
            <a:ext cx="3248724" cy="101600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nvSpPr>
        <p:spPr>
          <a:xfrm>
            <a:off x="3789680" y="2243455"/>
            <a:ext cx="5426710" cy="3046095"/>
          </a:xfrm>
          <a:prstGeom prst="rect">
            <a:avLst/>
          </a:prstGeom>
          <a:noFill/>
        </p:spPr>
        <p:txBody>
          <a:bodyPr wrap="square" rtlCol="0">
            <a:spAutoFit/>
          </a:bodyPr>
          <a:p>
            <a:pPr marL="514350" indent="-514350">
              <a:buFont typeface="+mj-lt"/>
              <a:buAutoNum type="arabicPeriod"/>
            </a:pPr>
            <a:r>
              <a:rPr lang="en-US" altLang="zh-CN" sz="3200" b="1">
                <a:solidFill>
                  <a:schemeClr val="tx1"/>
                </a:solidFill>
              </a:rPr>
              <a:t>	</a:t>
            </a:r>
            <a:r>
              <a:rPr lang="zh-CN" altLang="en-US" sz="3200" b="1">
                <a:solidFill>
                  <a:schemeClr val="tx1"/>
                </a:solidFill>
              </a:rPr>
              <a:t>大数据</a:t>
            </a:r>
            <a:endParaRPr lang="zh-CN" altLang="en-US" sz="3200" b="1">
              <a:solidFill>
                <a:schemeClr val="tx1"/>
              </a:solidFill>
            </a:endParaRPr>
          </a:p>
          <a:p>
            <a:pPr marL="514350" indent="-514350">
              <a:buFont typeface="+mj-lt"/>
              <a:buAutoNum type="arabicPeriod"/>
            </a:pPr>
            <a:r>
              <a:rPr lang="en-US" altLang="zh-CN" sz="3200" b="1">
                <a:solidFill>
                  <a:schemeClr val="tx1"/>
                </a:solidFill>
              </a:rPr>
              <a:t>	Hadoop</a:t>
            </a:r>
            <a:endParaRPr lang="en-US" altLang="zh-CN" sz="3200" b="1">
              <a:solidFill>
                <a:schemeClr val="tx1"/>
              </a:solidFill>
            </a:endParaRPr>
          </a:p>
          <a:p>
            <a:pPr marL="514350" indent="-514350">
              <a:buAutoNum type="arabicPeriod"/>
            </a:pPr>
            <a:r>
              <a:rPr lang="en-US" altLang="zh-CN" sz="3200" b="1">
                <a:solidFill>
                  <a:schemeClr val="tx1"/>
                </a:solidFill>
              </a:rPr>
              <a:t>	HDFS</a:t>
            </a:r>
            <a:endParaRPr lang="en-US" altLang="zh-CN" sz="3200" b="1">
              <a:solidFill>
                <a:schemeClr val="tx1"/>
              </a:solidFill>
            </a:endParaRPr>
          </a:p>
          <a:p>
            <a:pPr marL="514350" indent="-514350">
              <a:buAutoNum type="arabicPeriod"/>
            </a:pPr>
            <a:r>
              <a:rPr lang="en-US" altLang="zh-CN" sz="3200" b="1">
                <a:solidFill>
                  <a:srgbClr val="FF0000"/>
                </a:solidFill>
              </a:rPr>
              <a:t>	MapReduce</a:t>
            </a:r>
            <a:endParaRPr lang="en-US" altLang="zh-CN" sz="3200" b="1">
              <a:solidFill>
                <a:srgbClr val="FF0000"/>
              </a:solidFill>
            </a:endParaRPr>
          </a:p>
          <a:p>
            <a:pPr marL="514350" indent="-514350">
              <a:buAutoNum type="arabicPeriod"/>
            </a:pPr>
            <a:r>
              <a:rPr lang="en-US" altLang="zh-CN" sz="3200" b="1"/>
              <a:t>	Yarn</a:t>
            </a:r>
            <a:endParaRPr lang="en-US" altLang="zh-CN" sz="3200" b="1"/>
          </a:p>
          <a:p>
            <a:pPr marL="514350" indent="-514350">
              <a:buAutoNum type="arabicPeriod"/>
            </a:pPr>
            <a:r>
              <a:rPr lang="en-US" altLang="zh-CN" sz="3200" b="1"/>
              <a:t>	HBase</a:t>
            </a:r>
            <a:endParaRPr lang="en-US" altLang="zh-CN" sz="3200" b="1"/>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分布式并行编程</a:t>
            </a:r>
            <a:endParaRPr lang="zh-CN" altLang="en-US"/>
          </a:p>
        </p:txBody>
      </p:sp>
      <p:sp>
        <p:nvSpPr>
          <p:cNvPr id="3" name="文本框 2"/>
          <p:cNvSpPr txBox="1"/>
          <p:nvPr/>
        </p:nvSpPr>
        <p:spPr>
          <a:xfrm>
            <a:off x="1889125" y="905510"/>
            <a:ext cx="9098280" cy="645160"/>
          </a:xfrm>
          <a:prstGeom prst="rect">
            <a:avLst/>
          </a:prstGeom>
          <a:noFill/>
        </p:spPr>
        <p:txBody>
          <a:bodyPr wrap="none" rtlCol="0">
            <a:spAutoFit/>
          </a:bodyPr>
          <a:p>
            <a:r>
              <a:rPr lang="zh-CN" altLang="en-US"/>
              <a:t>基于集群的分布式并行编程能够让软件与数据同时运行在连成一个网络的多台计算机上，</a:t>
            </a:r>
            <a:endParaRPr lang="zh-CN" altLang="en-US"/>
          </a:p>
          <a:p>
            <a:r>
              <a:rPr lang="zh-CN" altLang="en-US"/>
              <a:t>由此获得海量的计算能力</a:t>
            </a:r>
            <a:endParaRPr lang="zh-CN" altLang="en-US"/>
          </a:p>
        </p:txBody>
      </p:sp>
      <p:grpSp>
        <p:nvGrpSpPr>
          <p:cNvPr id="26" name="组合 25"/>
          <p:cNvGrpSpPr/>
          <p:nvPr/>
        </p:nvGrpSpPr>
        <p:grpSpPr>
          <a:xfrm>
            <a:off x="1698625" y="1550670"/>
            <a:ext cx="8798560" cy="3797300"/>
            <a:chOff x="2675" y="2442"/>
            <a:chExt cx="13856" cy="5980"/>
          </a:xfrm>
        </p:grpSpPr>
        <p:sp>
          <p:nvSpPr>
            <p:cNvPr id="6" name="圆角矩形 5"/>
            <p:cNvSpPr/>
            <p:nvPr/>
          </p:nvSpPr>
          <p:spPr>
            <a:xfrm>
              <a:off x="7732" y="2442"/>
              <a:ext cx="3868" cy="11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Job Tracker</a:t>
              </a:r>
              <a:endParaRPr lang="en-US" altLang="zh-CN"/>
            </a:p>
          </p:txBody>
        </p:sp>
        <p:sp>
          <p:nvSpPr>
            <p:cNvPr id="7" name="圆角矩形 6"/>
            <p:cNvSpPr/>
            <p:nvPr/>
          </p:nvSpPr>
          <p:spPr>
            <a:xfrm>
              <a:off x="2820" y="4824"/>
              <a:ext cx="3868" cy="11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 Task Tracker</a:t>
              </a:r>
              <a:endParaRPr lang="en-US" altLang="zh-CN"/>
            </a:p>
          </p:txBody>
        </p:sp>
        <p:sp>
          <p:nvSpPr>
            <p:cNvPr id="8" name="圆角矩形 7"/>
            <p:cNvSpPr/>
            <p:nvPr/>
          </p:nvSpPr>
          <p:spPr>
            <a:xfrm>
              <a:off x="7732" y="4824"/>
              <a:ext cx="3868" cy="11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 Task Tracker</a:t>
              </a:r>
              <a:endParaRPr lang="en-US" altLang="zh-CN"/>
            </a:p>
          </p:txBody>
        </p:sp>
        <p:sp>
          <p:nvSpPr>
            <p:cNvPr id="9" name="圆角矩形 8"/>
            <p:cNvSpPr/>
            <p:nvPr/>
          </p:nvSpPr>
          <p:spPr>
            <a:xfrm>
              <a:off x="12663" y="4824"/>
              <a:ext cx="3868" cy="11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 Task Tracker</a:t>
              </a:r>
              <a:endParaRPr lang="en-US" altLang="zh-CN"/>
            </a:p>
          </p:txBody>
        </p:sp>
        <p:sp>
          <p:nvSpPr>
            <p:cNvPr id="10" name="圆角矩形 9"/>
            <p:cNvSpPr/>
            <p:nvPr/>
          </p:nvSpPr>
          <p:spPr>
            <a:xfrm>
              <a:off x="2675" y="7340"/>
              <a:ext cx="1644" cy="10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 Task</a:t>
              </a:r>
              <a:endParaRPr lang="en-US" altLang="zh-CN"/>
            </a:p>
          </p:txBody>
        </p:sp>
        <p:sp>
          <p:nvSpPr>
            <p:cNvPr id="11" name="圆角矩形 10"/>
            <p:cNvSpPr/>
            <p:nvPr/>
          </p:nvSpPr>
          <p:spPr>
            <a:xfrm>
              <a:off x="5044" y="7340"/>
              <a:ext cx="1644" cy="10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 Task</a:t>
              </a:r>
              <a:endParaRPr lang="en-US" altLang="zh-CN"/>
            </a:p>
          </p:txBody>
        </p:sp>
        <p:sp>
          <p:nvSpPr>
            <p:cNvPr id="12" name="圆角矩形 11"/>
            <p:cNvSpPr/>
            <p:nvPr/>
          </p:nvSpPr>
          <p:spPr>
            <a:xfrm>
              <a:off x="7732" y="7340"/>
              <a:ext cx="1644" cy="10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 Task</a:t>
              </a:r>
              <a:endParaRPr lang="en-US" altLang="zh-CN"/>
            </a:p>
          </p:txBody>
        </p:sp>
        <p:sp>
          <p:nvSpPr>
            <p:cNvPr id="13" name="圆角矩形 12"/>
            <p:cNvSpPr/>
            <p:nvPr/>
          </p:nvSpPr>
          <p:spPr>
            <a:xfrm>
              <a:off x="9956" y="7340"/>
              <a:ext cx="1644" cy="10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 Task</a:t>
              </a:r>
              <a:endParaRPr lang="en-US" altLang="zh-CN"/>
            </a:p>
          </p:txBody>
        </p:sp>
        <p:sp>
          <p:nvSpPr>
            <p:cNvPr id="14" name="圆角矩形 13"/>
            <p:cNvSpPr/>
            <p:nvPr/>
          </p:nvSpPr>
          <p:spPr>
            <a:xfrm>
              <a:off x="12809" y="7340"/>
              <a:ext cx="1644" cy="10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 Task</a:t>
              </a:r>
              <a:endParaRPr lang="en-US" altLang="zh-CN"/>
            </a:p>
          </p:txBody>
        </p:sp>
        <p:sp>
          <p:nvSpPr>
            <p:cNvPr id="15" name="圆角矩形 14"/>
            <p:cNvSpPr/>
            <p:nvPr/>
          </p:nvSpPr>
          <p:spPr>
            <a:xfrm>
              <a:off x="14887" y="7340"/>
              <a:ext cx="1644" cy="10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 Task</a:t>
              </a:r>
              <a:endParaRPr lang="en-US" altLang="zh-CN"/>
            </a:p>
          </p:txBody>
        </p:sp>
        <p:cxnSp>
          <p:nvCxnSpPr>
            <p:cNvPr id="16" name="肘形连接符 15"/>
            <p:cNvCxnSpPr>
              <a:stCxn id="7" idx="0"/>
              <a:endCxn id="6" idx="2"/>
            </p:cNvCxnSpPr>
            <p:nvPr/>
          </p:nvCxnSpPr>
          <p:spPr>
            <a:xfrm rot="16200000">
              <a:off x="6584" y="1742"/>
              <a:ext cx="1253" cy="4912"/>
            </a:xfrm>
            <a:prstGeom prst="bentConnector3">
              <a:avLst>
                <a:gd name="adj1" fmla="val 50000"/>
              </a:avLst>
            </a:prstGeom>
            <a:ln>
              <a:prstDash val="dash"/>
              <a:tailEnd type="arrow" w="med" len="med"/>
            </a:ln>
          </p:spPr>
          <p:style>
            <a:lnRef idx="1">
              <a:schemeClr val="dk1"/>
            </a:lnRef>
            <a:fillRef idx="0">
              <a:schemeClr val="dk1"/>
            </a:fillRef>
            <a:effectRef idx="0">
              <a:schemeClr val="dk1"/>
            </a:effectRef>
            <a:fontRef idx="minor">
              <a:schemeClr val="tx1"/>
            </a:fontRef>
          </p:style>
        </p:cxnSp>
        <p:cxnSp>
          <p:nvCxnSpPr>
            <p:cNvPr id="17" name="肘形连接符 16"/>
            <p:cNvCxnSpPr>
              <a:stCxn id="9" idx="0"/>
              <a:endCxn id="6" idx="2"/>
            </p:cNvCxnSpPr>
            <p:nvPr/>
          </p:nvCxnSpPr>
          <p:spPr>
            <a:xfrm rot="16200000" flipV="1">
              <a:off x="11505" y="1732"/>
              <a:ext cx="1253" cy="4931"/>
            </a:xfrm>
            <a:prstGeom prst="bentConnector3">
              <a:avLst>
                <a:gd name="adj1" fmla="val 49960"/>
              </a:avLst>
            </a:prstGeom>
            <a:ln>
              <a:prstDash val="dash"/>
              <a:tailEnd type="arrow" w="med" len="med"/>
            </a:ln>
          </p:spPr>
          <p:style>
            <a:lnRef idx="1">
              <a:schemeClr val="dk1"/>
            </a:lnRef>
            <a:fillRef idx="0">
              <a:schemeClr val="dk1"/>
            </a:fillRef>
            <a:effectRef idx="0">
              <a:schemeClr val="dk1"/>
            </a:effectRef>
            <a:fontRef idx="minor">
              <a:schemeClr val="tx1"/>
            </a:fontRef>
          </p:style>
        </p:cxnSp>
        <p:cxnSp>
          <p:nvCxnSpPr>
            <p:cNvPr id="18" name="肘形连接符 17"/>
            <p:cNvCxnSpPr>
              <a:stCxn id="8" idx="0"/>
            </p:cNvCxnSpPr>
            <p:nvPr/>
          </p:nvCxnSpPr>
          <p:spPr>
            <a:xfrm rot="16200000">
              <a:off x="9056" y="4208"/>
              <a:ext cx="1225" cy="6"/>
            </a:xfrm>
            <a:prstGeom prst="bentConnector3">
              <a:avLst>
                <a:gd name="adj1" fmla="val 50000"/>
              </a:avLst>
            </a:prstGeom>
            <a:ln>
              <a:prstDash val="dash"/>
              <a:tailEnd type="arrow" w="med" len="med"/>
            </a:ln>
          </p:spPr>
          <p:style>
            <a:lnRef idx="1">
              <a:schemeClr val="dk1"/>
            </a:lnRef>
            <a:fillRef idx="0">
              <a:schemeClr val="dk1"/>
            </a:fillRef>
            <a:effectRef idx="0">
              <a:schemeClr val="dk1"/>
            </a:effectRef>
            <a:fontRef idx="minor">
              <a:schemeClr val="tx1"/>
            </a:fontRef>
          </p:style>
        </p:cxnSp>
        <p:cxnSp>
          <p:nvCxnSpPr>
            <p:cNvPr id="19" name="直接连接符 18"/>
            <p:cNvCxnSpPr>
              <a:stCxn id="8" idx="3"/>
              <a:endCxn id="9" idx="1"/>
            </p:cNvCxnSpPr>
            <p:nvPr/>
          </p:nvCxnSpPr>
          <p:spPr>
            <a:xfrm>
              <a:off x="11600" y="5389"/>
              <a:ext cx="106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0" name="肘形连接符 19"/>
            <p:cNvCxnSpPr>
              <a:stCxn id="10" idx="0"/>
              <a:endCxn id="7" idx="2"/>
            </p:cNvCxnSpPr>
            <p:nvPr/>
          </p:nvCxnSpPr>
          <p:spPr>
            <a:xfrm rot="16200000">
              <a:off x="3431" y="6018"/>
              <a:ext cx="1387" cy="1257"/>
            </a:xfrm>
            <a:prstGeom prst="bentConnector3">
              <a:avLst>
                <a:gd name="adj1" fmla="val 49964"/>
              </a:avLst>
            </a:prstGeom>
            <a:ln>
              <a:prstDash val="dash"/>
              <a:tailEnd type="arrow" w="med" len="med"/>
            </a:ln>
          </p:spPr>
          <p:style>
            <a:lnRef idx="1">
              <a:schemeClr val="dk1"/>
            </a:lnRef>
            <a:fillRef idx="0">
              <a:schemeClr val="dk1"/>
            </a:fillRef>
            <a:effectRef idx="0">
              <a:schemeClr val="dk1"/>
            </a:effectRef>
            <a:fontRef idx="minor">
              <a:schemeClr val="tx1"/>
            </a:fontRef>
          </p:style>
        </p:cxnSp>
        <p:cxnSp>
          <p:nvCxnSpPr>
            <p:cNvPr id="21" name="肘形连接符 20"/>
            <p:cNvCxnSpPr>
              <a:stCxn id="11" idx="0"/>
              <a:endCxn id="7" idx="2"/>
            </p:cNvCxnSpPr>
            <p:nvPr/>
          </p:nvCxnSpPr>
          <p:spPr>
            <a:xfrm rot="16200000" flipV="1">
              <a:off x="4616" y="6090"/>
              <a:ext cx="1387" cy="1112"/>
            </a:xfrm>
            <a:prstGeom prst="bentConnector3">
              <a:avLst>
                <a:gd name="adj1" fmla="val 50000"/>
              </a:avLst>
            </a:prstGeom>
            <a:ln>
              <a:prstDash val="dash"/>
              <a:tailEnd type="arrow" w="med" len="med"/>
            </a:ln>
          </p:spPr>
          <p:style>
            <a:lnRef idx="1">
              <a:schemeClr val="dk1"/>
            </a:lnRef>
            <a:fillRef idx="0">
              <a:schemeClr val="dk1"/>
            </a:fillRef>
            <a:effectRef idx="0">
              <a:schemeClr val="dk1"/>
            </a:effectRef>
            <a:fontRef idx="minor">
              <a:schemeClr val="tx1"/>
            </a:fontRef>
          </p:style>
        </p:cxnSp>
        <p:cxnSp>
          <p:nvCxnSpPr>
            <p:cNvPr id="22" name="肘形连接符 21"/>
            <p:cNvCxnSpPr>
              <a:stCxn id="12" idx="0"/>
            </p:cNvCxnSpPr>
            <p:nvPr/>
          </p:nvCxnSpPr>
          <p:spPr>
            <a:xfrm rot="16200000">
              <a:off x="8419" y="6087"/>
              <a:ext cx="1387" cy="1118"/>
            </a:xfrm>
            <a:prstGeom prst="bentConnector3">
              <a:avLst>
                <a:gd name="adj1" fmla="val 50000"/>
              </a:avLst>
            </a:prstGeom>
            <a:ln>
              <a:prstDash val="dash"/>
              <a:tailEnd type="arrow" w="med" len="med"/>
            </a:ln>
          </p:spPr>
          <p:style>
            <a:lnRef idx="1">
              <a:schemeClr val="dk1"/>
            </a:lnRef>
            <a:fillRef idx="0">
              <a:schemeClr val="dk1"/>
            </a:fillRef>
            <a:effectRef idx="0">
              <a:schemeClr val="dk1"/>
            </a:effectRef>
            <a:fontRef idx="minor">
              <a:schemeClr val="tx1"/>
            </a:fontRef>
          </p:style>
        </p:cxnSp>
        <p:cxnSp>
          <p:nvCxnSpPr>
            <p:cNvPr id="23" name="肘形连接符 22"/>
            <p:cNvCxnSpPr>
              <a:stCxn id="13" idx="0"/>
            </p:cNvCxnSpPr>
            <p:nvPr/>
          </p:nvCxnSpPr>
          <p:spPr>
            <a:xfrm rot="16200000" flipV="1">
              <a:off x="9542" y="6105"/>
              <a:ext cx="1385" cy="1085"/>
            </a:xfrm>
            <a:prstGeom prst="bentConnector3">
              <a:avLst>
                <a:gd name="adj1" fmla="val 49964"/>
              </a:avLst>
            </a:prstGeom>
            <a:ln>
              <a:prstDash val="dash"/>
              <a:tailEnd type="arrow" w="med" len="med"/>
            </a:ln>
          </p:spPr>
          <p:style>
            <a:lnRef idx="1">
              <a:schemeClr val="dk1"/>
            </a:lnRef>
            <a:fillRef idx="0">
              <a:schemeClr val="dk1"/>
            </a:fillRef>
            <a:effectRef idx="0">
              <a:schemeClr val="dk1"/>
            </a:effectRef>
            <a:fontRef idx="minor">
              <a:schemeClr val="tx1"/>
            </a:fontRef>
          </p:style>
        </p:cxnSp>
        <p:cxnSp>
          <p:nvCxnSpPr>
            <p:cNvPr id="24" name="肘形连接符 23"/>
            <p:cNvCxnSpPr>
              <a:stCxn id="14" idx="0"/>
              <a:endCxn id="9" idx="2"/>
            </p:cNvCxnSpPr>
            <p:nvPr/>
          </p:nvCxnSpPr>
          <p:spPr>
            <a:xfrm rot="16200000">
              <a:off x="13420" y="6163"/>
              <a:ext cx="1387" cy="966"/>
            </a:xfrm>
            <a:prstGeom prst="bentConnector3">
              <a:avLst>
                <a:gd name="adj1" fmla="val 50000"/>
              </a:avLst>
            </a:prstGeom>
            <a:ln>
              <a:prstDash val="dash"/>
              <a:tailEnd type="arrow" w="med" len="med"/>
            </a:ln>
          </p:spPr>
          <p:style>
            <a:lnRef idx="1">
              <a:schemeClr val="dk1"/>
            </a:lnRef>
            <a:fillRef idx="0">
              <a:schemeClr val="dk1"/>
            </a:fillRef>
            <a:effectRef idx="0">
              <a:schemeClr val="dk1"/>
            </a:effectRef>
            <a:fontRef idx="minor">
              <a:schemeClr val="tx1"/>
            </a:fontRef>
          </p:style>
        </p:cxnSp>
        <p:cxnSp>
          <p:nvCxnSpPr>
            <p:cNvPr id="25" name="肘形连接符 24"/>
            <p:cNvCxnSpPr>
              <a:stCxn id="15" idx="0"/>
              <a:endCxn id="9" idx="2"/>
            </p:cNvCxnSpPr>
            <p:nvPr/>
          </p:nvCxnSpPr>
          <p:spPr>
            <a:xfrm rot="16200000" flipV="1">
              <a:off x="14459" y="6090"/>
              <a:ext cx="1387" cy="1112"/>
            </a:xfrm>
            <a:prstGeom prst="bentConnector3">
              <a:avLst>
                <a:gd name="adj1" fmla="val 50000"/>
              </a:avLst>
            </a:prstGeom>
            <a:ln>
              <a:prstDash val="dash"/>
              <a:tailEnd type="arrow" w="med" len="med"/>
            </a:ln>
          </p:spPr>
          <p:style>
            <a:lnRef idx="1">
              <a:schemeClr val="dk1"/>
            </a:lnRef>
            <a:fillRef idx="0">
              <a:schemeClr val="dk1"/>
            </a:fillRef>
            <a:effectRef idx="0">
              <a:schemeClr val="dk1"/>
            </a:effectRef>
            <a:fontRef idx="minor">
              <a:schemeClr val="tx1"/>
            </a:fontRef>
          </p:style>
        </p:cxnSp>
      </p:gr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mapreduce</a:t>
            </a:r>
            <a:r>
              <a:t>计算模型</a:t>
            </a:r>
          </a:p>
        </p:txBody>
      </p:sp>
      <p:sp>
        <p:nvSpPr>
          <p:cNvPr id="3" name="文本框 2"/>
          <p:cNvSpPr txBox="1"/>
          <p:nvPr/>
        </p:nvSpPr>
        <p:spPr>
          <a:xfrm>
            <a:off x="1495425" y="1258570"/>
            <a:ext cx="2240280" cy="368300"/>
          </a:xfrm>
          <a:prstGeom prst="rect">
            <a:avLst/>
          </a:prstGeom>
          <a:noFill/>
        </p:spPr>
        <p:txBody>
          <a:bodyPr wrap="none" rtlCol="0">
            <a:spAutoFit/>
          </a:bodyPr>
          <a:p>
            <a:r>
              <a:rPr lang="en-US" altLang="zh-CN"/>
              <a:t>mapreduce</a:t>
            </a:r>
            <a:r>
              <a:rPr lang="zh-CN" altLang="en-US"/>
              <a:t>计算流程</a:t>
            </a:r>
            <a:endParaRPr lang="zh-CN" altLang="en-US"/>
          </a:p>
        </p:txBody>
      </p:sp>
      <p:grpSp>
        <p:nvGrpSpPr>
          <p:cNvPr id="48" name="组合 47"/>
          <p:cNvGrpSpPr/>
          <p:nvPr/>
        </p:nvGrpSpPr>
        <p:grpSpPr>
          <a:xfrm>
            <a:off x="1560830" y="1959610"/>
            <a:ext cx="9069705" cy="3957955"/>
            <a:chOff x="1564" y="3242"/>
            <a:chExt cx="14283" cy="6233"/>
          </a:xfrm>
        </p:grpSpPr>
        <p:sp>
          <p:nvSpPr>
            <p:cNvPr id="4" name="矩形 3"/>
            <p:cNvSpPr/>
            <p:nvPr/>
          </p:nvSpPr>
          <p:spPr>
            <a:xfrm>
              <a:off x="1564" y="3961"/>
              <a:ext cx="2368" cy="761"/>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split0</a:t>
              </a:r>
              <a:endParaRPr lang="en-US" altLang="zh-CN"/>
            </a:p>
          </p:txBody>
        </p:sp>
        <p:sp>
          <p:nvSpPr>
            <p:cNvPr id="5" name="矩形 4"/>
            <p:cNvSpPr/>
            <p:nvPr/>
          </p:nvSpPr>
          <p:spPr>
            <a:xfrm>
              <a:off x="1564" y="5094"/>
              <a:ext cx="2368" cy="761"/>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split1</a:t>
              </a:r>
              <a:endParaRPr lang="en-US" altLang="zh-CN"/>
            </a:p>
          </p:txBody>
        </p:sp>
        <p:sp>
          <p:nvSpPr>
            <p:cNvPr id="6" name="矩形 5"/>
            <p:cNvSpPr/>
            <p:nvPr/>
          </p:nvSpPr>
          <p:spPr>
            <a:xfrm>
              <a:off x="1564" y="6282"/>
              <a:ext cx="2368" cy="761"/>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split2</a:t>
              </a:r>
              <a:endParaRPr lang="en-US" altLang="zh-CN"/>
            </a:p>
          </p:txBody>
        </p:sp>
        <p:sp>
          <p:nvSpPr>
            <p:cNvPr id="7" name="矩形 6"/>
            <p:cNvSpPr/>
            <p:nvPr/>
          </p:nvSpPr>
          <p:spPr>
            <a:xfrm>
              <a:off x="1564" y="7424"/>
              <a:ext cx="2368" cy="761"/>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split3</a:t>
              </a:r>
              <a:endParaRPr lang="en-US" altLang="zh-CN"/>
            </a:p>
          </p:txBody>
        </p:sp>
        <p:sp>
          <p:nvSpPr>
            <p:cNvPr id="8" name="矩形 7"/>
            <p:cNvSpPr/>
            <p:nvPr/>
          </p:nvSpPr>
          <p:spPr>
            <a:xfrm>
              <a:off x="1564" y="8651"/>
              <a:ext cx="2368" cy="761"/>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split4</a:t>
              </a:r>
              <a:endParaRPr lang="en-US" altLang="zh-CN"/>
            </a:p>
          </p:txBody>
        </p:sp>
        <p:sp>
          <p:nvSpPr>
            <p:cNvPr id="9" name="圆角矩形 8"/>
            <p:cNvSpPr/>
            <p:nvPr/>
          </p:nvSpPr>
          <p:spPr>
            <a:xfrm>
              <a:off x="5007" y="3898"/>
              <a:ext cx="2284" cy="888"/>
            </a:xfrm>
            <a:prstGeom prst="roundRect">
              <a:avLst>
                <a:gd name="adj" fmla="val 50000"/>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map()</a:t>
              </a:r>
              <a:endParaRPr lang="en-US" altLang="zh-CN"/>
            </a:p>
          </p:txBody>
        </p:sp>
        <p:cxnSp>
          <p:nvCxnSpPr>
            <p:cNvPr id="10" name="直接箭头连接符 9"/>
            <p:cNvCxnSpPr>
              <a:stCxn id="4" idx="3"/>
              <a:endCxn id="9" idx="1"/>
            </p:cNvCxnSpPr>
            <p:nvPr/>
          </p:nvCxnSpPr>
          <p:spPr>
            <a:xfrm>
              <a:off x="3932" y="4342"/>
              <a:ext cx="10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1" name="圆角矩形 10"/>
            <p:cNvSpPr/>
            <p:nvPr/>
          </p:nvSpPr>
          <p:spPr>
            <a:xfrm>
              <a:off x="5007" y="5094"/>
              <a:ext cx="2284" cy="888"/>
            </a:xfrm>
            <a:prstGeom prst="roundRect">
              <a:avLst>
                <a:gd name="adj" fmla="val 50000"/>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map()</a:t>
              </a:r>
              <a:endParaRPr lang="en-US" altLang="zh-CN"/>
            </a:p>
          </p:txBody>
        </p:sp>
        <p:cxnSp>
          <p:nvCxnSpPr>
            <p:cNvPr id="12" name="直接箭头连接符 11"/>
            <p:cNvCxnSpPr>
              <a:endCxn id="11" idx="1"/>
            </p:cNvCxnSpPr>
            <p:nvPr/>
          </p:nvCxnSpPr>
          <p:spPr>
            <a:xfrm>
              <a:off x="3932" y="5538"/>
              <a:ext cx="10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3" name="圆角矩形 12"/>
            <p:cNvSpPr/>
            <p:nvPr/>
          </p:nvSpPr>
          <p:spPr>
            <a:xfrm>
              <a:off x="5007" y="6219"/>
              <a:ext cx="2284" cy="888"/>
            </a:xfrm>
            <a:prstGeom prst="roundRect">
              <a:avLst>
                <a:gd name="adj" fmla="val 50000"/>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map()</a:t>
              </a:r>
              <a:endParaRPr lang="en-US" altLang="zh-CN"/>
            </a:p>
          </p:txBody>
        </p:sp>
        <p:cxnSp>
          <p:nvCxnSpPr>
            <p:cNvPr id="14" name="直接箭头连接符 13"/>
            <p:cNvCxnSpPr>
              <a:endCxn id="13" idx="1"/>
            </p:cNvCxnSpPr>
            <p:nvPr/>
          </p:nvCxnSpPr>
          <p:spPr>
            <a:xfrm>
              <a:off x="3932" y="6663"/>
              <a:ext cx="10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5" name="圆角矩形 14"/>
            <p:cNvSpPr/>
            <p:nvPr/>
          </p:nvSpPr>
          <p:spPr>
            <a:xfrm>
              <a:off x="5007" y="7360"/>
              <a:ext cx="2284" cy="888"/>
            </a:xfrm>
            <a:prstGeom prst="roundRect">
              <a:avLst>
                <a:gd name="adj" fmla="val 50000"/>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map()</a:t>
              </a:r>
              <a:endParaRPr lang="en-US" altLang="zh-CN"/>
            </a:p>
          </p:txBody>
        </p:sp>
        <p:cxnSp>
          <p:nvCxnSpPr>
            <p:cNvPr id="16" name="直接箭头连接符 15"/>
            <p:cNvCxnSpPr>
              <a:endCxn id="15" idx="1"/>
            </p:cNvCxnSpPr>
            <p:nvPr/>
          </p:nvCxnSpPr>
          <p:spPr>
            <a:xfrm>
              <a:off x="3932" y="7804"/>
              <a:ext cx="10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7" name="圆角矩形 16"/>
            <p:cNvSpPr/>
            <p:nvPr/>
          </p:nvSpPr>
          <p:spPr>
            <a:xfrm>
              <a:off x="5007" y="8587"/>
              <a:ext cx="2284" cy="888"/>
            </a:xfrm>
            <a:prstGeom prst="roundRect">
              <a:avLst>
                <a:gd name="adj" fmla="val 50000"/>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map()</a:t>
              </a:r>
              <a:endParaRPr lang="en-US" altLang="zh-CN"/>
            </a:p>
          </p:txBody>
        </p:sp>
        <p:cxnSp>
          <p:nvCxnSpPr>
            <p:cNvPr id="18" name="直接箭头连接符 17"/>
            <p:cNvCxnSpPr>
              <a:endCxn id="17" idx="1"/>
            </p:cNvCxnSpPr>
            <p:nvPr/>
          </p:nvCxnSpPr>
          <p:spPr>
            <a:xfrm>
              <a:off x="3932" y="9031"/>
              <a:ext cx="10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9" name="圆角矩形 18"/>
            <p:cNvSpPr/>
            <p:nvPr/>
          </p:nvSpPr>
          <p:spPr>
            <a:xfrm>
              <a:off x="9394" y="5094"/>
              <a:ext cx="2284" cy="888"/>
            </a:xfrm>
            <a:prstGeom prst="roundRect">
              <a:avLst>
                <a:gd name="adj" fmla="val 50000"/>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reduce()</a:t>
              </a:r>
              <a:endParaRPr lang="en-US" altLang="zh-CN"/>
            </a:p>
          </p:txBody>
        </p:sp>
        <p:sp>
          <p:nvSpPr>
            <p:cNvPr id="20" name="圆角矩形 19"/>
            <p:cNvSpPr/>
            <p:nvPr/>
          </p:nvSpPr>
          <p:spPr>
            <a:xfrm>
              <a:off x="9394" y="6219"/>
              <a:ext cx="2284" cy="888"/>
            </a:xfrm>
            <a:prstGeom prst="roundRect">
              <a:avLst>
                <a:gd name="adj" fmla="val 50000"/>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reduce()</a:t>
              </a:r>
              <a:endParaRPr lang="en-US" altLang="zh-CN"/>
            </a:p>
          </p:txBody>
        </p:sp>
        <p:sp>
          <p:nvSpPr>
            <p:cNvPr id="21" name="圆角矩形 20"/>
            <p:cNvSpPr/>
            <p:nvPr/>
          </p:nvSpPr>
          <p:spPr>
            <a:xfrm>
              <a:off x="9394" y="7359"/>
              <a:ext cx="2284" cy="888"/>
            </a:xfrm>
            <a:prstGeom prst="roundRect">
              <a:avLst>
                <a:gd name="adj" fmla="val 50000"/>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reduce()</a:t>
              </a:r>
              <a:endParaRPr lang="en-US" altLang="zh-CN"/>
            </a:p>
          </p:txBody>
        </p:sp>
        <p:cxnSp>
          <p:nvCxnSpPr>
            <p:cNvPr id="22" name="直接箭头连接符 21"/>
            <p:cNvCxnSpPr>
              <a:stCxn id="9" idx="3"/>
              <a:endCxn id="19" idx="1"/>
            </p:cNvCxnSpPr>
            <p:nvPr/>
          </p:nvCxnSpPr>
          <p:spPr>
            <a:xfrm>
              <a:off x="7291" y="4342"/>
              <a:ext cx="2103" cy="1196"/>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9" idx="3"/>
              <a:endCxn id="20" idx="1"/>
            </p:cNvCxnSpPr>
            <p:nvPr/>
          </p:nvCxnSpPr>
          <p:spPr>
            <a:xfrm>
              <a:off x="7291" y="4342"/>
              <a:ext cx="2103" cy="2321"/>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4" name="直接箭头连接符 23"/>
            <p:cNvCxnSpPr>
              <a:endCxn id="21" idx="1"/>
            </p:cNvCxnSpPr>
            <p:nvPr/>
          </p:nvCxnSpPr>
          <p:spPr>
            <a:xfrm>
              <a:off x="7315" y="4384"/>
              <a:ext cx="2079" cy="3419"/>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1" idx="3"/>
              <a:endCxn id="19" idx="1"/>
            </p:cNvCxnSpPr>
            <p:nvPr/>
          </p:nvCxnSpPr>
          <p:spPr>
            <a:xfrm>
              <a:off x="7291" y="5538"/>
              <a:ext cx="2103"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6" name="直接箭头连接符 25"/>
            <p:cNvCxnSpPr>
              <a:endCxn id="20" idx="1"/>
            </p:cNvCxnSpPr>
            <p:nvPr/>
          </p:nvCxnSpPr>
          <p:spPr>
            <a:xfrm>
              <a:off x="7315" y="5568"/>
              <a:ext cx="2079" cy="10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11" idx="3"/>
              <a:endCxn id="21" idx="1"/>
            </p:cNvCxnSpPr>
            <p:nvPr/>
          </p:nvCxnSpPr>
          <p:spPr>
            <a:xfrm>
              <a:off x="7291" y="5538"/>
              <a:ext cx="2103" cy="226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8" name="直接箭头连接符 27"/>
            <p:cNvCxnSpPr>
              <a:endCxn id="19" idx="1"/>
            </p:cNvCxnSpPr>
            <p:nvPr/>
          </p:nvCxnSpPr>
          <p:spPr>
            <a:xfrm flipV="1">
              <a:off x="7273" y="5538"/>
              <a:ext cx="2121" cy="10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3" idx="3"/>
            </p:cNvCxnSpPr>
            <p:nvPr/>
          </p:nvCxnSpPr>
          <p:spPr>
            <a:xfrm>
              <a:off x="7291" y="6663"/>
              <a:ext cx="2054" cy="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3" idx="3"/>
            </p:cNvCxnSpPr>
            <p:nvPr/>
          </p:nvCxnSpPr>
          <p:spPr>
            <a:xfrm>
              <a:off x="7291" y="6663"/>
              <a:ext cx="2096" cy="1146"/>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5" idx="3"/>
              <a:endCxn id="19" idx="1"/>
            </p:cNvCxnSpPr>
            <p:nvPr/>
          </p:nvCxnSpPr>
          <p:spPr>
            <a:xfrm flipV="1">
              <a:off x="7291" y="5538"/>
              <a:ext cx="2103" cy="2266"/>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5" idx="3"/>
              <a:endCxn id="20" idx="1"/>
            </p:cNvCxnSpPr>
            <p:nvPr/>
          </p:nvCxnSpPr>
          <p:spPr>
            <a:xfrm flipV="1">
              <a:off x="7291" y="6663"/>
              <a:ext cx="2103" cy="1141"/>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5" idx="3"/>
            </p:cNvCxnSpPr>
            <p:nvPr/>
          </p:nvCxnSpPr>
          <p:spPr>
            <a:xfrm>
              <a:off x="7291" y="7804"/>
              <a:ext cx="2054" cy="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4" name="直接箭头连接符 33"/>
            <p:cNvCxnSpPr>
              <a:stCxn id="17" idx="3"/>
            </p:cNvCxnSpPr>
            <p:nvPr/>
          </p:nvCxnSpPr>
          <p:spPr>
            <a:xfrm flipV="1">
              <a:off x="7291" y="5568"/>
              <a:ext cx="2054" cy="3463"/>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17" idx="3"/>
              <a:endCxn id="20" idx="1"/>
            </p:cNvCxnSpPr>
            <p:nvPr/>
          </p:nvCxnSpPr>
          <p:spPr>
            <a:xfrm flipV="1">
              <a:off x="7291" y="6663"/>
              <a:ext cx="2103" cy="2368"/>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a:xfrm flipV="1">
              <a:off x="7291" y="7725"/>
              <a:ext cx="2030" cy="1353"/>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7" name="矩形 36"/>
            <p:cNvSpPr/>
            <p:nvPr/>
          </p:nvSpPr>
          <p:spPr>
            <a:xfrm>
              <a:off x="13479" y="5160"/>
              <a:ext cx="2368" cy="761"/>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part0</a:t>
              </a:r>
              <a:endParaRPr lang="en-US" altLang="zh-CN"/>
            </a:p>
          </p:txBody>
        </p:sp>
        <p:sp>
          <p:nvSpPr>
            <p:cNvPr id="39" name="矩形 38"/>
            <p:cNvSpPr/>
            <p:nvPr/>
          </p:nvSpPr>
          <p:spPr>
            <a:xfrm>
              <a:off x="13479" y="6285"/>
              <a:ext cx="2368" cy="761"/>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part0</a:t>
              </a:r>
              <a:endParaRPr lang="en-US" altLang="zh-CN"/>
            </a:p>
          </p:txBody>
        </p:sp>
        <p:sp>
          <p:nvSpPr>
            <p:cNvPr id="40" name="矩形 39"/>
            <p:cNvSpPr/>
            <p:nvPr/>
          </p:nvSpPr>
          <p:spPr>
            <a:xfrm>
              <a:off x="13479" y="7425"/>
              <a:ext cx="2368" cy="761"/>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part0</a:t>
              </a:r>
              <a:endParaRPr lang="en-US" altLang="zh-CN"/>
            </a:p>
          </p:txBody>
        </p:sp>
        <p:cxnSp>
          <p:nvCxnSpPr>
            <p:cNvPr id="41" name="直接箭头连接符 40"/>
            <p:cNvCxnSpPr>
              <a:stCxn id="19" idx="3"/>
              <a:endCxn id="37" idx="1"/>
            </p:cNvCxnSpPr>
            <p:nvPr/>
          </p:nvCxnSpPr>
          <p:spPr>
            <a:xfrm>
              <a:off x="11678" y="5538"/>
              <a:ext cx="1801" cy="3"/>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2" name="直接箭头连接符 41"/>
            <p:cNvCxnSpPr>
              <a:stCxn id="20" idx="3"/>
              <a:endCxn id="39" idx="1"/>
            </p:cNvCxnSpPr>
            <p:nvPr/>
          </p:nvCxnSpPr>
          <p:spPr>
            <a:xfrm>
              <a:off x="11678" y="6663"/>
              <a:ext cx="1801" cy="3"/>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21" idx="3"/>
              <a:endCxn id="40" idx="1"/>
            </p:cNvCxnSpPr>
            <p:nvPr/>
          </p:nvCxnSpPr>
          <p:spPr>
            <a:xfrm>
              <a:off x="11678" y="7803"/>
              <a:ext cx="1801" cy="3"/>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4" name="文本框 43"/>
            <p:cNvSpPr txBox="1"/>
            <p:nvPr/>
          </p:nvSpPr>
          <p:spPr>
            <a:xfrm>
              <a:off x="2113" y="3327"/>
              <a:ext cx="1068" cy="580"/>
            </a:xfrm>
            <a:prstGeom prst="rect">
              <a:avLst/>
            </a:prstGeom>
            <a:noFill/>
          </p:spPr>
          <p:txBody>
            <a:bodyPr wrap="none" rtlCol="0">
              <a:spAutoFit/>
            </a:bodyPr>
            <a:p>
              <a:r>
                <a:rPr lang="en-US" altLang="zh-CN"/>
                <a:t>input</a:t>
              </a:r>
              <a:endParaRPr lang="en-US" altLang="zh-CN"/>
            </a:p>
          </p:txBody>
        </p:sp>
        <p:sp>
          <p:nvSpPr>
            <p:cNvPr id="45" name="文本框 44"/>
            <p:cNvSpPr txBox="1"/>
            <p:nvPr/>
          </p:nvSpPr>
          <p:spPr>
            <a:xfrm>
              <a:off x="5244" y="3242"/>
              <a:ext cx="1828" cy="580"/>
            </a:xfrm>
            <a:prstGeom prst="rect">
              <a:avLst/>
            </a:prstGeom>
            <a:noFill/>
          </p:spPr>
          <p:txBody>
            <a:bodyPr wrap="none" rtlCol="0">
              <a:spAutoFit/>
            </a:bodyPr>
            <a:p>
              <a:r>
                <a:rPr lang="en-US" altLang="zh-CN"/>
                <a:t>maptasks</a:t>
              </a:r>
              <a:endParaRPr lang="en-US" altLang="zh-CN"/>
            </a:p>
          </p:txBody>
        </p:sp>
        <p:sp>
          <p:nvSpPr>
            <p:cNvPr id="46" name="文本框 45"/>
            <p:cNvSpPr txBox="1"/>
            <p:nvPr/>
          </p:nvSpPr>
          <p:spPr>
            <a:xfrm>
              <a:off x="9394" y="3318"/>
              <a:ext cx="2328" cy="580"/>
            </a:xfrm>
            <a:prstGeom prst="rect">
              <a:avLst/>
            </a:prstGeom>
            <a:noFill/>
          </p:spPr>
          <p:txBody>
            <a:bodyPr wrap="none" rtlCol="0">
              <a:spAutoFit/>
            </a:bodyPr>
            <a:p>
              <a:r>
                <a:rPr lang="en-US" altLang="zh-CN"/>
                <a:t>reduce tasks</a:t>
              </a:r>
              <a:endParaRPr lang="en-US" altLang="zh-CN"/>
            </a:p>
          </p:txBody>
        </p:sp>
        <p:sp>
          <p:nvSpPr>
            <p:cNvPr id="47" name="文本框 46"/>
            <p:cNvSpPr txBox="1"/>
            <p:nvPr/>
          </p:nvSpPr>
          <p:spPr>
            <a:xfrm>
              <a:off x="14019" y="3327"/>
              <a:ext cx="1288" cy="580"/>
            </a:xfrm>
            <a:prstGeom prst="rect">
              <a:avLst/>
            </a:prstGeom>
            <a:noFill/>
          </p:spPr>
          <p:txBody>
            <a:bodyPr wrap="none" rtlCol="0">
              <a:spAutoFit/>
            </a:bodyPr>
            <a:p>
              <a:r>
                <a:rPr lang="en-US" altLang="zh-CN"/>
                <a:t>output</a:t>
              </a:r>
              <a:endParaRPr lang="en-US" altLang="zh-CN"/>
            </a:p>
          </p:txBody>
        </p:sp>
      </p:gr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mapreduce</a:t>
            </a:r>
            <a:r>
              <a:rPr>
                <a:sym typeface="+mn-ea"/>
              </a:rPr>
              <a:t>计算模型</a:t>
            </a:r>
            <a:endParaRPr lang="zh-CN" altLang="en-US"/>
          </a:p>
        </p:txBody>
      </p:sp>
      <p:sp>
        <p:nvSpPr>
          <p:cNvPr id="3" name="文本框 2"/>
          <p:cNvSpPr txBox="1"/>
          <p:nvPr/>
        </p:nvSpPr>
        <p:spPr>
          <a:xfrm>
            <a:off x="1899285" y="1305560"/>
            <a:ext cx="8474710" cy="3138170"/>
          </a:xfrm>
          <a:prstGeom prst="rect">
            <a:avLst/>
          </a:prstGeom>
          <a:noFill/>
        </p:spPr>
        <p:txBody>
          <a:bodyPr wrap="square" rtlCol="0" anchor="t">
            <a:spAutoFit/>
          </a:bodyPr>
          <a:p>
            <a:r>
              <a:rPr lang="zh-CN" altLang="en-US"/>
              <a:t>程序框架:</a:t>
            </a:r>
            <a:endParaRPr lang="zh-CN" altLang="en-US"/>
          </a:p>
          <a:p>
            <a:r>
              <a:rPr lang="zh-CN" altLang="en-US"/>
              <a:t>Class MR{</a:t>
            </a:r>
            <a:endParaRPr lang="zh-CN" altLang="en-US"/>
          </a:p>
          <a:p>
            <a:r>
              <a:rPr lang="zh-CN" altLang="en-US"/>
              <a:t>Class Map ... }</a:t>
            </a:r>
            <a:endParaRPr lang="zh-CN" altLang="en-US"/>
          </a:p>
          <a:p>
            <a:r>
              <a:rPr lang="zh-CN" altLang="en-US"/>
              <a:t>Class Reduce...{ }</a:t>
            </a:r>
            <a:endParaRPr lang="zh-CN" altLang="en-US"/>
          </a:p>
          <a:p>
            <a:r>
              <a:rPr lang="zh-CN" altLang="en-US"/>
              <a:t>main(){</a:t>
            </a:r>
            <a:endParaRPr lang="zh-CN" altLang="en-US"/>
          </a:p>
          <a:p>
            <a:r>
              <a:rPr lang="zh-CN" altLang="en-US"/>
              <a:t>JobConf conf = new JobConf("MR.class");</a:t>
            </a:r>
            <a:endParaRPr lang="zh-CN" altLang="en-US"/>
          </a:p>
          <a:p>
            <a:r>
              <a:rPr lang="zh-CN" altLang="en-US"/>
              <a:t>conf.setInputPath("the_ path_ of_ HDFS ");</a:t>
            </a:r>
            <a:endParaRPr lang="zh-CN" altLang="en-US"/>
          </a:p>
          <a:p>
            <a:r>
              <a:rPr lang="zh-CN" altLang="en-US"/>
              <a:t>conf.setMapperClass(Map.class);</a:t>
            </a:r>
            <a:endParaRPr lang="zh-CN" altLang="en-US"/>
          </a:p>
          <a:p>
            <a:r>
              <a:rPr lang="zh-CN" altLang="en-US"/>
              <a:t>conf.setReduceClass(Reduce.class);</a:t>
            </a:r>
            <a:endParaRPr lang="zh-CN" altLang="en-US"/>
          </a:p>
          <a:p>
            <a:r>
              <a:rPr lang="zh-CN" altLang="en-US"/>
              <a:t>JobClient.runJob(conf);</a:t>
            </a:r>
            <a:endParaRPr lang="zh-CN" altLang="en-US"/>
          </a:p>
          <a:p>
            <a:r>
              <a:rPr lang="zh-CN" altLang="en-US"/>
              <a:t>}</a:t>
            </a:r>
            <a:r>
              <a:rPr lang="en-US" altLang="zh-CN"/>
              <a:t>}</a:t>
            </a:r>
            <a:endParaRPr lang="en-US" altLang="zh-CN"/>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mapreduce</a:t>
            </a:r>
            <a:r>
              <a:rPr>
                <a:sym typeface="+mn-ea"/>
              </a:rPr>
              <a:t>计算模型</a:t>
            </a:r>
            <a:endParaRPr lang="zh-CN" altLang="en-US"/>
          </a:p>
        </p:txBody>
      </p:sp>
      <p:sp>
        <p:nvSpPr>
          <p:cNvPr id="3" name="文本框 2"/>
          <p:cNvSpPr txBox="1"/>
          <p:nvPr/>
        </p:nvSpPr>
        <p:spPr>
          <a:xfrm>
            <a:off x="1085850" y="982345"/>
            <a:ext cx="2011680" cy="368300"/>
          </a:xfrm>
          <a:prstGeom prst="rect">
            <a:avLst/>
          </a:prstGeom>
          <a:noFill/>
        </p:spPr>
        <p:txBody>
          <a:bodyPr wrap="none" rtlCol="0">
            <a:spAutoFit/>
          </a:bodyPr>
          <a:p>
            <a:r>
              <a:rPr lang="en-US" altLang="zh-CN"/>
              <a:t>map</a:t>
            </a:r>
            <a:r>
              <a:rPr lang="zh-CN" altLang="en-US"/>
              <a:t>和</a:t>
            </a:r>
            <a:r>
              <a:rPr lang="en-US" altLang="zh-CN"/>
              <a:t>reduce</a:t>
            </a:r>
            <a:r>
              <a:rPr lang="zh-CN" altLang="en-US"/>
              <a:t>函数</a:t>
            </a:r>
            <a:endParaRPr lang="zh-CN" altLang="en-US"/>
          </a:p>
        </p:txBody>
      </p:sp>
      <p:graphicFrame>
        <p:nvGraphicFramePr>
          <p:cNvPr id="5" name="表格 4"/>
          <p:cNvGraphicFramePr/>
          <p:nvPr>
            <p:custDataLst>
              <p:tags r:id="rId1"/>
            </p:custDataLst>
          </p:nvPr>
        </p:nvGraphicFramePr>
        <p:xfrm>
          <a:off x="215900" y="1350497"/>
          <a:ext cx="11760200" cy="3086735"/>
        </p:xfrm>
        <a:graphic>
          <a:graphicData uri="http://schemas.openxmlformats.org/drawingml/2006/table">
            <a:tbl>
              <a:tblPr firstRow="1" bandRow="1">
                <a:tableStyleId>{5C22544A-7EE6-4342-B048-85BDC9FD1C3A}</a:tableStyleId>
              </a:tblPr>
              <a:tblGrid>
                <a:gridCol w="1400810"/>
                <a:gridCol w="2123440"/>
                <a:gridCol w="1906270"/>
                <a:gridCol w="6329680"/>
              </a:tblGrid>
              <a:tr h="797560">
                <a:tc>
                  <a:txBody>
                    <a:bodyPr/>
                    <a:p>
                      <a:pPr indent="0" algn="ctr">
                        <a:lnSpc>
                          <a:spcPct val="120000"/>
                        </a:lnSpc>
                        <a:spcBef>
                          <a:spcPts val="0"/>
                        </a:spcBef>
                        <a:spcAft>
                          <a:spcPts val="0"/>
                        </a:spcAft>
                        <a:buNone/>
                      </a:pPr>
                      <a:r>
                        <a:rPr lang="zh-CN" altLang="en-US" sz="2000" b="1" spc="130">
                          <a:solidFill>
                            <a:srgbClr val="FFFFFF"/>
                          </a:solidFill>
                          <a:latin typeface="微软雅黑" panose="020B0503020204020204" charset="-122"/>
                          <a:ea typeface="微软雅黑" panose="020B0503020204020204" charset="-122"/>
                        </a:rPr>
                        <a:t>函数</a:t>
                      </a:r>
                      <a:endParaRPr lang="zh-CN" altLang="en-US" sz="2000" b="1" spc="130">
                        <a:solidFill>
                          <a:srgbClr val="FFFFFF"/>
                        </a:solidFill>
                        <a:latin typeface="微软雅黑" panose="020B0503020204020204" charset="-122"/>
                        <a:ea typeface="微软雅黑" panose="020B0503020204020204" charset="-122"/>
                      </a:endParaRPr>
                    </a:p>
                  </a:txBody>
                  <a:tcPr marL="317500" marR="317500" marT="215900" marB="215900" anchor="ctr">
                    <a:lnL>
                      <a:noFill/>
                    </a:lnL>
                    <a:lnR>
                      <a:noFill/>
                    </a:lnR>
                    <a:lnT>
                      <a:noFill/>
                    </a:lnT>
                    <a:lnB>
                      <a:noFill/>
                    </a:lnB>
                    <a:solidFill>
                      <a:srgbClr val="595959"/>
                    </a:solidFill>
                  </a:tcPr>
                </a:tc>
                <a:tc>
                  <a:txBody>
                    <a:bodyPr/>
                    <a:p>
                      <a:pPr indent="0" algn="ctr">
                        <a:lnSpc>
                          <a:spcPct val="120000"/>
                        </a:lnSpc>
                        <a:spcBef>
                          <a:spcPts val="0"/>
                        </a:spcBef>
                        <a:spcAft>
                          <a:spcPts val="0"/>
                        </a:spcAft>
                        <a:buNone/>
                      </a:pPr>
                      <a:r>
                        <a:rPr lang="zh-CN" altLang="en-US" sz="2000" b="1" spc="130">
                          <a:solidFill>
                            <a:srgbClr val="FFFFFF"/>
                          </a:solidFill>
                          <a:latin typeface="微软雅黑" panose="020B0503020204020204" charset="-122"/>
                          <a:ea typeface="微软雅黑" panose="020B0503020204020204" charset="-122"/>
                        </a:rPr>
                        <a:t>输入</a:t>
                      </a:r>
                      <a:endParaRPr lang="zh-CN" altLang="en-US" sz="2000" b="1" spc="130">
                        <a:solidFill>
                          <a:srgbClr val="FFFFFF"/>
                        </a:solidFill>
                        <a:latin typeface="微软雅黑" panose="020B0503020204020204" charset="-122"/>
                        <a:ea typeface="微软雅黑" panose="020B0503020204020204" charset="-122"/>
                      </a:endParaRPr>
                    </a:p>
                  </a:txBody>
                  <a:tcPr marL="317500" marR="317500" marT="215900" marB="215900" anchor="ctr">
                    <a:lnL>
                      <a:noFill/>
                    </a:lnL>
                    <a:lnR>
                      <a:noFill/>
                    </a:lnR>
                    <a:lnT>
                      <a:noFill/>
                    </a:lnT>
                    <a:lnB>
                      <a:noFill/>
                    </a:lnB>
                    <a:solidFill>
                      <a:srgbClr val="E29A9A"/>
                    </a:solidFill>
                  </a:tcPr>
                </a:tc>
                <a:tc>
                  <a:txBody>
                    <a:bodyPr/>
                    <a:p>
                      <a:pPr indent="0" algn="ctr">
                        <a:lnSpc>
                          <a:spcPct val="120000"/>
                        </a:lnSpc>
                        <a:spcBef>
                          <a:spcPts val="0"/>
                        </a:spcBef>
                        <a:spcAft>
                          <a:spcPts val="0"/>
                        </a:spcAft>
                        <a:buNone/>
                      </a:pPr>
                      <a:r>
                        <a:rPr lang="zh-CN" altLang="en-US" sz="2000" b="1" spc="130">
                          <a:solidFill>
                            <a:srgbClr val="FFFFFF"/>
                          </a:solidFill>
                          <a:latin typeface="微软雅黑" panose="020B0503020204020204" charset="-122"/>
                          <a:ea typeface="微软雅黑" panose="020B0503020204020204" charset="-122"/>
                        </a:rPr>
                        <a:t>输出</a:t>
                      </a:r>
                      <a:endParaRPr lang="zh-CN" altLang="en-US" sz="2000" b="1" spc="130">
                        <a:solidFill>
                          <a:srgbClr val="FFFFFF"/>
                        </a:solidFill>
                        <a:latin typeface="微软雅黑" panose="020B0503020204020204" charset="-122"/>
                        <a:ea typeface="微软雅黑" panose="020B0503020204020204" charset="-122"/>
                      </a:endParaRPr>
                    </a:p>
                  </a:txBody>
                  <a:tcPr marL="317500" marR="317500" marT="215900" marB="215900" anchor="ctr">
                    <a:lnL>
                      <a:noFill/>
                    </a:lnL>
                    <a:lnR>
                      <a:noFill/>
                    </a:lnR>
                    <a:lnT>
                      <a:noFill/>
                    </a:lnT>
                    <a:lnB>
                      <a:noFill/>
                    </a:lnB>
                    <a:solidFill>
                      <a:srgbClr val="DFBBB3"/>
                    </a:solidFill>
                  </a:tcPr>
                </a:tc>
                <a:tc>
                  <a:txBody>
                    <a:bodyPr/>
                    <a:p>
                      <a:pPr indent="0" algn="ctr">
                        <a:lnSpc>
                          <a:spcPct val="120000"/>
                        </a:lnSpc>
                        <a:spcBef>
                          <a:spcPts val="0"/>
                        </a:spcBef>
                        <a:spcAft>
                          <a:spcPts val="0"/>
                        </a:spcAft>
                        <a:buNone/>
                      </a:pPr>
                      <a:r>
                        <a:rPr lang="zh-CN" altLang="en-US" sz="2000" b="1" spc="130">
                          <a:solidFill>
                            <a:srgbClr val="FFFFFF"/>
                          </a:solidFill>
                          <a:latin typeface="微软雅黑" panose="020B0503020204020204" charset="-122"/>
                          <a:ea typeface="微软雅黑" panose="020B0503020204020204" charset="-122"/>
                        </a:rPr>
                        <a:t>说明</a:t>
                      </a:r>
                      <a:endParaRPr lang="zh-CN" altLang="en-US" sz="2000" b="1" spc="130">
                        <a:solidFill>
                          <a:srgbClr val="FFFFFF"/>
                        </a:solidFill>
                        <a:latin typeface="微软雅黑" panose="020B0503020204020204" charset="-122"/>
                        <a:ea typeface="微软雅黑" panose="020B0503020204020204" charset="-122"/>
                      </a:endParaRPr>
                    </a:p>
                  </a:txBody>
                  <a:tcPr marL="317500" marR="317500" marT="215900" marB="215900" anchor="ctr">
                    <a:lnL>
                      <a:noFill/>
                    </a:lnL>
                    <a:lnR>
                      <a:noFill/>
                    </a:lnR>
                    <a:lnT>
                      <a:noFill/>
                    </a:lnT>
                    <a:lnB>
                      <a:noFill/>
                    </a:lnB>
                    <a:solidFill>
                      <a:srgbClr val="A3CDCB"/>
                    </a:solidFill>
                  </a:tcPr>
                </a:tc>
              </a:tr>
              <a:tr h="1077595">
                <a:tc>
                  <a:txBody>
                    <a:bodyPr/>
                    <a:p>
                      <a:pPr indent="0" algn="ctr">
                        <a:lnSpc>
                          <a:spcPct val="120000"/>
                        </a:lnSpc>
                        <a:spcBef>
                          <a:spcPts val="0"/>
                        </a:spcBef>
                        <a:spcAft>
                          <a:spcPts val="0"/>
                        </a:spcAft>
                        <a:buNone/>
                      </a:pPr>
                      <a:r>
                        <a:rPr lang="en-US" altLang="zh-CN" sz="1400" b="0" spc="130">
                          <a:solidFill>
                            <a:srgbClr val="404040"/>
                          </a:solidFill>
                          <a:latin typeface="微软雅黑" panose="020B0503020204020204" charset="-122"/>
                          <a:ea typeface="微软雅黑" panose="020B0503020204020204" charset="-122"/>
                        </a:rPr>
                        <a:t>map</a:t>
                      </a:r>
                      <a:endParaRPr lang="en-US" altLang="zh-CN" sz="1400" b="0" spc="130">
                        <a:solidFill>
                          <a:srgbClr val="404040"/>
                        </a:solidFill>
                        <a:latin typeface="微软雅黑" panose="020B0503020204020204" charset="-122"/>
                        <a:ea typeface="微软雅黑" panose="020B0503020204020204" charset="-122"/>
                      </a:endParaRPr>
                    </a:p>
                  </a:txBody>
                  <a:tcPr marL="317500" marR="317500" marT="215900" marB="215900" anchor="ctr">
                    <a:lnL>
                      <a:noFill/>
                    </a:lnL>
                    <a:lnR w="12700">
                      <a:solidFill>
                        <a:srgbClr val="D9D9D9"/>
                      </a:solidFill>
                      <a:prstDash val="solid"/>
                    </a:lnR>
                    <a:lnT>
                      <a:noFill/>
                    </a:lnT>
                    <a:lnB>
                      <a:noFill/>
                    </a:lnB>
                    <a:solidFill>
                      <a:srgbClr val="FFFFFF"/>
                    </a:solidFill>
                  </a:tcPr>
                </a:tc>
                <a:tc>
                  <a:txBody>
                    <a:bodyPr/>
                    <a:p>
                      <a:pPr indent="0" algn="l">
                        <a:lnSpc>
                          <a:spcPct val="120000"/>
                        </a:lnSpc>
                        <a:spcBef>
                          <a:spcPts val="0"/>
                        </a:spcBef>
                        <a:spcAft>
                          <a:spcPts val="0"/>
                        </a:spcAft>
                        <a:buNone/>
                      </a:pPr>
                      <a:r>
                        <a:rPr lang="en-US" altLang="zh-CN" sz="1400" b="0" spc="130">
                          <a:solidFill>
                            <a:srgbClr val="404040"/>
                          </a:solidFill>
                          <a:latin typeface="微软雅黑" panose="020B0503020204020204" charset="-122"/>
                          <a:ea typeface="微软雅黑" panose="020B0503020204020204" charset="-122"/>
                        </a:rPr>
                        <a:t>&lt;K1,V1&gt;</a:t>
                      </a:r>
                      <a:endParaRPr lang="en-US" altLang="zh-CN" sz="1400" b="0" spc="130">
                        <a:solidFill>
                          <a:srgbClr val="404040"/>
                        </a:solidFill>
                        <a:latin typeface="微软雅黑" panose="020B0503020204020204" charset="-122"/>
                        <a:ea typeface="微软雅黑" panose="020B0503020204020204" charset="-122"/>
                      </a:endParaRPr>
                    </a:p>
                  </a:txBody>
                  <a:tcPr marL="317500" marR="317500" marT="215900" marB="215900" anchor="ctr">
                    <a:lnL w="12700">
                      <a:solidFill>
                        <a:srgbClr val="D9D9D9"/>
                      </a:solidFill>
                      <a:prstDash val="solid"/>
                    </a:lnL>
                    <a:lnR w="6350">
                      <a:solidFill>
                        <a:srgbClr val="D9D9D9"/>
                      </a:solidFill>
                      <a:prstDash val="solid"/>
                    </a:lnR>
                    <a:lnT>
                      <a:noFill/>
                    </a:lnT>
                    <a:lnB>
                      <a:noFill/>
                    </a:lnB>
                    <a:solidFill>
                      <a:srgbClr val="FFFFFF"/>
                    </a:solidFill>
                  </a:tcPr>
                </a:tc>
                <a:tc>
                  <a:txBody>
                    <a:bodyPr/>
                    <a:p>
                      <a:pPr indent="0" algn="l">
                        <a:lnSpc>
                          <a:spcPct val="120000"/>
                        </a:lnSpc>
                        <a:spcBef>
                          <a:spcPts val="0"/>
                        </a:spcBef>
                        <a:spcAft>
                          <a:spcPts val="0"/>
                        </a:spcAft>
                        <a:buNone/>
                      </a:pPr>
                      <a:r>
                        <a:rPr lang="en-US" altLang="zh-CN" sz="1400" b="0" spc="130">
                          <a:solidFill>
                            <a:srgbClr val="404040"/>
                          </a:solidFill>
                          <a:latin typeface="微软雅黑" panose="020B0503020204020204" charset="-122"/>
                          <a:ea typeface="微软雅黑" panose="020B0503020204020204" charset="-122"/>
                        </a:rPr>
                        <a:t>List&lt;K2,V2&gt;</a:t>
                      </a:r>
                      <a:endParaRPr lang="en-US" altLang="zh-CN" sz="1400" b="0" spc="130">
                        <a:solidFill>
                          <a:srgbClr val="404040"/>
                        </a:solidFill>
                        <a:latin typeface="微软雅黑" panose="020B0503020204020204" charset="-122"/>
                        <a:ea typeface="微软雅黑" panose="020B0503020204020204" charset="-122"/>
                      </a:endParaRPr>
                    </a:p>
                  </a:txBody>
                  <a:tcPr marL="317500" marR="317500" marT="215900" marB="215900" anchor="ctr">
                    <a:lnL w="6350">
                      <a:solidFill>
                        <a:srgbClr val="D9D9D9"/>
                      </a:solidFill>
                      <a:prstDash val="solid"/>
                    </a:lnL>
                    <a:lnR w="6350">
                      <a:solidFill>
                        <a:srgbClr val="D9D9D9"/>
                      </a:solidFill>
                      <a:prstDash val="solid"/>
                    </a:lnR>
                    <a:lnT>
                      <a:noFill/>
                    </a:lnT>
                    <a:lnB>
                      <a:noFill/>
                    </a:lnB>
                    <a:solidFill>
                      <a:srgbClr val="FFFFFF"/>
                    </a:solidFill>
                  </a:tcPr>
                </a:tc>
                <a:tc>
                  <a:txBody>
                    <a:bodyPr/>
                    <a:p>
                      <a:pPr indent="0" algn="l">
                        <a:lnSpc>
                          <a:spcPct val="120000"/>
                        </a:lnSpc>
                        <a:spcBef>
                          <a:spcPts val="0"/>
                        </a:spcBef>
                        <a:spcAft>
                          <a:spcPts val="0"/>
                        </a:spcAft>
                        <a:buNone/>
                      </a:pPr>
                      <a:r>
                        <a:rPr lang="en-US" altLang="zh-CN" sz="1400" b="0" spc="130">
                          <a:solidFill>
                            <a:srgbClr val="404040"/>
                          </a:solidFill>
                          <a:latin typeface="微软雅黑" panose="020B0503020204020204" charset="-122"/>
                          <a:ea typeface="微软雅黑" panose="020B0503020204020204" charset="-122"/>
                          <a:cs typeface="微软雅黑" panose="020B0503020204020204" charset="-122"/>
                        </a:rPr>
                        <a:t>1、将小数据集进一步解析成一批kv键值对，输入m函数中进行处理；</a:t>
                      </a:r>
                      <a:endParaRPr lang="en-US" altLang="zh-CN" sz="1400" b="0" spc="130">
                        <a:solidFill>
                          <a:srgbClr val="404040"/>
                        </a:solidFill>
                        <a:latin typeface="微软雅黑" panose="020B0503020204020204" charset="-122"/>
                        <a:ea typeface="微软雅黑" panose="020B0503020204020204" charset="-122"/>
                        <a:cs typeface="微软雅黑" panose="020B0503020204020204" charset="-122"/>
                      </a:endParaRPr>
                    </a:p>
                    <a:p>
                      <a:pPr indent="0" algn="l">
                        <a:lnSpc>
                          <a:spcPct val="120000"/>
                        </a:lnSpc>
                        <a:spcBef>
                          <a:spcPts val="0"/>
                        </a:spcBef>
                        <a:spcAft>
                          <a:spcPts val="0"/>
                        </a:spcAft>
                        <a:buNone/>
                      </a:pPr>
                      <a:r>
                        <a:rPr lang="en-US" altLang="zh-CN" sz="1400" b="0" spc="130">
                          <a:solidFill>
                            <a:srgbClr val="404040"/>
                          </a:solidFill>
                          <a:latin typeface="微软雅黑" panose="020B0503020204020204" charset="-122"/>
                          <a:ea typeface="微软雅黑" panose="020B0503020204020204" charset="-122"/>
                          <a:cs typeface="微软雅黑" panose="020B0503020204020204" charset="-122"/>
                        </a:rPr>
                        <a:t>2、每一个输入的&lt;K1,V1&gt;会输出一批&lt;K2,V2&gt;，做为中间结果</a:t>
                      </a:r>
                      <a:endParaRPr lang="en-US" altLang="zh-CN" sz="1400" b="0" spc="130">
                        <a:solidFill>
                          <a:srgbClr val="404040"/>
                        </a:solidFill>
                        <a:latin typeface="微软雅黑" panose="020B0503020204020204" charset="-122"/>
                        <a:ea typeface="微软雅黑" panose="020B0503020204020204" charset="-122"/>
                        <a:cs typeface="微软雅黑" panose="020B0503020204020204" charset="-122"/>
                      </a:endParaRPr>
                    </a:p>
                  </a:txBody>
                  <a:tcPr marL="317500" marR="317500" marT="215900" marB="215900" anchor="ctr">
                    <a:lnL w="6350">
                      <a:solidFill>
                        <a:srgbClr val="D9D9D9"/>
                      </a:solidFill>
                      <a:prstDash val="solid"/>
                    </a:lnL>
                    <a:lnR>
                      <a:noFill/>
                    </a:lnR>
                    <a:lnT>
                      <a:noFill/>
                    </a:lnT>
                    <a:lnB>
                      <a:noFill/>
                    </a:lnB>
                    <a:solidFill>
                      <a:srgbClr val="FFFFFF"/>
                    </a:solidFill>
                  </a:tcPr>
                </a:tc>
              </a:tr>
              <a:tr h="1089660">
                <a:tc>
                  <a:txBody>
                    <a:bodyPr/>
                    <a:p>
                      <a:pPr indent="0" algn="ctr">
                        <a:lnSpc>
                          <a:spcPct val="120000"/>
                        </a:lnSpc>
                        <a:spcBef>
                          <a:spcPts val="0"/>
                        </a:spcBef>
                        <a:spcAft>
                          <a:spcPts val="0"/>
                        </a:spcAft>
                        <a:buNone/>
                      </a:pPr>
                      <a:r>
                        <a:rPr lang="en-US" altLang="zh-CN" sz="1400" b="0" spc="130">
                          <a:solidFill>
                            <a:srgbClr val="404040"/>
                          </a:solidFill>
                          <a:latin typeface="微软雅黑" panose="020B0503020204020204" charset="-122"/>
                          <a:ea typeface="微软雅黑" panose="020B0503020204020204" charset="-122"/>
                        </a:rPr>
                        <a:t>reduce</a:t>
                      </a:r>
                      <a:endParaRPr lang="en-US" altLang="zh-CN" sz="1400" b="0" spc="130">
                        <a:solidFill>
                          <a:srgbClr val="404040"/>
                        </a:solidFill>
                        <a:latin typeface="微软雅黑" panose="020B0503020204020204" charset="-122"/>
                        <a:ea typeface="微软雅黑" panose="020B0503020204020204" charset="-122"/>
                      </a:endParaRPr>
                    </a:p>
                  </a:txBody>
                  <a:tcPr marL="317500" marR="317500" marT="215900" marB="215900" anchor="ctr">
                    <a:lnL>
                      <a:noFill/>
                    </a:lnL>
                    <a:lnR w="12700">
                      <a:solidFill>
                        <a:srgbClr val="D9D9D9"/>
                      </a:solidFill>
                      <a:prstDash val="solid"/>
                    </a:lnR>
                    <a:lnT>
                      <a:noFill/>
                    </a:lnT>
                    <a:lnB w="19050">
                      <a:solidFill>
                        <a:srgbClr val="595959"/>
                      </a:solidFill>
                      <a:prstDash val="solid"/>
                    </a:lnB>
                    <a:solidFill>
                      <a:srgbClr val="F2F2F2"/>
                    </a:solidFill>
                  </a:tcPr>
                </a:tc>
                <a:tc>
                  <a:txBody>
                    <a:bodyPr/>
                    <a:p>
                      <a:pPr indent="0" algn="l">
                        <a:lnSpc>
                          <a:spcPct val="120000"/>
                        </a:lnSpc>
                        <a:spcBef>
                          <a:spcPts val="0"/>
                        </a:spcBef>
                        <a:spcAft>
                          <a:spcPts val="0"/>
                        </a:spcAft>
                        <a:buNone/>
                      </a:pPr>
                      <a:r>
                        <a:rPr lang="en-US" altLang="zh-CN" sz="1400" b="0" spc="130">
                          <a:solidFill>
                            <a:srgbClr val="404040"/>
                          </a:solidFill>
                          <a:latin typeface="微软雅黑" panose="020B0503020204020204" charset="-122"/>
                          <a:ea typeface="微软雅黑" panose="020B0503020204020204" charset="-122"/>
                        </a:rPr>
                        <a:t>&lt;K2,List(V2)&gt;</a:t>
                      </a:r>
                      <a:endParaRPr lang="en-US" altLang="zh-CN" sz="1400" b="0" spc="130">
                        <a:solidFill>
                          <a:srgbClr val="404040"/>
                        </a:solidFill>
                        <a:latin typeface="微软雅黑" panose="020B0503020204020204" charset="-122"/>
                        <a:ea typeface="微软雅黑" panose="020B0503020204020204" charset="-122"/>
                      </a:endParaRPr>
                    </a:p>
                  </a:txBody>
                  <a:tcPr marL="317500" marR="317500" marT="215900" marB="215900" anchor="ctr">
                    <a:lnL w="12700">
                      <a:solidFill>
                        <a:srgbClr val="D9D9D9"/>
                      </a:solidFill>
                      <a:prstDash val="solid"/>
                    </a:lnL>
                    <a:lnR w="6350">
                      <a:solidFill>
                        <a:srgbClr val="D9D9D9"/>
                      </a:solidFill>
                      <a:prstDash val="solid"/>
                    </a:lnR>
                    <a:lnT>
                      <a:noFill/>
                    </a:lnT>
                    <a:lnB w="19050">
                      <a:solidFill>
                        <a:srgbClr val="595959"/>
                      </a:solidFill>
                      <a:prstDash val="solid"/>
                    </a:lnB>
                    <a:solidFill>
                      <a:srgbClr val="F2F2F2"/>
                    </a:solidFill>
                  </a:tcPr>
                </a:tc>
                <a:tc>
                  <a:txBody>
                    <a:bodyPr/>
                    <a:p>
                      <a:pPr indent="0" algn="l">
                        <a:lnSpc>
                          <a:spcPct val="120000"/>
                        </a:lnSpc>
                        <a:spcBef>
                          <a:spcPts val="0"/>
                        </a:spcBef>
                        <a:spcAft>
                          <a:spcPts val="0"/>
                        </a:spcAft>
                        <a:buNone/>
                      </a:pPr>
                      <a:r>
                        <a:rPr lang="en-US" altLang="zh-CN" sz="1400" b="0" spc="130">
                          <a:solidFill>
                            <a:srgbClr val="404040"/>
                          </a:solidFill>
                          <a:latin typeface="微软雅黑" panose="020B0503020204020204" charset="-122"/>
                          <a:ea typeface="微软雅黑" panose="020B0503020204020204" charset="-122"/>
                        </a:rPr>
                        <a:t>&lt;K3,V3&gt;</a:t>
                      </a:r>
                      <a:endParaRPr lang="en-US" altLang="zh-CN" sz="1400" b="0" spc="130">
                        <a:solidFill>
                          <a:srgbClr val="404040"/>
                        </a:solidFill>
                        <a:latin typeface="微软雅黑" panose="020B0503020204020204" charset="-122"/>
                        <a:ea typeface="微软雅黑" panose="020B0503020204020204" charset="-122"/>
                      </a:endParaRPr>
                    </a:p>
                  </a:txBody>
                  <a:tcPr marL="317500" marR="317500" marT="215900" marB="215900" anchor="ctr">
                    <a:lnL w="6350">
                      <a:solidFill>
                        <a:srgbClr val="D9D9D9"/>
                      </a:solidFill>
                      <a:prstDash val="solid"/>
                    </a:lnL>
                    <a:lnR w="6350">
                      <a:solidFill>
                        <a:srgbClr val="D9D9D9"/>
                      </a:solidFill>
                      <a:prstDash val="solid"/>
                    </a:lnR>
                    <a:lnT>
                      <a:noFill/>
                    </a:lnT>
                    <a:lnB w="19050">
                      <a:solidFill>
                        <a:srgbClr val="595959"/>
                      </a:solidFill>
                      <a:prstDash val="solid"/>
                    </a:lnB>
                    <a:solidFill>
                      <a:srgbClr val="F2F2F2"/>
                    </a:solidFill>
                  </a:tcPr>
                </a:tc>
                <a:tc>
                  <a:txBody>
                    <a:bodyPr/>
                    <a:p>
                      <a:pPr indent="0" algn="l">
                        <a:lnSpc>
                          <a:spcPct val="120000"/>
                        </a:lnSpc>
                        <a:spcBef>
                          <a:spcPts val="0"/>
                        </a:spcBef>
                        <a:spcAft>
                          <a:spcPts val="0"/>
                        </a:spcAft>
                        <a:buNone/>
                      </a:pPr>
                      <a:r>
                        <a:rPr lang="zh-CN" altLang="en-US" sz="1400" b="0" spc="130">
                          <a:solidFill>
                            <a:srgbClr val="404040"/>
                          </a:solidFill>
                          <a:latin typeface="微软雅黑" panose="020B0503020204020204" charset="-122"/>
                          <a:ea typeface="微软雅黑" panose="020B0503020204020204" charset="-122"/>
                          <a:cs typeface="微软雅黑" panose="020B0503020204020204" charset="-122"/>
                        </a:rPr>
                        <a:t>输入的中间结果&lt;K2,List(V2)&gt;中，List(V2)表示是一批属于同一个K2的value</a:t>
                      </a:r>
                      <a:endParaRPr lang="zh-CN" altLang="en-US" sz="1400" b="0" spc="130">
                        <a:solidFill>
                          <a:srgbClr val="404040"/>
                        </a:solidFill>
                        <a:latin typeface="微软雅黑" panose="020B0503020204020204" charset="-122"/>
                        <a:ea typeface="微软雅黑" panose="020B0503020204020204" charset="-122"/>
                        <a:cs typeface="微软雅黑" panose="020B0503020204020204" charset="-122"/>
                      </a:endParaRPr>
                    </a:p>
                  </a:txBody>
                  <a:tcPr marL="317500" marR="317500" marT="215900" marB="215900" anchor="ctr">
                    <a:lnL w="6350">
                      <a:solidFill>
                        <a:srgbClr val="D9D9D9"/>
                      </a:solidFill>
                      <a:prstDash val="solid"/>
                    </a:lnL>
                    <a:lnR>
                      <a:noFill/>
                    </a:lnR>
                    <a:lnT>
                      <a:noFill/>
                    </a:lnT>
                    <a:lnB w="19050">
                      <a:solidFill>
                        <a:srgbClr val="595959"/>
                      </a:solidFill>
                      <a:prstDash val="solid"/>
                    </a:lnB>
                    <a:solidFill>
                      <a:srgbClr val="F2F2F2"/>
                    </a:solidFill>
                  </a:tcPr>
                </a:tc>
              </a:tr>
            </a:tbl>
          </a:graphicData>
        </a:graphic>
      </p:graphicFrame>
      <p:sp>
        <p:nvSpPr>
          <p:cNvPr id="6" name="文本框 5"/>
          <p:cNvSpPr txBox="1"/>
          <p:nvPr/>
        </p:nvSpPr>
        <p:spPr>
          <a:xfrm>
            <a:off x="2435860" y="4551045"/>
            <a:ext cx="7185025" cy="1198880"/>
          </a:xfrm>
          <a:prstGeom prst="rect">
            <a:avLst/>
          </a:prstGeom>
          <a:noFill/>
        </p:spPr>
        <p:txBody>
          <a:bodyPr wrap="square" rtlCol="0" anchor="t">
            <a:spAutoFit/>
          </a:bodyPr>
          <a:p>
            <a:r>
              <a:rPr lang="zh-CN" altLang="en-US"/>
              <a:t>计算模型的核心是map和reduce两个函数，</a:t>
            </a:r>
            <a:endParaRPr lang="zh-CN" altLang="en-US"/>
          </a:p>
          <a:p>
            <a:r>
              <a:rPr lang="zh-CN" altLang="en-US"/>
              <a:t>这两个函数由用户负责实现，功能是按- -定</a:t>
            </a:r>
            <a:endParaRPr lang="zh-CN" altLang="en-US"/>
          </a:p>
          <a:p>
            <a:r>
              <a:rPr lang="zh-CN" altLang="en-US"/>
              <a:t>的映射规则将输入的&lt;key, value&gt;对转换成</a:t>
            </a:r>
            <a:endParaRPr lang="zh-CN" altLang="en-US"/>
          </a:p>
          <a:p>
            <a:r>
              <a:rPr lang="zh-CN" altLang="en-US"/>
              <a:t>另一个或- -批&lt;key, value&gt;对输出</a:t>
            </a:r>
            <a:endParaRPr lang="zh-CN" altLang="en-US"/>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5" name="文本框 4"/>
          <p:cNvSpPr txBox="1"/>
          <p:nvPr/>
        </p:nvSpPr>
        <p:spPr>
          <a:xfrm>
            <a:off x="2700655" y="1871980"/>
            <a:ext cx="6790055" cy="3969385"/>
          </a:xfrm>
          <a:prstGeom prst="rect">
            <a:avLst/>
          </a:prstGeom>
          <a:noFill/>
        </p:spPr>
        <p:txBody>
          <a:bodyPr wrap="square" rtlCol="0" anchor="t">
            <a:spAutoFit/>
          </a:bodyPr>
          <a:p>
            <a:r>
              <a:rPr lang="zh-CN" altLang="en-US"/>
              <a:t>大规模数据处理时，MapReduce在三个层面.上的基本构思</a:t>
            </a:r>
            <a:endParaRPr lang="zh-CN" altLang="en-US"/>
          </a:p>
          <a:p>
            <a:r>
              <a:rPr lang="zh-CN" altLang="en-US"/>
              <a:t>如何对付大数据处理:分而治之</a:t>
            </a:r>
            <a:endParaRPr lang="zh-CN" altLang="en-US"/>
          </a:p>
          <a:p>
            <a:r>
              <a:rPr lang="zh-CN" altLang="en-US"/>
              <a:t>对相互间不具有计算依赖关系的大数据，实现并行最自</a:t>
            </a:r>
            <a:endParaRPr lang="zh-CN" altLang="en-US"/>
          </a:p>
          <a:p>
            <a:r>
              <a:rPr lang="zh-CN" altLang="en-US"/>
              <a:t>然的办法就是采取分而治之的策略</a:t>
            </a:r>
            <a:endParaRPr lang="zh-CN" altLang="en-US"/>
          </a:p>
          <a:p>
            <a:r>
              <a:rPr lang="zh-CN" altLang="en-US"/>
              <a:t>上升到抽象模型: Mapper 与Reducer</a:t>
            </a:r>
            <a:endParaRPr lang="zh-CN" altLang="en-US"/>
          </a:p>
          <a:p>
            <a:r>
              <a:rPr lang="zh-CN" altLang="en-US"/>
              <a:t>MP</a:t>
            </a:r>
            <a:r>
              <a:rPr lang="en-US" altLang="zh-CN"/>
              <a:t>I</a:t>
            </a:r>
            <a:r>
              <a:rPr lang="zh-CN" altLang="en-US"/>
              <a:t>等并行计算方法缺少高层并行编程模型，为了克服这</a:t>
            </a:r>
            <a:endParaRPr lang="zh-CN" altLang="en-US"/>
          </a:p>
          <a:p>
            <a:r>
              <a:rPr lang="zh-CN" altLang="en-US"/>
              <a:t>一缺陷， MapReduce借 鉴了L isp函数式语言中的思想，用</a:t>
            </a:r>
            <a:endParaRPr lang="zh-CN" altLang="en-US"/>
          </a:p>
          <a:p>
            <a:r>
              <a:rPr lang="zh-CN" altLang="en-US"/>
              <a:t>Map和Reduce两个函数提供了高层的并行编程抽象模型</a:t>
            </a:r>
            <a:endParaRPr lang="zh-CN" altLang="en-US"/>
          </a:p>
          <a:p>
            <a:r>
              <a:rPr lang="zh-CN" altLang="en-US"/>
              <a:t>上升到构架:统一构架，为程序员隐藏系统层细节</a:t>
            </a:r>
            <a:endParaRPr lang="zh-CN" altLang="en-US"/>
          </a:p>
          <a:p>
            <a:r>
              <a:rPr lang="zh-CN" altLang="en-US"/>
              <a:t>MPI等并行计算方法缺少统一的计算框架支持， 程序员需</a:t>
            </a:r>
            <a:endParaRPr lang="zh-CN" altLang="en-US"/>
          </a:p>
          <a:p>
            <a:r>
              <a:rPr lang="zh-CN" altLang="en-US"/>
              <a:t>要考虑数据存储、划分、分发、结果收集、错误恢复等</a:t>
            </a:r>
            <a:endParaRPr lang="zh-CN" altLang="en-US"/>
          </a:p>
          <a:p>
            <a:r>
              <a:rPr lang="zh-CN" altLang="en-US"/>
              <a:t>诸多细节;为此，MapReduce设计并提供了统- -的计算框</a:t>
            </a:r>
            <a:endParaRPr lang="zh-CN" altLang="en-US"/>
          </a:p>
          <a:p>
            <a:r>
              <a:rPr lang="zh-CN" altLang="en-US"/>
              <a:t>架，为程序员隐藏了绝大多数系统层面的处理细节</a:t>
            </a:r>
            <a:endParaRPr lang="zh-CN" altLang="en-US"/>
          </a:p>
          <a:p>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1" name="矩形 10"/>
          <p:cNvSpPr/>
          <p:nvPr userDrawn="1">
            <p:custDataLst>
              <p:tags r:id="rId1"/>
            </p:custDataLst>
          </p:nvPr>
        </p:nvSpPr>
        <p:spPr>
          <a:xfrm>
            <a:off x="0" y="1415855"/>
            <a:ext cx="12192000" cy="5143266"/>
          </a:xfrm>
          <a:prstGeom prst="rect">
            <a:avLst/>
          </a:prstGeom>
          <a:solidFill>
            <a:srgbClr val="EEEEF8"/>
          </a:solidFill>
          <a:ln w="12700" cap="flat" cmpd="sng" algn="ctr">
            <a:solidFill>
              <a:srgbClr val="2A2AB3">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FFFFF"/>
              </a:solidFill>
              <a:latin typeface="微软雅黑" panose="020B0503020204020204" charset="-122"/>
              <a:ea typeface="微软雅黑" panose="020B0503020204020204" charset="-122"/>
            </a:endParaRPr>
          </a:p>
        </p:txBody>
      </p:sp>
      <p:grpSp>
        <p:nvGrpSpPr>
          <p:cNvPr id="8" name="组合 7"/>
          <p:cNvGrpSpPr/>
          <p:nvPr userDrawn="1">
            <p:custDataLst>
              <p:tags r:id="rId2"/>
            </p:custDataLst>
          </p:nvPr>
        </p:nvGrpSpPr>
        <p:grpSpPr>
          <a:xfrm>
            <a:off x="0" y="0"/>
            <a:ext cx="12192000" cy="720090"/>
            <a:chOff x="0" y="0"/>
            <a:chExt cx="12192000" cy="720090"/>
          </a:xfrm>
        </p:grpSpPr>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9" name="图片 8"/>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grpSp>
      <p:sp>
        <p:nvSpPr>
          <p:cNvPr id="4" name="Title 6"/>
          <p:cNvSpPr txBox="1"/>
          <p:nvPr>
            <p:custDataLst>
              <p:tags r:id="rId9"/>
            </p:custDataLst>
          </p:nvPr>
        </p:nvSpPr>
        <p:spPr>
          <a:xfrm>
            <a:off x="608400" y="608400"/>
            <a:ext cx="10976675" cy="658494"/>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indent="0" algn="l">
              <a:lnSpc>
                <a:spcPct val="100000"/>
              </a:lnSpc>
              <a:spcBef>
                <a:spcPts val="0"/>
              </a:spcBef>
              <a:spcAft>
                <a:spcPts val="0"/>
              </a:spcAft>
              <a:buSzPct val="100000"/>
              <a:buNone/>
              <a:defRPr/>
            </a:pPr>
            <a:r>
              <a:rPr kumimoji="0" lang="en-US" altLang="zh-CN" sz="3600" b="1" i="0" spc="300" noProof="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sym typeface="+mn-ea"/>
              </a:rPr>
              <a:t>wordcount案例分析</a:t>
            </a:r>
            <a:endParaRPr kumimoji="0" lang="en-US" altLang="zh-CN" sz="3600" b="1" i="0" spc="300" noProof="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5" name="图片 4"/>
          <p:cNvPicPr>
            <a:picLocks noChangeAspect="1"/>
          </p:cNvPicPr>
          <p:nvPr>
            <p:custDataLst>
              <p:tags r:id="rId10"/>
            </p:custDataLst>
          </p:nvPr>
        </p:nvPicPr>
        <p:blipFill rotWithShape="1">
          <a:blip r:embed="rId11"/>
          <a:srcRect l="879" r="879"/>
          <a:stretch>
            <a:fillRect/>
          </a:stretch>
        </p:blipFill>
        <p:spPr>
          <a:xfrm>
            <a:off x="389255" y="1720215"/>
            <a:ext cx="6997065" cy="4535170"/>
          </a:xfrm>
          <a:prstGeom prst="rect">
            <a:avLst/>
          </a:prstGeom>
        </p:spPr>
      </p:pic>
      <p:sp>
        <p:nvSpPr>
          <p:cNvPr id="6" name="Title 6"/>
          <p:cNvSpPr txBox="1"/>
          <p:nvPr>
            <p:custDataLst>
              <p:tags r:id="rId12"/>
            </p:custDataLst>
          </p:nvPr>
        </p:nvSpPr>
        <p:spPr>
          <a:xfrm>
            <a:off x="7609589" y="1720360"/>
            <a:ext cx="3975297" cy="3787443"/>
          </a:xfrm>
          <a:prstGeom prst="rect">
            <a:avLst/>
          </a:prstGeom>
          <a:noFill/>
          <a:ln w="3175">
            <a:noFill/>
            <a:prstDash val="dash"/>
          </a:ln>
        </p:spPr>
        <p:txBody>
          <a:bodyPr wrap="square" lIns="72000" tIns="36000" rIns="72000" bIns="36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0050" lvl="0" indent="-400050" algn="l" fontAlgn="ctr">
              <a:lnSpc>
                <a:spcPct val="130000"/>
              </a:lnSpc>
              <a:spcBef>
                <a:spcPts val="1000"/>
              </a:spcBef>
              <a:spcAft>
                <a:spcPts val="0"/>
              </a:spcAft>
              <a:buSzPct val="100000"/>
              <a:buFont typeface="+mj-ea"/>
              <a:buAutoNum type="ea1JpnChsDbPeriod"/>
            </a:pPr>
            <a:r>
              <a:rPr lang="en-US" altLang="zh-CN" sz="1800" spc="50">
                <a:ln w="3175">
                  <a:noFill/>
                  <a:prstDash val="dash"/>
                </a:ln>
                <a:solidFill>
                  <a:srgbClr val="595959"/>
                </a:solidFill>
                <a:latin typeface="微软雅黑" panose="020B0503020204020204" charset="-122"/>
                <a:ea typeface="微软雅黑" panose="020B0503020204020204" charset="-122"/>
                <a:cs typeface="微软雅黑" panose="020B0503020204020204" charset="-122"/>
              </a:rPr>
              <a:t>实现Map类</a:t>
            </a:r>
            <a:endParaRPr lang="en-US" altLang="zh-CN" sz="1800" spc="50">
              <a:ln w="3175">
                <a:noFill/>
                <a:prstDash val="dash"/>
              </a:ln>
              <a:solidFill>
                <a:srgbClr val="595959"/>
              </a:solidFill>
              <a:latin typeface="微软雅黑" panose="020B0503020204020204" charset="-122"/>
              <a:ea typeface="微软雅黑" panose="020B0503020204020204" charset="-122"/>
              <a:cs typeface="微软雅黑" panose="020B0503020204020204" charset="-122"/>
            </a:endParaRPr>
          </a:p>
          <a:p>
            <a:pPr marL="400050" lvl="1" indent="0" algn="l">
              <a:lnSpc>
                <a:spcPct val="130000"/>
              </a:lnSpc>
              <a:spcBef>
                <a:spcPts val="0"/>
              </a:spcBef>
              <a:spcAft>
                <a:spcPts val="800"/>
              </a:spcAft>
              <a:buSzPct val="100000"/>
              <a:buNone/>
            </a:pPr>
            <a:r>
              <a:rPr lang="zh-CN" altLang="en-US" sz="1600" spc="50">
                <a:ln w="3175">
                  <a:noFill/>
                  <a:prstDash val="dash"/>
                </a:ln>
                <a:solidFill>
                  <a:srgbClr val="595959"/>
                </a:solidFill>
                <a:latin typeface="微软雅黑" panose="020B0503020204020204" charset="-122"/>
                <a:ea typeface="微软雅黑" panose="020B0503020204020204" charset="-122"/>
                <a:cs typeface="微软雅黑" panose="020B0503020204020204" charset="-122"/>
              </a:rPr>
              <a:t>       这个类实现Mapper接口中的map方法，输入参数中的value是文本文件中的一行， 利用StringTokenizer 将这个字符串拆成单词，然后将输出结果&lt;单词,1&gt;写入到org.apache.hadoop.mapred.OutputCollector中</a:t>
            </a:r>
            <a:endParaRPr lang="zh-CN" altLang="en-US" sz="1600" spc="50">
              <a:ln w="3175">
                <a:noFill/>
                <a:prstDash val="dash"/>
              </a:ln>
              <a:solidFill>
                <a:srgbClr val="595959"/>
              </a:solidFill>
              <a:latin typeface="微软雅黑" panose="020B0503020204020204" charset="-122"/>
              <a:ea typeface="微软雅黑" panose="020B0503020204020204" charset="-122"/>
              <a:cs typeface="微软雅黑" panose="020B0503020204020204" charset="-122"/>
            </a:endParaRPr>
          </a:p>
        </p:txBody>
      </p:sp>
      <p:cxnSp>
        <p:nvCxnSpPr>
          <p:cNvPr id="12" name="直接连接符 11"/>
          <p:cNvCxnSpPr/>
          <p:nvPr>
            <p:custDataLst>
              <p:tags r:id="rId13"/>
            </p:custDataLst>
          </p:nvPr>
        </p:nvCxnSpPr>
        <p:spPr>
          <a:xfrm>
            <a:off x="11400155" y="434340"/>
            <a:ext cx="203835"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4"/>
            </p:custDataLst>
          </p:nvPr>
        </p:nvCxnSpPr>
        <p:spPr>
          <a:xfrm>
            <a:off x="11400155" y="509270"/>
            <a:ext cx="155575"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697230" y="703580"/>
            <a:ext cx="7318375" cy="5450840"/>
            <a:chOff x="1098" y="1108"/>
            <a:chExt cx="11525" cy="8584"/>
          </a:xfrm>
        </p:grpSpPr>
        <p:grpSp>
          <p:nvGrpSpPr>
            <p:cNvPr id="8" name="组合 7"/>
            <p:cNvGrpSpPr/>
            <p:nvPr/>
          </p:nvGrpSpPr>
          <p:grpSpPr>
            <a:xfrm>
              <a:off x="1098" y="1108"/>
              <a:ext cx="6216" cy="8584"/>
              <a:chOff x="1098" y="1108"/>
              <a:chExt cx="6216" cy="8584"/>
            </a:xfrm>
          </p:grpSpPr>
          <p:sp>
            <p:nvSpPr>
              <p:cNvPr id="4" name="圆角矩形 3"/>
              <p:cNvSpPr/>
              <p:nvPr/>
            </p:nvSpPr>
            <p:spPr>
              <a:xfrm>
                <a:off x="1098" y="1108"/>
                <a:ext cx="6216" cy="85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endParaRPr lang="zh-CN" altLang="en-US"/>
              </a:p>
            </p:txBody>
          </p:sp>
          <p:sp>
            <p:nvSpPr>
              <p:cNvPr id="6" name="文本框 5"/>
              <p:cNvSpPr txBox="1"/>
              <p:nvPr/>
            </p:nvSpPr>
            <p:spPr>
              <a:xfrm>
                <a:off x="1474" y="1444"/>
                <a:ext cx="5463" cy="6687"/>
              </a:xfrm>
              <a:prstGeom prst="rect">
                <a:avLst/>
              </a:prstGeom>
              <a:noFill/>
            </p:spPr>
            <p:txBody>
              <a:bodyPr wrap="square" rtlCol="0">
                <a:spAutoFit/>
              </a:bodyPr>
              <a:p>
                <a:pPr algn="l"/>
                <a:r>
                  <a:rPr lang="en-US" altLang="zh-CN">
                    <a:sym typeface="+mn-ea"/>
                  </a:rPr>
                  <a:t>input</a:t>
                </a:r>
                <a:endParaRPr lang="en-US" altLang="zh-CN"/>
              </a:p>
              <a:p>
                <a:pPr algn="l"/>
                <a:endParaRPr lang="en-US" altLang="zh-CN"/>
              </a:p>
              <a:p>
                <a:pPr algn="l"/>
                <a:endParaRPr lang="en-US" altLang="zh-CN"/>
              </a:p>
              <a:p>
                <a:pPr algn="l"/>
                <a:r>
                  <a:rPr lang="en-US" altLang="zh-CN">
                    <a:sym typeface="+mn-ea"/>
                  </a:rPr>
                  <a:t>1</a:t>
                </a:r>
                <a:r>
                  <a:rPr lang="zh-CN" altLang="en-US">
                    <a:sym typeface="+mn-ea"/>
                  </a:rPr>
                  <a:t>、</a:t>
                </a:r>
                <a:r>
                  <a:rPr lang="en-US" altLang="zh-CN">
                    <a:sym typeface="+mn-ea"/>
                  </a:rPr>
                  <a:t>Hello World Bye World</a:t>
                </a:r>
                <a:endParaRPr lang="en-US" altLang="zh-CN"/>
              </a:p>
              <a:p>
                <a:pPr algn="l"/>
                <a:endParaRPr lang="en-US" altLang="zh-CN"/>
              </a:p>
              <a:p>
                <a:pPr algn="l"/>
                <a:endParaRPr lang="en-US" altLang="zh-CN"/>
              </a:p>
              <a:p>
                <a:pPr algn="l"/>
                <a:endParaRPr lang="en-US" altLang="zh-CN"/>
              </a:p>
              <a:p>
                <a:pPr algn="l"/>
                <a:endParaRPr lang="zh-CN" altLang="en-US"/>
              </a:p>
              <a:p>
                <a:pPr algn="l"/>
                <a:r>
                  <a:rPr lang="en-US" altLang="zh-CN">
                    <a:sym typeface="+mn-ea"/>
                  </a:rPr>
                  <a:t>2</a:t>
                </a:r>
                <a:r>
                  <a:rPr lang="zh-CN" altLang="en-US">
                    <a:sym typeface="+mn-ea"/>
                  </a:rPr>
                  <a:t>、Hello Hadoop Bye Hadoop</a:t>
                </a:r>
                <a:endParaRPr lang="zh-CN" altLang="en-US"/>
              </a:p>
              <a:p>
                <a:pPr algn="l"/>
                <a:endParaRPr lang="zh-CN" altLang="en-US"/>
              </a:p>
              <a:p>
                <a:pPr algn="l"/>
                <a:endParaRPr lang="zh-CN" altLang="en-US"/>
              </a:p>
              <a:p>
                <a:pPr algn="l"/>
                <a:endParaRPr lang="zh-CN" altLang="en-US"/>
              </a:p>
              <a:p>
                <a:pPr algn="l"/>
                <a:endParaRPr lang="zh-CN" altLang="en-US"/>
              </a:p>
              <a:p>
                <a:pPr algn="l"/>
                <a:r>
                  <a:rPr lang="en-US" altLang="zh-CN">
                    <a:sym typeface="+mn-ea"/>
                  </a:rPr>
                  <a:t>3</a:t>
                </a:r>
                <a:r>
                  <a:rPr lang="zh-CN" altLang="en-US">
                    <a:sym typeface="+mn-ea"/>
                  </a:rPr>
                  <a:t>、Bye Hadoop Hello Hadoop</a:t>
                </a:r>
                <a:endParaRPr lang="zh-CN" altLang="en-US"/>
              </a:p>
              <a:p>
                <a:endParaRPr lang="zh-CN" altLang="en-US"/>
              </a:p>
            </p:txBody>
          </p:sp>
        </p:grpSp>
        <p:grpSp>
          <p:nvGrpSpPr>
            <p:cNvPr id="9" name="组合 8"/>
            <p:cNvGrpSpPr/>
            <p:nvPr/>
          </p:nvGrpSpPr>
          <p:grpSpPr>
            <a:xfrm>
              <a:off x="8903" y="1108"/>
              <a:ext cx="3720" cy="8374"/>
              <a:chOff x="9303" y="1108"/>
              <a:chExt cx="3720" cy="8374"/>
            </a:xfrm>
          </p:grpSpPr>
          <p:sp>
            <p:nvSpPr>
              <p:cNvPr id="5" name="圆角矩形 4"/>
              <p:cNvSpPr/>
              <p:nvPr/>
            </p:nvSpPr>
            <p:spPr>
              <a:xfrm>
                <a:off x="9303" y="1108"/>
                <a:ext cx="3721" cy="83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endParaRPr lang="en-US" altLang="zh-CN"/>
              </a:p>
            </p:txBody>
          </p:sp>
          <p:sp>
            <p:nvSpPr>
              <p:cNvPr id="7" name="文本框 6"/>
              <p:cNvSpPr txBox="1"/>
              <p:nvPr/>
            </p:nvSpPr>
            <p:spPr>
              <a:xfrm>
                <a:off x="9866" y="1289"/>
                <a:ext cx="2268" cy="7996"/>
              </a:xfrm>
              <a:prstGeom prst="rect">
                <a:avLst/>
              </a:prstGeom>
              <a:noFill/>
            </p:spPr>
            <p:txBody>
              <a:bodyPr wrap="none" rtlCol="0">
                <a:spAutoFit/>
              </a:bodyPr>
              <a:p>
                <a:pPr algn="l"/>
                <a:r>
                  <a:rPr lang="en-US" altLang="zh-CN">
                    <a:sym typeface="+mn-ea"/>
                  </a:rPr>
                  <a:t>output</a:t>
                </a:r>
                <a:endParaRPr lang="en-US" altLang="zh-CN"/>
              </a:p>
              <a:p>
                <a:pPr algn="l"/>
                <a:endParaRPr lang="en-US" altLang="zh-CN"/>
              </a:p>
              <a:p>
                <a:pPr algn="l"/>
                <a:r>
                  <a:rPr lang="en-US" altLang="zh-CN">
                    <a:sym typeface="+mn-ea"/>
                  </a:rPr>
                  <a:t>&lt;Hello,1&gt;</a:t>
                </a:r>
                <a:endParaRPr lang="en-US" altLang="zh-CN"/>
              </a:p>
              <a:p>
                <a:pPr algn="l"/>
                <a:r>
                  <a:rPr lang="en-US" altLang="zh-CN">
                    <a:sym typeface="+mn-ea"/>
                  </a:rPr>
                  <a:t>&lt;World,1&gt;</a:t>
                </a:r>
                <a:endParaRPr lang="en-US" altLang="zh-CN"/>
              </a:p>
              <a:p>
                <a:pPr algn="l"/>
                <a:r>
                  <a:rPr lang="en-US" altLang="zh-CN">
                    <a:sym typeface="+mn-ea"/>
                  </a:rPr>
                  <a:t>&lt;Bye,1&gt;</a:t>
                </a:r>
                <a:endParaRPr lang="en-US" altLang="zh-CN"/>
              </a:p>
              <a:p>
                <a:pPr algn="l"/>
                <a:r>
                  <a:rPr lang="en-US" altLang="zh-CN">
                    <a:sym typeface="+mn-ea"/>
                  </a:rPr>
                  <a:t>&lt;World,1&gt;</a:t>
                </a:r>
                <a:endParaRPr lang="en-US" altLang="zh-CN"/>
              </a:p>
              <a:p>
                <a:pPr algn="l"/>
                <a:endParaRPr lang="en-US" altLang="zh-CN"/>
              </a:p>
              <a:p>
                <a:pPr algn="l"/>
                <a:r>
                  <a:rPr lang="en-US" altLang="zh-CN">
                    <a:sym typeface="+mn-ea"/>
                  </a:rPr>
                  <a:t>&lt;Hello,1&gt;</a:t>
                </a:r>
                <a:endParaRPr lang="en-US" altLang="zh-CN"/>
              </a:p>
              <a:p>
                <a:pPr algn="l"/>
                <a:r>
                  <a:rPr lang="en-US" altLang="zh-CN">
                    <a:sym typeface="+mn-ea"/>
                  </a:rPr>
                  <a:t>&lt;Hadoop,1&gt;</a:t>
                </a:r>
                <a:endParaRPr lang="en-US" altLang="zh-CN"/>
              </a:p>
              <a:p>
                <a:pPr algn="l"/>
                <a:r>
                  <a:rPr lang="en-US" altLang="zh-CN">
                    <a:sym typeface="+mn-ea"/>
                  </a:rPr>
                  <a:t>&lt;Bye,1&gt;</a:t>
                </a:r>
                <a:endParaRPr lang="en-US" altLang="zh-CN"/>
              </a:p>
              <a:p>
                <a:pPr algn="l"/>
                <a:r>
                  <a:rPr lang="en-US" altLang="zh-CN">
                    <a:sym typeface="+mn-ea"/>
                  </a:rPr>
                  <a:t>&lt;Hadoop,1&gt;</a:t>
                </a:r>
                <a:endParaRPr lang="en-US" altLang="zh-CN">
                  <a:sym typeface="+mn-ea"/>
                </a:endParaRPr>
              </a:p>
              <a:p>
                <a:pPr algn="l"/>
                <a:endParaRPr lang="en-US" altLang="zh-CN">
                  <a:sym typeface="+mn-ea"/>
                </a:endParaRPr>
              </a:p>
              <a:p>
                <a:pPr algn="l"/>
                <a:r>
                  <a:rPr lang="en-US" altLang="zh-CN">
                    <a:sym typeface="+mn-ea"/>
                  </a:rPr>
                  <a:t>&lt;Bye,1&gt;</a:t>
                </a:r>
                <a:endParaRPr lang="en-US" altLang="zh-CN"/>
              </a:p>
              <a:p>
                <a:pPr algn="l"/>
                <a:r>
                  <a:rPr lang="en-US" altLang="zh-CN">
                    <a:sym typeface="+mn-ea"/>
                  </a:rPr>
                  <a:t>&lt;Hadoop,1&gt;</a:t>
                </a:r>
                <a:endParaRPr lang="en-US" altLang="zh-CN">
                  <a:sym typeface="+mn-ea"/>
                </a:endParaRPr>
              </a:p>
              <a:p>
                <a:pPr algn="l"/>
                <a:r>
                  <a:rPr lang="en-US" altLang="zh-CN">
                    <a:sym typeface="+mn-ea"/>
                  </a:rPr>
                  <a:t>&lt;Hello,1&gt;</a:t>
                </a:r>
                <a:endParaRPr lang="en-US" altLang="zh-CN"/>
              </a:p>
              <a:p>
                <a:pPr algn="l"/>
                <a:r>
                  <a:rPr lang="en-US" altLang="zh-CN">
                    <a:sym typeface="+mn-ea"/>
                  </a:rPr>
                  <a:t>&lt;Hadoop,1&gt;</a:t>
                </a:r>
                <a:endParaRPr lang="en-US" altLang="zh-CN">
                  <a:sym typeface="+mn-ea"/>
                </a:endParaRPr>
              </a:p>
              <a:p>
                <a:pPr algn="l"/>
                <a:endParaRPr lang="en-US" altLang="zh-CN"/>
              </a:p>
              <a:p>
                <a:endParaRPr lang="zh-CN" altLang="en-US"/>
              </a:p>
            </p:txBody>
          </p:sp>
        </p:grpSp>
        <p:sp>
          <p:nvSpPr>
            <p:cNvPr id="10" name="右箭头 9"/>
            <p:cNvSpPr/>
            <p:nvPr/>
          </p:nvSpPr>
          <p:spPr>
            <a:xfrm>
              <a:off x="7361" y="2622"/>
              <a:ext cx="1542" cy="76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map</a:t>
              </a:r>
              <a:endParaRPr lang="en-US" altLang="zh-CN"/>
            </a:p>
          </p:txBody>
        </p:sp>
        <p:sp>
          <p:nvSpPr>
            <p:cNvPr id="11" name="右箭头 10"/>
            <p:cNvSpPr/>
            <p:nvPr/>
          </p:nvSpPr>
          <p:spPr>
            <a:xfrm>
              <a:off x="7361" y="4838"/>
              <a:ext cx="1542" cy="76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map</a:t>
              </a:r>
              <a:endParaRPr lang="en-US" altLang="zh-CN"/>
            </a:p>
          </p:txBody>
        </p:sp>
        <p:sp>
          <p:nvSpPr>
            <p:cNvPr id="12" name="右箭头 11"/>
            <p:cNvSpPr/>
            <p:nvPr/>
          </p:nvSpPr>
          <p:spPr>
            <a:xfrm>
              <a:off x="7361" y="7028"/>
              <a:ext cx="1542" cy="76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map</a:t>
              </a:r>
              <a:endParaRPr lang="en-US" altLang="zh-CN"/>
            </a:p>
          </p:txBody>
        </p:sp>
      </p:grpSp>
      <p:sp>
        <p:nvSpPr>
          <p:cNvPr id="14" name="矩形 13"/>
          <p:cNvSpPr/>
          <p:nvPr/>
        </p:nvSpPr>
        <p:spPr>
          <a:xfrm>
            <a:off x="8700135" y="2139315"/>
            <a:ext cx="3383915" cy="27660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5" name="文本框 14"/>
          <p:cNvSpPr txBox="1"/>
          <p:nvPr/>
        </p:nvSpPr>
        <p:spPr>
          <a:xfrm>
            <a:off x="8915400" y="2359025"/>
            <a:ext cx="2113280" cy="1476375"/>
          </a:xfrm>
          <a:prstGeom prst="rect">
            <a:avLst/>
          </a:prstGeom>
          <a:noFill/>
        </p:spPr>
        <p:txBody>
          <a:bodyPr wrap="none" rtlCol="0">
            <a:spAutoFit/>
          </a:bodyPr>
          <a:p>
            <a:pPr algn="l"/>
            <a:r>
              <a:rPr lang="zh-CN" altLang="en-US"/>
              <a:t>Map(K, V){</a:t>
            </a:r>
            <a:endParaRPr lang="zh-CN" altLang="en-US"/>
          </a:p>
          <a:p>
            <a:pPr algn="l"/>
            <a:r>
              <a:rPr lang="zh-CN" altLang="en-US"/>
              <a:t>For each word w in</a:t>
            </a:r>
            <a:endParaRPr lang="zh-CN" altLang="en-US"/>
          </a:p>
          <a:p>
            <a:pPr algn="l"/>
            <a:r>
              <a:rPr lang="zh-CN" altLang="en-US"/>
              <a:t>V</a:t>
            </a:r>
            <a:endParaRPr lang="zh-CN" altLang="en-US"/>
          </a:p>
          <a:p>
            <a:pPr algn="l"/>
            <a:r>
              <a:rPr lang="zh-CN" altLang="en-US"/>
              <a:t>Collect(w, 1);</a:t>
            </a:r>
            <a:endParaRPr lang="zh-CN" altLang="en-US"/>
          </a:p>
          <a:p>
            <a:pPr algn="l"/>
            <a:r>
              <a:rPr lang="en-US" altLang="zh-CN"/>
              <a:t>}</a:t>
            </a:r>
            <a:endParaRPr lang="en-US" altLang="zh-CN"/>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大数据是什么？</a:t>
            </a:r>
            <a:endParaRPr lang="zh-CN" altLang="en-US"/>
          </a:p>
        </p:txBody>
      </p:sp>
      <p:sp>
        <p:nvSpPr>
          <p:cNvPr id="3" name="文本框 2"/>
          <p:cNvSpPr txBox="1"/>
          <p:nvPr/>
        </p:nvSpPr>
        <p:spPr>
          <a:xfrm>
            <a:off x="7812405" y="-966470"/>
            <a:ext cx="342900" cy="368300"/>
          </a:xfrm>
          <a:prstGeom prst="rect">
            <a:avLst/>
          </a:prstGeom>
          <a:noFill/>
        </p:spPr>
        <p:txBody>
          <a:bodyPr wrap="square" rtlCol="0">
            <a:spAutoFit/>
          </a:bodyPr>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3212465" y="443230"/>
            <a:ext cx="7353300" cy="4772025"/>
          </a:xfrm>
          <a:prstGeom prst="rect">
            <a:avLst/>
          </a:prstGeom>
        </p:spPr>
      </p:pic>
      <p:sp>
        <p:nvSpPr>
          <p:cNvPr id="5" name="标题 1"/>
          <p:cNvSpPr>
            <a:spLocks noGrp="1"/>
          </p:cNvSpPr>
          <p:nvPr/>
        </p:nvSpPr>
        <p:spPr>
          <a:xfrm>
            <a:off x="669882" y="5215255"/>
            <a:ext cx="10852237" cy="441964"/>
          </a:xfrm>
          <a:prstGeom prst="rect">
            <a:avLst/>
          </a:prstGeom>
        </p:spPr>
        <p:txBody>
          <a:bodyPr vert="horz" lIns="90170" tIns="46990" rIns="90170" bIns="46990" rtlCol="0" anchor="ctr" anchorCtr="0">
            <a:noAutofit/>
          </a:bodyPr>
          <a:lstStyle>
            <a:lvl1pPr marL="0" marR="0" lvl="0" algn="l" defTabSz="914400" rtl="0" eaLnBrk="1" fontAlgn="auto" latinLnBrk="0" hangingPunct="1">
              <a:lnSpc>
                <a:spcPct val="100000"/>
              </a:lnSpc>
              <a:spcBef>
                <a:spcPct val="0"/>
              </a:spcBef>
              <a:buNone/>
              <a:defRPr kumimoji="0" lang="zh-CN" altLang="en-US" sz="2400" b="0" i="0" u="none" strike="noStrike" kern="1200" cap="none" spc="200" normalizeH="0" baseline="0" noProof="1" dirty="0">
                <a:solidFill>
                  <a:schemeClr val="tx1"/>
                </a:solidFill>
                <a:uFillTx/>
                <a:latin typeface="Arial" panose="020B0604020202020204" pitchFamily="34" charset="0"/>
                <a:ea typeface="汉仪旗黑-85S" panose="00020600040101010101" pitchFamily="18" charset="-122"/>
                <a:cs typeface="+mj-cs"/>
                <a:sym typeface="+mn-ea"/>
              </a:defRPr>
            </a:lvl1pPr>
          </a:lstStyle>
          <a:p>
            <a:r>
              <a:rPr lang="zh-CN" altLang="en-US"/>
              <a:t>大数据带来的问题</a:t>
            </a:r>
            <a:endParaRPr lang="zh-CN" altLang="en-US"/>
          </a:p>
        </p:txBody>
      </p:sp>
      <p:sp>
        <p:nvSpPr>
          <p:cNvPr id="6" name="文本框 5"/>
          <p:cNvSpPr txBox="1"/>
          <p:nvPr/>
        </p:nvSpPr>
        <p:spPr>
          <a:xfrm>
            <a:off x="2730500" y="5842000"/>
            <a:ext cx="5246370" cy="645160"/>
          </a:xfrm>
          <a:prstGeom prst="rect">
            <a:avLst/>
          </a:prstGeom>
          <a:noFill/>
        </p:spPr>
        <p:txBody>
          <a:bodyPr wrap="square" rtlCol="0">
            <a:spAutoFit/>
          </a:bodyPr>
          <a:p>
            <a:r>
              <a:rPr lang="en-US" altLang="zh-CN"/>
              <a:t>1</a:t>
            </a:r>
            <a:r>
              <a:rPr lang="zh-CN" altLang="en-US"/>
              <a:t>、海量数据如何存储？</a:t>
            </a:r>
            <a:endParaRPr lang="zh-CN" altLang="en-US"/>
          </a:p>
          <a:p>
            <a:r>
              <a:rPr lang="en-US" altLang="zh-CN"/>
              <a:t>2</a:t>
            </a:r>
            <a:r>
              <a:rPr lang="zh-CN" altLang="en-US"/>
              <a:t>、海量数据如何计算？</a:t>
            </a:r>
            <a:endParaRPr lang="zh-CN" altLang="en-US"/>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圆角矩形 2"/>
          <p:cNvSpPr/>
          <p:nvPr/>
        </p:nvSpPr>
        <p:spPr>
          <a:xfrm>
            <a:off x="965835" y="957580"/>
            <a:ext cx="2014220" cy="53435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圆角矩形 3"/>
          <p:cNvSpPr/>
          <p:nvPr/>
        </p:nvSpPr>
        <p:spPr>
          <a:xfrm>
            <a:off x="4940300" y="981075"/>
            <a:ext cx="2014220" cy="53435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1234440" y="1252855"/>
            <a:ext cx="1440180" cy="4799965"/>
          </a:xfrm>
          <a:prstGeom prst="rect">
            <a:avLst/>
          </a:prstGeom>
          <a:noFill/>
        </p:spPr>
        <p:txBody>
          <a:bodyPr wrap="none" rtlCol="0">
            <a:spAutoFit/>
          </a:bodyPr>
          <a:p>
            <a:pPr algn="l"/>
            <a:r>
              <a:rPr lang="zh-CN" altLang="en-US"/>
              <a:t>Output.</a:t>
            </a:r>
            <a:endParaRPr lang="zh-CN" altLang="en-US"/>
          </a:p>
          <a:p>
            <a:pPr algn="l"/>
            <a:r>
              <a:rPr lang="zh-CN" altLang="en-US"/>
              <a:t>Collecter</a:t>
            </a:r>
            <a:endParaRPr lang="zh-CN" altLang="en-US"/>
          </a:p>
          <a:p>
            <a:pPr algn="l"/>
            <a:endParaRPr lang="zh-CN" altLang="en-US"/>
          </a:p>
          <a:p>
            <a:pPr algn="l"/>
            <a:r>
              <a:rPr lang="zh-CN" altLang="en-US"/>
              <a:t>&lt;Hello,1&gt;</a:t>
            </a:r>
            <a:endParaRPr lang="zh-CN" altLang="en-US"/>
          </a:p>
          <a:p>
            <a:pPr algn="l"/>
            <a:r>
              <a:rPr lang="zh-CN" altLang="en-US"/>
              <a:t>&lt;World,1&gt;</a:t>
            </a:r>
            <a:endParaRPr lang="zh-CN" altLang="en-US"/>
          </a:p>
          <a:p>
            <a:pPr algn="l"/>
            <a:r>
              <a:rPr lang="zh-CN" altLang="en-US"/>
              <a:t>&lt;Bye,1&gt;</a:t>
            </a:r>
            <a:endParaRPr lang="zh-CN" altLang="en-US"/>
          </a:p>
          <a:p>
            <a:pPr algn="l"/>
            <a:r>
              <a:rPr lang="zh-CN" altLang="en-US"/>
              <a:t>&lt;World,1&gt;</a:t>
            </a:r>
            <a:endParaRPr lang="zh-CN" altLang="en-US"/>
          </a:p>
          <a:p>
            <a:pPr algn="l"/>
            <a:endParaRPr lang="zh-CN" altLang="en-US"/>
          </a:p>
          <a:p>
            <a:pPr algn="l"/>
            <a:r>
              <a:rPr lang="zh-CN" altLang="en-US"/>
              <a:t>&lt;Hello,1&gt;</a:t>
            </a:r>
            <a:endParaRPr lang="zh-CN" altLang="en-US"/>
          </a:p>
          <a:p>
            <a:pPr algn="l"/>
            <a:r>
              <a:rPr lang="zh-CN" altLang="en-US"/>
              <a:t>&lt;Hadoop,1&gt;</a:t>
            </a:r>
            <a:endParaRPr lang="zh-CN" altLang="en-US"/>
          </a:p>
          <a:p>
            <a:pPr algn="l"/>
            <a:r>
              <a:rPr lang="zh-CN" altLang="en-US"/>
              <a:t>&lt;Bye,1&gt;</a:t>
            </a:r>
            <a:endParaRPr lang="zh-CN" altLang="en-US"/>
          </a:p>
          <a:p>
            <a:pPr algn="l"/>
            <a:r>
              <a:rPr lang="zh-CN" altLang="en-US"/>
              <a:t>&lt;Hadoop,1&gt;</a:t>
            </a:r>
            <a:endParaRPr lang="zh-CN" altLang="en-US"/>
          </a:p>
          <a:p>
            <a:pPr algn="l"/>
            <a:endParaRPr lang="zh-CN" altLang="en-US"/>
          </a:p>
          <a:p>
            <a:pPr algn="l"/>
            <a:r>
              <a:rPr lang="zh-CN" altLang="en-US"/>
              <a:t>&lt;Bye,1&gt;</a:t>
            </a:r>
            <a:endParaRPr lang="zh-CN" altLang="en-US"/>
          </a:p>
          <a:p>
            <a:pPr algn="l"/>
            <a:r>
              <a:rPr lang="zh-CN" altLang="en-US"/>
              <a:t>&lt;Hadoop,1&gt;</a:t>
            </a:r>
            <a:endParaRPr lang="zh-CN" altLang="en-US"/>
          </a:p>
          <a:p>
            <a:pPr algn="l"/>
            <a:r>
              <a:rPr lang="zh-CN" altLang="en-US"/>
              <a:t>&lt;Hello,1&gt;</a:t>
            </a:r>
            <a:endParaRPr lang="zh-CN" altLang="en-US"/>
          </a:p>
          <a:p>
            <a:pPr algn="l"/>
            <a:r>
              <a:rPr lang="zh-CN" altLang="en-US"/>
              <a:t>&lt;Hadoop,1&gt;</a:t>
            </a:r>
            <a:endParaRPr lang="zh-CN" altLang="en-US"/>
          </a:p>
        </p:txBody>
      </p:sp>
      <p:sp>
        <p:nvSpPr>
          <p:cNvPr id="6" name="文本框 5"/>
          <p:cNvSpPr txBox="1"/>
          <p:nvPr/>
        </p:nvSpPr>
        <p:spPr>
          <a:xfrm>
            <a:off x="5227320" y="1242695"/>
            <a:ext cx="1440180" cy="4523105"/>
          </a:xfrm>
          <a:prstGeom prst="rect">
            <a:avLst/>
          </a:prstGeom>
          <a:noFill/>
        </p:spPr>
        <p:txBody>
          <a:bodyPr wrap="none" rtlCol="0">
            <a:spAutoFit/>
          </a:bodyPr>
          <a:p>
            <a:pPr algn="l"/>
            <a:r>
              <a:rPr lang="zh-CN" altLang="en-US"/>
              <a:t>Map Output</a:t>
            </a:r>
            <a:endParaRPr lang="zh-CN" altLang="en-US"/>
          </a:p>
          <a:p>
            <a:pPr algn="l"/>
            <a:endParaRPr lang="zh-CN" altLang="en-US"/>
          </a:p>
          <a:p>
            <a:pPr algn="l"/>
            <a:endParaRPr lang="zh-CN" altLang="en-US"/>
          </a:p>
          <a:p>
            <a:pPr algn="l"/>
            <a:r>
              <a:rPr lang="zh-CN" altLang="en-US"/>
              <a:t>&lt;Hello,1&gt;</a:t>
            </a:r>
            <a:endParaRPr lang="zh-CN" altLang="en-US"/>
          </a:p>
          <a:p>
            <a:pPr algn="l"/>
            <a:r>
              <a:rPr lang="zh-CN" altLang="en-US"/>
              <a:t>&lt;World,2&gt;</a:t>
            </a:r>
            <a:endParaRPr lang="zh-CN" altLang="en-US"/>
          </a:p>
          <a:p>
            <a:pPr algn="l"/>
            <a:r>
              <a:rPr lang="zh-CN" altLang="en-US"/>
              <a:t>&lt;Bye,1&gt;</a:t>
            </a:r>
            <a:endParaRPr lang="zh-CN" altLang="en-US"/>
          </a:p>
          <a:p>
            <a:pPr algn="l"/>
            <a:endParaRPr lang="zh-CN" altLang="en-US"/>
          </a:p>
          <a:p>
            <a:pPr algn="l"/>
            <a:endParaRPr lang="zh-CN" altLang="en-US"/>
          </a:p>
          <a:p>
            <a:pPr algn="l"/>
            <a:r>
              <a:rPr lang="zh-CN" altLang="en-US"/>
              <a:t>&lt;Hello,1&gt;</a:t>
            </a:r>
            <a:endParaRPr lang="zh-CN" altLang="en-US"/>
          </a:p>
          <a:p>
            <a:pPr algn="l"/>
            <a:r>
              <a:rPr lang="zh-CN" altLang="en-US"/>
              <a:t>&lt;Hadoop,2&gt;</a:t>
            </a:r>
            <a:endParaRPr lang="zh-CN" altLang="en-US"/>
          </a:p>
          <a:p>
            <a:pPr algn="l"/>
            <a:r>
              <a:rPr lang="zh-CN" altLang="en-US"/>
              <a:t>&lt;Bye,1&gt;</a:t>
            </a:r>
            <a:endParaRPr lang="zh-CN" altLang="en-US"/>
          </a:p>
          <a:p>
            <a:pPr algn="l"/>
            <a:endParaRPr lang="zh-CN" altLang="en-US"/>
          </a:p>
          <a:p>
            <a:pPr algn="l"/>
            <a:endParaRPr lang="zh-CN" altLang="en-US"/>
          </a:p>
          <a:p>
            <a:pPr algn="l"/>
            <a:r>
              <a:rPr lang="zh-CN" altLang="en-US"/>
              <a:t>&lt;Bye,1&gt;</a:t>
            </a:r>
            <a:endParaRPr lang="zh-CN" altLang="en-US"/>
          </a:p>
          <a:p>
            <a:pPr algn="l"/>
            <a:r>
              <a:rPr lang="zh-CN" altLang="en-US"/>
              <a:t>&lt;Hadoop,2&gt;</a:t>
            </a:r>
            <a:endParaRPr lang="zh-CN" altLang="en-US"/>
          </a:p>
          <a:p>
            <a:pPr algn="l"/>
            <a:r>
              <a:rPr lang="zh-CN" altLang="en-US"/>
              <a:t>&lt;Hello,1&gt;</a:t>
            </a:r>
            <a:endParaRPr lang="zh-CN" altLang="en-US"/>
          </a:p>
        </p:txBody>
      </p:sp>
      <p:sp>
        <p:nvSpPr>
          <p:cNvPr id="10" name="右箭头 9"/>
          <p:cNvSpPr/>
          <p:nvPr/>
        </p:nvSpPr>
        <p:spPr>
          <a:xfrm>
            <a:off x="3238500" y="2444115"/>
            <a:ext cx="1443355" cy="45910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Combine</a:t>
            </a:r>
            <a:endParaRPr lang="en-US" altLang="zh-CN"/>
          </a:p>
        </p:txBody>
      </p:sp>
      <p:sp>
        <p:nvSpPr>
          <p:cNvPr id="9" name="右箭头 8"/>
          <p:cNvSpPr/>
          <p:nvPr/>
        </p:nvSpPr>
        <p:spPr>
          <a:xfrm>
            <a:off x="3238500" y="3796665"/>
            <a:ext cx="1443355" cy="45910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Combine</a:t>
            </a:r>
            <a:endParaRPr lang="en-US" altLang="zh-CN"/>
          </a:p>
        </p:txBody>
      </p:sp>
      <p:sp>
        <p:nvSpPr>
          <p:cNvPr id="11" name="右箭头 10"/>
          <p:cNvSpPr/>
          <p:nvPr/>
        </p:nvSpPr>
        <p:spPr>
          <a:xfrm>
            <a:off x="3238500" y="5148580"/>
            <a:ext cx="1443355" cy="45910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Combine</a:t>
            </a:r>
            <a:endParaRPr lang="en-US" altLang="zh-CN"/>
          </a:p>
        </p:txBody>
      </p:sp>
      <p:sp>
        <p:nvSpPr>
          <p:cNvPr id="12" name="矩形 11"/>
          <p:cNvSpPr/>
          <p:nvPr/>
        </p:nvSpPr>
        <p:spPr>
          <a:xfrm>
            <a:off x="7921625" y="1521460"/>
            <a:ext cx="3839845" cy="28467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文本框 12"/>
          <p:cNvSpPr txBox="1"/>
          <p:nvPr/>
        </p:nvSpPr>
        <p:spPr>
          <a:xfrm>
            <a:off x="8861425" y="2112645"/>
            <a:ext cx="2011680" cy="1753235"/>
          </a:xfrm>
          <a:prstGeom prst="rect">
            <a:avLst/>
          </a:prstGeom>
          <a:noFill/>
        </p:spPr>
        <p:txBody>
          <a:bodyPr wrap="none" rtlCol="0">
            <a:spAutoFit/>
          </a:bodyPr>
          <a:p>
            <a:pPr algn="l"/>
            <a:r>
              <a:rPr lang="zh-CN" altLang="en-US"/>
              <a:t>Combine(K, V[ ]) {</a:t>
            </a:r>
            <a:endParaRPr lang="zh-CN" altLang="en-US"/>
          </a:p>
          <a:p>
            <a:pPr algn="l"/>
            <a:r>
              <a:rPr lang="zh-CN" altLang="en-US"/>
              <a:t>Int count= 0;</a:t>
            </a:r>
            <a:endParaRPr lang="zh-CN" altLang="en-US"/>
          </a:p>
          <a:p>
            <a:pPr algn="l"/>
            <a:r>
              <a:rPr lang="zh-CN" altLang="en-US"/>
              <a:t>ForeachvinV</a:t>
            </a:r>
            <a:endParaRPr lang="zh-CN" altLang="en-US"/>
          </a:p>
          <a:p>
            <a:pPr algn="l"/>
            <a:r>
              <a:rPr lang="zh-CN" altLang="en-US"/>
              <a:t>count += V;</a:t>
            </a:r>
            <a:endParaRPr lang="zh-CN" altLang="en-US"/>
          </a:p>
          <a:p>
            <a:pPr algn="l"/>
            <a:r>
              <a:rPr lang="zh-CN" altLang="en-US"/>
              <a:t>Collect(K, count);</a:t>
            </a:r>
            <a:endParaRPr lang="zh-CN" altLang="en-US"/>
          </a:p>
          <a:p>
            <a:pPr algn="l"/>
            <a:r>
              <a:rPr lang="en-US" altLang="zh-CN"/>
              <a:t>}</a:t>
            </a:r>
            <a:endParaRPr lang="en-US" altLang="zh-CN"/>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圆角矩形 2"/>
          <p:cNvSpPr/>
          <p:nvPr/>
        </p:nvSpPr>
        <p:spPr>
          <a:xfrm>
            <a:off x="563245" y="1064895"/>
            <a:ext cx="2470150" cy="49949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圆角矩形 3"/>
          <p:cNvSpPr/>
          <p:nvPr/>
        </p:nvSpPr>
        <p:spPr>
          <a:xfrm>
            <a:off x="3477260" y="2406650"/>
            <a:ext cx="3303905" cy="36531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圆角矩形 4"/>
          <p:cNvSpPr/>
          <p:nvPr/>
        </p:nvSpPr>
        <p:spPr>
          <a:xfrm>
            <a:off x="8162925" y="3213100"/>
            <a:ext cx="3007995" cy="28467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1027430" y="1301115"/>
            <a:ext cx="1541780" cy="4523105"/>
          </a:xfrm>
          <a:prstGeom prst="rect">
            <a:avLst/>
          </a:prstGeom>
          <a:noFill/>
        </p:spPr>
        <p:txBody>
          <a:bodyPr wrap="none" rtlCol="0">
            <a:spAutoFit/>
          </a:bodyPr>
          <a:p>
            <a:pPr algn="l"/>
            <a:r>
              <a:rPr lang="en-US" altLang="zh-CN"/>
              <a:t>Reduce</a:t>
            </a:r>
            <a:r>
              <a:rPr lang="zh-CN" altLang="en-US"/>
              <a:t> </a:t>
            </a:r>
            <a:r>
              <a:rPr lang="en-US" altLang="zh-CN"/>
              <a:t>In</a:t>
            </a:r>
            <a:r>
              <a:rPr lang="zh-CN" altLang="en-US"/>
              <a:t>put</a:t>
            </a:r>
            <a:endParaRPr lang="zh-CN" altLang="en-US"/>
          </a:p>
          <a:p>
            <a:pPr algn="l"/>
            <a:endParaRPr lang="zh-CN" altLang="en-US"/>
          </a:p>
          <a:p>
            <a:pPr algn="l"/>
            <a:endParaRPr lang="zh-CN" altLang="en-US"/>
          </a:p>
          <a:p>
            <a:pPr algn="l"/>
            <a:r>
              <a:rPr lang="zh-CN" altLang="en-US"/>
              <a:t>&lt;Hello,1&gt;</a:t>
            </a:r>
            <a:endParaRPr lang="zh-CN" altLang="en-US"/>
          </a:p>
          <a:p>
            <a:pPr algn="l"/>
            <a:r>
              <a:rPr lang="zh-CN" altLang="en-US"/>
              <a:t>&lt;World,2&gt;</a:t>
            </a:r>
            <a:endParaRPr lang="zh-CN" altLang="en-US"/>
          </a:p>
          <a:p>
            <a:pPr algn="l"/>
            <a:r>
              <a:rPr lang="zh-CN" altLang="en-US"/>
              <a:t>&lt;Bye,1&gt;</a:t>
            </a:r>
            <a:endParaRPr lang="zh-CN" altLang="en-US"/>
          </a:p>
          <a:p>
            <a:pPr algn="l"/>
            <a:endParaRPr lang="zh-CN" altLang="en-US"/>
          </a:p>
          <a:p>
            <a:pPr algn="l"/>
            <a:endParaRPr lang="zh-CN" altLang="en-US"/>
          </a:p>
          <a:p>
            <a:pPr algn="l"/>
            <a:r>
              <a:rPr lang="zh-CN" altLang="en-US"/>
              <a:t>&lt;Hello,1&gt;</a:t>
            </a:r>
            <a:endParaRPr lang="zh-CN" altLang="en-US"/>
          </a:p>
          <a:p>
            <a:pPr algn="l"/>
            <a:r>
              <a:rPr lang="zh-CN" altLang="en-US"/>
              <a:t>&lt;Hadoop,2&gt;</a:t>
            </a:r>
            <a:endParaRPr lang="zh-CN" altLang="en-US"/>
          </a:p>
          <a:p>
            <a:pPr algn="l"/>
            <a:r>
              <a:rPr lang="zh-CN" altLang="en-US"/>
              <a:t>&lt;Bye,1&gt;</a:t>
            </a:r>
            <a:endParaRPr lang="zh-CN" altLang="en-US"/>
          </a:p>
          <a:p>
            <a:pPr algn="l"/>
            <a:endParaRPr lang="zh-CN" altLang="en-US"/>
          </a:p>
          <a:p>
            <a:pPr algn="l"/>
            <a:endParaRPr lang="zh-CN" altLang="en-US"/>
          </a:p>
          <a:p>
            <a:pPr algn="l"/>
            <a:r>
              <a:rPr lang="zh-CN" altLang="en-US"/>
              <a:t>&lt;Bye,1&gt;</a:t>
            </a:r>
            <a:endParaRPr lang="zh-CN" altLang="en-US"/>
          </a:p>
          <a:p>
            <a:pPr algn="l"/>
            <a:r>
              <a:rPr lang="zh-CN" altLang="en-US"/>
              <a:t>&lt;Hadoop,2&gt;</a:t>
            </a:r>
            <a:endParaRPr lang="zh-CN" altLang="en-US"/>
          </a:p>
          <a:p>
            <a:pPr algn="l"/>
            <a:r>
              <a:rPr lang="zh-CN" altLang="en-US"/>
              <a:t>&lt;Hello,1&gt;</a:t>
            </a:r>
            <a:endParaRPr lang="zh-CN" altLang="en-US"/>
          </a:p>
        </p:txBody>
      </p:sp>
      <p:sp>
        <p:nvSpPr>
          <p:cNvPr id="7" name="文本框 6"/>
          <p:cNvSpPr txBox="1"/>
          <p:nvPr/>
        </p:nvSpPr>
        <p:spPr>
          <a:xfrm>
            <a:off x="4027805" y="2971800"/>
            <a:ext cx="1948180" cy="1476375"/>
          </a:xfrm>
          <a:prstGeom prst="rect">
            <a:avLst/>
          </a:prstGeom>
          <a:noFill/>
        </p:spPr>
        <p:txBody>
          <a:bodyPr wrap="none" rtlCol="0">
            <a:spAutoFit/>
          </a:bodyPr>
          <a:p>
            <a:pPr algn="l"/>
            <a:r>
              <a:rPr lang="zh-CN" altLang="en-US"/>
              <a:t>Internal Grouping</a:t>
            </a:r>
            <a:endParaRPr lang="zh-CN" altLang="en-US"/>
          </a:p>
          <a:p>
            <a:pPr algn="l"/>
            <a:r>
              <a:rPr lang="zh-CN" altLang="en-US"/>
              <a:t>&lt;Bye &gt; 1,1, 1&gt;</a:t>
            </a:r>
            <a:endParaRPr lang="zh-CN" altLang="en-US"/>
          </a:p>
          <a:p>
            <a:pPr algn="l"/>
            <a:r>
              <a:rPr lang="zh-CN" altLang="en-US"/>
              <a:t>&lt;Hadoop &gt; 2, 2&gt;</a:t>
            </a:r>
            <a:endParaRPr lang="zh-CN" altLang="en-US"/>
          </a:p>
          <a:p>
            <a:pPr algn="l"/>
            <a:r>
              <a:rPr lang="zh-CN" altLang="en-US"/>
              <a:t>&lt;Hello &gt; 1, 1, 1&gt;</a:t>
            </a:r>
            <a:endParaRPr lang="zh-CN" altLang="en-US"/>
          </a:p>
          <a:p>
            <a:pPr algn="l"/>
            <a:r>
              <a:rPr lang="zh-CN" altLang="en-US"/>
              <a:t>&lt;World &gt; 2&gt;</a:t>
            </a:r>
            <a:endParaRPr lang="zh-CN" altLang="en-US"/>
          </a:p>
        </p:txBody>
      </p:sp>
      <p:sp>
        <p:nvSpPr>
          <p:cNvPr id="8" name="文本框 7"/>
          <p:cNvSpPr txBox="1"/>
          <p:nvPr/>
        </p:nvSpPr>
        <p:spPr>
          <a:xfrm>
            <a:off x="8888095" y="3830955"/>
            <a:ext cx="1719580" cy="1476375"/>
          </a:xfrm>
          <a:prstGeom prst="rect">
            <a:avLst/>
          </a:prstGeom>
          <a:noFill/>
        </p:spPr>
        <p:txBody>
          <a:bodyPr wrap="none" rtlCol="0">
            <a:spAutoFit/>
          </a:bodyPr>
          <a:p>
            <a:pPr algn="l"/>
            <a:r>
              <a:rPr lang="zh-CN" altLang="en-US"/>
              <a:t>Reduce Output</a:t>
            </a:r>
            <a:endParaRPr lang="zh-CN" altLang="en-US"/>
          </a:p>
          <a:p>
            <a:pPr algn="l"/>
            <a:r>
              <a:rPr lang="zh-CN" altLang="en-US"/>
              <a:t>&lt;Bye, 3&gt;</a:t>
            </a:r>
            <a:endParaRPr lang="zh-CN" altLang="en-US"/>
          </a:p>
          <a:p>
            <a:pPr algn="l"/>
            <a:r>
              <a:rPr lang="zh-CN" altLang="en-US"/>
              <a:t>&lt;Hadoop, 4&gt;</a:t>
            </a:r>
            <a:endParaRPr lang="zh-CN" altLang="en-US"/>
          </a:p>
          <a:p>
            <a:pPr algn="l"/>
            <a:r>
              <a:rPr lang="zh-CN" altLang="en-US"/>
              <a:t>&lt;Hello, 3&gt;</a:t>
            </a:r>
            <a:endParaRPr lang="zh-CN" altLang="en-US"/>
          </a:p>
          <a:p>
            <a:pPr algn="l"/>
            <a:r>
              <a:rPr lang="zh-CN" altLang="en-US"/>
              <a:t>&lt;World, 2&gt;</a:t>
            </a:r>
            <a:endParaRPr lang="zh-CN" altLang="en-US"/>
          </a:p>
        </p:txBody>
      </p:sp>
      <p:sp>
        <p:nvSpPr>
          <p:cNvPr id="9" name="矩形 8"/>
          <p:cNvSpPr/>
          <p:nvPr/>
        </p:nvSpPr>
        <p:spPr>
          <a:xfrm>
            <a:off x="8109585" y="339725"/>
            <a:ext cx="3463925" cy="23901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文本框 9"/>
          <p:cNvSpPr txBox="1"/>
          <p:nvPr/>
        </p:nvSpPr>
        <p:spPr>
          <a:xfrm>
            <a:off x="8700135" y="769620"/>
            <a:ext cx="1935480" cy="1753235"/>
          </a:xfrm>
          <a:prstGeom prst="rect">
            <a:avLst/>
          </a:prstGeom>
          <a:noFill/>
        </p:spPr>
        <p:txBody>
          <a:bodyPr wrap="none" rtlCol="0">
            <a:spAutoFit/>
          </a:bodyPr>
          <a:p>
            <a:pPr algn="l"/>
            <a:r>
              <a:rPr lang="zh-CN" altLang="en-US"/>
              <a:t>Reduce(K, V[]) {</a:t>
            </a:r>
            <a:endParaRPr lang="zh-CN" altLang="en-US"/>
          </a:p>
          <a:p>
            <a:pPr algn="l"/>
            <a:r>
              <a:rPr lang="zh-CN" altLang="en-US"/>
              <a:t>Int count= 0;</a:t>
            </a:r>
            <a:endParaRPr lang="zh-CN" altLang="en-US"/>
          </a:p>
          <a:p>
            <a:pPr algn="l"/>
            <a:r>
              <a:rPr lang="zh-CN" altLang="en-US"/>
              <a:t>ForeachvinV</a:t>
            </a:r>
            <a:endParaRPr lang="zh-CN" altLang="en-US"/>
          </a:p>
          <a:p>
            <a:pPr algn="l"/>
            <a:r>
              <a:rPr lang="zh-CN" altLang="en-US"/>
              <a:t>count += V;</a:t>
            </a:r>
            <a:endParaRPr lang="zh-CN" altLang="en-US"/>
          </a:p>
          <a:p>
            <a:pPr algn="l"/>
            <a:r>
              <a:rPr lang="zh-CN" altLang="en-US"/>
              <a:t>Collect(K, count);</a:t>
            </a:r>
            <a:endParaRPr lang="zh-CN" altLang="en-US"/>
          </a:p>
          <a:p>
            <a:pPr algn="l"/>
            <a:r>
              <a:rPr lang="en-US" altLang="zh-CN"/>
              <a:t>}</a:t>
            </a:r>
            <a:endParaRPr lang="en-US" altLang="zh-CN"/>
          </a:p>
        </p:txBody>
      </p:sp>
      <p:sp>
        <p:nvSpPr>
          <p:cNvPr id="11" name="右箭头 10"/>
          <p:cNvSpPr/>
          <p:nvPr/>
        </p:nvSpPr>
        <p:spPr>
          <a:xfrm>
            <a:off x="6781165" y="3830955"/>
            <a:ext cx="1443355" cy="45910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Reduce</a:t>
            </a:r>
            <a:endParaRPr lang="en-US" altLang="zh-CN"/>
          </a:p>
        </p:txBody>
      </p:sp>
      <p:sp>
        <p:nvSpPr>
          <p:cNvPr id="12" name="右箭头 11"/>
          <p:cNvSpPr/>
          <p:nvPr/>
        </p:nvSpPr>
        <p:spPr>
          <a:xfrm>
            <a:off x="6781165" y="4629150"/>
            <a:ext cx="1443355" cy="45910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Reduce</a:t>
            </a:r>
            <a:endParaRPr lang="en-US" altLang="zh-CN"/>
          </a:p>
        </p:txBody>
      </p:sp>
      <p:sp>
        <p:nvSpPr>
          <p:cNvPr id="13" name="右箭头 12"/>
          <p:cNvSpPr/>
          <p:nvPr/>
        </p:nvSpPr>
        <p:spPr>
          <a:xfrm>
            <a:off x="6719570" y="5307330"/>
            <a:ext cx="1443355" cy="45910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Reduce</a:t>
            </a:r>
            <a:endParaRPr lang="en-US" altLang="zh-CN"/>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1" name="矩形 10"/>
          <p:cNvSpPr/>
          <p:nvPr userDrawn="1">
            <p:custDataLst>
              <p:tags r:id="rId1"/>
            </p:custDataLst>
          </p:nvPr>
        </p:nvSpPr>
        <p:spPr>
          <a:xfrm>
            <a:off x="0" y="1414585"/>
            <a:ext cx="12192000" cy="5143266"/>
          </a:xfrm>
          <a:prstGeom prst="rect">
            <a:avLst/>
          </a:prstGeom>
          <a:solidFill>
            <a:srgbClr val="EEEEF8"/>
          </a:solidFill>
          <a:ln w="12700" cap="flat" cmpd="sng" algn="ctr">
            <a:solidFill>
              <a:srgbClr val="2A2AB3">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FFFFF"/>
              </a:solidFill>
              <a:latin typeface="微软雅黑" panose="020B0503020204020204" charset="-122"/>
              <a:ea typeface="微软雅黑" panose="020B0503020204020204" charset="-122"/>
            </a:endParaRPr>
          </a:p>
        </p:txBody>
      </p:sp>
      <p:grpSp>
        <p:nvGrpSpPr>
          <p:cNvPr id="8" name="组合 7"/>
          <p:cNvGrpSpPr/>
          <p:nvPr userDrawn="1">
            <p:custDataLst>
              <p:tags r:id="rId2"/>
            </p:custDataLst>
          </p:nvPr>
        </p:nvGrpSpPr>
        <p:grpSpPr>
          <a:xfrm>
            <a:off x="0" y="0"/>
            <a:ext cx="12192000" cy="720090"/>
            <a:chOff x="0" y="0"/>
            <a:chExt cx="12192000" cy="720090"/>
          </a:xfrm>
        </p:grpSpPr>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9" name="图片 8"/>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grpSp>
      <p:sp>
        <p:nvSpPr>
          <p:cNvPr id="5" name="Title 6"/>
          <p:cNvSpPr txBox="1"/>
          <p:nvPr>
            <p:custDataLst>
              <p:tags r:id="rId9"/>
            </p:custDataLst>
          </p:nvPr>
        </p:nvSpPr>
        <p:spPr>
          <a:xfrm>
            <a:off x="608400" y="608400"/>
            <a:ext cx="10976675" cy="658494"/>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indent="0" algn="l">
              <a:lnSpc>
                <a:spcPct val="100000"/>
              </a:lnSpc>
              <a:spcBef>
                <a:spcPts val="0"/>
              </a:spcBef>
              <a:spcAft>
                <a:spcPts val="0"/>
              </a:spcAft>
              <a:buSzPct val="100000"/>
              <a:buNone/>
              <a:defRPr/>
            </a:pPr>
            <a:r>
              <a:rPr kumimoji="0" sz="3600" b="1" i="0" spc="300" noProof="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实例分析：wordcount</a:t>
            </a:r>
            <a:endParaRPr kumimoji="0" sz="3600" b="1" i="0" spc="300" noProof="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custDataLst>
              <p:tags r:id="rId10"/>
            </p:custDataLst>
          </p:nvPr>
        </p:nvPicPr>
        <p:blipFill rotWithShape="1">
          <a:blip r:embed="rId11"/>
          <a:srcRect l="-305" r="-305"/>
          <a:stretch>
            <a:fillRect/>
          </a:stretch>
        </p:blipFill>
        <p:spPr>
          <a:xfrm>
            <a:off x="677892" y="1719967"/>
            <a:ext cx="7186866" cy="4535004"/>
          </a:xfrm>
          <a:prstGeom prst="rect">
            <a:avLst/>
          </a:prstGeom>
        </p:spPr>
      </p:pic>
      <p:sp>
        <p:nvSpPr>
          <p:cNvPr id="7" name="Title 6"/>
          <p:cNvSpPr txBox="1"/>
          <p:nvPr>
            <p:custDataLst>
              <p:tags r:id="rId12"/>
            </p:custDataLst>
          </p:nvPr>
        </p:nvSpPr>
        <p:spPr>
          <a:xfrm>
            <a:off x="8311264" y="1235144"/>
            <a:ext cx="3270447" cy="4525506"/>
          </a:xfrm>
          <a:prstGeom prst="rect">
            <a:avLst/>
          </a:prstGeom>
          <a:noFill/>
          <a:ln w="3175">
            <a:noFill/>
            <a:prstDash val="dash"/>
          </a:ln>
        </p:spPr>
        <p:txBody>
          <a:bodyPr wrap="square" lIns="72000" tIns="36000" rIns="72000" bIns="36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0050" lvl="0" indent="-400050" algn="l" fontAlgn="ctr">
              <a:lnSpc>
                <a:spcPct val="130000"/>
              </a:lnSpc>
              <a:spcBef>
                <a:spcPts val="1000"/>
              </a:spcBef>
              <a:spcAft>
                <a:spcPts val="0"/>
              </a:spcAft>
              <a:buSzPct val="100000"/>
              <a:buFont typeface="+mj-ea"/>
              <a:buAutoNum type="ea1JpnChsDbPeriod" startAt="2"/>
            </a:pPr>
            <a:r>
              <a:rPr lang="zh-CN" altLang="en-US" sz="1600" spc="50">
                <a:ln w="3175">
                  <a:noFill/>
                  <a:prstDash val="dash"/>
                </a:ln>
                <a:solidFill>
                  <a:srgbClr val="595959"/>
                </a:solidFill>
                <a:latin typeface="微软雅黑" panose="020B0503020204020204" charset="-122"/>
                <a:ea typeface="微软雅黑" panose="020B0503020204020204" charset="-122"/>
                <a:cs typeface="微软雅黑" panose="020B0503020204020204" charset="-122"/>
              </a:rPr>
              <a:t>实现Reduce类:</a:t>
            </a:r>
            <a:endParaRPr lang="zh-CN" altLang="en-US" sz="1600" spc="50">
              <a:ln w="3175">
                <a:noFill/>
                <a:prstDash val="dash"/>
              </a:ln>
              <a:solidFill>
                <a:srgbClr val="595959"/>
              </a:solidFill>
              <a:latin typeface="微软雅黑" panose="020B0503020204020204" charset="-122"/>
              <a:ea typeface="微软雅黑" panose="020B0503020204020204" charset="-122"/>
              <a:cs typeface="微软雅黑" panose="020B0503020204020204" charset="-122"/>
            </a:endParaRPr>
          </a:p>
          <a:p>
            <a:pPr marL="400050" lvl="1" indent="0" algn="l">
              <a:lnSpc>
                <a:spcPct val="130000"/>
              </a:lnSpc>
              <a:spcBef>
                <a:spcPts val="0"/>
              </a:spcBef>
              <a:spcAft>
                <a:spcPts val="800"/>
              </a:spcAft>
              <a:buSzPct val="100000"/>
              <a:buNone/>
            </a:pPr>
            <a:r>
              <a:rPr lang="zh-CN" altLang="en-US" sz="1600" spc="50">
                <a:ln w="3175">
                  <a:noFill/>
                  <a:prstDash val="dash"/>
                </a:ln>
                <a:solidFill>
                  <a:srgbClr val="595959"/>
                </a:solidFill>
                <a:latin typeface="微软雅黑" panose="020B0503020204020204" charset="-122"/>
                <a:ea typeface="微软雅黑" panose="020B0503020204020204" charset="-122"/>
                <a:cs typeface="微软雅黑" panose="020B0503020204020204" charset="-122"/>
              </a:rPr>
              <a:t>这个类实现Reducer接口中的reduce方法,输入参数中的key, values是由Map任务输出的中间结果，values是---个Iterator,遍历这个Iterator,就可以得到属于同一个key的所有value.此处，key是 一个单词, value是词频。只需要将所有的value相加，就可以得到这个单词的总的出现次数。</a:t>
            </a:r>
            <a:endParaRPr lang="zh-CN" altLang="en-US" sz="1600" spc="50">
              <a:ln w="3175">
                <a:noFill/>
                <a:prstDash val="dash"/>
              </a:ln>
              <a:solidFill>
                <a:srgbClr val="595959"/>
              </a:solidFill>
              <a:latin typeface="微软雅黑" panose="020B0503020204020204" charset="-122"/>
              <a:ea typeface="微软雅黑" panose="020B0503020204020204" charset="-122"/>
              <a:cs typeface="微软雅黑" panose="020B0503020204020204" charset="-122"/>
            </a:endParaRPr>
          </a:p>
        </p:txBody>
      </p:sp>
      <p:cxnSp>
        <p:nvCxnSpPr>
          <p:cNvPr id="12" name="直接连接符 11"/>
          <p:cNvCxnSpPr/>
          <p:nvPr>
            <p:custDataLst>
              <p:tags r:id="rId13"/>
            </p:custDataLst>
          </p:nvPr>
        </p:nvCxnSpPr>
        <p:spPr>
          <a:xfrm>
            <a:off x="11400155" y="434340"/>
            <a:ext cx="203835"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4"/>
            </p:custDataLst>
          </p:nvPr>
        </p:nvCxnSpPr>
        <p:spPr>
          <a:xfrm>
            <a:off x="11400155" y="509270"/>
            <a:ext cx="155575"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4" name="矩形 13"/>
          <p:cNvSpPr/>
          <p:nvPr userDrawn="1">
            <p:custDataLst>
              <p:tags r:id="rId1"/>
            </p:custDataLst>
          </p:nvPr>
        </p:nvSpPr>
        <p:spPr>
          <a:xfrm>
            <a:off x="0" y="0"/>
            <a:ext cx="5138987" cy="6858000"/>
          </a:xfrm>
          <a:prstGeom prst="rect">
            <a:avLst/>
          </a:prstGeom>
          <a:solidFill>
            <a:srgbClr val="EEEEF8"/>
          </a:solidFill>
          <a:ln w="12700" cap="flat" cmpd="sng" algn="ctr">
            <a:solidFill>
              <a:srgbClr val="2A2AB3">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FFFFF"/>
              </a:solidFill>
              <a:latin typeface="微软雅黑" panose="020B0503020204020204" charset="-122"/>
              <a:ea typeface="微软雅黑" panose="020B0503020204020204" charset="-122"/>
            </a:endParaRPr>
          </a:p>
        </p:txBody>
      </p:sp>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矩形 2"/>
          <p:cNvSpPr/>
          <p:nvPr>
            <p:custDataLst>
              <p:tags r:id="rId5"/>
            </p:custDataLst>
          </p:nvPr>
        </p:nvSpPr>
        <p:spPr>
          <a:xfrm>
            <a:off x="457200" y="605482"/>
            <a:ext cx="11277600" cy="5644118"/>
          </a:xfrm>
          <a:prstGeom prst="rect">
            <a:avLst/>
          </a:prstGeom>
          <a:solidFill>
            <a:srgbClr val="FFFFFF"/>
          </a:solidFill>
          <a:ln>
            <a:noFill/>
          </a:ln>
          <a:effectLst>
            <a:outerShdw blurRad="127000" dist="38100" dir="5400000" algn="t" rotWithShape="0">
              <a:srgbClr val="0D0D0D">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rgbClr val="FFFFFF"/>
              </a:solidFill>
              <a:latin typeface="微软雅黑" panose="020B0503020204020204" charset="-122"/>
              <a:ea typeface="微软雅黑" panose="020B0503020204020204" charset="-122"/>
            </a:endParaRPr>
          </a:p>
        </p:txBody>
      </p:sp>
      <p:pic>
        <p:nvPicPr>
          <p:cNvPr id="4" name="图片 3"/>
          <p:cNvPicPr>
            <a:picLocks noChangeAspect="1"/>
          </p:cNvPicPr>
          <p:nvPr>
            <p:custDataLst>
              <p:tags r:id="rId6"/>
            </p:custDataLst>
          </p:nvPr>
        </p:nvPicPr>
        <p:blipFill rotWithShape="1">
          <a:blip r:embed="rId7"/>
          <a:srcRect/>
          <a:stretch>
            <a:fillRect/>
          </a:stretch>
        </p:blipFill>
        <p:spPr>
          <a:xfrm>
            <a:off x="457200" y="768562"/>
            <a:ext cx="7281218" cy="5317958"/>
          </a:xfrm>
          <a:prstGeom prst="rect">
            <a:avLst/>
          </a:prstGeom>
        </p:spPr>
      </p:pic>
      <p:sp>
        <p:nvSpPr>
          <p:cNvPr id="7" name="Title 6"/>
          <p:cNvSpPr txBox="1"/>
          <p:nvPr>
            <p:custDataLst>
              <p:tags r:id="rId8"/>
            </p:custDataLst>
          </p:nvPr>
        </p:nvSpPr>
        <p:spPr>
          <a:xfrm>
            <a:off x="7996555" y="1991360"/>
            <a:ext cx="3474720" cy="2874645"/>
          </a:xfrm>
          <a:prstGeom prst="rect">
            <a:avLst/>
          </a:prstGeom>
          <a:noFill/>
          <a:ln w="3175">
            <a:noFill/>
            <a:prstDash val="dash"/>
          </a:ln>
        </p:spPr>
        <p:txBody>
          <a:bodyPr wrap="square" lIns="72000" tIns="36000" rIns="72000" bIns="108000" anchor="ctr" anchorCtr="1">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indent="0" algn="l">
              <a:lnSpc>
                <a:spcPct val="120000"/>
              </a:lnSpc>
              <a:spcBef>
                <a:spcPts val="0"/>
              </a:spcBef>
              <a:spcAft>
                <a:spcPts val="0"/>
              </a:spcAft>
              <a:buSzPct val="100000"/>
              <a:buNone/>
              <a:defRPr/>
            </a:pPr>
            <a:r>
              <a:rPr kumimoji="0" lang="zh-CN" altLang="en-US" sz="4000" b="1" i="0" kern="1200" cap="none" spc="300" normalizeH="0" noProof="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实例分析：wordcount</a:t>
            </a:r>
            <a:endParaRPr kumimoji="0" lang="zh-CN" altLang="en-US" sz="4000" b="1" i="0" kern="1200" cap="none" spc="300" normalizeH="0" noProof="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p:txBody>
      </p:sp>
      <p:pic>
        <p:nvPicPr>
          <p:cNvPr id="6" name="图形 3"/>
          <p:cNvPicPr>
            <a:picLocks noChangeAspect="1"/>
          </p:cNvPicPr>
          <p:nvPr>
            <p:custDataLst>
              <p:tags r:id="rId9"/>
            </p:custDataLst>
          </p:nvPr>
        </p:nvPicPr>
        <p:blipFill>
          <a:blip r:embed="rId10"/>
          <a:stretch>
            <a:fillRect/>
          </a:stretch>
        </p:blipFill>
        <p:spPr>
          <a:xfrm rot="10800000">
            <a:off x="10087100" y="1253992"/>
            <a:ext cx="869950" cy="746935"/>
          </a:xfrm>
          <a:prstGeom prst="rect">
            <a:avLst/>
          </a:prstGeom>
        </p:spPr>
      </p:pic>
    </p:spTree>
    <p:custDataLst>
      <p:tags r:id="rId1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案例分析：</a:t>
            </a:r>
            <a:r>
              <a:rPr lang="en-US" altLang="zh-CN"/>
              <a:t>wordcount</a:t>
            </a:r>
            <a:endParaRPr lang="en-US" altLang="zh-CN"/>
          </a:p>
        </p:txBody>
      </p:sp>
      <p:sp>
        <p:nvSpPr>
          <p:cNvPr id="3" name="文本框 2"/>
          <p:cNvSpPr txBox="1"/>
          <p:nvPr/>
        </p:nvSpPr>
        <p:spPr>
          <a:xfrm>
            <a:off x="1017270" y="1471930"/>
            <a:ext cx="1097280" cy="368300"/>
          </a:xfrm>
          <a:prstGeom prst="rect">
            <a:avLst/>
          </a:prstGeom>
          <a:noFill/>
        </p:spPr>
        <p:txBody>
          <a:bodyPr wrap="none" rtlCol="0">
            <a:spAutoFit/>
          </a:bodyPr>
          <a:p>
            <a:r>
              <a:rPr lang="zh-CN" altLang="en-US"/>
              <a:t>最终结果</a:t>
            </a:r>
            <a:endParaRPr lang="zh-CN" altLang="en-US"/>
          </a:p>
        </p:txBody>
      </p:sp>
      <p:sp>
        <p:nvSpPr>
          <p:cNvPr id="4" name="文本框 3"/>
          <p:cNvSpPr txBox="1"/>
          <p:nvPr/>
        </p:nvSpPr>
        <p:spPr>
          <a:xfrm>
            <a:off x="1017270" y="2115185"/>
            <a:ext cx="906780" cy="368300"/>
          </a:xfrm>
          <a:prstGeom prst="rect">
            <a:avLst/>
          </a:prstGeom>
          <a:noFill/>
        </p:spPr>
        <p:txBody>
          <a:bodyPr wrap="none" rtlCol="0">
            <a:spAutoFit/>
          </a:bodyPr>
          <a:p>
            <a:r>
              <a:rPr lang="en-US" altLang="zh-CN"/>
              <a:t>input</a:t>
            </a:r>
            <a:r>
              <a:rPr lang="zh-CN" altLang="en-US"/>
              <a:t>：</a:t>
            </a:r>
            <a:endParaRPr lang="zh-CN" altLang="en-US"/>
          </a:p>
        </p:txBody>
      </p:sp>
      <p:sp>
        <p:nvSpPr>
          <p:cNvPr id="5" name="文本框 4"/>
          <p:cNvSpPr txBox="1"/>
          <p:nvPr/>
        </p:nvSpPr>
        <p:spPr>
          <a:xfrm>
            <a:off x="7627620" y="2115185"/>
            <a:ext cx="1046480" cy="368300"/>
          </a:xfrm>
          <a:prstGeom prst="rect">
            <a:avLst/>
          </a:prstGeom>
          <a:noFill/>
        </p:spPr>
        <p:txBody>
          <a:bodyPr wrap="none" rtlCol="0">
            <a:spAutoFit/>
          </a:bodyPr>
          <a:p>
            <a:r>
              <a:rPr lang="en-US" altLang="zh-CN"/>
              <a:t>output</a:t>
            </a:r>
            <a:r>
              <a:rPr lang="zh-CN" altLang="en-US"/>
              <a:t>：</a:t>
            </a:r>
            <a:endParaRPr lang="zh-CN" altLang="en-US"/>
          </a:p>
        </p:txBody>
      </p:sp>
      <p:sp>
        <p:nvSpPr>
          <p:cNvPr id="6" name="矩形 5"/>
          <p:cNvSpPr/>
          <p:nvPr/>
        </p:nvSpPr>
        <p:spPr>
          <a:xfrm>
            <a:off x="1017270" y="2758440"/>
            <a:ext cx="4019550" cy="17684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1365885" y="2999740"/>
            <a:ext cx="2887980" cy="922020"/>
          </a:xfrm>
          <a:prstGeom prst="rect">
            <a:avLst/>
          </a:prstGeom>
          <a:noFill/>
        </p:spPr>
        <p:txBody>
          <a:bodyPr wrap="none" rtlCol="0">
            <a:spAutoFit/>
          </a:bodyPr>
          <a:p>
            <a:pPr algn="l"/>
            <a:r>
              <a:rPr lang="zh-CN" altLang="en-US"/>
              <a:t>Hello World Bye World</a:t>
            </a:r>
            <a:endParaRPr lang="zh-CN" altLang="en-US"/>
          </a:p>
          <a:p>
            <a:pPr algn="l"/>
            <a:r>
              <a:rPr lang="zh-CN" altLang="en-US"/>
              <a:t>Hello Hadoop Bye Hadoop</a:t>
            </a:r>
            <a:endParaRPr lang="zh-CN" altLang="en-US"/>
          </a:p>
          <a:p>
            <a:pPr algn="l"/>
            <a:r>
              <a:rPr lang="zh-CN" altLang="en-US"/>
              <a:t>Bye Hadoop Hello Hadoop</a:t>
            </a:r>
            <a:endParaRPr lang="zh-CN" altLang="en-US"/>
          </a:p>
        </p:txBody>
      </p:sp>
      <p:sp>
        <p:nvSpPr>
          <p:cNvPr id="8" name="矩形 7"/>
          <p:cNvSpPr/>
          <p:nvPr/>
        </p:nvSpPr>
        <p:spPr>
          <a:xfrm>
            <a:off x="7627620" y="2758440"/>
            <a:ext cx="2304415" cy="17684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文本框 8"/>
          <p:cNvSpPr txBox="1"/>
          <p:nvPr/>
        </p:nvSpPr>
        <p:spPr>
          <a:xfrm>
            <a:off x="8163560" y="3053715"/>
            <a:ext cx="2564130" cy="1198880"/>
          </a:xfrm>
          <a:prstGeom prst="rect">
            <a:avLst/>
          </a:prstGeom>
          <a:noFill/>
        </p:spPr>
        <p:txBody>
          <a:bodyPr wrap="square" rtlCol="0">
            <a:spAutoFit/>
          </a:bodyPr>
          <a:p>
            <a:r>
              <a:rPr lang="zh-CN" altLang="en-US"/>
              <a:t>Bye 3</a:t>
            </a:r>
            <a:endParaRPr lang="zh-CN" altLang="en-US"/>
          </a:p>
          <a:p>
            <a:r>
              <a:rPr lang="zh-CN" altLang="en-US"/>
              <a:t>Hadoop 4</a:t>
            </a:r>
            <a:endParaRPr lang="zh-CN" altLang="en-US"/>
          </a:p>
          <a:p>
            <a:r>
              <a:rPr lang="zh-CN" altLang="en-US"/>
              <a:t>Hello 3</a:t>
            </a:r>
            <a:endParaRPr lang="zh-CN" altLang="en-US"/>
          </a:p>
          <a:p>
            <a:r>
              <a:rPr lang="zh-CN" altLang="en-US"/>
              <a:t>World 2</a:t>
            </a:r>
            <a:endParaRPr lang="zh-CN" altLang="en-US"/>
          </a:p>
        </p:txBody>
      </p:sp>
      <p:sp>
        <p:nvSpPr>
          <p:cNvPr id="10" name="右箭头 9"/>
          <p:cNvSpPr/>
          <p:nvPr/>
        </p:nvSpPr>
        <p:spPr>
          <a:xfrm>
            <a:off x="5482590" y="3326130"/>
            <a:ext cx="1699260" cy="45910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MapReduce</a:t>
            </a:r>
            <a:endParaRPr lang="en-US" altLang="zh-CN"/>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9F754DE-2CAD-44b6-B708-469DEB6407EB-1" descr="qt_temp"/>
          <p:cNvPicPr>
            <a:picLocks noChangeAspect="1"/>
          </p:cNvPicPr>
          <p:nvPr/>
        </p:nvPicPr>
        <p:blipFill>
          <a:blip r:embed="rId1"/>
          <a:stretch>
            <a:fillRect/>
          </a:stretch>
        </p:blipFill>
        <p:spPr>
          <a:xfrm>
            <a:off x="1066800" y="855980"/>
            <a:ext cx="10058400" cy="5145405"/>
          </a:xfrm>
          <a:prstGeom prst="rect">
            <a:avLst/>
          </a:prstGeom>
        </p:spPr>
      </p:pic>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366520" y="1223645"/>
            <a:ext cx="9458325" cy="4410075"/>
          </a:xfrm>
          <a:prstGeom prst="rect">
            <a:avLst/>
          </a:prstGeom>
        </p:spPr>
      </p:pic>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custDataLst>
              <p:tags r:id="rId1"/>
            </p:custDataLst>
          </p:nvPr>
        </p:nvSpPr>
        <p:spPr>
          <a:xfrm>
            <a:off x="5002145" y="902335"/>
            <a:ext cx="2239081" cy="706755"/>
          </a:xfrm>
          <a:prstGeom prst="rect">
            <a:avLst/>
          </a:prstGeom>
          <a:noFill/>
        </p:spPr>
        <p:txBody>
          <a:bodyPr wrap="square" rtlCol="0" anchor="ctr" anchorCtr="0">
            <a:spAutoFit/>
          </a:bodyPr>
          <a:lstStyle/>
          <a:p>
            <a:pPr lvl="0" algn="ctr">
              <a:buClrTx/>
              <a:buSzTx/>
              <a:buFontTx/>
            </a:pPr>
            <a:r>
              <a:rPr lang="zh-CN" altLang="en-US" sz="4000" b="1" spc="6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rPr>
              <a:t>目录</a:t>
            </a:r>
            <a:endParaRPr lang="zh-CN" altLang="en-US" sz="4000" b="1" spc="6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39" name="矩形 38"/>
          <p:cNvSpPr/>
          <p:nvPr>
            <p:custDataLst>
              <p:tags r:id="rId2"/>
            </p:custDataLst>
          </p:nvPr>
        </p:nvSpPr>
        <p:spPr>
          <a:xfrm>
            <a:off x="4469130" y="687387"/>
            <a:ext cx="3248724" cy="101600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41" name="矩形 40"/>
          <p:cNvSpPr/>
          <p:nvPr>
            <p:custDataLst>
              <p:tags r:id="rId3"/>
            </p:custDataLst>
          </p:nvPr>
        </p:nvSpPr>
        <p:spPr>
          <a:xfrm>
            <a:off x="4552886" y="762317"/>
            <a:ext cx="3248724" cy="101600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nvSpPr>
        <p:spPr>
          <a:xfrm>
            <a:off x="3789680" y="2243455"/>
            <a:ext cx="5426710" cy="3046095"/>
          </a:xfrm>
          <a:prstGeom prst="rect">
            <a:avLst/>
          </a:prstGeom>
          <a:noFill/>
        </p:spPr>
        <p:txBody>
          <a:bodyPr wrap="square" rtlCol="0">
            <a:spAutoFit/>
          </a:bodyPr>
          <a:p>
            <a:pPr marL="514350" indent="-514350">
              <a:buFont typeface="+mj-lt"/>
              <a:buAutoNum type="arabicPeriod"/>
            </a:pPr>
            <a:r>
              <a:rPr lang="en-US" altLang="zh-CN" sz="3200" b="1">
                <a:solidFill>
                  <a:schemeClr val="tx1"/>
                </a:solidFill>
              </a:rPr>
              <a:t>	</a:t>
            </a:r>
            <a:r>
              <a:rPr lang="zh-CN" altLang="en-US" sz="3200" b="1">
                <a:solidFill>
                  <a:schemeClr val="tx1"/>
                </a:solidFill>
              </a:rPr>
              <a:t>大数据</a:t>
            </a:r>
            <a:endParaRPr lang="zh-CN" altLang="en-US" sz="3200" b="1">
              <a:solidFill>
                <a:schemeClr val="tx1"/>
              </a:solidFill>
            </a:endParaRPr>
          </a:p>
          <a:p>
            <a:pPr marL="514350" indent="-514350">
              <a:buFont typeface="+mj-lt"/>
              <a:buAutoNum type="arabicPeriod"/>
            </a:pPr>
            <a:r>
              <a:rPr lang="en-US" altLang="zh-CN" sz="3200" b="1">
                <a:solidFill>
                  <a:schemeClr val="tx1"/>
                </a:solidFill>
              </a:rPr>
              <a:t>	Hadoop</a:t>
            </a:r>
            <a:endParaRPr lang="en-US" altLang="zh-CN" sz="3200" b="1">
              <a:solidFill>
                <a:schemeClr val="tx1"/>
              </a:solidFill>
            </a:endParaRPr>
          </a:p>
          <a:p>
            <a:pPr marL="514350" indent="-514350">
              <a:buAutoNum type="arabicPeriod"/>
            </a:pPr>
            <a:r>
              <a:rPr lang="en-US" altLang="zh-CN" sz="3200" b="1">
                <a:solidFill>
                  <a:schemeClr val="tx1"/>
                </a:solidFill>
              </a:rPr>
              <a:t>	HDFS</a:t>
            </a:r>
            <a:endParaRPr lang="en-US" altLang="zh-CN" sz="3200" b="1">
              <a:solidFill>
                <a:schemeClr val="tx1"/>
              </a:solidFill>
            </a:endParaRPr>
          </a:p>
          <a:p>
            <a:pPr marL="514350" indent="-514350">
              <a:buAutoNum type="arabicPeriod"/>
            </a:pPr>
            <a:r>
              <a:rPr lang="en-US" altLang="zh-CN" sz="3200" b="1">
                <a:solidFill>
                  <a:schemeClr val="tx1"/>
                </a:solidFill>
              </a:rPr>
              <a:t>	MapReduce</a:t>
            </a:r>
            <a:endParaRPr lang="en-US" altLang="zh-CN" sz="3200" b="1">
              <a:solidFill>
                <a:schemeClr val="tx1"/>
              </a:solidFill>
            </a:endParaRPr>
          </a:p>
          <a:p>
            <a:pPr marL="514350" indent="-514350">
              <a:buAutoNum type="arabicPeriod"/>
            </a:pPr>
            <a:r>
              <a:rPr lang="en-US" altLang="zh-CN" sz="3200" b="1">
                <a:solidFill>
                  <a:srgbClr val="FF0000"/>
                </a:solidFill>
              </a:rPr>
              <a:t>	Yarn</a:t>
            </a:r>
            <a:endParaRPr lang="en-US" altLang="zh-CN" sz="3200" b="1">
              <a:solidFill>
                <a:srgbClr val="FF0000"/>
              </a:solidFill>
            </a:endParaRPr>
          </a:p>
          <a:p>
            <a:pPr marL="514350" indent="-514350">
              <a:buAutoNum type="arabicPeriod"/>
            </a:pPr>
            <a:r>
              <a:rPr lang="en-US" altLang="zh-CN" sz="3200" b="1"/>
              <a:t>	HBase</a:t>
            </a:r>
            <a:endParaRPr lang="en-US" altLang="zh-CN" sz="3200" b="1"/>
          </a:p>
        </p:txBody>
      </p:sp>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Yarn</a:t>
            </a:r>
            <a:r>
              <a:t>介绍</a:t>
            </a:r>
          </a:p>
        </p:txBody>
      </p:sp>
      <p:sp>
        <p:nvSpPr>
          <p:cNvPr id="100" name="文本框 99"/>
          <p:cNvSpPr txBox="1"/>
          <p:nvPr/>
        </p:nvSpPr>
        <p:spPr>
          <a:xfrm>
            <a:off x="2864485" y="885507"/>
            <a:ext cx="5080000" cy="575945"/>
          </a:xfrm>
          <a:prstGeom prst="rect">
            <a:avLst/>
          </a:prstGeom>
          <a:noFill/>
          <a:ln w="9525">
            <a:noFill/>
          </a:ln>
        </p:spPr>
        <p:txBody>
          <a:bodyPr>
            <a:spAutoFit/>
          </a:bodyPr>
          <a:p>
            <a:pPr indent="266700"/>
            <a:r>
              <a:rPr lang="en-US" sz="1050" b="0">
                <a:latin typeface="Times New Roman" panose="02020603050405020304" pitchFamily="18" charset="0"/>
              </a:rPr>
              <a:t>Y</a:t>
            </a:r>
            <a:r>
              <a:rPr lang="en-US" sz="1050" b="0">
                <a:latin typeface="宋体" panose="02010600030101010101" pitchFamily="2" charset="-122"/>
              </a:rPr>
              <a:t>arn</a:t>
            </a:r>
            <a:r>
              <a:rPr lang="zh-CN" sz="1050" b="0">
                <a:ea typeface="宋体" panose="02010600030101010101" pitchFamily="2" charset="-122"/>
              </a:rPr>
              <a:t>是一个资源调度平台，负责为运算程序提供服务器运算资源，相当于一个分布式的操作系统平台，而</a:t>
            </a:r>
            <a:r>
              <a:rPr lang="en-US" sz="1050" b="0">
                <a:latin typeface="Times New Roman" panose="02020603050405020304" pitchFamily="18" charset="0"/>
              </a:rPr>
              <a:t>mapreduce</a:t>
            </a:r>
            <a:r>
              <a:rPr lang="zh-CN" sz="1050" b="0">
                <a:ea typeface="宋体" panose="02010600030101010101" pitchFamily="2" charset="-122"/>
              </a:rPr>
              <a:t>等运算程序则相当于运行于操作系统之上的应用程序</a:t>
            </a:r>
            <a:endParaRPr lang="zh-CN" altLang="en-US"/>
          </a:p>
        </p:txBody>
      </p:sp>
      <p:grpSp>
        <p:nvGrpSpPr>
          <p:cNvPr id="5" name="组合 4"/>
          <p:cNvGrpSpPr/>
          <p:nvPr/>
        </p:nvGrpSpPr>
        <p:grpSpPr>
          <a:xfrm>
            <a:off x="1369126" y="1249045"/>
            <a:ext cx="8823894" cy="4868504"/>
            <a:chOff x="3585" y="1878"/>
            <a:chExt cx="12030" cy="7044"/>
          </a:xfrm>
        </p:grpSpPr>
        <p:sp>
          <p:nvSpPr>
            <p:cNvPr id="228" name="矩形 227"/>
            <p:cNvSpPr/>
            <p:nvPr/>
          </p:nvSpPr>
          <p:spPr>
            <a:xfrm>
              <a:off x="9452" y="1878"/>
              <a:ext cx="1643" cy="48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600" dirty="0" smtClean="0">
                  <a:solidFill>
                    <a:srgbClr val="FF0000"/>
                  </a:solidFill>
                </a:rPr>
                <a:t>YARN</a:t>
              </a:r>
              <a:r>
                <a:rPr lang="zh-CN" altLang="en-US" sz="1600" dirty="0" smtClean="0">
                  <a:solidFill>
                    <a:srgbClr val="FF0000"/>
                  </a:solidFill>
                </a:rPr>
                <a:t>架构</a:t>
              </a:r>
              <a:endParaRPr lang="zh-CN" altLang="en-US" sz="1600" b="1" dirty="0">
                <a:solidFill>
                  <a:srgbClr val="FF0000"/>
                </a:solidFill>
              </a:endParaRPr>
            </a:p>
          </p:txBody>
        </p:sp>
        <p:sp>
          <p:nvSpPr>
            <p:cNvPr id="74" name="矩形 73"/>
            <p:cNvSpPr/>
            <p:nvPr/>
          </p:nvSpPr>
          <p:spPr>
            <a:xfrm>
              <a:off x="6751" y="5464"/>
              <a:ext cx="1208" cy="66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r>
                <a:rPr lang="en-US" altLang="zh-CN" sz="1200" b="1" dirty="0" smtClean="0">
                  <a:solidFill>
                    <a:schemeClr val="tx1"/>
                  </a:solidFill>
                </a:rPr>
                <a:t>Resource</a:t>
              </a:r>
              <a:endParaRPr lang="en-US" altLang="zh-CN" sz="1200" b="1" dirty="0" smtClean="0">
                <a:solidFill>
                  <a:schemeClr val="tx1"/>
                </a:solidFill>
              </a:endParaRPr>
            </a:p>
            <a:p>
              <a:pPr lvl="0"/>
              <a:r>
                <a:rPr lang="en-US" altLang="zh-CN" sz="1200" b="1" dirty="0" smtClean="0">
                  <a:solidFill>
                    <a:schemeClr val="tx1"/>
                  </a:solidFill>
                </a:rPr>
                <a:t>Manager</a:t>
              </a:r>
              <a:endParaRPr lang="zh-CN" altLang="en-US" sz="1200" b="1" dirty="0">
                <a:solidFill>
                  <a:schemeClr val="tx1"/>
                </a:solidFill>
              </a:endParaRPr>
            </a:p>
          </p:txBody>
        </p:sp>
        <p:sp>
          <p:nvSpPr>
            <p:cNvPr id="3" name="椭圆 2"/>
            <p:cNvSpPr/>
            <p:nvPr/>
          </p:nvSpPr>
          <p:spPr>
            <a:xfrm>
              <a:off x="3585" y="4937"/>
              <a:ext cx="1361" cy="6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000" dirty="0" smtClean="0"/>
                <a:t>client</a:t>
              </a:r>
              <a:endParaRPr lang="zh-CN" altLang="en-US" sz="1000" dirty="0"/>
            </a:p>
          </p:txBody>
        </p:sp>
        <p:sp>
          <p:nvSpPr>
            <p:cNvPr id="19" name="椭圆 18"/>
            <p:cNvSpPr/>
            <p:nvPr/>
          </p:nvSpPr>
          <p:spPr>
            <a:xfrm>
              <a:off x="3585" y="5958"/>
              <a:ext cx="1361" cy="68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000" dirty="0" smtClean="0"/>
                <a:t>client</a:t>
              </a:r>
              <a:endParaRPr lang="zh-CN" altLang="en-US" sz="1000" dirty="0"/>
            </a:p>
          </p:txBody>
        </p:sp>
        <p:sp>
          <p:nvSpPr>
            <p:cNvPr id="4" name="圆角矩形 3"/>
            <p:cNvSpPr/>
            <p:nvPr/>
          </p:nvSpPr>
          <p:spPr>
            <a:xfrm>
              <a:off x="6391" y="4977"/>
              <a:ext cx="1928" cy="1701"/>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25" name="矩形 24"/>
            <p:cNvSpPr/>
            <p:nvPr/>
          </p:nvSpPr>
          <p:spPr>
            <a:xfrm>
              <a:off x="12107" y="2756"/>
              <a:ext cx="1041" cy="5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r>
                <a:rPr lang="en-US" altLang="zh-CN" sz="1000" b="1" dirty="0" smtClean="0">
                  <a:solidFill>
                    <a:schemeClr val="tx1"/>
                  </a:solidFill>
                </a:rPr>
                <a:t>Node</a:t>
              </a:r>
              <a:endParaRPr lang="en-US" altLang="zh-CN" sz="1000" b="1" dirty="0" smtClean="0">
                <a:solidFill>
                  <a:schemeClr val="tx1"/>
                </a:solidFill>
              </a:endParaRPr>
            </a:p>
            <a:p>
              <a:pPr lvl="0"/>
              <a:r>
                <a:rPr lang="en-US" altLang="zh-CN" sz="1000" b="1" dirty="0" smtClean="0">
                  <a:solidFill>
                    <a:schemeClr val="tx1"/>
                  </a:solidFill>
                </a:rPr>
                <a:t>Manager</a:t>
              </a:r>
              <a:endParaRPr lang="zh-CN" altLang="en-US" sz="1000" b="1" dirty="0">
                <a:solidFill>
                  <a:schemeClr val="tx1"/>
                </a:solidFill>
              </a:endParaRPr>
            </a:p>
          </p:txBody>
        </p:sp>
        <p:sp>
          <p:nvSpPr>
            <p:cNvPr id="26" name="圆角矩形 25"/>
            <p:cNvSpPr/>
            <p:nvPr/>
          </p:nvSpPr>
          <p:spPr>
            <a:xfrm>
              <a:off x="10586" y="2596"/>
              <a:ext cx="4082" cy="1928"/>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27" name="椭圆 26"/>
            <p:cNvSpPr/>
            <p:nvPr/>
          </p:nvSpPr>
          <p:spPr>
            <a:xfrm>
              <a:off x="10707" y="3545"/>
              <a:ext cx="1892" cy="86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000" dirty="0" smtClean="0"/>
                <a:t>Container</a:t>
              </a:r>
              <a:endParaRPr lang="zh-CN" altLang="en-US" sz="1000" dirty="0"/>
            </a:p>
          </p:txBody>
        </p:sp>
        <p:sp>
          <p:nvSpPr>
            <p:cNvPr id="29" name="椭圆 28"/>
            <p:cNvSpPr/>
            <p:nvPr/>
          </p:nvSpPr>
          <p:spPr>
            <a:xfrm>
              <a:off x="12688" y="3545"/>
              <a:ext cx="1892" cy="86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000" dirty="0" smtClean="0"/>
                <a:t>App </a:t>
              </a:r>
              <a:r>
                <a:rPr lang="en-US" altLang="zh-CN" sz="1000" dirty="0" err="1" smtClean="0"/>
                <a:t>Mstr</a:t>
              </a:r>
              <a:endParaRPr lang="zh-CN" altLang="en-US" sz="1000" dirty="0"/>
            </a:p>
          </p:txBody>
        </p:sp>
        <p:sp>
          <p:nvSpPr>
            <p:cNvPr id="30" name="矩形 29"/>
            <p:cNvSpPr/>
            <p:nvPr/>
          </p:nvSpPr>
          <p:spPr>
            <a:xfrm>
              <a:off x="12107" y="4984"/>
              <a:ext cx="1041" cy="5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r>
                <a:rPr lang="en-US" altLang="zh-CN" sz="1000" b="1" dirty="0" smtClean="0">
                  <a:solidFill>
                    <a:schemeClr val="tx1"/>
                  </a:solidFill>
                </a:rPr>
                <a:t>Node</a:t>
              </a:r>
              <a:endParaRPr lang="en-US" altLang="zh-CN" sz="1000" b="1" dirty="0" smtClean="0">
                <a:solidFill>
                  <a:schemeClr val="tx1"/>
                </a:solidFill>
              </a:endParaRPr>
            </a:p>
            <a:p>
              <a:pPr lvl="0"/>
              <a:r>
                <a:rPr lang="en-US" altLang="zh-CN" sz="1000" b="1" dirty="0" smtClean="0">
                  <a:solidFill>
                    <a:schemeClr val="tx1"/>
                  </a:solidFill>
                </a:rPr>
                <a:t>Manager</a:t>
              </a:r>
              <a:endParaRPr lang="zh-CN" altLang="en-US" sz="1000" b="1" dirty="0">
                <a:solidFill>
                  <a:schemeClr val="tx1"/>
                </a:solidFill>
              </a:endParaRPr>
            </a:p>
          </p:txBody>
        </p:sp>
        <p:sp>
          <p:nvSpPr>
            <p:cNvPr id="31" name="圆角矩形 30"/>
            <p:cNvSpPr/>
            <p:nvPr/>
          </p:nvSpPr>
          <p:spPr>
            <a:xfrm>
              <a:off x="10586" y="4824"/>
              <a:ext cx="4082" cy="1928"/>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32" name="椭圆 31"/>
            <p:cNvSpPr/>
            <p:nvPr/>
          </p:nvSpPr>
          <p:spPr>
            <a:xfrm>
              <a:off x="10707" y="5773"/>
              <a:ext cx="1892" cy="86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000" dirty="0"/>
                <a:t>App </a:t>
              </a:r>
              <a:r>
                <a:rPr lang="en-US" altLang="zh-CN" sz="1000" dirty="0" err="1" smtClean="0"/>
                <a:t>Mstr</a:t>
              </a:r>
              <a:endParaRPr lang="zh-CN" altLang="en-US" sz="1000" dirty="0"/>
            </a:p>
          </p:txBody>
        </p:sp>
        <p:sp>
          <p:nvSpPr>
            <p:cNvPr id="33" name="椭圆 32"/>
            <p:cNvSpPr/>
            <p:nvPr/>
          </p:nvSpPr>
          <p:spPr>
            <a:xfrm>
              <a:off x="12688" y="5773"/>
              <a:ext cx="1892" cy="86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000" dirty="0"/>
                <a:t>Container</a:t>
              </a:r>
              <a:endParaRPr lang="zh-CN" altLang="en-US" sz="1000" dirty="0"/>
            </a:p>
          </p:txBody>
        </p:sp>
        <p:sp>
          <p:nvSpPr>
            <p:cNvPr id="34" name="矩形 33"/>
            <p:cNvSpPr/>
            <p:nvPr/>
          </p:nvSpPr>
          <p:spPr>
            <a:xfrm>
              <a:off x="12108" y="7154"/>
              <a:ext cx="1041" cy="5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r>
                <a:rPr lang="en-US" altLang="zh-CN" sz="1000" b="1" dirty="0" smtClean="0">
                  <a:solidFill>
                    <a:schemeClr val="tx1"/>
                  </a:solidFill>
                </a:rPr>
                <a:t>Node</a:t>
              </a:r>
              <a:endParaRPr lang="en-US" altLang="zh-CN" sz="1000" b="1" dirty="0" smtClean="0">
                <a:solidFill>
                  <a:schemeClr val="tx1"/>
                </a:solidFill>
              </a:endParaRPr>
            </a:p>
            <a:p>
              <a:pPr lvl="0"/>
              <a:r>
                <a:rPr lang="en-US" altLang="zh-CN" sz="1000" b="1" dirty="0" smtClean="0">
                  <a:solidFill>
                    <a:schemeClr val="tx1"/>
                  </a:solidFill>
                </a:rPr>
                <a:t>Manager</a:t>
              </a:r>
              <a:endParaRPr lang="zh-CN" altLang="en-US" sz="1000" b="1" dirty="0">
                <a:solidFill>
                  <a:schemeClr val="tx1"/>
                </a:solidFill>
              </a:endParaRPr>
            </a:p>
          </p:txBody>
        </p:sp>
        <p:sp>
          <p:nvSpPr>
            <p:cNvPr id="35" name="圆角矩形 34"/>
            <p:cNvSpPr/>
            <p:nvPr/>
          </p:nvSpPr>
          <p:spPr>
            <a:xfrm>
              <a:off x="10588" y="6994"/>
              <a:ext cx="4082" cy="1928"/>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36" name="椭圆 35"/>
            <p:cNvSpPr/>
            <p:nvPr/>
          </p:nvSpPr>
          <p:spPr>
            <a:xfrm>
              <a:off x="10708" y="7943"/>
              <a:ext cx="1892" cy="86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000" dirty="0" smtClean="0"/>
                <a:t>Container</a:t>
              </a:r>
              <a:endParaRPr lang="zh-CN" altLang="en-US" sz="1000" dirty="0"/>
            </a:p>
          </p:txBody>
        </p:sp>
        <p:sp>
          <p:nvSpPr>
            <p:cNvPr id="38" name="椭圆 37"/>
            <p:cNvSpPr/>
            <p:nvPr/>
          </p:nvSpPr>
          <p:spPr>
            <a:xfrm>
              <a:off x="12688" y="7920"/>
              <a:ext cx="1892" cy="86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000" dirty="0" smtClean="0"/>
                <a:t>Container</a:t>
              </a:r>
              <a:endParaRPr lang="zh-CN" altLang="en-US" sz="1000" dirty="0"/>
            </a:p>
          </p:txBody>
        </p:sp>
        <p:cxnSp>
          <p:nvCxnSpPr>
            <p:cNvPr id="10" name="直接箭头连接符 9"/>
            <p:cNvCxnSpPr>
              <a:stCxn id="3" idx="6"/>
              <a:endCxn id="4" idx="1"/>
            </p:cNvCxnSpPr>
            <p:nvPr/>
          </p:nvCxnSpPr>
          <p:spPr>
            <a:xfrm>
              <a:off x="4946" y="5277"/>
              <a:ext cx="1445" cy="551"/>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19" idx="6"/>
              <a:endCxn id="4" idx="1"/>
            </p:cNvCxnSpPr>
            <p:nvPr/>
          </p:nvCxnSpPr>
          <p:spPr>
            <a:xfrm flipV="1">
              <a:off x="4946" y="5828"/>
              <a:ext cx="1445" cy="470"/>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25" idx="1"/>
              <a:endCxn id="74" idx="0"/>
            </p:cNvCxnSpPr>
            <p:nvPr/>
          </p:nvCxnSpPr>
          <p:spPr>
            <a:xfrm flipH="1">
              <a:off x="7355" y="3044"/>
              <a:ext cx="4752" cy="2419"/>
            </a:xfrm>
            <a:prstGeom prst="straightConnector1">
              <a:avLst/>
            </a:prstGeom>
            <a:ln w="12700">
              <a:solidFill>
                <a:srgbClr val="0070C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30" idx="1"/>
              <a:endCxn id="74" idx="3"/>
            </p:cNvCxnSpPr>
            <p:nvPr/>
          </p:nvCxnSpPr>
          <p:spPr>
            <a:xfrm flipH="1">
              <a:off x="7959" y="5272"/>
              <a:ext cx="4149" cy="525"/>
            </a:xfrm>
            <a:prstGeom prst="straightConnector1">
              <a:avLst/>
            </a:prstGeom>
            <a:ln w="12700">
              <a:solidFill>
                <a:srgbClr val="0070C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34" idx="1"/>
              <a:endCxn id="74" idx="2"/>
            </p:cNvCxnSpPr>
            <p:nvPr/>
          </p:nvCxnSpPr>
          <p:spPr>
            <a:xfrm flipH="1" flipV="1">
              <a:off x="7355" y="6130"/>
              <a:ext cx="4753" cy="1313"/>
            </a:xfrm>
            <a:prstGeom prst="straightConnector1">
              <a:avLst/>
            </a:prstGeom>
            <a:ln w="12700">
              <a:solidFill>
                <a:srgbClr val="0070C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9" idx="4"/>
            </p:cNvCxnSpPr>
            <p:nvPr/>
          </p:nvCxnSpPr>
          <p:spPr>
            <a:xfrm flipH="1">
              <a:off x="7958" y="4410"/>
              <a:ext cx="5676" cy="1054"/>
            </a:xfrm>
            <a:prstGeom prst="straightConnector1">
              <a:avLst/>
            </a:prstGeom>
            <a:ln w="127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2" idx="2"/>
              <a:endCxn id="74" idx="3"/>
            </p:cNvCxnSpPr>
            <p:nvPr/>
          </p:nvCxnSpPr>
          <p:spPr>
            <a:xfrm flipH="1" flipV="1">
              <a:off x="7958" y="5797"/>
              <a:ext cx="2749" cy="409"/>
            </a:xfrm>
            <a:prstGeom prst="straightConnector1">
              <a:avLst/>
            </a:prstGeom>
            <a:ln w="127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6" idx="0"/>
              <a:endCxn id="32" idx="4"/>
            </p:cNvCxnSpPr>
            <p:nvPr/>
          </p:nvCxnSpPr>
          <p:spPr>
            <a:xfrm flipH="1" flipV="1">
              <a:off x="11653" y="6639"/>
              <a:ext cx="1" cy="13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8" idx="7"/>
              <a:endCxn id="32" idx="5"/>
            </p:cNvCxnSpPr>
            <p:nvPr/>
          </p:nvCxnSpPr>
          <p:spPr>
            <a:xfrm flipH="1" flipV="1">
              <a:off x="12322" y="6512"/>
              <a:ext cx="1981" cy="15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3" idx="0"/>
              <a:endCxn id="29" idx="4"/>
            </p:cNvCxnSpPr>
            <p:nvPr/>
          </p:nvCxnSpPr>
          <p:spPr>
            <a:xfrm flipV="1">
              <a:off x="13634" y="4410"/>
              <a:ext cx="0" cy="13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32" idx="0"/>
            </p:cNvCxnSpPr>
            <p:nvPr/>
          </p:nvCxnSpPr>
          <p:spPr>
            <a:xfrm>
              <a:off x="11653" y="4410"/>
              <a:ext cx="0" cy="13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13787" y="4451"/>
              <a:ext cx="1828" cy="57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000" dirty="0" err="1" smtClean="0">
                  <a:solidFill>
                    <a:srgbClr val="FF0000"/>
                  </a:solidFill>
                </a:rPr>
                <a:t>MapReduce</a:t>
              </a:r>
              <a:r>
                <a:rPr lang="en-US" altLang="zh-CN" sz="1000" dirty="0" smtClean="0">
                  <a:solidFill>
                    <a:srgbClr val="FF0000"/>
                  </a:solidFill>
                </a:rPr>
                <a:t> Status</a:t>
              </a:r>
              <a:endParaRPr lang="en-US" altLang="zh-CN" sz="1000" dirty="0" smtClean="0">
                <a:solidFill>
                  <a:srgbClr val="FF0000"/>
                </a:solidFill>
              </a:endParaRPr>
            </a:p>
            <a:p>
              <a:pPr algn="ctr"/>
              <a:r>
                <a:rPr lang="en-US" altLang="zh-CN" sz="1000" dirty="0" smtClean="0">
                  <a:solidFill>
                    <a:srgbClr val="FF0000"/>
                  </a:solidFill>
                </a:rPr>
                <a:t>MR</a:t>
              </a:r>
              <a:r>
                <a:rPr lang="zh-CN" altLang="en-US" sz="1000" dirty="0" smtClean="0">
                  <a:solidFill>
                    <a:srgbClr val="FF0000"/>
                  </a:solidFill>
                </a:rPr>
                <a:t>状态</a:t>
              </a:r>
              <a:endParaRPr lang="zh-CN" altLang="en-US" sz="1000" dirty="0">
                <a:solidFill>
                  <a:srgbClr val="FF0000"/>
                </a:solidFill>
              </a:endParaRPr>
            </a:p>
          </p:txBody>
        </p:sp>
        <p:sp>
          <p:nvSpPr>
            <p:cNvPr id="66" name="矩形 65"/>
            <p:cNvSpPr/>
            <p:nvPr/>
          </p:nvSpPr>
          <p:spPr>
            <a:xfrm>
              <a:off x="4953" y="6221"/>
              <a:ext cx="1540" cy="57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000" dirty="0" smtClean="0">
                  <a:solidFill>
                    <a:srgbClr val="FF0000"/>
                  </a:solidFill>
                </a:rPr>
                <a:t>Job Submission</a:t>
              </a:r>
              <a:endParaRPr lang="en-US" altLang="zh-CN" sz="1000" dirty="0" smtClean="0">
                <a:solidFill>
                  <a:srgbClr val="FF0000"/>
                </a:solidFill>
              </a:endParaRPr>
            </a:p>
            <a:p>
              <a:pPr algn="ctr"/>
              <a:r>
                <a:rPr lang="zh-CN" altLang="en-US" sz="1000" dirty="0" smtClean="0">
                  <a:solidFill>
                    <a:srgbClr val="FF0000"/>
                  </a:solidFill>
                </a:rPr>
                <a:t>作业提交</a:t>
              </a:r>
              <a:endParaRPr lang="zh-CN" altLang="en-US" sz="1000" dirty="0">
                <a:solidFill>
                  <a:srgbClr val="FF0000"/>
                </a:solidFill>
              </a:endParaRPr>
            </a:p>
          </p:txBody>
        </p:sp>
        <p:sp>
          <p:nvSpPr>
            <p:cNvPr id="67" name="矩形 66"/>
            <p:cNvSpPr/>
            <p:nvPr/>
          </p:nvSpPr>
          <p:spPr>
            <a:xfrm>
              <a:off x="8392" y="4075"/>
              <a:ext cx="1290" cy="57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000" dirty="0" smtClean="0">
                  <a:solidFill>
                    <a:srgbClr val="FF0000"/>
                  </a:solidFill>
                </a:rPr>
                <a:t>Node Status</a:t>
              </a:r>
              <a:endParaRPr lang="en-US" altLang="zh-CN" sz="1000" dirty="0" smtClean="0">
                <a:solidFill>
                  <a:srgbClr val="FF0000"/>
                </a:solidFill>
              </a:endParaRPr>
            </a:p>
            <a:p>
              <a:pPr algn="ctr"/>
              <a:r>
                <a:rPr lang="zh-CN" altLang="en-US" sz="1000" dirty="0" smtClean="0">
                  <a:solidFill>
                    <a:srgbClr val="FF0000"/>
                  </a:solidFill>
                </a:rPr>
                <a:t>节点状态</a:t>
              </a:r>
              <a:endParaRPr lang="zh-CN" altLang="en-US" sz="1000" dirty="0">
                <a:solidFill>
                  <a:srgbClr val="FF0000"/>
                </a:solidFill>
              </a:endParaRPr>
            </a:p>
          </p:txBody>
        </p:sp>
        <p:sp>
          <p:nvSpPr>
            <p:cNvPr id="68" name="矩形 67"/>
            <p:cNvSpPr/>
            <p:nvPr/>
          </p:nvSpPr>
          <p:spPr>
            <a:xfrm>
              <a:off x="8490" y="5987"/>
              <a:ext cx="1763" cy="57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000" dirty="0" smtClean="0">
                  <a:solidFill>
                    <a:srgbClr val="FF0000"/>
                  </a:solidFill>
                </a:rPr>
                <a:t>Resource Request</a:t>
              </a:r>
              <a:endParaRPr lang="en-US" altLang="zh-CN" sz="1000" dirty="0" smtClean="0">
                <a:solidFill>
                  <a:srgbClr val="FF0000"/>
                </a:solidFill>
              </a:endParaRPr>
            </a:p>
            <a:p>
              <a:pPr algn="ctr"/>
              <a:r>
                <a:rPr lang="zh-CN" altLang="en-US" sz="1000" dirty="0" smtClean="0">
                  <a:solidFill>
                    <a:srgbClr val="FF0000"/>
                  </a:solidFill>
                </a:rPr>
                <a:t>资源请求</a:t>
              </a:r>
              <a:endParaRPr lang="zh-CN" altLang="en-US" sz="1000" dirty="0">
                <a:solidFill>
                  <a:srgbClr val="FF0000"/>
                </a:solidFill>
              </a:endParaRPr>
            </a:p>
          </p:txBody>
        </p:sp>
      </p:gr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custDataLst>
              <p:tags r:id="rId1"/>
            </p:custDataLst>
          </p:nvPr>
        </p:nvSpPr>
        <p:spPr>
          <a:xfrm>
            <a:off x="5002145" y="902335"/>
            <a:ext cx="2239081" cy="706755"/>
          </a:xfrm>
          <a:prstGeom prst="rect">
            <a:avLst/>
          </a:prstGeom>
          <a:noFill/>
        </p:spPr>
        <p:txBody>
          <a:bodyPr wrap="square" rtlCol="0" anchor="ctr" anchorCtr="0">
            <a:spAutoFit/>
          </a:bodyPr>
          <a:lstStyle/>
          <a:p>
            <a:pPr lvl="0" algn="ctr">
              <a:buClrTx/>
              <a:buSzTx/>
              <a:buFontTx/>
            </a:pPr>
            <a:r>
              <a:rPr lang="zh-CN" altLang="en-US" sz="4000" b="1" spc="6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rPr>
              <a:t>目录</a:t>
            </a:r>
            <a:endParaRPr lang="zh-CN" altLang="en-US" sz="4000" b="1" spc="6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39" name="矩形 38"/>
          <p:cNvSpPr/>
          <p:nvPr>
            <p:custDataLst>
              <p:tags r:id="rId2"/>
            </p:custDataLst>
          </p:nvPr>
        </p:nvSpPr>
        <p:spPr>
          <a:xfrm>
            <a:off x="4469130" y="687387"/>
            <a:ext cx="3248724" cy="101600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41" name="矩形 40"/>
          <p:cNvSpPr/>
          <p:nvPr>
            <p:custDataLst>
              <p:tags r:id="rId3"/>
            </p:custDataLst>
          </p:nvPr>
        </p:nvSpPr>
        <p:spPr>
          <a:xfrm>
            <a:off x="4552886" y="762317"/>
            <a:ext cx="3248724" cy="101600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nvSpPr>
        <p:spPr>
          <a:xfrm>
            <a:off x="3789680" y="2243455"/>
            <a:ext cx="5426710" cy="3046095"/>
          </a:xfrm>
          <a:prstGeom prst="rect">
            <a:avLst/>
          </a:prstGeom>
          <a:noFill/>
        </p:spPr>
        <p:txBody>
          <a:bodyPr wrap="square" rtlCol="0">
            <a:spAutoFit/>
          </a:bodyPr>
          <a:p>
            <a:pPr marL="514350" indent="-514350">
              <a:buFont typeface="+mj-lt"/>
              <a:buAutoNum type="arabicPeriod"/>
            </a:pPr>
            <a:r>
              <a:rPr lang="en-US" altLang="zh-CN" sz="3200" b="1">
                <a:solidFill>
                  <a:schemeClr val="tx1"/>
                </a:solidFill>
              </a:rPr>
              <a:t>	</a:t>
            </a:r>
            <a:r>
              <a:rPr lang="zh-CN" altLang="en-US" sz="3200" b="1">
                <a:solidFill>
                  <a:schemeClr val="tx1"/>
                </a:solidFill>
              </a:rPr>
              <a:t>大数据</a:t>
            </a:r>
            <a:endParaRPr lang="zh-CN" altLang="en-US" sz="3200" b="1">
              <a:solidFill>
                <a:schemeClr val="tx1"/>
              </a:solidFill>
            </a:endParaRPr>
          </a:p>
          <a:p>
            <a:pPr marL="514350" indent="-514350">
              <a:buFont typeface="+mj-lt"/>
              <a:buAutoNum type="arabicPeriod"/>
            </a:pPr>
            <a:r>
              <a:rPr lang="en-US" altLang="zh-CN" sz="3200" b="1">
                <a:solidFill>
                  <a:schemeClr val="tx1"/>
                </a:solidFill>
              </a:rPr>
              <a:t>	Hadoop</a:t>
            </a:r>
            <a:endParaRPr lang="en-US" altLang="zh-CN" sz="3200" b="1">
              <a:solidFill>
                <a:schemeClr val="tx1"/>
              </a:solidFill>
            </a:endParaRPr>
          </a:p>
          <a:p>
            <a:pPr marL="514350" indent="-514350">
              <a:buAutoNum type="arabicPeriod"/>
            </a:pPr>
            <a:r>
              <a:rPr lang="en-US" altLang="zh-CN" sz="3200" b="1">
                <a:solidFill>
                  <a:schemeClr val="tx1"/>
                </a:solidFill>
              </a:rPr>
              <a:t>	HDFS</a:t>
            </a:r>
            <a:endParaRPr lang="en-US" altLang="zh-CN" sz="3200" b="1">
              <a:solidFill>
                <a:schemeClr val="tx1"/>
              </a:solidFill>
            </a:endParaRPr>
          </a:p>
          <a:p>
            <a:pPr marL="514350" indent="-514350">
              <a:buAutoNum type="arabicPeriod"/>
            </a:pPr>
            <a:r>
              <a:rPr lang="en-US" altLang="zh-CN" sz="3200" b="1">
                <a:solidFill>
                  <a:schemeClr val="tx1"/>
                </a:solidFill>
              </a:rPr>
              <a:t>	MapReduce</a:t>
            </a:r>
            <a:endParaRPr lang="en-US" altLang="zh-CN" sz="3200" b="1">
              <a:solidFill>
                <a:schemeClr val="tx1"/>
              </a:solidFill>
            </a:endParaRPr>
          </a:p>
          <a:p>
            <a:pPr marL="514350" indent="-514350">
              <a:buAutoNum type="arabicPeriod"/>
            </a:pPr>
            <a:r>
              <a:rPr lang="en-US" altLang="zh-CN" sz="3200" b="1">
                <a:solidFill>
                  <a:schemeClr val="tx1"/>
                </a:solidFill>
              </a:rPr>
              <a:t>	Yarn</a:t>
            </a:r>
            <a:endParaRPr lang="en-US" altLang="zh-CN" sz="3200" b="1">
              <a:solidFill>
                <a:schemeClr val="tx1"/>
              </a:solidFill>
            </a:endParaRPr>
          </a:p>
          <a:p>
            <a:pPr marL="514350" indent="-514350">
              <a:buAutoNum type="arabicPeriod"/>
            </a:pPr>
            <a:r>
              <a:rPr lang="en-US" altLang="zh-CN" sz="3200" b="1">
                <a:solidFill>
                  <a:srgbClr val="FF0000"/>
                </a:solidFill>
              </a:rPr>
              <a:t>	HBase</a:t>
            </a:r>
            <a:endParaRPr lang="en-US" altLang="zh-CN" sz="3200" b="1">
              <a:solidFill>
                <a:srgbClr val="FF0000"/>
              </a:solidFill>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r>
              <a:rPr lang="en-US" altLang="zh-CN"/>
              <a:t>1</a:t>
            </a:r>
            <a:r>
              <a:t>、海量数据如何存储？</a:t>
            </a:r>
          </a:p>
        </p:txBody>
      </p:sp>
      <p:sp>
        <p:nvSpPr>
          <p:cNvPr id="5" name="文本框 4"/>
          <p:cNvSpPr txBox="1"/>
          <p:nvPr/>
        </p:nvSpPr>
        <p:spPr>
          <a:xfrm>
            <a:off x="3065780" y="1271270"/>
            <a:ext cx="6059805" cy="368300"/>
          </a:xfrm>
          <a:prstGeom prst="rect">
            <a:avLst/>
          </a:prstGeom>
          <a:noFill/>
        </p:spPr>
        <p:txBody>
          <a:bodyPr wrap="square" rtlCol="0">
            <a:spAutoFit/>
          </a:bodyPr>
          <a:p>
            <a:r>
              <a:rPr lang="en-US" altLang="zh-CN"/>
              <a:t>NFS</a:t>
            </a:r>
            <a:r>
              <a:rPr lang="zh-CN" altLang="en-US"/>
              <a:t>网络文件系统，分布式文件系统</a:t>
            </a:r>
            <a:endParaRPr lang="zh-CN" altLang="en-US"/>
          </a:p>
        </p:txBody>
      </p:sp>
      <p:sp>
        <p:nvSpPr>
          <p:cNvPr id="7" name="矩形 6"/>
          <p:cNvSpPr/>
          <p:nvPr/>
        </p:nvSpPr>
        <p:spPr>
          <a:xfrm>
            <a:off x="3557270" y="1825625"/>
            <a:ext cx="2713990" cy="5080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192.168.0.1</a:t>
            </a:r>
            <a:endParaRPr lang="en-US" altLang="zh-CN"/>
          </a:p>
        </p:txBody>
      </p:sp>
      <p:sp>
        <p:nvSpPr>
          <p:cNvPr id="8" name="矩形 7"/>
          <p:cNvSpPr/>
          <p:nvPr/>
        </p:nvSpPr>
        <p:spPr>
          <a:xfrm>
            <a:off x="2247265" y="3634740"/>
            <a:ext cx="1127760" cy="5080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软件</a:t>
            </a:r>
            <a:endParaRPr lang="zh-CN" altLang="en-US"/>
          </a:p>
        </p:txBody>
      </p:sp>
      <p:sp>
        <p:nvSpPr>
          <p:cNvPr id="9" name="矩形 8"/>
          <p:cNvSpPr/>
          <p:nvPr/>
        </p:nvSpPr>
        <p:spPr>
          <a:xfrm>
            <a:off x="3832860" y="3634740"/>
            <a:ext cx="1127760" cy="5080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工具</a:t>
            </a:r>
            <a:endParaRPr lang="zh-CN" altLang="en-US"/>
          </a:p>
        </p:txBody>
      </p:sp>
      <p:sp>
        <p:nvSpPr>
          <p:cNvPr id="10" name="矩形 9"/>
          <p:cNvSpPr/>
          <p:nvPr/>
        </p:nvSpPr>
        <p:spPr>
          <a:xfrm>
            <a:off x="5531485" y="3634740"/>
            <a:ext cx="1127760" cy="5080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图片</a:t>
            </a:r>
            <a:endParaRPr lang="zh-CN" altLang="en-US"/>
          </a:p>
        </p:txBody>
      </p:sp>
      <p:sp>
        <p:nvSpPr>
          <p:cNvPr id="11" name="矩形 10"/>
          <p:cNvSpPr/>
          <p:nvPr/>
        </p:nvSpPr>
        <p:spPr>
          <a:xfrm>
            <a:off x="7152005" y="3634740"/>
            <a:ext cx="1127760" cy="5080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资料</a:t>
            </a:r>
            <a:endParaRPr lang="zh-CN" altLang="en-US"/>
          </a:p>
        </p:txBody>
      </p:sp>
      <p:sp>
        <p:nvSpPr>
          <p:cNvPr id="12" name="矩形 11"/>
          <p:cNvSpPr/>
          <p:nvPr/>
        </p:nvSpPr>
        <p:spPr>
          <a:xfrm>
            <a:off x="2064385" y="2756535"/>
            <a:ext cx="1493520" cy="5080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192.168.0.2</a:t>
            </a:r>
            <a:endParaRPr lang="en-US" altLang="zh-CN"/>
          </a:p>
        </p:txBody>
      </p:sp>
      <p:sp>
        <p:nvSpPr>
          <p:cNvPr id="13" name="矩形 12"/>
          <p:cNvSpPr/>
          <p:nvPr/>
        </p:nvSpPr>
        <p:spPr>
          <a:xfrm>
            <a:off x="3649980" y="2756535"/>
            <a:ext cx="1493520" cy="5080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192.168.0.3</a:t>
            </a:r>
            <a:endParaRPr lang="en-US" altLang="zh-CN"/>
          </a:p>
        </p:txBody>
      </p:sp>
      <p:sp>
        <p:nvSpPr>
          <p:cNvPr id="14" name="矩形 13"/>
          <p:cNvSpPr/>
          <p:nvPr/>
        </p:nvSpPr>
        <p:spPr>
          <a:xfrm>
            <a:off x="5348605" y="2756535"/>
            <a:ext cx="1493520" cy="5080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192.168.0.3</a:t>
            </a:r>
            <a:endParaRPr lang="en-US" altLang="zh-CN"/>
          </a:p>
        </p:txBody>
      </p:sp>
      <p:sp>
        <p:nvSpPr>
          <p:cNvPr id="15" name="矩形 14"/>
          <p:cNvSpPr/>
          <p:nvPr/>
        </p:nvSpPr>
        <p:spPr>
          <a:xfrm>
            <a:off x="6969125" y="2756535"/>
            <a:ext cx="1493520" cy="5080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192.168.0.4</a:t>
            </a:r>
            <a:endParaRPr lang="en-US" altLang="zh-CN"/>
          </a:p>
        </p:txBody>
      </p:sp>
      <p:cxnSp>
        <p:nvCxnSpPr>
          <p:cNvPr id="16" name="直接箭头连接符 15"/>
          <p:cNvCxnSpPr>
            <a:stCxn id="7" idx="2"/>
            <a:endCxn id="12" idx="0"/>
          </p:cNvCxnSpPr>
          <p:nvPr/>
        </p:nvCxnSpPr>
        <p:spPr>
          <a:xfrm flipH="1">
            <a:off x="2811145" y="2333625"/>
            <a:ext cx="2103120" cy="4229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7" idx="2"/>
            <a:endCxn id="13" idx="0"/>
          </p:cNvCxnSpPr>
          <p:nvPr/>
        </p:nvCxnSpPr>
        <p:spPr>
          <a:xfrm flipH="1">
            <a:off x="4396740" y="2333625"/>
            <a:ext cx="517525" cy="4229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7" idx="2"/>
            <a:endCxn id="14" idx="0"/>
          </p:cNvCxnSpPr>
          <p:nvPr/>
        </p:nvCxnSpPr>
        <p:spPr>
          <a:xfrm>
            <a:off x="4914265" y="2333625"/>
            <a:ext cx="1181100" cy="4229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7" idx="2"/>
            <a:endCxn id="15" idx="0"/>
          </p:cNvCxnSpPr>
          <p:nvPr/>
        </p:nvCxnSpPr>
        <p:spPr>
          <a:xfrm>
            <a:off x="4914265" y="2333625"/>
            <a:ext cx="2801620" cy="4229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2" idx="2"/>
            <a:endCxn id="8" idx="0"/>
          </p:cNvCxnSpPr>
          <p:nvPr/>
        </p:nvCxnSpPr>
        <p:spPr>
          <a:xfrm>
            <a:off x="2811145" y="3264535"/>
            <a:ext cx="0" cy="3702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13" idx="2"/>
            <a:endCxn id="9" idx="0"/>
          </p:cNvCxnSpPr>
          <p:nvPr/>
        </p:nvCxnSpPr>
        <p:spPr>
          <a:xfrm>
            <a:off x="4396740" y="3264535"/>
            <a:ext cx="0" cy="3702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14" idx="2"/>
            <a:endCxn id="10" idx="0"/>
          </p:cNvCxnSpPr>
          <p:nvPr/>
        </p:nvCxnSpPr>
        <p:spPr>
          <a:xfrm>
            <a:off x="6095365" y="3264535"/>
            <a:ext cx="0" cy="3702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5" idx="2"/>
            <a:endCxn id="11" idx="0"/>
          </p:cNvCxnSpPr>
          <p:nvPr/>
        </p:nvCxnSpPr>
        <p:spPr>
          <a:xfrm>
            <a:off x="7715885" y="3264535"/>
            <a:ext cx="0" cy="3702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6" name="文本框 25"/>
          <p:cNvSpPr txBox="1"/>
          <p:nvPr/>
        </p:nvSpPr>
        <p:spPr>
          <a:xfrm>
            <a:off x="3065780" y="5540375"/>
            <a:ext cx="5897880" cy="368300"/>
          </a:xfrm>
          <a:prstGeom prst="rect">
            <a:avLst/>
          </a:prstGeom>
          <a:noFill/>
        </p:spPr>
        <p:txBody>
          <a:bodyPr wrap="none" rtlCol="0">
            <a:spAutoFit/>
          </a:bodyPr>
          <a:p>
            <a:r>
              <a:rPr lang="zh-CN" altLang="en-US"/>
              <a:t>缺点：海量数据分析方面不能充分利用多台机器同时进行</a:t>
            </a:r>
            <a:endParaRPr lang="zh-CN" altLang="en-US"/>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yarn</a:t>
            </a:r>
            <a:endParaRPr lang="en-US" altLang="zh-CN"/>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t>、海量数据如何计算？</a:t>
            </a:r>
          </a:p>
        </p:txBody>
      </p:sp>
      <p:sp>
        <p:nvSpPr>
          <p:cNvPr id="4" name="文本框 3"/>
          <p:cNvSpPr txBox="1"/>
          <p:nvPr/>
        </p:nvSpPr>
        <p:spPr>
          <a:xfrm>
            <a:off x="1329055" y="1278890"/>
            <a:ext cx="4298950" cy="645160"/>
          </a:xfrm>
          <a:prstGeom prst="rect">
            <a:avLst/>
          </a:prstGeom>
          <a:noFill/>
        </p:spPr>
        <p:txBody>
          <a:bodyPr wrap="square" rtlCol="0">
            <a:spAutoFit/>
          </a:bodyPr>
          <a:p>
            <a:r>
              <a:rPr lang="zh-CN" altLang="en-US"/>
              <a:t>日志分析</a:t>
            </a:r>
            <a:endParaRPr lang="zh-CN" altLang="en-US"/>
          </a:p>
          <a:p>
            <a:r>
              <a:rPr lang="zh-CN" altLang="en-US"/>
              <a:t>       对于日志中每个用户流量汇总</a:t>
            </a:r>
            <a:endParaRPr lang="zh-CN" altLang="en-US"/>
          </a:p>
        </p:txBody>
      </p:sp>
      <p:sp>
        <p:nvSpPr>
          <p:cNvPr id="5" name="文本框 4"/>
          <p:cNvSpPr txBox="1"/>
          <p:nvPr/>
        </p:nvSpPr>
        <p:spPr>
          <a:xfrm>
            <a:off x="5628005" y="1775460"/>
            <a:ext cx="6459855" cy="4523105"/>
          </a:xfrm>
          <a:prstGeom prst="rect">
            <a:avLst/>
          </a:prstGeom>
          <a:noFill/>
        </p:spPr>
        <p:txBody>
          <a:bodyPr wrap="square" rtlCol="0">
            <a:spAutoFit/>
          </a:bodyPr>
          <a:p>
            <a:pPr algn="l"/>
            <a:r>
              <a:rPr lang="zh-CN" altLang="en-US"/>
              <a:t>对于这样的一个日志文件，如果只有这么几行数据，处理方法</a:t>
            </a:r>
            <a:endParaRPr lang="zh-CN" altLang="en-US"/>
          </a:p>
          <a:p>
            <a:pPr algn="l"/>
            <a:r>
              <a:rPr lang="en-US" altLang="zh-CN"/>
              <a:t>	</a:t>
            </a:r>
            <a:r>
              <a:rPr lang="zh-CN" altLang="en-US"/>
              <a:t>1、读取一行日志</a:t>
            </a:r>
            <a:endParaRPr lang="zh-CN" altLang="en-US"/>
          </a:p>
          <a:p>
            <a:pPr algn="l"/>
            <a:r>
              <a:rPr lang="en-US" altLang="zh-CN"/>
              <a:t>	</a:t>
            </a:r>
            <a:r>
              <a:rPr lang="zh-CN" altLang="en-US"/>
              <a:t>2、抽取手机号和流量字段</a:t>
            </a:r>
            <a:endParaRPr lang="zh-CN" altLang="en-US"/>
          </a:p>
          <a:p>
            <a:pPr algn="l"/>
            <a:r>
              <a:rPr lang="en-US" altLang="zh-CN"/>
              <a:t>	</a:t>
            </a:r>
            <a:r>
              <a:rPr lang="zh-CN" altLang="en-US"/>
              <a:t>3、累加到HashMap中</a:t>
            </a:r>
            <a:endParaRPr lang="zh-CN" altLang="en-US"/>
          </a:p>
          <a:p>
            <a:pPr algn="l"/>
            <a:r>
              <a:rPr lang="en-US" altLang="zh-CN"/>
              <a:t>	</a:t>
            </a:r>
            <a:r>
              <a:rPr lang="zh-CN" altLang="en-US"/>
              <a:t>4、遍历输出结果</a:t>
            </a:r>
            <a:endParaRPr lang="zh-CN" altLang="en-US"/>
          </a:p>
          <a:p>
            <a:pPr algn="l"/>
            <a:r>
              <a:rPr lang="zh-CN" altLang="en-US"/>
              <a:t>那么问题来了，如果数据量变得很大呢，比如一个日志文件里面有几个GB数据。</a:t>
            </a:r>
            <a:endParaRPr lang="zh-CN" altLang="en-US"/>
          </a:p>
          <a:p>
            <a:pPr algn="l"/>
            <a:r>
              <a:rPr lang="en-US" altLang="zh-CN"/>
              <a:t>	</a:t>
            </a:r>
            <a:r>
              <a:rPr lang="zh-CN" altLang="en-US"/>
              <a:t>1、如果仍然一行一行去读，那么就会因为磁盘的</a:t>
            </a:r>
            <a:r>
              <a:rPr lang="en-US" altLang="zh-CN"/>
              <a:t>IO</a:t>
            </a:r>
            <a:r>
              <a:rPr lang="zh-CN" altLang="en-US"/>
              <a:t>瓶颈导致效率太低，速度太慢。</a:t>
            </a:r>
            <a:endParaRPr lang="zh-CN" altLang="en-US"/>
          </a:p>
          <a:p>
            <a:pPr algn="l"/>
            <a:r>
              <a:rPr lang="en-US" altLang="zh-CN"/>
              <a:t>	</a:t>
            </a:r>
            <a:r>
              <a:rPr lang="zh-CN" altLang="en-US"/>
              <a:t>2、如果一次性加载到内存，那么就会因为单台计算机的内存空间有限而导致内存滋出。</a:t>
            </a:r>
            <a:endParaRPr lang="zh-CN" altLang="en-US"/>
          </a:p>
          <a:p>
            <a:pPr algn="l"/>
            <a:r>
              <a:rPr lang="en-US" altLang="zh-CN"/>
              <a:t>	</a:t>
            </a:r>
            <a:r>
              <a:rPr lang="zh-CN" altLang="en-US"/>
              <a:t>3、如果将中间结果全部缓存到HashMap中，那么也会因为单台计算机的内存空间有限而导致内存溢出。</a:t>
            </a:r>
            <a:endParaRPr lang="zh-CN" altLang="en-US"/>
          </a:p>
          <a:p>
            <a:pPr algn="l"/>
            <a:r>
              <a:rPr lang="en-US" altLang="zh-CN"/>
              <a:t>	</a:t>
            </a:r>
            <a:r>
              <a:rPr lang="zh-CN" altLang="en-US"/>
              <a:t>4、可以选择采用多线程处理，但是依然无法改变资源瓶颈的现实。因为一台计算器的CPU资源，内存资源。磁盘</a:t>
            </a:r>
            <a:r>
              <a:rPr lang="en-US" altLang="zh-CN"/>
              <a:t>IO</a:t>
            </a:r>
            <a:r>
              <a:rPr lang="zh-CN" altLang="en-US"/>
              <a:t>瓶颈是固定，创建再多的线程也无法改变这个现实。</a:t>
            </a:r>
            <a:endParaRPr lang="zh-CN" altLang="en-US"/>
          </a:p>
        </p:txBody>
      </p:sp>
      <p:grpSp>
        <p:nvGrpSpPr>
          <p:cNvPr id="11" name="组合 10"/>
          <p:cNvGrpSpPr/>
          <p:nvPr/>
        </p:nvGrpSpPr>
        <p:grpSpPr>
          <a:xfrm>
            <a:off x="15875" y="2141855"/>
            <a:ext cx="5612130" cy="2974975"/>
            <a:chOff x="25" y="3373"/>
            <a:chExt cx="8838" cy="4685"/>
          </a:xfrm>
        </p:grpSpPr>
        <p:sp>
          <p:nvSpPr>
            <p:cNvPr id="6" name="矩形 5"/>
            <p:cNvSpPr/>
            <p:nvPr/>
          </p:nvSpPr>
          <p:spPr>
            <a:xfrm>
              <a:off x="607" y="3373"/>
              <a:ext cx="1748" cy="6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手机号</a:t>
              </a:r>
              <a:endParaRPr lang="zh-CN" altLang="en-US"/>
            </a:p>
          </p:txBody>
        </p:sp>
        <p:sp>
          <p:nvSpPr>
            <p:cNvPr id="7" name="矩形 6"/>
            <p:cNvSpPr/>
            <p:nvPr/>
          </p:nvSpPr>
          <p:spPr>
            <a:xfrm>
              <a:off x="2784" y="3373"/>
              <a:ext cx="1748" cy="6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访问网址</a:t>
              </a:r>
              <a:endParaRPr lang="en-US" altLang="zh-CN"/>
            </a:p>
          </p:txBody>
        </p:sp>
        <p:sp>
          <p:nvSpPr>
            <p:cNvPr id="8" name="矩形 7"/>
            <p:cNvSpPr/>
            <p:nvPr/>
          </p:nvSpPr>
          <p:spPr>
            <a:xfrm>
              <a:off x="5111" y="3373"/>
              <a:ext cx="1748" cy="6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上行流量</a:t>
              </a:r>
              <a:endParaRPr lang="zh-CN" altLang="en-US"/>
            </a:p>
          </p:txBody>
        </p:sp>
        <p:sp>
          <p:nvSpPr>
            <p:cNvPr id="9" name="矩形 8"/>
            <p:cNvSpPr/>
            <p:nvPr/>
          </p:nvSpPr>
          <p:spPr>
            <a:xfrm>
              <a:off x="7115" y="3373"/>
              <a:ext cx="1748" cy="6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下行流量</a:t>
              </a:r>
              <a:endParaRPr lang="zh-CN" altLang="en-US"/>
            </a:p>
          </p:txBody>
        </p:sp>
        <p:sp>
          <p:nvSpPr>
            <p:cNvPr id="10" name="矩形 9"/>
            <p:cNvSpPr/>
            <p:nvPr/>
          </p:nvSpPr>
          <p:spPr>
            <a:xfrm>
              <a:off x="25" y="4234"/>
              <a:ext cx="8838" cy="382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a:t>13900000001   www.baidu.com      123          198982</a:t>
              </a:r>
              <a:endParaRPr lang="en-US" altLang="zh-CN"/>
            </a:p>
            <a:p>
              <a:pPr algn="l"/>
              <a:r>
                <a:rPr lang="en-US" altLang="zh-CN">
                  <a:sym typeface="+mn-ea"/>
                </a:rPr>
                <a:t>13900000002   www.163.com         234	    8776</a:t>
              </a:r>
              <a:endParaRPr lang="en-US" altLang="zh-CN">
                <a:sym typeface="+mn-ea"/>
              </a:endParaRPr>
            </a:p>
            <a:p>
              <a:pPr algn="l"/>
              <a:r>
                <a:rPr lang="en-US" altLang="zh-CN">
                  <a:sym typeface="+mn-ea"/>
                </a:rPr>
                <a:t>13900000003   www.qq.com           324	213331</a:t>
              </a:r>
              <a:endParaRPr lang="en-US" altLang="zh-CN">
                <a:sym typeface="+mn-ea"/>
              </a:endParaRPr>
            </a:p>
            <a:p>
              <a:pPr algn="l"/>
              <a:r>
                <a:rPr lang="en-US" altLang="zh-CN">
                  <a:sym typeface="+mn-ea"/>
                </a:rPr>
                <a:t>13900000001   www.baidu.com     1111	978377</a:t>
              </a:r>
              <a:endParaRPr lang="en-US" altLang="zh-CN">
                <a:sym typeface="+mn-ea"/>
              </a:endParaRPr>
            </a:p>
            <a:p>
              <a:pPr algn="l"/>
              <a:r>
                <a:rPr lang="en-US" altLang="zh-CN">
                  <a:sym typeface="+mn-ea"/>
                </a:rPr>
                <a:t>13900000002   </a:t>
              </a:r>
              <a:r>
                <a:rPr lang="en-US" altLang="zh-CN">
                  <a:sym typeface="+mn-ea"/>
                </a:rPr>
                <a:t>www.163.com           30	      898</a:t>
              </a:r>
              <a:endParaRPr lang="en-US" altLang="zh-CN">
                <a:sym typeface="+mn-ea"/>
              </a:endParaRPr>
            </a:p>
            <a:p>
              <a:pPr algn="l"/>
              <a:r>
                <a:rPr lang="en-US" altLang="zh-CN">
                  <a:sym typeface="+mn-ea"/>
                </a:rPr>
                <a:t>13900000003   www.baidu.com      123	    9383</a:t>
              </a:r>
              <a:endParaRPr lang="en-US" altLang="zh-CN">
                <a:sym typeface="+mn-ea"/>
              </a:endParaRPr>
            </a:p>
            <a:p>
              <a:pPr algn="l"/>
              <a:r>
                <a:rPr lang="en-US" altLang="zh-CN">
                  <a:sym typeface="+mn-ea"/>
                </a:rPr>
                <a:t>13900000004   </a:t>
              </a:r>
              <a:r>
                <a:rPr lang="en-US" altLang="zh-CN">
                  <a:sym typeface="+mn-ea"/>
                </a:rPr>
                <a:t>www.163.com         222	  34344</a:t>
              </a:r>
              <a:endParaRPr lang="en-US" altLang="zh-CN">
                <a:sym typeface="+mn-ea"/>
              </a:endParaRPr>
            </a:p>
            <a:p>
              <a:pPr algn="l"/>
              <a:r>
                <a:rPr lang="en-US" altLang="zh-CN">
                  <a:sym typeface="+mn-ea"/>
                </a:rPr>
                <a:t>13900000005   </a:t>
              </a:r>
              <a:r>
                <a:rPr lang="en-US" altLang="zh-CN">
                  <a:sym typeface="+mn-ea"/>
                </a:rPr>
                <a:t>www.qq.com             15	      323</a:t>
              </a:r>
              <a:endParaRPr lang="en-US" altLang="zh-CN"/>
            </a:p>
          </p:txBody>
        </p:sp>
      </p:gr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解决方法：</a:t>
            </a:r>
          </a:p>
        </p:txBody>
      </p:sp>
      <p:sp>
        <p:nvSpPr>
          <p:cNvPr id="3" name="文本框 2"/>
          <p:cNvSpPr txBox="1"/>
          <p:nvPr/>
        </p:nvSpPr>
        <p:spPr>
          <a:xfrm>
            <a:off x="2653030" y="694055"/>
            <a:ext cx="7711440" cy="5631180"/>
          </a:xfrm>
          <a:prstGeom prst="rect">
            <a:avLst/>
          </a:prstGeom>
          <a:noFill/>
        </p:spPr>
        <p:txBody>
          <a:bodyPr wrap="square" rtlCol="0">
            <a:spAutoFit/>
          </a:bodyPr>
          <a:p>
            <a:r>
              <a:rPr lang="zh-CN" altLang="en-US"/>
              <a:t>纵向扩展：</a:t>
            </a:r>
            <a:endParaRPr lang="zh-CN" altLang="en-US"/>
          </a:p>
          <a:p>
            <a:r>
              <a:rPr lang="en-US" altLang="zh-CN"/>
              <a:t>	</a:t>
            </a:r>
            <a:r>
              <a:rPr lang="zh-CN" altLang="en-US"/>
              <a:t>升级硬件</a:t>
            </a:r>
            <a:r>
              <a:rPr lang="zh-CN" altLang="en-US"/>
              <a:t>，</a:t>
            </a:r>
            <a:r>
              <a:rPr lang="zh-CN" altLang="en-US"/>
              <a:t>提升计算机性能，换用高性能服务器。</a:t>
            </a:r>
            <a:endParaRPr lang="zh-CN" altLang="en-US"/>
          </a:p>
          <a:p>
            <a:r>
              <a:rPr lang="zh-CN" altLang="en-US"/>
              <a:t>       优点：</a:t>
            </a:r>
            <a:endParaRPr lang="zh-CN" altLang="en-US"/>
          </a:p>
          <a:p>
            <a:r>
              <a:rPr lang="en-US" altLang="zh-CN"/>
              <a:t>	</a:t>
            </a:r>
            <a:r>
              <a:rPr lang="zh-CN" altLang="en-US"/>
              <a:t>简单易行。</a:t>
            </a:r>
            <a:endParaRPr lang="zh-CN" altLang="en-US"/>
          </a:p>
          <a:p>
            <a:r>
              <a:rPr lang="en-US" altLang="zh-CN"/>
              <a:t>       </a:t>
            </a:r>
            <a:r>
              <a:rPr lang="zh-CN" altLang="en-US"/>
              <a:t>缺点：</a:t>
            </a:r>
            <a:endParaRPr lang="zh-CN" altLang="en-US"/>
          </a:p>
          <a:p>
            <a:r>
              <a:rPr lang="en-US" altLang="zh-CN"/>
              <a:t>	1</a:t>
            </a:r>
            <a:r>
              <a:rPr lang="zh-CN" altLang="en-US"/>
              <a:t>、</a:t>
            </a:r>
            <a:r>
              <a:rPr lang="zh-CN" altLang="en-US"/>
              <a:t>单台计算机性能有上限。</a:t>
            </a:r>
            <a:endParaRPr lang="zh-CN" altLang="en-US"/>
          </a:p>
          <a:p>
            <a:r>
              <a:rPr lang="en-US" altLang="zh-CN"/>
              <a:t>	2</a:t>
            </a:r>
            <a:r>
              <a:rPr lang="zh-CN" altLang="en-US"/>
              <a:t>、高性能服务器价格高。</a:t>
            </a:r>
            <a:endParaRPr lang="zh-CN" altLang="en-US"/>
          </a:p>
          <a:p>
            <a:endParaRPr lang="zh-CN" altLang="en-US"/>
          </a:p>
          <a:p>
            <a:r>
              <a:rPr lang="zh-CN" altLang="en-US"/>
              <a:t>横向扩展：</a:t>
            </a:r>
            <a:endParaRPr lang="zh-CN" altLang="en-US"/>
          </a:p>
          <a:p>
            <a:r>
              <a:rPr lang="en-US" altLang="zh-CN"/>
              <a:t>	</a:t>
            </a:r>
            <a:r>
              <a:rPr lang="zh-CN" altLang="en-US"/>
              <a:t>多节点，分布式部署，提高性能。</a:t>
            </a:r>
            <a:endParaRPr lang="zh-CN" altLang="en-US"/>
          </a:p>
          <a:p>
            <a:r>
              <a:rPr lang="en-US" altLang="zh-CN"/>
              <a:t>       </a:t>
            </a:r>
            <a:r>
              <a:rPr lang="zh-CN" altLang="en-US"/>
              <a:t>优点：</a:t>
            </a:r>
            <a:endParaRPr lang="zh-CN" altLang="en-US"/>
          </a:p>
          <a:p>
            <a:r>
              <a:rPr lang="en-US" altLang="zh-CN"/>
              <a:t>	1</a:t>
            </a:r>
            <a:r>
              <a:rPr lang="zh-CN" altLang="en-US"/>
              <a:t>、成本相对较低。</a:t>
            </a:r>
            <a:endParaRPr lang="zh-CN" altLang="en-US"/>
          </a:p>
          <a:p>
            <a:r>
              <a:rPr lang="en-US" altLang="zh-CN"/>
              <a:t>	2</a:t>
            </a:r>
            <a:r>
              <a:rPr lang="zh-CN" altLang="en-US"/>
              <a:t>、易扩展。</a:t>
            </a:r>
            <a:endParaRPr lang="zh-CN" altLang="en-US"/>
          </a:p>
          <a:p>
            <a:r>
              <a:rPr lang="en-US" altLang="zh-CN"/>
              <a:t>       </a:t>
            </a:r>
            <a:r>
              <a:rPr lang="zh-CN" altLang="en-US"/>
              <a:t>缺点：</a:t>
            </a:r>
            <a:endParaRPr lang="zh-CN" altLang="en-US"/>
          </a:p>
          <a:p>
            <a:r>
              <a:rPr lang="en-US" altLang="zh-CN"/>
              <a:t>	</a:t>
            </a:r>
            <a:r>
              <a:rPr lang="zh-CN" altLang="en-US"/>
              <a:t>系统复杂度增加，多节点协同工作。</a:t>
            </a:r>
            <a:endParaRPr lang="zh-CN" altLang="en-US"/>
          </a:p>
          <a:p>
            <a:r>
              <a:rPr lang="en-US" altLang="zh-CN"/>
              <a:t>	1</a:t>
            </a:r>
            <a:r>
              <a:rPr lang="zh-CN" altLang="en-US"/>
              <a:t>、如何调度资源</a:t>
            </a:r>
            <a:endParaRPr lang="zh-CN" altLang="en-US"/>
          </a:p>
          <a:p>
            <a:r>
              <a:rPr lang="en-US" altLang="zh-CN"/>
              <a:t>	2</a:t>
            </a:r>
            <a:r>
              <a:rPr lang="zh-CN" altLang="en-US"/>
              <a:t>、节点如何监控</a:t>
            </a:r>
            <a:endParaRPr lang="zh-CN" altLang="en-US"/>
          </a:p>
          <a:p>
            <a:r>
              <a:rPr lang="en-US" altLang="zh-CN"/>
              <a:t>	3</a:t>
            </a:r>
            <a:r>
              <a:rPr lang="zh-CN" altLang="en-US"/>
              <a:t>、中间结果如何调度</a:t>
            </a:r>
            <a:endParaRPr lang="zh-CN" altLang="en-US"/>
          </a:p>
          <a:p>
            <a:r>
              <a:rPr lang="en-US" altLang="zh-CN"/>
              <a:t>	4</a:t>
            </a:r>
            <a:r>
              <a:rPr lang="zh-CN" altLang="en-US"/>
              <a:t>、容错性</a:t>
            </a:r>
            <a:endParaRPr lang="zh-CN" altLang="en-US"/>
          </a:p>
          <a:p>
            <a:r>
              <a:rPr lang="en-US" altLang="zh-CN"/>
              <a:t>	5</a:t>
            </a:r>
            <a:r>
              <a:rPr lang="zh-CN" altLang="en-US"/>
              <a:t>、各个节点之间的协同工作</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custDataLst>
              <p:tags r:id="rId1"/>
            </p:custDataLst>
          </p:nvPr>
        </p:nvSpPr>
        <p:spPr>
          <a:xfrm>
            <a:off x="5002145" y="902335"/>
            <a:ext cx="2239081" cy="706755"/>
          </a:xfrm>
          <a:prstGeom prst="rect">
            <a:avLst/>
          </a:prstGeom>
          <a:noFill/>
        </p:spPr>
        <p:txBody>
          <a:bodyPr wrap="square" rtlCol="0" anchor="ctr" anchorCtr="0">
            <a:spAutoFit/>
          </a:bodyPr>
          <a:lstStyle/>
          <a:p>
            <a:pPr lvl="0" algn="ctr">
              <a:buClrTx/>
              <a:buSzTx/>
              <a:buFontTx/>
            </a:pPr>
            <a:r>
              <a:rPr lang="zh-CN" altLang="en-US" sz="4000" b="1" spc="6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rPr>
              <a:t>目录</a:t>
            </a:r>
            <a:endParaRPr lang="zh-CN" altLang="en-US" sz="4000" b="1" spc="6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39" name="矩形 38"/>
          <p:cNvSpPr/>
          <p:nvPr>
            <p:custDataLst>
              <p:tags r:id="rId2"/>
            </p:custDataLst>
          </p:nvPr>
        </p:nvSpPr>
        <p:spPr>
          <a:xfrm>
            <a:off x="4469130" y="687387"/>
            <a:ext cx="3248724" cy="101600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41" name="矩形 40"/>
          <p:cNvSpPr/>
          <p:nvPr>
            <p:custDataLst>
              <p:tags r:id="rId3"/>
            </p:custDataLst>
          </p:nvPr>
        </p:nvSpPr>
        <p:spPr>
          <a:xfrm>
            <a:off x="4552886" y="762317"/>
            <a:ext cx="3248724" cy="101600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nvSpPr>
        <p:spPr>
          <a:xfrm>
            <a:off x="3789680" y="2243455"/>
            <a:ext cx="5426710" cy="3046095"/>
          </a:xfrm>
          <a:prstGeom prst="rect">
            <a:avLst/>
          </a:prstGeom>
          <a:noFill/>
        </p:spPr>
        <p:txBody>
          <a:bodyPr wrap="square" rtlCol="0">
            <a:spAutoFit/>
          </a:bodyPr>
          <a:p>
            <a:pPr marL="514350" indent="-514350">
              <a:buFont typeface="+mj-lt"/>
              <a:buAutoNum type="arabicPeriod"/>
            </a:pPr>
            <a:r>
              <a:rPr lang="en-US" altLang="zh-CN" sz="3200" b="1">
                <a:solidFill>
                  <a:schemeClr val="tx1"/>
                </a:solidFill>
              </a:rPr>
              <a:t>	</a:t>
            </a:r>
            <a:r>
              <a:rPr lang="zh-CN" altLang="en-US" sz="3200" b="1">
                <a:solidFill>
                  <a:schemeClr val="tx1"/>
                </a:solidFill>
              </a:rPr>
              <a:t>大数据</a:t>
            </a:r>
            <a:endParaRPr lang="zh-CN" altLang="en-US" sz="3200" b="1">
              <a:solidFill>
                <a:schemeClr val="tx1"/>
              </a:solidFill>
            </a:endParaRPr>
          </a:p>
          <a:p>
            <a:pPr marL="514350" indent="-514350">
              <a:buFont typeface="+mj-lt"/>
              <a:buAutoNum type="arabicPeriod"/>
            </a:pPr>
            <a:r>
              <a:rPr lang="en-US" altLang="zh-CN" sz="3200" b="1">
                <a:solidFill>
                  <a:srgbClr val="FF0000"/>
                </a:solidFill>
              </a:rPr>
              <a:t>	Hadoop</a:t>
            </a:r>
            <a:endParaRPr lang="en-US" altLang="zh-CN" sz="3200" b="1">
              <a:solidFill>
                <a:srgbClr val="FF0000"/>
              </a:solidFill>
            </a:endParaRPr>
          </a:p>
          <a:p>
            <a:pPr marL="514350" indent="-514350">
              <a:buAutoNum type="arabicPeriod"/>
            </a:pPr>
            <a:r>
              <a:rPr lang="en-US" altLang="zh-CN" sz="3200" b="1"/>
              <a:t>	HDFS</a:t>
            </a:r>
            <a:endParaRPr lang="en-US" altLang="zh-CN" sz="3200" b="1"/>
          </a:p>
          <a:p>
            <a:pPr marL="514350" indent="-514350">
              <a:buAutoNum type="arabicPeriod"/>
            </a:pPr>
            <a:r>
              <a:rPr lang="en-US" altLang="zh-CN" sz="3200" b="1"/>
              <a:t>	MapReduce</a:t>
            </a:r>
            <a:endParaRPr lang="en-US" altLang="zh-CN" sz="3200" b="1"/>
          </a:p>
          <a:p>
            <a:pPr marL="514350" indent="-514350">
              <a:buAutoNum type="arabicPeriod"/>
            </a:pPr>
            <a:r>
              <a:rPr lang="en-US" altLang="zh-CN" sz="3200" b="1"/>
              <a:t>	Yarn</a:t>
            </a:r>
            <a:endParaRPr lang="en-US" altLang="zh-CN" sz="3200" b="1"/>
          </a:p>
          <a:p>
            <a:pPr marL="514350" indent="-514350">
              <a:buAutoNum type="arabicPeriod"/>
            </a:pPr>
            <a:r>
              <a:rPr lang="en-US" altLang="zh-CN" sz="3200" b="1"/>
              <a:t>	HBase</a:t>
            </a:r>
            <a:endParaRPr lang="en-US" altLang="zh-CN" sz="3200" b="1"/>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什么是</a:t>
            </a:r>
            <a:r>
              <a:rPr lang="en-US" altLang="zh-CN"/>
              <a:t>H</a:t>
            </a:r>
            <a:r>
              <a:rPr lang="en-US" altLang="zh-CN"/>
              <a:t>adoop</a:t>
            </a:r>
            <a:endParaRPr lang="en-US" altLang="zh-CN"/>
          </a:p>
        </p:txBody>
      </p:sp>
      <p:sp>
        <p:nvSpPr>
          <p:cNvPr id="3" name="文本框 2"/>
          <p:cNvSpPr txBox="1"/>
          <p:nvPr/>
        </p:nvSpPr>
        <p:spPr>
          <a:xfrm>
            <a:off x="2360295" y="1475105"/>
            <a:ext cx="10482580" cy="922020"/>
          </a:xfrm>
          <a:prstGeom prst="rect">
            <a:avLst/>
          </a:prstGeom>
          <a:noFill/>
        </p:spPr>
        <p:txBody>
          <a:bodyPr wrap="none" rtlCol="0">
            <a:spAutoFit/>
          </a:bodyPr>
          <a:p>
            <a:r>
              <a:rPr lang="en-US" altLang="zh-CN"/>
              <a:t>Hadoop</a:t>
            </a:r>
            <a:r>
              <a:rPr lang="zh-CN" altLang="en-US"/>
              <a:t>是一个开源的可运行于大规模集群上的分布式文件系统和运行处理的基础框架。</a:t>
            </a:r>
            <a:endParaRPr lang="zh-CN" altLang="en-US"/>
          </a:p>
          <a:p>
            <a:r>
              <a:rPr lang="en-US" altLang="zh-CN"/>
              <a:t>Hadoop</a:t>
            </a:r>
            <a:r>
              <a:rPr lang="zh-CN" altLang="en-US"/>
              <a:t>擅长在普通机器搭建的集群上进行海量数据（结构化非结构化）的存储和离线处理。</a:t>
            </a:r>
            <a:endParaRPr lang="zh-CN" altLang="en-US"/>
          </a:p>
          <a:p>
            <a:r>
              <a:rPr lang="en-US" altLang="zh-CN"/>
              <a:t>Hadoop</a:t>
            </a:r>
            <a:r>
              <a:rPr lang="zh-CN" altLang="en-US"/>
              <a:t>就是一门用来处理大数据的技术，就是用来解决上述提到的分布式计算里面的</a:t>
            </a:r>
            <a:r>
              <a:rPr lang="en-US" altLang="zh-CN"/>
              <a:t>5</a:t>
            </a:r>
            <a:r>
              <a:rPr lang="zh-CN" altLang="en-US"/>
              <a:t>个技术难题的。</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Hadoop</a:t>
            </a:r>
            <a:r>
              <a:t>的由来</a:t>
            </a:r>
          </a:p>
        </p:txBody>
      </p:sp>
      <p:sp>
        <p:nvSpPr>
          <p:cNvPr id="3" name="矩形 2"/>
          <p:cNvSpPr/>
          <p:nvPr/>
        </p:nvSpPr>
        <p:spPr>
          <a:xfrm>
            <a:off x="593090" y="3820160"/>
            <a:ext cx="4502150" cy="5308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Google</a:t>
            </a:r>
            <a:r>
              <a:rPr lang="zh-CN" altLang="en-US"/>
              <a:t>云计算</a:t>
            </a:r>
            <a:endParaRPr lang="zh-CN" altLang="en-US"/>
          </a:p>
        </p:txBody>
      </p:sp>
      <p:sp>
        <p:nvSpPr>
          <p:cNvPr id="4" name="矩形 3"/>
          <p:cNvSpPr/>
          <p:nvPr/>
        </p:nvSpPr>
        <p:spPr>
          <a:xfrm>
            <a:off x="594360" y="4528185"/>
            <a:ext cx="1644650" cy="5568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MapReduce</a:t>
            </a:r>
            <a:endParaRPr lang="en-US" altLang="zh-CN"/>
          </a:p>
        </p:txBody>
      </p:sp>
      <p:sp>
        <p:nvSpPr>
          <p:cNvPr id="5" name="矩形 4"/>
          <p:cNvSpPr/>
          <p:nvPr/>
        </p:nvSpPr>
        <p:spPr>
          <a:xfrm>
            <a:off x="2440940" y="4528185"/>
            <a:ext cx="1518285" cy="5568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BigTable</a:t>
            </a:r>
            <a:endParaRPr lang="en-US" altLang="zh-CN"/>
          </a:p>
        </p:txBody>
      </p:sp>
      <p:sp>
        <p:nvSpPr>
          <p:cNvPr id="6" name="矩形 5"/>
          <p:cNvSpPr/>
          <p:nvPr/>
        </p:nvSpPr>
        <p:spPr>
          <a:xfrm>
            <a:off x="568960" y="5262245"/>
            <a:ext cx="3415665" cy="63182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GFS</a:t>
            </a:r>
            <a:endParaRPr lang="en-US" altLang="zh-CN"/>
          </a:p>
        </p:txBody>
      </p:sp>
      <p:sp>
        <p:nvSpPr>
          <p:cNvPr id="7" name="矩形 6"/>
          <p:cNvSpPr/>
          <p:nvPr/>
        </p:nvSpPr>
        <p:spPr>
          <a:xfrm>
            <a:off x="3985260" y="4503420"/>
            <a:ext cx="1109980" cy="13906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Ghubby</a:t>
            </a:r>
            <a:endParaRPr lang="en-US" altLang="zh-CN"/>
          </a:p>
        </p:txBody>
      </p:sp>
      <p:sp>
        <p:nvSpPr>
          <p:cNvPr id="9" name="圆角右箭头 8"/>
          <p:cNvSpPr/>
          <p:nvPr/>
        </p:nvSpPr>
        <p:spPr>
          <a:xfrm>
            <a:off x="1627505" y="1906270"/>
            <a:ext cx="813435" cy="1600200"/>
          </a:xfrm>
          <a:prstGeom prst="ben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solidFill>
                <a:schemeClr val="tx1"/>
              </a:solidFill>
            </a:endParaRPr>
          </a:p>
        </p:txBody>
      </p:sp>
      <p:sp>
        <p:nvSpPr>
          <p:cNvPr id="10" name="文本框 9"/>
          <p:cNvSpPr txBox="1"/>
          <p:nvPr/>
        </p:nvSpPr>
        <p:spPr>
          <a:xfrm>
            <a:off x="2641600" y="1315720"/>
            <a:ext cx="2424430" cy="922020"/>
          </a:xfrm>
          <a:prstGeom prst="rect">
            <a:avLst/>
          </a:prstGeom>
          <a:noFill/>
        </p:spPr>
        <p:txBody>
          <a:bodyPr wrap="none" rtlCol="0">
            <a:spAutoFit/>
          </a:bodyPr>
          <a:p>
            <a:r>
              <a:rPr lang="en-US" altLang="zh-CN"/>
              <a:t>GFS-&gt;HDFS</a:t>
            </a:r>
            <a:endParaRPr lang="en-US" altLang="zh-CN"/>
          </a:p>
          <a:p>
            <a:r>
              <a:rPr lang="en-US" altLang="zh-CN"/>
              <a:t>MapReduce-&gt;Hadoop</a:t>
            </a:r>
            <a:endParaRPr lang="en-US" altLang="zh-CN"/>
          </a:p>
          <a:p>
            <a:r>
              <a:rPr lang="en-US" altLang="zh-CN"/>
              <a:t>BigTable-&gt;HBae</a:t>
            </a:r>
            <a:endParaRPr lang="en-US" altLang="zh-CN"/>
          </a:p>
        </p:txBody>
      </p:sp>
      <p:sp>
        <p:nvSpPr>
          <p:cNvPr id="12" name="文本框 11"/>
          <p:cNvSpPr txBox="1"/>
          <p:nvPr/>
        </p:nvSpPr>
        <p:spPr>
          <a:xfrm>
            <a:off x="6132830" y="1417320"/>
            <a:ext cx="5720080" cy="3415030"/>
          </a:xfrm>
          <a:prstGeom prst="rect">
            <a:avLst/>
          </a:prstGeom>
          <a:noFill/>
        </p:spPr>
        <p:txBody>
          <a:bodyPr wrap="none" rtlCol="0">
            <a:spAutoFit/>
          </a:bodyPr>
          <a:p>
            <a:pPr algn="l"/>
            <a:r>
              <a:rPr lang="zh-CN" altLang="en-US"/>
              <a:t>Hadoop由Apache Soflware Foundation公司于2005</a:t>
            </a:r>
            <a:endParaRPr lang="zh-CN" altLang="en-US"/>
          </a:p>
          <a:p>
            <a:pPr algn="l"/>
            <a:r>
              <a:rPr lang="zh-CN" altLang="en-US"/>
              <a:t>年秋天作为Luccne的子项目Nutch的一- 部分正式引</a:t>
            </a:r>
            <a:endParaRPr lang="zh-CN" altLang="en-US"/>
          </a:p>
          <a:p>
            <a:pPr algn="l"/>
            <a:r>
              <a:rPr lang="zh-CN" altLang="en-US"/>
              <a:t>入。它受到最先由Giongle Lah开发的MapReduce和</a:t>
            </a:r>
            <a:endParaRPr lang="zh-CN" altLang="en-US"/>
          </a:p>
          <a:p>
            <a:pPr algn="l"/>
            <a:r>
              <a:rPr lang="zh-CN" altLang="en-US"/>
              <a:t>Google File System的启发。2006年3 月份，</a:t>
            </a:r>
            <a:endParaRPr lang="zh-CN" altLang="en-US"/>
          </a:p>
          <a:p>
            <a:pPr algn="l"/>
            <a:r>
              <a:rPr lang="zh-CN" altLang="en-US"/>
              <a:t>MapReduce和Nutch Distributed File System (NDFS)分</a:t>
            </a:r>
            <a:endParaRPr lang="zh-CN" altLang="en-US"/>
          </a:p>
          <a:p>
            <a:pPr algn="l"/>
            <a:r>
              <a:rPr lang="zh-CN" altLang="en-US"/>
              <a:t>别被纳入称为Hadoop的项目中。Hadoop 是最受</a:t>
            </a:r>
            <a:endParaRPr lang="zh-CN" altLang="en-US"/>
          </a:p>
          <a:p>
            <a:pPr algn="l"/>
            <a:r>
              <a:rPr lang="zh-CN" altLang="en-US"/>
              <a:t>欢迎的在Internet上对搜索关键字进行内容分类的工</a:t>
            </a:r>
            <a:endParaRPr lang="zh-CN" altLang="en-US"/>
          </a:p>
          <a:p>
            <a:pPr algn="l"/>
            <a:r>
              <a:rPr lang="zh-CN" altLang="en-US"/>
              <a:t>具，但它也可以解决许多要求极大伸缩性的问题。例</a:t>
            </a:r>
            <a:endParaRPr lang="zh-CN" altLang="en-US"/>
          </a:p>
          <a:p>
            <a:pPr algn="l"/>
            <a:r>
              <a:rPr lang="zh-CN" altLang="en-US"/>
              <a:t>如，如果您要grep一个10TB的巨型文件，会出现什</a:t>
            </a:r>
            <a:endParaRPr lang="zh-CN" altLang="en-US"/>
          </a:p>
          <a:p>
            <a:pPr algn="l"/>
            <a:r>
              <a:rPr lang="zh-CN" altLang="en-US"/>
              <a:t>么情况?在传统的系统上，这将斋安很长的时间。但</a:t>
            </a:r>
            <a:endParaRPr lang="zh-CN" altLang="en-US"/>
          </a:p>
          <a:p>
            <a:pPr algn="l"/>
            <a:r>
              <a:rPr lang="zh-CN" altLang="en-US"/>
              <a:t>是Hadoop在设计时就考虑到这些问题，因此能大大</a:t>
            </a:r>
            <a:endParaRPr lang="zh-CN" altLang="en-US"/>
          </a:p>
          <a:p>
            <a:pPr algn="l"/>
            <a:r>
              <a:rPr lang="zh-CN" altLang="en-US"/>
              <a:t>提高效率。</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1.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K_DARK_LIGHT" val="2"/>
  <p:tag name="KSO_WM_UNIT_SUBTYPE" val="h"/>
  <p:tag name="KSO_WM_UNIT_TYPE" val="i"/>
  <p:tag name="KSO_WM_UNIT_INDEX" val="1"/>
  <p:tag name="KSO_WM_UNIT_BK_DARK_LIGHT" val="2"/>
</p:tagLst>
</file>

<file path=ppt/tags/tag1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3.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104.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1.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SLIDE_BK_DARK_LIGHT" val="2"/>
  <p:tag name="KSO_WM_UNIT_SUBTYPE" val="h"/>
  <p:tag name="KSO_WM_UNIT_TYPE" val="i"/>
  <p:tag name="KSO_WM_UNIT_INDEX" val="1"/>
  <p:tag name="KSO_WM_UNIT_BK_DARK_LIGHT" val="2"/>
</p:tagLst>
</file>

<file path=ppt/tags/tag1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14.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SLIDE_BK_DARK_LIGHT" val="2"/>
  <p:tag name="KSO_WM_UNIT_SUBTYPE" val="h"/>
  <p:tag name="KSO_WM_UNIT_TYPE" val="i"/>
  <p:tag name="KSO_WM_UNIT_INDEX" val="1"/>
  <p:tag name="KSO_WM_UNIT_BK_DARK_LIGHT" val="2"/>
</p:tagLst>
</file>

<file path=ppt/tags/tag12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23.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K_DARK_LIGHT" val="2"/>
  <p:tag name="KSO_WM_UNIT_SUBTYPE" val="h"/>
  <p:tag name="KSO_WM_UNIT_TYPE" val="i"/>
  <p:tag name="KSO_WM_UNIT_INDEX" val="1"/>
  <p:tag name="KSO_WM_UNIT_BK_DARK_LIGHT" val="2"/>
</p:tagLst>
</file>

<file path=ppt/tags/tag133.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34.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220"/>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220"/>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5.xml><?xml version="1.0" encoding="utf-8"?>
<p:tagLst xmlns:p="http://schemas.openxmlformats.org/presentationml/2006/main">
  <p:tag name="KSO_WM_BEAUTIFY_FLAG" val="#wm#"/>
  <p:tag name="KSO_WM_TEMPLATE_SUBCATEGORY" val="0"/>
  <p:tag name="KSO_WM_TAG_VERSION" val="1.0"/>
  <p:tag name="KSO_WM_TEMPLATE_MASTER_TYPE" val="1"/>
  <p:tag name="KSO_WM_TEMPLATE_COLOR_TYPE" val="1"/>
  <p:tag name="KSO_WM_TEMPLATE_CATEGORY" val="custom"/>
  <p:tag name="KSO_WM_TEMPLATE_INDEX" val="20204220"/>
  <p:tag name="KSO_WM_TEMPLATE_MASTER_THUMB_INDEX" val="12"/>
  <p:tag name="KSO_WM_TEMPLATE_THUMBS_INDEX" val="1、4、7、8、9、13、14、15、16、17、20、23、26、27"/>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年终工作总结"/>
  <p:tag name="KSO_WM_TEMPLATE_CATEGORY" val="custom"/>
  <p:tag name="KSO_WM_TEMPLATE_INDEX" val="20204220"/>
  <p:tag name="KSO_WM_UNIT_ID" val="custom20204220_1*a*1"/>
</p:tagLst>
</file>

<file path=ppt/tags/tag147.xml><?xml version="1.0" encoding="utf-8"?>
<p:tagLst xmlns:p="http://schemas.openxmlformats.org/presentationml/2006/main">
  <p:tag name="KSO_WM_BEAUTIFY_FLAG" val="#wm#"/>
  <p:tag name="KSO_WM_TEMPLATE_SUBCATEGORY" val="0"/>
  <p:tag name="KSO_WM_SLIDE_ITEM_CNT" val="0"/>
  <p:tag name="KSO_WM_SLIDE_INDEX" val="1"/>
  <p:tag name="KSO_WM_TAG_VERSION" val="1.0"/>
  <p:tag name="KSO_WM_SLIDE_LAYOUT" val="a_b"/>
  <p:tag name="KSO_WM_SLIDE_LAYOUT_CNT" val="1_3"/>
  <p:tag name="KSO_WM_SLIDE_TYPE" val="title"/>
  <p:tag name="KSO_WM_SLIDE_SUBTYPE" val="pureTxt"/>
  <p:tag name="KSO_WM_TEMPLATE_MASTER_TYPE" val="1"/>
  <p:tag name="KSO_WM_TEMPLATE_COLOR_TYPE" val="1"/>
  <p:tag name="KSO_WM_TEMPLATE_CATEGORY" val="custom"/>
  <p:tag name="KSO_WM_TEMPLATE_INDEX" val="20204220"/>
  <p:tag name="KSO_WM_SLIDE_ID" val="custom20204220_1"/>
  <p:tag name="KSO_WM_TEMPLATE_MASTER_THUMB_INDEX" val="12"/>
  <p:tag name="KSO_WM_TEMPLATE_THUMBS_INDEX" val="1、4、7、8、9、13、14、15、16、17、20、23、26、27"/>
</p:tagLst>
</file>

<file path=ppt/tags/tag148.xml><?xml version="1.0" encoding="utf-8"?>
<p:tagLst xmlns:p="http://schemas.openxmlformats.org/presentationml/2006/main">
  <p:tag name="KSO_WM_UNIT_ISCONTENTSTITLE" val="1"/>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l_a"/>
  <p:tag name="KSO_WM_UNIT_INDEX" val="1_1"/>
  <p:tag name="KSO_WM_UNIT_LAYERLEVEL" val="1_1"/>
  <p:tag name="KSO_WM_TAG_VERSION" val="1.0"/>
  <p:tag name="KSO_WM_BEAUTIFY_FLAG" val="#wm#"/>
  <p:tag name="KSO_WM_UNIT_PRESET_TEXT" val="目录"/>
  <p:tag name="KSO_WM_TEMPLATE_CATEGORY" val="custom"/>
  <p:tag name="KSO_WM_TEMPLATE_INDEX" val="20204220"/>
  <p:tag name="KSO_WM_UNIT_ID" val="custom20204220_4*l_a*1_1"/>
  <p:tag name="KSO_WM_UNIT_TEXT_FILL_FORE_SCHEMECOLOR_INDEX" val="13"/>
  <p:tag name="KSO_WM_UNIT_TEXT_FILL_TYPE" val="1"/>
  <p:tag name="KSO_WM_UNIT_USESOURCEFORMAT_APPLY"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LAYERLEVEL" val="1_1"/>
  <p:tag name="KSO_WM_TAG_VERSION" val="1.0"/>
  <p:tag name="KSO_WM_BEAUTIFY_FLAG" val="#wm#"/>
  <p:tag name="KSO_WM_TEMPLATE_CATEGORY" val="custom"/>
  <p:tag name="KSO_WM_TEMPLATE_INDEX" val="20204220"/>
  <p:tag name="KSO_WM_UNIT_ID" val="custom20204220_4*l_i*1_1"/>
  <p:tag name="KSO_WM_UNIT_LINE_FORE_SCHEMECOLOR_INDEX" val="5"/>
  <p:tag name="KSO_WM_UNIT_LINE_FILL_TYPE" val="2"/>
  <p:tag name="KSO_WM_UNIT_TEXT_FILL_FORE_SCHEMECOLOR_INDEX" val="2"/>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LAYERLEVEL" val="1_1"/>
  <p:tag name="KSO_WM_TAG_VERSION" val="1.0"/>
  <p:tag name="KSO_WM_BEAUTIFY_FLAG" val="#wm#"/>
  <p:tag name="KSO_WM_TEMPLATE_CATEGORY" val="custom"/>
  <p:tag name="KSO_WM_TEMPLATE_INDEX" val="20204220"/>
  <p:tag name="KSO_WM_UNIT_ID" val="custom20204220_4*l_i*1_2"/>
  <p:tag name="KSO_WM_UNIT_LINE_FORE_SCHEMECOLOR_INDEX" val="5"/>
  <p:tag name="KSO_WM_UNIT_LINE_FILL_TYPE" val="2"/>
  <p:tag name="KSO_WM_UNIT_TEXT_FILL_FORE_SCHEMECOLOR_INDEX" val="2"/>
  <p:tag name="KSO_WM_UNIT_TEXT_FILL_TYPE" val="1"/>
  <p:tag name="KSO_WM_UNIT_USESOURCEFORMAT_APPLY" val="1"/>
</p:tagLst>
</file>

<file path=ppt/tags/tag151.xml><?xml version="1.0" encoding="utf-8"?>
<p:tagLst xmlns:p="http://schemas.openxmlformats.org/presentationml/2006/main">
  <p:tag name="KSO_WM_TEMPLATE_SUBCATEGORY" val="0"/>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SLIDE_LAYOUT" val="l"/>
  <p:tag name="KSO_WM_SLIDE_LAYOUT_CNT" val="1"/>
  <p:tag name="KSO_WM_TEMPLATE_MASTER_TYPE" val="1"/>
  <p:tag name="KSO_WM_TEMPLATE_COLOR_TYPE" val="1"/>
  <p:tag name="KSO_WM_TEMPLATE_CATEGORY" val="custom"/>
  <p:tag name="KSO_WM_TEMPLATE_INDEX" val="20204220"/>
  <p:tag name="KSO_WM_SLIDE_ID" val="custom20204220_4"/>
</p:tagLst>
</file>

<file path=ppt/tags/tag152.xml><?xml version="1.0" encoding="utf-8"?>
<p:tagLst xmlns:p="http://schemas.openxmlformats.org/presentationml/2006/main">
  <p:tag name="REFSHAPE" val="728110588"/>
  <p:tag name="KSO_WM_UNIT_PLACING_PICTURE_USER_VIEWPORT" val="{&quot;height&quot;:7515,&quot;width&quot;:11580}"/>
</p:tagLst>
</file>

<file path=ppt/tags/tag153.xml><?xml version="1.0" encoding="utf-8"?>
<p:tagLst xmlns:p="http://schemas.openxmlformats.org/presentationml/2006/main">
  <p:tag name="KSO_WM_BEAUTIFY_FLAG" val="#wm#"/>
  <p:tag name="KSO_WM_TEMPLATE_CATEGORY" val="custom"/>
  <p:tag name="KSO_WM_TEMPLATE_INDEX" val="20204220"/>
</p:tagLst>
</file>

<file path=ppt/tags/tag154.xml><?xml version="1.0" encoding="utf-8"?>
<p:tagLst xmlns:p="http://schemas.openxmlformats.org/presentationml/2006/main">
  <p:tag name="KSO_WM_BEAUTIFY_FLAG" val="#wm#"/>
  <p:tag name="KSO_WM_TEMPLATE_CATEGORY" val="custom"/>
  <p:tag name="KSO_WM_TEMPLATE_INDEX" val="20204220"/>
</p:tagLst>
</file>

<file path=ppt/tags/tag155.xml><?xml version="1.0" encoding="utf-8"?>
<p:tagLst xmlns:p="http://schemas.openxmlformats.org/presentationml/2006/main">
  <p:tag name="KSO_WM_BEAUTIFY_FLAG" val="#wm#"/>
  <p:tag name="KSO_WM_TEMPLATE_CATEGORY" val="custom"/>
  <p:tag name="KSO_WM_TEMPLATE_INDEX" val="20204220"/>
</p:tagLst>
</file>

<file path=ppt/tags/tag156.xml><?xml version="1.0" encoding="utf-8"?>
<p:tagLst xmlns:p="http://schemas.openxmlformats.org/presentationml/2006/main">
  <p:tag name="KSO_WM_BEAUTIFY_FLAG" val="#wm#"/>
  <p:tag name="KSO_WM_TEMPLATE_CATEGORY" val="custom"/>
  <p:tag name="KSO_WM_TEMPLATE_INDEX" val="20204220"/>
</p:tagLst>
</file>

<file path=ppt/tags/tag157.xml><?xml version="1.0" encoding="utf-8"?>
<p:tagLst xmlns:p="http://schemas.openxmlformats.org/presentationml/2006/main">
  <p:tag name="KSO_WM_UNIT_ISCONTENTSTITLE" val="1"/>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l_a"/>
  <p:tag name="KSO_WM_UNIT_INDEX" val="1_1"/>
  <p:tag name="KSO_WM_UNIT_LAYERLEVEL" val="1_1"/>
  <p:tag name="KSO_WM_TAG_VERSION" val="1.0"/>
  <p:tag name="KSO_WM_BEAUTIFY_FLAG" val="#wm#"/>
  <p:tag name="KSO_WM_UNIT_PRESET_TEXT" val="目录"/>
  <p:tag name="KSO_WM_TEMPLATE_CATEGORY" val="custom"/>
  <p:tag name="KSO_WM_TEMPLATE_INDEX" val="20204220"/>
  <p:tag name="KSO_WM_UNIT_ID" val="custom20204220_4*l_a*1_1"/>
  <p:tag name="KSO_WM_UNIT_TEXT_FILL_FORE_SCHEMECOLOR_INDEX" val="13"/>
  <p:tag name="KSO_WM_UNIT_TEXT_FILL_TYPE" val="1"/>
  <p:tag name="KSO_WM_UNIT_USESOURCEFORMAT_APPLY"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LAYERLEVEL" val="1_1"/>
  <p:tag name="KSO_WM_TAG_VERSION" val="1.0"/>
  <p:tag name="KSO_WM_BEAUTIFY_FLAG" val="#wm#"/>
  <p:tag name="KSO_WM_TEMPLATE_CATEGORY" val="custom"/>
  <p:tag name="KSO_WM_TEMPLATE_INDEX" val="20204220"/>
  <p:tag name="KSO_WM_UNIT_ID" val="custom20204220_4*l_i*1_1"/>
  <p:tag name="KSO_WM_UNIT_LINE_FORE_SCHEMECOLOR_INDEX" val="5"/>
  <p:tag name="KSO_WM_UNIT_LINE_FILL_TYPE" val="2"/>
  <p:tag name="KSO_WM_UNIT_TEXT_FILL_FORE_SCHEMECOLOR_INDEX" val="2"/>
  <p:tag name="KSO_WM_UNIT_TEXT_FILL_TYPE" val="1"/>
  <p:tag name="KSO_WM_UNIT_USESOURCEFORMAT_APPLY"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LAYERLEVEL" val="1_1"/>
  <p:tag name="KSO_WM_TAG_VERSION" val="1.0"/>
  <p:tag name="KSO_WM_BEAUTIFY_FLAG" val="#wm#"/>
  <p:tag name="KSO_WM_TEMPLATE_CATEGORY" val="custom"/>
  <p:tag name="KSO_WM_TEMPLATE_INDEX" val="20204220"/>
  <p:tag name="KSO_WM_UNIT_ID" val="custom20204220_4*l_i*1_2"/>
  <p:tag name="KSO_WM_UNIT_LINE_FORE_SCHEMECOLOR_INDEX" val="5"/>
  <p:tag name="KSO_WM_UNIT_LINE_FILL_TYPE" val="2"/>
  <p:tag name="KSO_WM_UNIT_TEXT_FILL_FORE_SCHEMECOLOR_INDEX" val="2"/>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TEMPLATE_SUBCATEGORY" val="0"/>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SLIDE_LAYOUT" val="l"/>
  <p:tag name="KSO_WM_SLIDE_LAYOUT_CNT" val="1"/>
  <p:tag name="KSO_WM_TEMPLATE_MASTER_TYPE" val="1"/>
  <p:tag name="KSO_WM_TEMPLATE_COLOR_TYPE" val="1"/>
  <p:tag name="KSO_WM_TEMPLATE_CATEGORY" val="custom"/>
  <p:tag name="KSO_WM_TEMPLATE_INDEX" val="20204220"/>
  <p:tag name="KSO_WM_SLIDE_ID" val="custom20204220_4"/>
</p:tagLst>
</file>

<file path=ppt/tags/tag161.xml><?xml version="1.0" encoding="utf-8"?>
<p:tagLst xmlns:p="http://schemas.openxmlformats.org/presentationml/2006/main">
  <p:tag name="KSO_WM_BEAUTIFY_FLAG" val="#wm#"/>
  <p:tag name="KSO_WM_TEMPLATE_CATEGORY" val="custom"/>
  <p:tag name="KSO_WM_TEMPLATE_INDEX" val="20204220"/>
</p:tagLst>
</file>

<file path=ppt/tags/tag162.xml><?xml version="1.0" encoding="utf-8"?>
<p:tagLst xmlns:p="http://schemas.openxmlformats.org/presentationml/2006/main">
  <p:tag name="KSO_WM_BEAUTIFY_FLAG" val="#wm#"/>
  <p:tag name="KSO_WM_TEMPLATE_CATEGORY" val="custom"/>
  <p:tag name="KSO_WM_TEMPLATE_INDEX" val="20204220"/>
</p:tagLst>
</file>

<file path=ppt/tags/tag163.xml><?xml version="1.0" encoding="utf-8"?>
<p:tagLst xmlns:p="http://schemas.openxmlformats.org/presentationml/2006/main">
  <p:tag name="REFSHAPE" val="819440644"/>
  <p:tag name="KSO_WM_UNIT_PLACING_PICTURE_USER_VIEWPORT" val="{&quot;height&quot;:7365,&quot;width&quot;:18450}"/>
</p:tagLst>
</file>

<file path=ppt/tags/tag164.xml><?xml version="1.0" encoding="utf-8"?>
<p:tagLst xmlns:p="http://schemas.openxmlformats.org/presentationml/2006/main">
  <p:tag name="KSO_WM_BEAUTIFY_FLAG" val="#wm#"/>
  <p:tag name="KSO_WM_TEMPLATE_CATEGORY" val="custom"/>
  <p:tag name="KSO_WM_TEMPLATE_INDEX" val="20204220"/>
</p:tagLst>
</file>

<file path=ppt/tags/tag165.xml><?xml version="1.0" encoding="utf-8"?>
<p:tagLst xmlns:p="http://schemas.openxmlformats.org/presentationml/2006/main">
  <p:tag name="KSO_WM_UNIT_ISCONTENTSTITLE" val="1"/>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l_a"/>
  <p:tag name="KSO_WM_UNIT_INDEX" val="1_1"/>
  <p:tag name="KSO_WM_UNIT_LAYERLEVEL" val="1_1"/>
  <p:tag name="KSO_WM_TAG_VERSION" val="1.0"/>
  <p:tag name="KSO_WM_BEAUTIFY_FLAG" val="#wm#"/>
  <p:tag name="KSO_WM_UNIT_PRESET_TEXT" val="目录"/>
  <p:tag name="KSO_WM_TEMPLATE_CATEGORY" val="custom"/>
  <p:tag name="KSO_WM_TEMPLATE_INDEX" val="20204220"/>
  <p:tag name="KSO_WM_UNIT_ID" val="custom20204220_4*l_a*1_1"/>
  <p:tag name="KSO_WM_UNIT_TEXT_FILL_FORE_SCHEMECOLOR_INDEX" val="13"/>
  <p:tag name="KSO_WM_UNIT_TEXT_FILL_TYPE" val="1"/>
  <p:tag name="KSO_WM_UNIT_USESOURCEFORMAT_APPLY"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LAYERLEVEL" val="1_1"/>
  <p:tag name="KSO_WM_TAG_VERSION" val="1.0"/>
  <p:tag name="KSO_WM_BEAUTIFY_FLAG" val="#wm#"/>
  <p:tag name="KSO_WM_TEMPLATE_CATEGORY" val="custom"/>
  <p:tag name="KSO_WM_TEMPLATE_INDEX" val="20204220"/>
  <p:tag name="KSO_WM_UNIT_ID" val="custom20204220_4*l_i*1_1"/>
  <p:tag name="KSO_WM_UNIT_LINE_FORE_SCHEMECOLOR_INDEX" val="5"/>
  <p:tag name="KSO_WM_UNIT_LINE_FILL_TYPE" val="2"/>
  <p:tag name="KSO_WM_UNIT_TEXT_FILL_FORE_SCHEMECOLOR_INDEX" val="2"/>
  <p:tag name="KSO_WM_UNIT_TEXT_FILL_TYPE" val="1"/>
  <p:tag name="KSO_WM_UNIT_USESOURCEFORMAT_APPLY"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LAYERLEVEL" val="1_1"/>
  <p:tag name="KSO_WM_TAG_VERSION" val="1.0"/>
  <p:tag name="KSO_WM_BEAUTIFY_FLAG" val="#wm#"/>
  <p:tag name="KSO_WM_TEMPLATE_CATEGORY" val="custom"/>
  <p:tag name="KSO_WM_TEMPLATE_INDEX" val="20204220"/>
  <p:tag name="KSO_WM_UNIT_ID" val="custom20204220_4*l_i*1_2"/>
  <p:tag name="KSO_WM_UNIT_LINE_FORE_SCHEMECOLOR_INDEX" val="5"/>
  <p:tag name="KSO_WM_UNIT_LINE_FILL_TYPE" val="2"/>
  <p:tag name="KSO_WM_UNIT_TEXT_FILL_FORE_SCHEMECOLOR_INDEX" val="2"/>
  <p:tag name="KSO_WM_UNIT_TEXT_FILL_TYPE" val="1"/>
  <p:tag name="KSO_WM_UNIT_USESOURCEFORMAT_APPLY" val="1"/>
</p:tagLst>
</file>

<file path=ppt/tags/tag168.xml><?xml version="1.0" encoding="utf-8"?>
<p:tagLst xmlns:p="http://schemas.openxmlformats.org/presentationml/2006/main">
  <p:tag name="KSO_WM_TEMPLATE_SUBCATEGORY" val="0"/>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SLIDE_LAYOUT" val="l"/>
  <p:tag name="KSO_WM_SLIDE_LAYOUT_CNT" val="1"/>
  <p:tag name="KSO_WM_TEMPLATE_MASTER_TYPE" val="1"/>
  <p:tag name="KSO_WM_TEMPLATE_COLOR_TYPE" val="1"/>
  <p:tag name="KSO_WM_TEMPLATE_CATEGORY" val="custom"/>
  <p:tag name="KSO_WM_TEMPLATE_INDEX" val="20204220"/>
  <p:tag name="KSO_WM_SLIDE_ID" val="custom20204220_4"/>
</p:tagLst>
</file>

<file path=ppt/tags/tag169.xml><?xml version="1.0" encoding="utf-8"?>
<p:tagLst xmlns:p="http://schemas.openxmlformats.org/presentationml/2006/main">
  <p:tag name="KSO_WM_BEAUTIFY_FLAG" val="#wm#"/>
  <p:tag name="KSO_WM_TEMPLATE_CATEGORY" val="custom"/>
  <p:tag name="KSO_WM_TEMPLATE_INDEX" val="2020422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BEAUTIFY_FLAG" val="#wm#"/>
  <p:tag name="KSO_WM_TEMPLATE_CATEGORY" val="custom"/>
  <p:tag name="KSO_WM_TEMPLATE_INDEX" val="20204220"/>
</p:tagLst>
</file>

<file path=ppt/tags/tag171.xml><?xml version="1.0" encoding="utf-8"?>
<p:tagLst xmlns:p="http://schemas.openxmlformats.org/presentationml/2006/main">
  <p:tag name="KSO_WM_BEAUTIFY_FLAG" val="#wm#"/>
  <p:tag name="KSO_WM_TEMPLATE_CATEGORY" val="custom"/>
  <p:tag name="KSO_WM_TEMPLATE_INDEX" val="20204220"/>
</p:tagLst>
</file>

<file path=ppt/tags/tag172.xml><?xml version="1.0" encoding="utf-8"?>
<p:tagLst xmlns:p="http://schemas.openxmlformats.org/presentationml/2006/main">
  <p:tag name="KSO_WM_BEAUTIFY_FLAG" val="#wm#"/>
  <p:tag name="KSO_WM_TEMPLATE_CATEGORY" val="custom"/>
  <p:tag name="KSO_WM_TEMPLATE_INDEX" val="20204220"/>
</p:tagLst>
</file>

<file path=ppt/tags/tag173.xml><?xml version="1.0" encoding="utf-8"?>
<p:tagLst xmlns:p="http://schemas.openxmlformats.org/presentationml/2006/main">
  <p:tag name="KSO_WM_BEAUTIFY_FLAG" val="#wm#"/>
  <p:tag name="KSO_WM_TEMPLATE_CATEGORY" val="custom"/>
  <p:tag name="KSO_WM_TEMPLATE_INDEX" val="20204220"/>
</p:tagLst>
</file>

<file path=ppt/tags/tag174.xml><?xml version="1.0" encoding="utf-8"?>
<p:tagLst xmlns:p="http://schemas.openxmlformats.org/presentationml/2006/main">
  <p:tag name="KSO_WM_BEAUTIFY_FLAG" val="#wm#"/>
  <p:tag name="KSO_WM_TEMPLATE_CATEGORY" val="custom"/>
  <p:tag name="KSO_WM_TEMPLATE_INDEX" val="20204220"/>
</p:tagLst>
</file>

<file path=ppt/tags/tag175.xml><?xml version="1.0" encoding="utf-8"?>
<p:tagLst xmlns:p="http://schemas.openxmlformats.org/presentationml/2006/main">
  <p:tag name="KSO_WM_BEAUTIFY_FLAG" val="#wm#"/>
  <p:tag name="KSO_WM_TEMPLATE_CATEGORY" val="custom"/>
  <p:tag name="KSO_WM_TEMPLATE_INDEX" val="20204220"/>
</p:tagLst>
</file>

<file path=ppt/tags/tag176.xml><?xml version="1.0" encoding="utf-8"?>
<p:tagLst xmlns:p="http://schemas.openxmlformats.org/presentationml/2006/main">
  <p:tag name="KSO_WM_BEAUTIFY_FLAG" val="#wm#"/>
  <p:tag name="KSO_WM_TEMPLATE_CATEGORY" val="custom"/>
  <p:tag name="KSO_WM_TEMPLATE_INDEX" val="20204220"/>
</p:tagLst>
</file>

<file path=ppt/tags/tag177.xml><?xml version="1.0" encoding="utf-8"?>
<p:tagLst xmlns:p="http://schemas.openxmlformats.org/presentationml/2006/main">
  <p:tag name="KSO_WM_BEAUTIFY_FLAG" val="#wm#"/>
  <p:tag name="KSO_WM_TEMPLATE_CATEGORY" val="custom"/>
  <p:tag name="KSO_WM_TEMPLATE_INDEX" val="20204220"/>
</p:tagLst>
</file>

<file path=ppt/tags/tag178.xml><?xml version="1.0" encoding="utf-8"?>
<p:tagLst xmlns:p="http://schemas.openxmlformats.org/presentationml/2006/main">
  <p:tag name="KSO_WM_BEAUTIFY_FLAG" val="#wm#"/>
  <p:tag name="KSO_WM_TEMPLATE_CATEGORY" val="custom"/>
  <p:tag name="KSO_WM_TEMPLATE_INDEX" val="20204220"/>
</p:tagLst>
</file>

<file path=ppt/tags/tag179.xml><?xml version="1.0" encoding="utf-8"?>
<p:tagLst xmlns:p="http://schemas.openxmlformats.org/presentationml/2006/main">
  <p:tag name="KSO_WM_UNIT_ISCONTENTSTITLE" val="1"/>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l_a"/>
  <p:tag name="KSO_WM_UNIT_INDEX" val="1_1"/>
  <p:tag name="KSO_WM_UNIT_LAYERLEVEL" val="1_1"/>
  <p:tag name="KSO_WM_TAG_VERSION" val="1.0"/>
  <p:tag name="KSO_WM_BEAUTIFY_FLAG" val="#wm#"/>
  <p:tag name="KSO_WM_UNIT_PRESET_TEXT" val="目录"/>
  <p:tag name="KSO_WM_TEMPLATE_CATEGORY" val="custom"/>
  <p:tag name="KSO_WM_TEMPLATE_INDEX" val="20204220"/>
  <p:tag name="KSO_WM_UNIT_ID" val="custom20204220_4*l_a*1_1"/>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LAYERLEVEL" val="1_1"/>
  <p:tag name="KSO_WM_TAG_VERSION" val="1.0"/>
  <p:tag name="KSO_WM_BEAUTIFY_FLAG" val="#wm#"/>
  <p:tag name="KSO_WM_TEMPLATE_CATEGORY" val="custom"/>
  <p:tag name="KSO_WM_TEMPLATE_INDEX" val="20204220"/>
  <p:tag name="KSO_WM_UNIT_ID" val="custom20204220_4*l_i*1_1"/>
  <p:tag name="KSO_WM_UNIT_LINE_FORE_SCHEMECOLOR_INDEX" val="5"/>
  <p:tag name="KSO_WM_UNIT_LINE_FILL_TYPE" val="2"/>
  <p:tag name="KSO_WM_UNIT_TEXT_FILL_FORE_SCHEMECOLOR_INDEX" val="2"/>
  <p:tag name="KSO_WM_UNIT_TEXT_FILL_TYPE" val="1"/>
  <p:tag name="KSO_WM_UNIT_USESOURCEFORMAT_APPLY"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LAYERLEVEL" val="1_1"/>
  <p:tag name="KSO_WM_TAG_VERSION" val="1.0"/>
  <p:tag name="KSO_WM_BEAUTIFY_FLAG" val="#wm#"/>
  <p:tag name="KSO_WM_TEMPLATE_CATEGORY" val="custom"/>
  <p:tag name="KSO_WM_TEMPLATE_INDEX" val="20204220"/>
  <p:tag name="KSO_WM_UNIT_ID" val="custom20204220_4*l_i*1_2"/>
  <p:tag name="KSO_WM_UNIT_LINE_FORE_SCHEMECOLOR_INDEX" val="5"/>
  <p:tag name="KSO_WM_UNIT_LINE_FILL_TYPE" val="2"/>
  <p:tag name="KSO_WM_UNIT_TEXT_FILL_FORE_SCHEMECOLOR_INDEX" val="2"/>
  <p:tag name="KSO_WM_UNIT_TEXT_FILL_TYPE" val="1"/>
  <p:tag name="KSO_WM_UNIT_USESOURCEFORMAT_APPLY" val="1"/>
</p:tagLst>
</file>

<file path=ppt/tags/tag182.xml><?xml version="1.0" encoding="utf-8"?>
<p:tagLst xmlns:p="http://schemas.openxmlformats.org/presentationml/2006/main">
  <p:tag name="KSO_WM_TEMPLATE_SUBCATEGORY" val="0"/>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SLIDE_LAYOUT" val="l"/>
  <p:tag name="KSO_WM_SLIDE_LAYOUT_CNT" val="1"/>
  <p:tag name="KSO_WM_TEMPLATE_MASTER_TYPE" val="1"/>
  <p:tag name="KSO_WM_TEMPLATE_COLOR_TYPE" val="1"/>
  <p:tag name="KSO_WM_TEMPLATE_CATEGORY" val="custom"/>
  <p:tag name="KSO_WM_TEMPLATE_INDEX" val="20204220"/>
  <p:tag name="KSO_WM_SLIDE_ID" val="custom20204220_4"/>
</p:tagLst>
</file>

<file path=ppt/tags/tag183.xml><?xml version="1.0" encoding="utf-8"?>
<p:tagLst xmlns:p="http://schemas.openxmlformats.org/presentationml/2006/main">
  <p:tag name="KSO_WM_BEAUTIFY_FLAG" val="#wm#"/>
  <p:tag name="KSO_WM_TEMPLATE_CATEGORY" val="custom"/>
  <p:tag name="KSO_WM_TEMPLATE_INDEX" val="20204220"/>
</p:tagLst>
</file>

<file path=ppt/tags/tag184.xml><?xml version="1.0" encoding="utf-8"?>
<p:tagLst xmlns:p="http://schemas.openxmlformats.org/presentationml/2006/main">
  <p:tag name="KSO_WM_BEAUTIFY_FLAG" val="#wm#"/>
  <p:tag name="KSO_WM_TEMPLATE_CATEGORY" val="custom"/>
  <p:tag name="KSO_WM_TEMPLATE_INDEX" val="20204220"/>
</p:tagLst>
</file>

<file path=ppt/tags/tag185.xml><?xml version="1.0" encoding="utf-8"?>
<p:tagLst xmlns:p="http://schemas.openxmlformats.org/presentationml/2006/main">
  <p:tag name="KSO_WM_BEAUTIFY_FLAG" val="#wm#"/>
  <p:tag name="KSO_WM_TEMPLATE_CATEGORY" val="custom"/>
  <p:tag name="KSO_WM_TEMPLATE_INDEX" val="20204220"/>
</p:tagLst>
</file>

<file path=ppt/tags/tag186.xml><?xml version="1.0" encoding="utf-8"?>
<p:tagLst xmlns:p="http://schemas.openxmlformats.org/presentationml/2006/main">
  <p:tag name="KSO_WM_UNIT_TABLE_BEAUTIFY" val="smartTable{1370ee5e-b3bc-4678-ae7d-cd0b0ef6287a}"/>
  <p:tag name="TABLE_RECT" val="17*171.088*926*286.2"/>
  <p:tag name="TABLE_EMPHASIZE_COLOR" val="14850714"/>
  <p:tag name="TABLE_ONEKEY_SKIN_IDX" val="1"/>
  <p:tag name="TABLE_SKINIDX" val="3"/>
  <p:tag name="TABLE_COLORIDX" val="h"/>
</p:tagLst>
</file>

<file path=ppt/tags/tag187.xml><?xml version="1.0" encoding="utf-8"?>
<p:tagLst xmlns:p="http://schemas.openxmlformats.org/presentationml/2006/main">
  <p:tag name="KSO_WM_BEAUTIFY_FLAG" val="#wm#"/>
  <p:tag name="KSO_WM_TEMPLATE_CATEGORY" val="custom"/>
  <p:tag name="KSO_WM_TEMPLATE_INDEX" val="20204220"/>
</p:tagLst>
</file>

<file path=ppt/tags/tag188.xml><?xml version="1.0" encoding="utf-8"?>
<p:tagLst xmlns:p="http://schemas.openxmlformats.org/presentationml/2006/main">
  <p:tag name="KSO_WM_BEAUTIFY_FLAG" val="#wm#"/>
  <p:tag name="KSO_WM_TEMPLATE_CATEGORY" val="custom"/>
  <p:tag name="KSO_WM_TEMPLATE_INDEX" val="20204220"/>
</p:tagLst>
</file>

<file path=ppt/tags/tag189.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SLIDE_BK_DARK_LIGHT" val="2"/>
  <p:tag name="KSO_WM_UNIT_SUBTYPE" val="h"/>
  <p:tag name="KSO_WM_UNIT_TYPE" val="i"/>
  <p:tag name="KSO_WM_UNIT_INDEX" val="1"/>
  <p:tag name="KSO_WM_UNIT_BK_DARK_LIGHT" val="2"/>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UNIT_TYPE" val="i"/>
</p:tagLst>
</file>

<file path=ppt/tags/tag191.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92.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93.xml><?xml version="1.0" encoding="utf-8"?>
<p:tagLst xmlns:p="http://schemas.openxmlformats.org/presentationml/2006/main">
  <p:tag name="KSO_WM_UNIT_ISCONTENTSTITLE" val="0"/>
  <p:tag name="KSO_WM_UNIT_PRESET_TEXT" val="点击输入大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200321_1*a*1"/>
  <p:tag name="KSO_WM_TEMPLATE_CATEGORY" val="diagram"/>
  <p:tag name="KSO_WM_TEMPLATE_INDEX" val="20200321"/>
  <p:tag name="KSO_WM_UNIT_LAYERLEVEL" val="1"/>
  <p:tag name="KSO_WM_TAG_VERSION" val="1.0"/>
  <p:tag name="KSO_WM_BEAUTIFY_FLAG" val="#wm#"/>
  <p:tag name="KSO_WM_UNIT_ISNUMDGMTITLE" val="0"/>
  <p:tag name="KSO_WM_UNIT_SHOW_EDIT_AREA_INDICATION" val="1"/>
  <p:tag name="KSO_WM_UNIT_PLACING_PICTURE_MD4" val="0"/>
  <p:tag name="KSO_WM_UNIT_DEFAULT_FONT" val="32;36;4"/>
  <p:tag name="KSO_WM_UNIT_BLOCK" val="0"/>
  <p:tag name="KSO_WM_UNIT_SM_LIMIT_TYPE" val="1"/>
  <p:tag name="KSO_WM_UNIT_SMARTLAYOUT_COMPRESS_INFO" val="{&#10;    &quot;id&quot;: &quot;2020-03-17T15:06:16&quot;,&#10;    &quot;max&quot;: 0.32496371171606597,&#10;    &quot;parentMax&quot;: {&#10;        &quot;max&quot;: 2.1784221150555894&#10;    },&#10;    &quot;topChanged&quot;: 0&#10;}&#10;"/>
  <p:tag name="KSO_WM_UNIT_TEXT_FILL_FORE_SCHEMECOLOR_INDEX_BRIGHTNESS" val="0.25"/>
  <p:tag name="KSO_WM_UNIT_TEXT_FILL_FORE_SCHEMECOLOR_INDEX" val="13"/>
  <p:tag name="KSO_WM_UNIT_TEXT_FILL_TYPE" val="1"/>
</p:tagLst>
</file>

<file path=ppt/tags/tag194.xml><?xml version="1.0" encoding="utf-8"?>
<p:tagLst xmlns:p="http://schemas.openxmlformats.org/presentationml/2006/main">
  <p:tag name="KSO_WM_UNIT_VALUE" val="1266*2031"/>
  <p:tag name="KSO_WM_UNIT_HIGHLIGHT" val="0"/>
  <p:tag name="KSO_WM_UNIT_COMPATIBLE" val="0"/>
  <p:tag name="KSO_WM_UNIT_DIAGRAM_ISNUMVISUAL" val="0"/>
  <p:tag name="KSO_WM_UNIT_DIAGRAM_ISREFERUNIT" val="0"/>
  <p:tag name="KSO_WM_UNIT_TYPE" val="d"/>
  <p:tag name="KSO_WM_UNIT_INDEX" val="1"/>
  <p:tag name="KSO_WM_UNIT_ID" val="diagram20200321_1*d*1"/>
  <p:tag name="KSO_WM_TEMPLATE_CATEGORY" val="diagram"/>
  <p:tag name="KSO_WM_TEMPLATE_INDEX" val="20200321"/>
  <p:tag name="KSO_WM_UNIT_LAYERLEVEL" val="1"/>
  <p:tag name="KSO_WM_TAG_VERSION" val="1.0"/>
  <p:tag name="KSO_WM_BEAUTIFY_FLAG" val="#wm#"/>
  <p:tag name="KSO_WM_UNIT_PLACING_PICTURE_INFO" val="{&quot;code&quot;:&quot;[1]&quot;,&quot;full_picture&quot;:false,&quot;last_crop_picture&quot;:&quot;[1]&quot;,&quot;scheme&quot;:&quot;1-1&quot;,&quot;spacing&quot;:6}"/>
  <p:tag name="KSO_WM_UNIT_SUPPORT_UNIT_TYPE" val="[&quot;all&quot;]"/>
  <p:tag name="KSO_WM_UNIT_PLACING_PICTURE_USER_VIEWPORT" val="{&quot;height&quot;:7185.3102362204727,&quot;width&quot;:11522.322834645669}"/>
  <p:tag name="KSO_WM_UNIT_PLACING_PICTURE_USER_RELATIVERECTANGLE" val="{&quot;bottom&quot;:0.00017000000000000001,&quot;left&quot;:0,&quot;right&quot;:0,&quot;top&quot;:0.00017000000000000001}"/>
  <p:tag name="KSO_WM_UNIT_PLACING_PICTURE_COLLAGE_RELATIVERECTANGLE" val="{&quot;bottom&quot;:0.00016999999999998112,&quot;left&quot;:0,&quot;right&quot;:0,&quot;top&quot;:0.00016999999999998112}"/>
  <p:tag name="KSO_WM_UNIT_PLACING_PICTURE_COLLAGE_VIEWPORT" val="{&quot;height&quot;:7185.3102362204736,&quot;width&quot;:11522.322834645671}"/>
  <p:tag name="KSO_WM_UNIT_PLACING_PICTURE_MD4" val="0"/>
  <p:tag name="KSO_WM_UNIT_BLOCK" val="0"/>
  <p:tag name="KSO_WM_UNIT_PLACING_PICTURE" val="43839.6939084144"/>
  <p:tag name="REFSHAPE" val="424296644"/>
</p:tagLst>
</file>

<file path=ppt/tags/tag195.xml><?xml version="1.0" encoding="utf-8"?>
<p:tagLst xmlns:p="http://schemas.openxmlformats.org/presentationml/2006/main">
  <p:tag name="KSO_WM_UNIT_PRESET_TEXT" val="点击输入正文"/>
  <p:tag name="KSO_WM_UNIT_NOCLEAR" val="0"/>
  <p:tag name="KSO_WM_UNIT_VALUE" val="154"/>
  <p:tag name="KSO_WM_UNIT_HIGHLIGHT" val="0"/>
  <p:tag name="KSO_WM_UNIT_COMPATIBLE" val="0"/>
  <p:tag name="KSO_WM_UNIT_DIAGRAM_ISNUMVISUAL" val="0"/>
  <p:tag name="KSO_WM_UNIT_DIAGRAM_ISREFERUNIT" val="0"/>
  <p:tag name="KSO_WM_UNIT_TYPE" val="f"/>
  <p:tag name="KSO_WM_UNIT_INDEX" val="1"/>
  <p:tag name="KSO_WM_UNIT_ID" val="diagram20200321_1*f*1"/>
  <p:tag name="KSO_WM_TEMPLATE_CATEGORY" val="diagram"/>
  <p:tag name="KSO_WM_TEMPLATE_INDEX" val="20200321"/>
  <p:tag name="KSO_WM_UNIT_LAYERLEVEL" val="1"/>
  <p:tag name="KSO_WM_TAG_VERSION" val="1.0"/>
  <p:tag name="KSO_WM_BEAUTIFY_FLAG" val="#wm#"/>
  <p:tag name="KSO_WM_UNIT_SHOW_EDIT_AREA_INDICATION" val="1"/>
  <p:tag name="KSO_WM_UNIT_PLACING_PICTURE_MD4" val="0"/>
  <p:tag name="KSO_WM_UNIT_DEFAULT_FONT" val="14;18;2"/>
  <p:tag name="KSO_WM_UNIT_BLOCK" val="0"/>
  <p:tag name="KSO_WM_UNIT_TEXT_FILL_FORE_SCHEMECOLOR_INDEX_BRIGHTNESS" val="0.35"/>
  <p:tag name="KSO_WM_UNIT_TEXT_FILL_FORE_SCHEMECOLOR_INDEX" val="13"/>
  <p:tag name="KSO_WM_UNIT_TEXT_FILL_TYPE" val="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321_1*i*2"/>
  <p:tag name="KSO_WM_TEMPLATE_CATEGORY" val="diagram"/>
  <p:tag name="KSO_WM_TEMPLATE_INDEX" val="20200321"/>
  <p:tag name="KSO_WM_UNIT_LAYERLEVEL" val="1"/>
  <p:tag name="KSO_WM_TAG_VERSION" val="1.0"/>
  <p:tag name="KSO_WM_BEAUTIFY_FLAG" val="#wm#"/>
  <p:tag name="KSO_WM_UNIT_PLACING_PICTURE_MD4" val="0"/>
  <p:tag name="KSO_WM_UNIT_SM_LIMIT_TYPE" val="1"/>
  <p:tag name="KSO_WM_UNIT_LINE_FORE_SCHEMECOLOR_INDEX_BRIGHTNESS" val="0.25"/>
  <p:tag name="KSO_WM_UNIT_LINE_FORE_SCHEMECOLOR_INDEX" val="13"/>
  <p:tag name="KSO_WM_UNIT_LINE_FILL_TYPE" val="2"/>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321_1*i*3"/>
  <p:tag name="KSO_WM_TEMPLATE_CATEGORY" val="diagram"/>
  <p:tag name="KSO_WM_TEMPLATE_INDEX" val="20200321"/>
  <p:tag name="KSO_WM_UNIT_LAYERLEVEL" val="1"/>
  <p:tag name="KSO_WM_TAG_VERSION" val="1.0"/>
  <p:tag name="KSO_WM_BEAUTIFY_FLAG" val="#wm#"/>
  <p:tag name="KSO_WM_UNIT_PLACING_PICTURE_MD4" val="0"/>
  <p:tag name="KSO_WM_UNIT_SM_LIMIT_TYPE" val="1"/>
  <p:tag name="KSO_WM_UNIT_LINE_FORE_SCHEMECOLOR_INDEX_BRIGHTNESS" val="0.25"/>
  <p:tag name="KSO_WM_UNIT_LINE_FORE_SCHEMECOLOR_INDEX" val="13"/>
  <p:tag name="KSO_WM_UNIT_LINE_FILL_TYPE" val="2"/>
</p:tagLst>
</file>

<file path=ppt/tags/tag198.xml><?xml version="1.0" encoding="utf-8"?>
<p:tagLst xmlns:p="http://schemas.openxmlformats.org/presentationml/2006/main">
  <p:tag name="KSO_WM_BEAUTIFY_FLAG" val="#wm#"/>
  <p:tag name="KSO_WM_TEMPLATE_CATEGORY" val="diagram"/>
  <p:tag name="KSO_WM_TEMPLATE_INDEX" val="20200321"/>
  <p:tag name="KSO_WM_SLIDE_ID" val="diagram20200321_1"/>
  <p:tag name="KSO_WM_TEMPLATE_SUBCATEGORY" val="11"/>
  <p:tag name="KSO_WM_SLIDE_ITEM_CNT" val="0"/>
  <p:tag name="KSO_WM_SLIDE_INDEX" val="1"/>
  <p:tag name="KSO_WM_TAG_VERSION" val="1.0"/>
  <p:tag name="KSO_WM_SLIDE_LAYOUT" val="a_d_f"/>
  <p:tag name="KSO_WM_SLIDE_LAYOUT_CNT" val="1_1_1"/>
  <p:tag name="KSO_WM_SLIDE_TYPE" val="text"/>
  <p:tag name="KSO_WM_SLIDE_SUBTYPE" val="picTxt"/>
  <p:tag name="KSO_WM_SLIDE_SIZE" val="866*458"/>
  <p:tag name="KSO_WM_SLIDE_POSITION" val="47*34"/>
  <p:tag name="KSO_WM_TEMPLATE_MASTER_TYPE" val="0"/>
  <p:tag name="KSO_WM_TEMPLATE_COLOR_TYPE" val="1"/>
  <p:tag name="KSO_WM_UNIT_SHOW_EDIT_AREA_INDICATION" val="1"/>
  <p:tag name="KSO_WM_SLIDE_LAYOUT_INFO" val="{&#10;    &quot;backgroundInfo&quot;: [&#10;        {&#10;            &quot;bottom&quot;: 0,&#10;            &quot;bottomAbs&quot;: false,&#10;            &quot;left&quot;: 0,&#10;            &quot;leftAbs&quot;: false,&#10;            &quot;right&quot;: 0,&#10;            &quot;rightAbs&quot;: false,&#10;            &quot;top&quot;: 0,&#10;            &quot;topAbs&quot;: false,&#10;            &quot;type&quot;: &quot;general&quot;&#10;        },&#10;        {&#10;            &quot;bottom&quot;: 0,&#10;            &quot;bottomAbs&quot;: false,&#10;            &quot;left&quot;: 0,&#10;            &quot;leftAbs&quot;: false,&#10;            &quot;right&quot;: 0,&#10;            &quot;rightAbs&quot;: false,&#10;            &quot;top&quot;: 0,&#10;            &quot;topAbs&quot;: false,&#10;            &quot;type&quot;: &quot;frame&quot;&#10;        }&#10;    ],&#10;    &quot;id&quot;: &quot;2020-03-17T15:06:16&quot;,&#10;    &quot;maxSize&quot;: {&#10;        &quot;size1&quot;: 32.799999999999997&#10;    },&#10;    &quot;minSize&quot;: {&#10;        &quot;size1&quot;: 24.600000000000001&#10;    },&#10;    &quot;normalSize&quot;: {&#10;        &quot;size1&quot;: 25.003411502788072&#10;    },&#10;    &quot;subLayout&quot;: [&#10;        {&#10;            &quot;horizontalAlign&quot;: 0,&#10;            &quot;id&quot;: &quot;2020-03-17T15:06:16&quot;,&#10;            &quot;margin&quot;: {&#10;                &quot;bottom&quot;: 1.2439998388290405,&#10;                &quot;left&quot;: 1.690000057220459,&#10;                &quot;right&quot;: 1.690000057220459,&#10;                &quot;top&quot;: 1.690000057220459&#10;            },&#10;            &quot;type&quot;: 0,&#10;            &quot;verticalAlign&quot;: 1&#10;        },&#10;        {&#10;            &quot;backgroundInfo&quot;: [&#10;                {&#10;                    &quot;bottom&quot;: 0.058357569999999998,&#10;                    &quot;bottomAbs&quot;: false,&#10;                    &quot;left&quot;: 0,&#10;                    &quot;leftAbs&quot;: false,&#10;                    &quot;right&quot;: 0,&#10;                    &quot;rightAbs&quot;: false,&#10;                    &quot;top&quot;: -0.058357569999999998,&#10;                    &quot;topAbs&quot;: false,&#10;                    &quot;type&quot;: &quot;bottomTop&quot;&#10;                }&#10;            ],&#10;            &quot;direction&quot;: 1,&#10;            &quot;id&quot;: &quot;2020-03-17T15:06:16&quot;,&#10;            &quot;maxSize&quot;: {&#10;                &quot;size1&quot;: 68.099999999999994&#10;            },&#10;            &quot;minSize&quot;: {&#10;                &quot;size1&quot;: 36.200000000000003&#10;            },&#10;            &quot;normalSize&quot;: {&#10;                &quot;size1&quot;: 62.318750000000001&#10;            },&#10;            &quot;subLayout&quot;: [&#10;                {&#10;                    &quot;horizontalAlign&quot;: 0,&#10;                    &quot;id&quot;: &quot;2020-03-17T15:06:16&quot;,&#10;                    &quot;margin&quot;: {&#10;                        &quot;bottom&quot;: 1.690000057220459,&#10;                        &quot;left&quot;: 1.7029999494552612,&#10;                        &quot;right&quot;: 1.034000039100647,&#10;                        &quot;top&quot;: 0.026000002399086952&#10;                    },&#10;                    &quot;marginOverLayout&quot;: {&#10;                        &quot;bottom&quot;: 1.690000057220459,&#10;                        &quot;left&quot;: 1.7029999494552612,&#10;                        &quot;right&quot;: 1.034000039100647,&#10;                        &quot;top&quot;: 0.026000002399086952&#10;                    },&#10;                    &quot;type&quot;: 1,&#10;                    &quot;verticalAlign&quot;: 1&#10;                },&#10;                {&#10;                    &quot;horizontalAlign&quot;: 0,&#10;                    &quot;id&quot;: &quot;2020-03-17T15:06:16&quot;,&#10;                    &quot;margin&quot;: {&#10;                        &quot;bottom&quot;: 1.690000057220459,&#10;                        &quot;left&quot;: 0.026000002399086952,&#10;                        &quot;right&quot;: 1.690000057220459,&#10;                        &quot;top&quot;: 0.026000002399086952&#10;                    },&#10;                    &quot;type&quot;: 0,&#10;                    &quot;verticalAlign&quot;: 1&#10;                }&#10;            ],&#10;            &quot;type&quot;: 0&#10;        }&#10;    ],&#10;    &quot;type&quot;: 1&#10;}&#10;"/>
  <p:tag name="KSO_WM_SLIDE_CAN_ADD_NAVIGATION" val="1"/>
  <p:tag name="KSO_WM_SLIDE_BACKGROUND" val="[&quot;general&quot;,&quot;frame&quot;,&quot;bottomTop&quot;]"/>
  <p:tag name="KSO_WM_SLIDE_RATIO" val="1.777778"/>
  <p:tag name="KSO_WM_SLIDE_BK_DARK_LIGHT" val="2"/>
  <p:tag name="KSO_WM_SLIDE_BACKGROUND_TYPE" val="bottomTop"/>
</p:tagLst>
</file>

<file path=ppt/tags/tag199.xml><?xml version="1.0" encoding="utf-8"?>
<p:tagLst xmlns:p="http://schemas.openxmlformats.org/presentationml/2006/main">
  <p:tag name="KSO_WM_BEAUTIFY_FLAG" val="#wm#"/>
  <p:tag name="KSO_WM_TEMPLATE_CATEGORY" val="custom"/>
  <p:tag name="KSO_WM_TEMPLATE_INDEX" val="20204220"/>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BEAUTIFY_FLAG" val="#wm#"/>
  <p:tag name="KSO_WM_TEMPLATE_CATEGORY" val="custom"/>
  <p:tag name="KSO_WM_TEMPLATE_INDEX" val="20204220"/>
</p:tagLst>
</file>

<file path=ppt/tags/tag201.xml><?xml version="1.0" encoding="utf-8"?>
<p:tagLst xmlns:p="http://schemas.openxmlformats.org/presentationml/2006/main">
  <p:tag name="KSO_WM_BEAUTIFY_FLAG" val="#wm#"/>
  <p:tag name="KSO_WM_TEMPLATE_CATEGORY" val="custom"/>
  <p:tag name="KSO_WM_TEMPLATE_INDEX" val="20204220"/>
</p:tagLst>
</file>

<file path=ppt/tags/tag202.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SLIDE_BK_DARK_LIGHT" val="2"/>
  <p:tag name="KSO_WM_UNIT_SUBTYPE" val="h"/>
  <p:tag name="KSO_WM_UNIT_TYPE" val="i"/>
  <p:tag name="KSO_WM_UNIT_INDEX" val="1"/>
  <p:tag name="KSO_WM_UNIT_BK_DARK_LIGHT" val="2"/>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0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UNIT_TYPE" val="i"/>
</p:tagLst>
</file>

<file path=ppt/tags/tag204.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205.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206.xml><?xml version="1.0" encoding="utf-8"?>
<p:tagLst xmlns:p="http://schemas.openxmlformats.org/presentationml/2006/main">
  <p:tag name="KSO_WM_UNIT_ISCONTENTSTITLE" val="0"/>
  <p:tag name="KSO_WM_UNIT_PRESET_TEXT" val="点击输入大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200321_1*a*1"/>
  <p:tag name="KSO_WM_TEMPLATE_CATEGORY" val="diagram"/>
  <p:tag name="KSO_WM_TEMPLATE_INDEX" val="20200321"/>
  <p:tag name="KSO_WM_UNIT_LAYERLEVEL" val="1"/>
  <p:tag name="KSO_WM_TAG_VERSION" val="1.0"/>
  <p:tag name="KSO_WM_BEAUTIFY_FLAG" val="#wm#"/>
  <p:tag name="KSO_WM_UNIT_ISNUMDGMTITLE" val="0"/>
  <p:tag name="KSO_WM_UNIT_SHOW_EDIT_AREA_INDICATION" val="1"/>
  <p:tag name="KSO_WM_UNIT_PLACING_PICTURE_MD4" val="0"/>
  <p:tag name="KSO_WM_UNIT_DEFAULT_FONT" val="32;36;4"/>
  <p:tag name="KSO_WM_UNIT_BLOCK" val="0"/>
  <p:tag name="KSO_WM_UNIT_SM_LIMIT_TYPE" val="1"/>
  <p:tag name="KSO_WM_UNIT_SMARTLAYOUT_COMPRESS_INFO" val="{&#10;    &quot;id&quot;: &quot;2020-03-17T15:50:35&quot;,&#10;    &quot;max&quot;: 0.32496371171606597,&#10;    &quot;parentMax&quot;: {&#10;        &quot;max&quot;: 2.1784221150555894&#10;    },&#10;    &quot;topChanged&quot;: 0&#10;}&#10;"/>
  <p:tag name="KSO_WM_UNIT_TEXT_FILL_FORE_SCHEMECOLOR_INDEX_BRIGHTNESS" val="0.25"/>
  <p:tag name="KSO_WM_UNIT_TEXT_FILL_FORE_SCHEMECOLOR_INDEX" val="13"/>
  <p:tag name="KSO_WM_UNIT_TEXT_FILL_TYPE" val="1"/>
</p:tagLst>
</file>

<file path=ppt/tags/tag207.xml><?xml version="1.0" encoding="utf-8"?>
<p:tagLst xmlns:p="http://schemas.openxmlformats.org/presentationml/2006/main">
  <p:tag name="KSO_WM_UNIT_VALUE" val="1266*2031"/>
  <p:tag name="KSO_WM_UNIT_HIGHLIGHT" val="0"/>
  <p:tag name="KSO_WM_UNIT_COMPATIBLE" val="0"/>
  <p:tag name="KSO_WM_UNIT_DIAGRAM_ISNUMVISUAL" val="0"/>
  <p:tag name="KSO_WM_UNIT_DIAGRAM_ISREFERUNIT" val="0"/>
  <p:tag name="KSO_WM_UNIT_TYPE" val="d"/>
  <p:tag name="KSO_WM_UNIT_INDEX" val="1"/>
  <p:tag name="KSO_WM_UNIT_ID" val="diagram20200321_1*d*1"/>
  <p:tag name="KSO_WM_TEMPLATE_CATEGORY" val="diagram"/>
  <p:tag name="KSO_WM_TEMPLATE_INDEX" val="20200321"/>
  <p:tag name="KSO_WM_UNIT_LAYERLEVEL" val="1"/>
  <p:tag name="KSO_WM_TAG_VERSION" val="1.0"/>
  <p:tag name="KSO_WM_BEAUTIFY_FLAG" val="#wm#"/>
  <p:tag name="KSO_WM_UNIT_PLACING_PICTURE_INFO" val="{&quot;code&quot;:&quot;[1]&quot;,&quot;full_picture&quot;:false,&quot;last_crop_picture&quot;:&quot;[1]&quot;,&quot;scheme&quot;:&quot;1-1&quot;,&quot;spacing&quot;:6}"/>
  <p:tag name="KSO_WM_UNIT_SUPPORT_UNIT_TYPE" val="[&quot;all&quot;]"/>
  <p:tag name="KSO_WM_UNIT_PLACING_PICTURE_USER_VIEWPORT" val="{&quot;height&quot;:7185.3102362204727,&quot;width&quot;:11522.322834645669}"/>
  <p:tag name="KSO_WM_UNIT_PLACING_PICTURE_USER_RELATIVERECTANGLE" val="{&quot;bottom&quot;:0.00017000000000000001,&quot;left&quot;:0,&quot;right&quot;:0,&quot;top&quot;:0.00017000000000000001}"/>
  <p:tag name="KSO_WM_UNIT_PLACING_PICTURE_COLLAGE_RELATIVERECTANGLE" val="{&quot;bottom&quot;:0.00016999999999998112,&quot;left&quot;:0,&quot;right&quot;:0,&quot;top&quot;:0.00016999999999998112}"/>
  <p:tag name="KSO_WM_UNIT_PLACING_PICTURE_COLLAGE_VIEWPORT" val="{&quot;height&quot;:7185.3102362204736,&quot;width&quot;:11522.322834645671}"/>
  <p:tag name="KSO_WM_UNIT_PLACING_PICTURE_MD4" val="0"/>
  <p:tag name="KSO_WM_UNIT_BLOCK" val="0"/>
  <p:tag name="KSO_WM_UNIT_PLACING_PICTURE" val="43839.6939084144"/>
  <p:tag name="REFSHAPE" val="542696324"/>
  <p:tag name="KSO_WM_UNIT_PICTURE_CLIP_FLAG" val="0"/>
</p:tagLst>
</file>

<file path=ppt/tags/tag208.xml><?xml version="1.0" encoding="utf-8"?>
<p:tagLst xmlns:p="http://schemas.openxmlformats.org/presentationml/2006/main">
  <p:tag name="KSO_WM_UNIT_PRESET_TEXT" val="点击输入正文"/>
  <p:tag name="KSO_WM_UNIT_NOCLEAR" val="0"/>
  <p:tag name="KSO_WM_UNIT_VALUE" val="154"/>
  <p:tag name="KSO_WM_UNIT_HIGHLIGHT" val="0"/>
  <p:tag name="KSO_WM_UNIT_COMPATIBLE" val="0"/>
  <p:tag name="KSO_WM_UNIT_DIAGRAM_ISNUMVISUAL" val="0"/>
  <p:tag name="KSO_WM_UNIT_DIAGRAM_ISREFERUNIT" val="0"/>
  <p:tag name="KSO_WM_UNIT_TYPE" val="f"/>
  <p:tag name="KSO_WM_UNIT_INDEX" val="1"/>
  <p:tag name="KSO_WM_UNIT_ID" val="diagram20200321_1*f*1"/>
  <p:tag name="KSO_WM_TEMPLATE_CATEGORY" val="diagram"/>
  <p:tag name="KSO_WM_TEMPLATE_INDEX" val="20200321"/>
  <p:tag name="KSO_WM_UNIT_LAYERLEVEL" val="1"/>
  <p:tag name="KSO_WM_TAG_VERSION" val="1.0"/>
  <p:tag name="KSO_WM_BEAUTIFY_FLAG" val="#wm#"/>
  <p:tag name="KSO_WM_UNIT_SHOW_EDIT_AREA_INDICATION" val="1"/>
  <p:tag name="KSO_WM_UNIT_PLACING_PICTURE_MD4" val="0"/>
  <p:tag name="KSO_WM_UNIT_DEFAULT_FONT" val="14;18;2"/>
  <p:tag name="KSO_WM_UNIT_BLOCK" val="0"/>
  <p:tag name="KSO_WM_UNIT_TEXT_FILL_FORE_SCHEMECOLOR_INDEX_BRIGHTNESS" val="0.35"/>
  <p:tag name="KSO_WM_UNIT_TEXT_FILL_FORE_SCHEMECOLOR_INDEX" val="13"/>
  <p:tag name="KSO_WM_UNIT_TEXT_FILL_TYPE" val="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321_1*i*2"/>
  <p:tag name="KSO_WM_TEMPLATE_CATEGORY" val="diagram"/>
  <p:tag name="KSO_WM_TEMPLATE_INDEX" val="20200321"/>
  <p:tag name="KSO_WM_UNIT_LAYERLEVEL" val="1"/>
  <p:tag name="KSO_WM_TAG_VERSION" val="1.0"/>
  <p:tag name="KSO_WM_BEAUTIFY_FLAG" val="#wm#"/>
  <p:tag name="KSO_WM_UNIT_PLACING_PICTURE_MD4" val="0"/>
  <p:tag name="KSO_WM_UNIT_SM_LIMIT_TYPE" val="1"/>
  <p:tag name="KSO_WM_UNIT_LINE_FORE_SCHEMECOLOR_INDEX_BRIGHTNESS" val="0.25"/>
  <p:tag name="KSO_WM_UNIT_LINE_FORE_SCHEMECOLOR_INDEX" val="13"/>
  <p:tag name="KSO_WM_UNIT_LINE_FILL_TYPE"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321_1*i*3"/>
  <p:tag name="KSO_WM_TEMPLATE_CATEGORY" val="diagram"/>
  <p:tag name="KSO_WM_TEMPLATE_INDEX" val="20200321"/>
  <p:tag name="KSO_WM_UNIT_LAYERLEVEL" val="1"/>
  <p:tag name="KSO_WM_TAG_VERSION" val="1.0"/>
  <p:tag name="KSO_WM_BEAUTIFY_FLAG" val="#wm#"/>
  <p:tag name="KSO_WM_UNIT_PLACING_PICTURE_MD4" val="0"/>
  <p:tag name="KSO_WM_UNIT_SM_LIMIT_TYPE" val="1"/>
  <p:tag name="KSO_WM_UNIT_LINE_FORE_SCHEMECOLOR_INDEX_BRIGHTNESS" val="0.25"/>
  <p:tag name="KSO_WM_UNIT_LINE_FORE_SCHEMECOLOR_INDEX" val="13"/>
  <p:tag name="KSO_WM_UNIT_LINE_FILL_TYPE" val="2"/>
</p:tagLst>
</file>

<file path=ppt/tags/tag211.xml><?xml version="1.0" encoding="utf-8"?>
<p:tagLst xmlns:p="http://schemas.openxmlformats.org/presentationml/2006/main">
  <p:tag name="KSO_WM_BEAUTIFY_FLAG" val="#wm#"/>
  <p:tag name="KSO_WM_TEMPLATE_CATEGORY" val="diagram"/>
  <p:tag name="KSO_WM_TEMPLATE_INDEX" val="20200321"/>
  <p:tag name="KSO_WM_SLIDE_ID" val="diagram20200321_1"/>
  <p:tag name="KSO_WM_TEMPLATE_SUBCATEGORY" val="11"/>
  <p:tag name="KSO_WM_SLIDE_ITEM_CNT" val="0"/>
  <p:tag name="KSO_WM_SLIDE_INDEX" val="1"/>
  <p:tag name="KSO_WM_TAG_VERSION" val="1.0"/>
  <p:tag name="KSO_WM_SLIDE_LAYOUT" val="a_d_f"/>
  <p:tag name="KSO_WM_SLIDE_LAYOUT_CNT" val="1_1_1"/>
  <p:tag name="KSO_WM_SLIDE_TYPE" val="text"/>
  <p:tag name="KSO_WM_SLIDE_SUBTYPE" val="picTxt"/>
  <p:tag name="KSO_WM_SLIDE_SIZE" val="866*458"/>
  <p:tag name="KSO_WM_SLIDE_POSITION" val="47*34"/>
  <p:tag name="KSO_WM_TEMPLATE_MASTER_TYPE" val="0"/>
  <p:tag name="KSO_WM_TEMPLATE_COLOR_TYPE" val="1"/>
  <p:tag name="KSO_WM_UNIT_SHOW_EDIT_AREA_INDICATION" val="1"/>
  <p:tag name="KSO_WM_SLIDE_LAYOUT_INFO" val="{&#10;    &quot;backgroundInfo&quot;: [&#10;        {&#10;            &quot;bottom&quot;: 0,&#10;            &quot;bottomAbs&quot;: false,&#10;            &quot;left&quot;: 0,&#10;            &quot;leftAbs&quot;: false,&#10;            &quot;right&quot;: 0,&#10;            &quot;rightAbs&quot;: false,&#10;            &quot;top&quot;: 0,&#10;            &quot;topAbs&quot;: false,&#10;            &quot;type&quot;: &quot;general&quot;&#10;        },&#10;        {&#10;            &quot;bottom&quot;: 0,&#10;            &quot;bottomAbs&quot;: false,&#10;            &quot;left&quot;: 0,&#10;            &quot;leftAbs&quot;: false,&#10;            &quot;right&quot;: 0,&#10;            &quot;rightAbs&quot;: false,&#10;            &quot;top&quot;: 0,&#10;            &quot;topAbs&quot;: false,&#10;            &quot;type&quot;: &quot;frame&quot;&#10;        }&#10;    ],&#10;    &quot;id&quot;: &quot;2020-03-17T15:50:35&quot;,&#10;    &quot;maxSize&quot;: {&#10;        &quot;size1&quot;: 32.799999999999997&#10;    },&#10;    &quot;minSize&quot;: {&#10;        &quot;size1&quot;: 24.600000000000001&#10;    },&#10;    &quot;normalSize&quot;: {&#10;        &quot;size1&quot;: 25.003411502788072&#10;    },&#10;    &quot;subLayout&quot;: [&#10;        {&#10;            &quot;horizontalAlign&quot;: 0,&#10;            &quot;id&quot;: &quot;2020-03-17T15:50:35&quot;,&#10;            &quot;margin&quot;: {&#10;                &quot;bottom&quot;: 1.2439998388290405,&#10;                &quot;left&quot;: 1.690000057220459,&#10;                &quot;right&quot;: 1.690000057220459,&#10;                &quot;top&quot;: 1.690000057220459&#10;            },&#10;            &quot;type&quot;: 0,&#10;            &quot;verticalAlign&quot;: 1&#10;        },&#10;        {&#10;            &quot;backgroundInfo&quot;: [&#10;                {&#10;                    &quot;bottom&quot;: 0.058357569999999998,&#10;                    &quot;bottomAbs&quot;: false,&#10;                    &quot;left&quot;: 0,&#10;                    &quot;leftAbs&quot;: false,&#10;                    &quot;right&quot;: 0,&#10;                    &quot;rightAbs&quot;: false,&#10;                    &quot;top&quot;: -0.058357569999999998,&#10;                    &quot;topAbs&quot;: false,&#10;                    &quot;type&quot;: &quot;bottomTop&quot;&#10;                }&#10;            ],&#10;            &quot;direction&quot;: 1,&#10;            &quot;id&quot;: &quot;2020-03-17T15:50:35&quot;,&#10;            &quot;maxSize&quot;: {&#10;                &quot;size1&quot;: 68.099999999999994&#10;            },&#10;            &quot;minSize&quot;: {&#10;                &quot;size1&quot;: 36.200000000000003&#10;            },&#10;            &quot;normalSize&quot;: {&#10;                &quot;size1&quot;: 68.099999999999994&#10;            },&#10;            &quot;subLayout&quot;: [&#10;                {&#10;                    &quot;horizontalAlign&quot;: 0,&#10;                    &quot;id&quot;: &quot;2020-03-17T15:50:35&quot;,&#10;                    &quot;margin&quot;: {&#10;                        &quot;bottom&quot;: 1.690000057220459,&#10;                        &quot;left&quot;: 1.7029999494552612,&#10;                        &quot;right&quot;: 1.034000039100647,&#10;                        &quot;top&quot;: 0.026000002399086952&#10;                    },&#10;                    &quot;marginOverLayout&quot;: {&#10;                        &quot;bottom&quot;: 1.690000057220459,&#10;                        &quot;left&quot;: 1.7029999494552612,&#10;                        &quot;right&quot;: 1.034000039100647,&#10;                        &quot;top&quot;: 0.026000002399086952&#10;                    },&#10;                    &quot;type&quot;: 1,&#10;                    &quot;verticalAlign&quot;: 1&#10;                },&#10;                {&#10;                    &quot;horizontalAlign&quot;: 0,&#10;                    &quot;id&quot;: &quot;2020-03-17T15:50:35&quot;,&#10;                    &quot;margin&quot;: {&#10;                        &quot;bottom&quot;: 1.690000057220459,&#10;                        &quot;left&quot;: 0.026000002399086952,&#10;                        &quot;right&quot;: 1.690000057220459,&#10;                        &quot;top&quot;: 0.026000002399086952&#10;                    },&#10;                    &quot;type&quot;: 0,&#10;                    &quot;verticalAlign&quot;: 1&#10;                }&#10;            ],&#10;            &quot;type&quot;: 0&#10;        }&#10;    ],&#10;    &quot;type&quot;: 1&#10;}&#10;"/>
  <p:tag name="KSO_WM_SLIDE_CAN_ADD_NAVIGATION" val="1"/>
  <p:tag name="KSO_WM_SLIDE_BACKGROUND" val="[&quot;general&quot;,&quot;frame&quot;,&quot;bottomTop&quot;]"/>
  <p:tag name="KSO_WM_SLIDE_RATIO" val="1.777778"/>
  <p:tag name="KSO_WM_SLIDE_BK_DARK_LIGHT" val="2"/>
  <p:tag name="KSO_WM_SLIDE_BACKGROUND_TYPE" val="bottomTop"/>
</p:tagLst>
</file>

<file path=ppt/tags/tag212.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K_DARK_LIGHT" val="2"/>
  <p:tag name="KSO_WM_UNIT_BK_DARK_LIGHT" val="2"/>
  <p:tag name="KSO_WM_UNIT_SUBTYPE" val="h"/>
  <p:tag name="KSO_WM_UNIT_TYPE" val="i"/>
  <p:tag name="KSO_WM_UNIT_INDEX" val="1"/>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13.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 name="KSO_WM_UNIT_TYPE" val="i"/>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328_1*i*3"/>
  <p:tag name="KSO_WM_TEMPLATE_CATEGORY" val="diagram"/>
  <p:tag name="KSO_WM_TEMPLATE_INDEX" val="20200328"/>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Lst>
</file>

<file path=ppt/tags/tag215.xml><?xml version="1.0" encoding="utf-8"?>
<p:tagLst xmlns:p="http://schemas.openxmlformats.org/presentationml/2006/main">
  <p:tag name="KSO_WM_UNIT_VALUE" val="1567*1566"/>
  <p:tag name="KSO_WM_UNIT_HIGHLIGHT" val="0"/>
  <p:tag name="KSO_WM_UNIT_COMPATIBLE" val="0"/>
  <p:tag name="KSO_WM_UNIT_DIAGRAM_ISNUMVISUAL" val="0"/>
  <p:tag name="KSO_WM_UNIT_DIAGRAM_ISREFERUNIT" val="0"/>
  <p:tag name="KSO_WM_UNIT_TYPE" val="d"/>
  <p:tag name="KSO_WM_UNIT_INDEX" val="1"/>
  <p:tag name="KSO_WM_UNIT_ID" val="diagram20200328_1*d*1"/>
  <p:tag name="KSO_WM_TEMPLATE_CATEGORY" val="diagram"/>
  <p:tag name="KSO_WM_TEMPLATE_INDEX" val="20200328"/>
  <p:tag name="KSO_WM_UNIT_LAYERLEVEL" val="1"/>
  <p:tag name="KSO_WM_TAG_VERSION" val="1.0"/>
  <p:tag name="KSO_WM_BEAUTIFY_FLAG" val="#wm#"/>
  <p:tag name="KSO_WM_UNIT_PLACING_PICTURE_INFO" val="{&quot;code&quot;:&quot;[1]&quot;,&quot;full_picture&quot;:false,&quot;last_crop_picture&quot;:&quot;[1]&quot;,&quot;scheme&quot;:&quot;1-1&quot;,&quot;spacing&quot;:6}"/>
  <p:tag name="KSO_WM_UNIT_SUPPORT_UNIT_TYPE" val="[&quot;all&quot;]"/>
  <p:tag name="KSO_WM_UNIT_PLACING_PICTURE_USER_VIEWPORT" val="{&quot;height&quot;:8888.374803149607,&quot;width&quot;:8886.4850393700781}"/>
  <p:tag name="KSO_WM_UNIT_PLACING_PICTURE_USER_RELATIVERECTANGLE" val="{&quot;bottom&quot;:0,&quot;left&quot;:0,&quot;right&quot;:0,&quot;top&quot;:0}"/>
  <p:tag name="KSO_WM_UNIT_PLACING_PICTURE_COLLAGE_RELATIVERECTANGLE" val="{&quot;bottom&quot;:6.3952544891182438e-17,&quot;left&quot;:0,&quot;right&quot;:0,&quot;top&quot;:6.3952544891182438e-17}"/>
  <p:tag name="KSO_WM_UNIT_PLACING_PICTURE_COLLAGE_VIEWPORT" val="{&quot;height&quot;:8888.374803149607,&quot;width&quot;:8886.4850393700781}"/>
  <p:tag name="KSO_WM_UNIT_PLACING_PICTURE_MD4" val="0"/>
  <p:tag name="KSO_WM_UNIT_BLOCK" val="0"/>
  <p:tag name="KSO_WM_UNIT_SM_LIMIT_TYPE" val="2"/>
  <p:tag name="REFSHAPE" val="934533620"/>
  <p:tag name="KSO_WM_UNIT_PICTURE_CLIP_FLAG" val="0"/>
</p:tagLst>
</file>

<file path=ppt/tags/tag216.xml><?xml version="1.0" encoding="utf-8"?>
<p:tagLst xmlns:p="http://schemas.openxmlformats.org/presentationml/2006/main">
  <p:tag name="KSO_WM_UNIT_ISCONTENTSTITLE" val="0"/>
  <p:tag name="KSO_WM_UNIT_PRESET_TEXT" val="点击输入大标题"/>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0328_1*a*1"/>
  <p:tag name="KSO_WM_TEMPLATE_CATEGORY" val="diagram"/>
  <p:tag name="KSO_WM_TEMPLATE_INDEX" val="20200328"/>
  <p:tag name="KSO_WM_UNIT_LAYERLEVEL" val="1"/>
  <p:tag name="KSO_WM_TAG_VERSION" val="1.0"/>
  <p:tag name="KSO_WM_BEAUTIFY_FLAG" val="#wm#"/>
  <p:tag name="KSO_WM_UNIT_ISNUMDGMTITLE" val="0"/>
  <p:tag name="KSO_WM_UNIT_SHOW_EDIT_AREA_INDICATION" val="1"/>
  <p:tag name="KSO_WM_UNIT_PLACING_PICTURE_MD4" val="0"/>
  <p:tag name="KSO_WM_UNIT_DEFAULT_FONT" val="36;40;4"/>
  <p:tag name="KSO_WM_UNIT_BLOCK" val="0"/>
  <p:tag name="KSO_WM_UNIT_SM_LIMIT_TYPE" val="1"/>
  <p:tag name="KSO_WM_UNIT_TEXT_FILL_FORE_SCHEMECOLOR_INDEX_BRIGHTNESS" val="0.25"/>
  <p:tag name="KSO_WM_UNIT_TEXT_FILL_FORE_SCHEMECOLOR_INDEX" val="13"/>
  <p:tag name="KSO_WM_UNIT_TEXT_FILL_TYPE" val="1"/>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328_1*i*2"/>
  <p:tag name="KSO_WM_TEMPLATE_CATEGORY" val="diagram"/>
  <p:tag name="KSO_WM_TEMPLATE_INDEX" val="20200328"/>
  <p:tag name="KSO_WM_UNIT_LAYERLEVEL" val="1"/>
  <p:tag name="KSO_WM_TAG_VERSION" val="1.0"/>
  <p:tag name="KSO_WM_BEAUTIFY_FLAG" val="#wm#"/>
  <p:tag name="KSO_WM_UNIT_PLACING_PICTURE_MD4" val="0"/>
  <p:tag name="KSO_WM_UNIT_BLOCK" val="0"/>
  <p:tag name="KSO_WM_UNIT_SM_LIMIT_TYPE" val="1"/>
</p:tagLst>
</file>

<file path=ppt/tags/tag218.xml><?xml version="1.0" encoding="utf-8"?>
<p:tagLst xmlns:p="http://schemas.openxmlformats.org/presentationml/2006/main">
  <p:tag name="KSO_WM_BEAUTIFY_FLAG" val="#wm#"/>
  <p:tag name="KSO_WM_TEMPLATE_CATEGORY" val="diagram"/>
  <p:tag name="KSO_WM_TEMPLATE_INDEX" val="20200328"/>
  <p:tag name="KSO_WM_SLIDE_ID" val="diagram20200328_1"/>
  <p:tag name="KSO_WM_TEMPLATE_SUBCATEGORY" val="11"/>
  <p:tag name="KSO_WM_SLIDE_ITEM_CNT" val="0"/>
  <p:tag name="KSO_WM_SLIDE_INDEX" val="1"/>
  <p:tag name="KSO_WM_TAG_VERSION" val="1.0"/>
  <p:tag name="KSO_WM_SLIDE_LAYOUT" val="a_d"/>
  <p:tag name="KSO_WM_SLIDE_LAYOUT_CNT" val="1_1"/>
  <p:tag name="KSO_WM_SLIDE_TYPE" val="text"/>
  <p:tag name="KSO_WM_SLIDE_SUBTYPE" val="picTxt"/>
  <p:tag name="KSO_WM_SLIDE_SIZE" val="888*444"/>
  <p:tag name="KSO_WM_SLIDE_POSITION" val="36*47"/>
  <p:tag name="KSO_WM_TEMPLATE_MASTER_TYPE" val="0"/>
  <p:tag name="KSO_WM_TEMPLATE_COLOR_TYPE" val="1"/>
  <p:tag name="KSO_WM_UNIT_SHOW_EDIT_AREA_INDICATION" val="1"/>
  <p:tag name="KSO_WM_SLIDE_LAYOUT_INFO" val="{&#10;    &quot;backgroundInfo&quot;: [&#10;        {&#10;            &quot;bottom&quot;: 0,&#10;            &quot;bottomAbs&quot;: false,&#10;            &quot;left&quot;: 0,&#10;            &quot;leftAbs&quot;: false,&#10;            &quot;right&quot;: 0,&#10;            &quot;rightAbs&quot;: false,&#10;            &quot;top&quot;: 0,&#10;            &quot;topAbs&quot;: false,&#10;            &quot;type&quot;: &quot;general&quot;&#10;        },&#10;        {&#10;            &quot;bottom&quot;: 0,&#10;            &quot;bottomAbs&quot;: false,&#10;            &quot;left&quot;: 0,&#10;            &quot;leftAbs&quot;: false,&#10;            &quot;right&quot;: 0,&#10;            &quot;rightAbs&quot;: false,&#10;            &quot;top&quot;: 0,&#10;            &quot;topAbs&quot;: false,&#10;            &quot;type&quot;: &quot;frame&quot;&#10;        }&#10;    ],&#10;    &quot;direction&quot;: 1,&#10;    &quot;id&quot;: &quot;2020-03-17T15:56:58&quot;,&#10;    &quot;margin&quot;: {&#10;        &quot;bottom&quot;: 1.690000057220459,&#10;        &quot;left&quot;: 1.2699999809265137,&#10;        &quot;right&quot;: 1.2699999809265137,&#10;        &quot;top&quot;: 1.690000057220459&#10;    },&#10;    &quot;maxSize&quot;: {&#10;        &quot;size1&quot;: 64&#10;    },&#10;    &quot;minSize&quot;: {&#10;        &quot;size1&quot;: 38.399999999999999&#10;    },&#10;    &quot;normalSize&quot;: {&#10;        &quot;size1&quot;: 63.537500000000001&#10;    },&#10;    &quot;subLayout&quot;: [&#10;        {&#10;            &quot;backgroundInfo&quot;: [&#10;                {&#10;                    &quot;bottom&quot;: 0,&#10;                    &quot;bottomAbs&quot;: false,&#10;                    &quot;left&quot;: 0,&#10;                    &quot;leftAbs&quot;: false,&#10;                    &quot;right&quot;: 0.33660468500000001,&#10;                    &quot;rightAbs&quot;: false,&#10;                    &quot;top&quot;: 0,&#10;                    &quot;topAbs&quot;: false,&#10;                    &quot;type&quot;: &quot;leftRight&quot;&#10;                }&#10;            ],&#10;            &quot;horizontalAlign&quot;: 2,&#10;            &quot;id&quot;: &quot;2020-03-17T15:56:58&quot;,&#10;            &quot;margin&quot;: {&#10;                &quot;bottom&quot;: 1.690000057220459,&#10;                &quot;left&quot;: 1.2699999809265137,&#10;                &quot;right&quot;: 0.026000002399086952,&#10;                &quot;top&quot;: 1.690000057220459&#10;            },&#10;            &quot;type&quot;: 0,&#10;            &quot;verticalAlign&quot;: 1&#10;        },&#10;        {&#10;            &quot;id&quot;: &quot;2020-03-17T15:56:58&quot;,&#10;            &quot;margin&quot;: {&#10;                &quot;bottom&quot;: 5.2800002098083496,&#10;                &quot;left&quot;: 2.1700000762939453,&#10;                &quot;right&quot;: 3.4300000667572021,&#10;                &quot;top&quot;: 5.2800002098083496&#10;            },&#10;            &quot;type&quot;: 0&#10;        }&#10;    ],&#10;    &quot;type&quot;: 0&#10;}&#10;"/>
  <p:tag name="KSO_WM_SLIDE_CAN_ADD_NAVIGATION" val="1"/>
  <p:tag name="KSO_WM_SLIDE_BACKGROUND" val="[&quot;general&quot;,&quot;frame&quot;,&quot;leftRight&quot;]"/>
  <p:tag name="KSO_WM_SLIDE_RATIO" val="1.777778"/>
  <p:tag name="KSO_WM_SLIDE_BK_DARK_LIGHT" val="2"/>
  <p:tag name="KSO_WM_SLIDE_BACKGROUND_TYPE" val="leftRight"/>
</p:tagLst>
</file>

<file path=ppt/tags/tag219.xml><?xml version="1.0" encoding="utf-8"?>
<p:tagLst xmlns:p="http://schemas.openxmlformats.org/presentationml/2006/main">
  <p:tag name="KSO_WM_BEAUTIFY_FLAG" val="#wm#"/>
  <p:tag name="KSO_WM_TEMPLATE_CATEGORY" val="custom"/>
  <p:tag name="KSO_WM_TEMPLATE_INDEX" val="2020422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BEAUTIFY_FLAG" val="#wm#"/>
  <p:tag name="KSO_WM_TEMPLATE_CATEGORY" val="custom"/>
  <p:tag name="KSO_WM_TEMPLATE_INDEX" val="20204220"/>
</p:tagLst>
</file>

<file path=ppt/tags/tag221.xml><?xml version="1.0" encoding="utf-8"?>
<p:tagLst xmlns:p="http://schemas.openxmlformats.org/presentationml/2006/main">
  <p:tag name="KSO_WM_BEAUTIFY_FLAG" val="#wm#"/>
  <p:tag name="KSO_WM_TEMPLATE_CATEGORY" val="custom"/>
  <p:tag name="KSO_WM_TEMPLATE_INDEX" val="20204220"/>
</p:tagLst>
</file>

<file path=ppt/tags/tag222.xml><?xml version="1.0" encoding="utf-8"?>
<p:tagLst xmlns:p="http://schemas.openxmlformats.org/presentationml/2006/main">
  <p:tag name="KSO_WM_UNIT_ISCONTENTSTITLE" val="1"/>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l_a"/>
  <p:tag name="KSO_WM_UNIT_INDEX" val="1_1"/>
  <p:tag name="KSO_WM_UNIT_LAYERLEVEL" val="1_1"/>
  <p:tag name="KSO_WM_TAG_VERSION" val="1.0"/>
  <p:tag name="KSO_WM_BEAUTIFY_FLAG" val="#wm#"/>
  <p:tag name="KSO_WM_UNIT_PRESET_TEXT" val="目录"/>
  <p:tag name="KSO_WM_TEMPLATE_CATEGORY" val="custom"/>
  <p:tag name="KSO_WM_TEMPLATE_INDEX" val="20204220"/>
  <p:tag name="KSO_WM_UNIT_ID" val="custom20204220_4*l_a*1_1"/>
  <p:tag name="KSO_WM_UNIT_TEXT_FILL_FORE_SCHEMECOLOR_INDEX" val="13"/>
  <p:tag name="KSO_WM_UNIT_TEXT_FILL_TYPE" val="1"/>
  <p:tag name="KSO_WM_UNIT_USESOURCEFORMAT_APPLY" val="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LAYERLEVEL" val="1_1"/>
  <p:tag name="KSO_WM_TAG_VERSION" val="1.0"/>
  <p:tag name="KSO_WM_BEAUTIFY_FLAG" val="#wm#"/>
  <p:tag name="KSO_WM_TEMPLATE_CATEGORY" val="custom"/>
  <p:tag name="KSO_WM_TEMPLATE_INDEX" val="20204220"/>
  <p:tag name="KSO_WM_UNIT_ID" val="custom20204220_4*l_i*1_1"/>
  <p:tag name="KSO_WM_UNIT_LINE_FORE_SCHEMECOLOR_INDEX" val="5"/>
  <p:tag name="KSO_WM_UNIT_LINE_FILL_TYPE" val="2"/>
  <p:tag name="KSO_WM_UNIT_TEXT_FILL_FORE_SCHEMECOLOR_INDEX" val="2"/>
  <p:tag name="KSO_WM_UNIT_TEXT_FILL_TYPE" val="1"/>
  <p:tag name="KSO_WM_UNIT_USESOURCEFORMAT_APPLY" val="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LAYERLEVEL" val="1_1"/>
  <p:tag name="KSO_WM_TAG_VERSION" val="1.0"/>
  <p:tag name="KSO_WM_BEAUTIFY_FLAG" val="#wm#"/>
  <p:tag name="KSO_WM_TEMPLATE_CATEGORY" val="custom"/>
  <p:tag name="KSO_WM_TEMPLATE_INDEX" val="20204220"/>
  <p:tag name="KSO_WM_UNIT_ID" val="custom20204220_4*l_i*1_2"/>
  <p:tag name="KSO_WM_UNIT_LINE_FORE_SCHEMECOLOR_INDEX" val="5"/>
  <p:tag name="KSO_WM_UNIT_LINE_FILL_TYPE" val="2"/>
  <p:tag name="KSO_WM_UNIT_TEXT_FILL_FORE_SCHEMECOLOR_INDEX" val="2"/>
  <p:tag name="KSO_WM_UNIT_TEXT_FILL_TYPE" val="1"/>
  <p:tag name="KSO_WM_UNIT_USESOURCEFORMAT_APPLY" val="1"/>
</p:tagLst>
</file>

<file path=ppt/tags/tag225.xml><?xml version="1.0" encoding="utf-8"?>
<p:tagLst xmlns:p="http://schemas.openxmlformats.org/presentationml/2006/main">
  <p:tag name="KSO_WM_TEMPLATE_SUBCATEGORY" val="0"/>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SLIDE_LAYOUT" val="l"/>
  <p:tag name="KSO_WM_SLIDE_LAYOUT_CNT" val="1"/>
  <p:tag name="KSO_WM_TEMPLATE_MASTER_TYPE" val="1"/>
  <p:tag name="KSO_WM_TEMPLATE_COLOR_TYPE" val="1"/>
  <p:tag name="KSO_WM_TEMPLATE_CATEGORY" val="custom"/>
  <p:tag name="KSO_WM_TEMPLATE_INDEX" val="20204220"/>
  <p:tag name="KSO_WM_SLIDE_ID" val="custom20204220_4"/>
</p:tagLst>
</file>

<file path=ppt/tags/tag226.xml><?xml version="1.0" encoding="utf-8"?>
<p:tagLst xmlns:p="http://schemas.openxmlformats.org/presentationml/2006/main">
  <p:tag name="KSO_WM_BEAUTIFY_FLAG" val="#wm#"/>
  <p:tag name="KSO_WM_TEMPLATE_CATEGORY" val="custom"/>
  <p:tag name="KSO_WM_TEMPLATE_INDEX" val="20204220"/>
</p:tagLst>
</file>

<file path=ppt/tags/tag227.xml><?xml version="1.0" encoding="utf-8"?>
<p:tagLst xmlns:p="http://schemas.openxmlformats.org/presentationml/2006/main">
  <p:tag name="KSO_WM_UNIT_ISCONTENTSTITLE" val="1"/>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l_a"/>
  <p:tag name="KSO_WM_UNIT_INDEX" val="1_1"/>
  <p:tag name="KSO_WM_UNIT_LAYERLEVEL" val="1_1"/>
  <p:tag name="KSO_WM_TAG_VERSION" val="1.0"/>
  <p:tag name="KSO_WM_BEAUTIFY_FLAG" val="#wm#"/>
  <p:tag name="KSO_WM_UNIT_PRESET_TEXT" val="目录"/>
  <p:tag name="KSO_WM_TEMPLATE_CATEGORY" val="custom"/>
  <p:tag name="KSO_WM_TEMPLATE_INDEX" val="20204220"/>
  <p:tag name="KSO_WM_UNIT_ID" val="custom20204220_4*l_a*1_1"/>
  <p:tag name="KSO_WM_UNIT_TEXT_FILL_FORE_SCHEMECOLOR_INDEX" val="13"/>
  <p:tag name="KSO_WM_UNIT_TEXT_FILL_TYPE" val="1"/>
  <p:tag name="KSO_WM_UNIT_USESOURCEFORMAT_APPLY"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LAYERLEVEL" val="1_1"/>
  <p:tag name="KSO_WM_TAG_VERSION" val="1.0"/>
  <p:tag name="KSO_WM_BEAUTIFY_FLAG" val="#wm#"/>
  <p:tag name="KSO_WM_TEMPLATE_CATEGORY" val="custom"/>
  <p:tag name="KSO_WM_TEMPLATE_INDEX" val="20204220"/>
  <p:tag name="KSO_WM_UNIT_ID" val="custom20204220_4*l_i*1_1"/>
  <p:tag name="KSO_WM_UNIT_LINE_FORE_SCHEMECOLOR_INDEX" val="5"/>
  <p:tag name="KSO_WM_UNIT_LINE_FILL_TYPE" val="2"/>
  <p:tag name="KSO_WM_UNIT_TEXT_FILL_FORE_SCHEMECOLOR_INDEX" val="2"/>
  <p:tag name="KSO_WM_UNIT_TEXT_FILL_TYPE" val="1"/>
  <p:tag name="KSO_WM_UNIT_USESOURCEFORMAT_APPLY" val="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LAYERLEVEL" val="1_1"/>
  <p:tag name="KSO_WM_TAG_VERSION" val="1.0"/>
  <p:tag name="KSO_WM_BEAUTIFY_FLAG" val="#wm#"/>
  <p:tag name="KSO_WM_TEMPLATE_CATEGORY" val="custom"/>
  <p:tag name="KSO_WM_TEMPLATE_INDEX" val="20204220"/>
  <p:tag name="KSO_WM_UNIT_ID" val="custom20204220_4*l_i*1_2"/>
  <p:tag name="KSO_WM_UNIT_LINE_FORE_SCHEMECOLOR_INDEX" val="5"/>
  <p:tag name="KSO_WM_UNIT_LINE_FILL_TYPE" val="2"/>
  <p:tag name="KSO_WM_UNIT_TEXT_FILL_FORE_SCHEMECOLOR_INDEX" val="2"/>
  <p:tag name="KSO_WM_UNIT_TEXT_FILL_TYPE" val="1"/>
  <p:tag name="KSO_WM_UNIT_USESOURCEFORMAT_APPLY"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i"/>
  <p:tag name="KSO_WM_UNIT_INDEX" val="1"/>
  <p:tag name="KSO_WM_UNIT_ID" val="_3*i*1"/>
</p:tagLst>
</file>

<file path=ppt/tags/tag230.xml><?xml version="1.0" encoding="utf-8"?>
<p:tagLst xmlns:p="http://schemas.openxmlformats.org/presentationml/2006/main">
  <p:tag name="KSO_WM_TEMPLATE_SUBCATEGORY" val="0"/>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SLIDE_LAYOUT" val="l"/>
  <p:tag name="KSO_WM_SLIDE_LAYOUT_CNT" val="1"/>
  <p:tag name="KSO_WM_TEMPLATE_MASTER_TYPE" val="1"/>
  <p:tag name="KSO_WM_TEMPLATE_COLOR_TYPE" val="1"/>
  <p:tag name="KSO_WM_TEMPLATE_CATEGORY" val="custom"/>
  <p:tag name="KSO_WM_TEMPLATE_INDEX" val="20204220"/>
  <p:tag name="KSO_WM_SLIDE_ID" val="custom20204220_4"/>
</p:tagLst>
</file>

<file path=ppt/tags/tag231.xml><?xml version="1.0" encoding="utf-8"?>
<p:tagLst xmlns:p="http://schemas.openxmlformats.org/presentationml/2006/main">
  <p:tag name="KSO_WM_BEAUTIFY_FLAG" val="#wm#"/>
  <p:tag name="KSO_WM_TEMPLATE_CATEGORY" val="custom"/>
  <p:tag name="KSO_WM_TEMPLATE_INDEX" val="20204220"/>
</p:tagLst>
</file>

<file path=ppt/tags/tag232.xml><?xml version="1.0" encoding="utf-8"?>
<p:tagLst xmlns:p="http://schemas.openxmlformats.org/presentationml/2006/main">
  <p:tag name="KSO_WM_BEAUTIFY_FLAG" val="#wm#"/>
  <p:tag name="KSO_WM_TEMPLATE_CATEGORY" val="custom"/>
  <p:tag name="KSO_WM_TEMPLATE_INDEX" val="20204220"/>
</p:tagLst>
</file>

<file path=ppt/tags/tag233.xml><?xml version="1.0" encoding="utf-8"?>
<p:tagLst xmlns:p="http://schemas.openxmlformats.org/presentationml/2006/main">
  <p:tag name="KSO_WM_BEAUTIFY_FLAG" val="#wm#"/>
  <p:tag name="KSO_WM_TEMPLATE_CATEGORY" val="custom"/>
  <p:tag name="KSO_WM_TEMPLATE_INDEX" val="2020422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7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4.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K_DARK_LIGHT" val="2"/>
  <p:tag name="KSO_WM_UNIT_BK_DARK_LIGHT" val="2"/>
  <p:tag name="KSO_WM_UNIT_SUBTYPE" val="h"/>
  <p:tag name="KSO_WM_UNIT_TYPE" val="i"/>
  <p:tag name="KSO_WM_UNIT_INDEX" val="1"/>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87.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3.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K_DARK_LIGHT" val="2"/>
  <p:tag name="KSO_WM_UNIT_BK_DARK_LIGHT" val="2"/>
  <p:tag name="KSO_WM_UNIT_SUBTYPE" val="h"/>
  <p:tag name="KSO_WM_UNIT_TYPE" val="i"/>
  <p:tag name="KSO_WM_UNIT_INDEX" val="1"/>
</p:tagLst>
</file>

<file path=ppt/tags/tag94.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81">
      <a:dk1>
        <a:srgbClr val="000000"/>
      </a:dk1>
      <a:lt1>
        <a:srgbClr val="FFFFFF"/>
      </a:lt1>
      <a:dk2>
        <a:srgbClr val="EEEEF8"/>
      </a:dk2>
      <a:lt2>
        <a:srgbClr val="FFFFFF"/>
      </a:lt2>
      <a:accent1>
        <a:srgbClr val="2A2AB3"/>
      </a:accent1>
      <a:accent2>
        <a:srgbClr val="004CCA"/>
      </a:accent2>
      <a:accent3>
        <a:srgbClr val="006586"/>
      </a:accent3>
      <a:accent4>
        <a:srgbClr val="047340"/>
      </a:accent4>
      <a:accent5>
        <a:srgbClr val="4F7522"/>
      </a:accent5>
      <a:accent6>
        <a:srgbClr val="758A52"/>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C9F754DE-2CAD-44b6-B708-469DEB6407EB-1">
      <extobjdata type="C9F754DE-2CAD-44b6-B708-469DEB6407EB" data="ewogICAiRmlsZUlkIiA6ICI2MjEyNzA3MDIwMiIsCiAgICJHcm91cElkIiA6ICI2Nzk5MTg1NDAiLAogICAiSW1hZ2UiIDogImlWQk9SdzBLR2dvQUFBQU5TVWhFVWdBQUJyb0FBQU54Q0FZQUFBQzdmR2xZQUFBQUNYQklXWE1BQUFzVEFBQUxFd0VBbXB3WUFBQWdBRWxFUVZSNG5PemRkM2hUWlJzRzhEdHR1bHU2V3pxQlFzdmVlOG5lZThwVUFRRS9VQkJGVVJGUkZCVmxpSUpzVUVGRTlnYlpzK3pWUWt0TDk5NTdOK1A3STAxbzJxUk4ycFJTdUgvWHhVV1RzOTZUazNITys1ejNlUVNpN0JBcGlJaUlpSWlJaUlpSWlJaUlpRjRTUWpNUGdTYno2VlYxUTRpSWlJaUlpSWlJaUlpSWlJaXFBZ05kUkVSRVJFUkVSRVJFUkVSRVZDTXgwRVZFUkVSRVJFUkVSRVJFUkVRMUVnTmRSRVJFUkVSRVJFUkVSRVJFVkNNeDBFVkVSRVJFUkVSRVJFUkVSRVExRWdOZFJFUkVSRVJFUkVSRVJFUkVWQ014MEVWRVJFUkVSRVJFUkVSRVJFUTFFZ05kUkVSRVJFUkVSRVJFUkVSRVZDTXgwRVZFUkVSRVJFUkVSRVJFUkVRMUVnTmRSRVJFUkVSRVJFUkVSRVJFVkNNeDBFVkVSRVJFUkVSRVJFUkVSRVExRWdOZFJFUkVSRVJFUkVSRVJFUkVWQ014MEVWRVJFUkVSRVJFUkVSRVJFUTFFZ05kUkVSRVJFUkVSRVJFUkVSRVZDTXgwRVZFUkVSRVJFUkVSRVJFUkVRMUVnTmRSRVJFUkVSRVJFUkVSRVJFVkNNeDBFVkVSRVJFUkVSRVJFUkVSRVExRWdOZFJFUkVSRVJFUkVSRVJFUkVWQ014MEVWRVJFUkVSRVJFUkVSRVJFUTFFZ05kUkVSRVJFUkVSRVJFUkVSRVZDTXgwRVZFUkVSRVJFUkVSRVJFUkVRMUVnTmRSRVJFUkVSRVJFUkVSRVJFVkNNeDBFVkVSRVJFUkVSRVJFUkVSRVExRWdOZFJFUkVSRVJFUkVSRVJFUkVWQ014MEVWRVJFUkVSRVJFUkVSRVJFUTFFZ05kUkVSRVJFUkVSRVJFUkVSRVZDTXgwRVZFUkVSRVJFUkVSRVJFUkVRMUVnTmRSRVJFUkVSRVJFUkVSRVJFVkNNeDBFVkVSRVJFUkVSRVJFUkVSRVExRWdOZFJFUkVSRVJFUkVSRVJFUkVWQ014MEVWRVJFUkVSRVJFUkVSRVJFUTFFZ05kUkVSRVJFUkVSRVJFUkVSRVZDTXgwRVZFUkVSRVJFUkVSRVJFUkVRMUVnTmRSRVJFUkVSRVJFUkVSRVJFVkNNeDBFVkVSRVJFUkVSRVJFUkVSRVExRWdOZFJFUkVSRVJFUkVSRVJFUkVWQ014MEVWRVJFUkVSRVJFUkVSRVJFUTFFZ05kUkVSRVJFUkVSRVJFUkVSRVZDTXgwRVZFUkVSRVJFUkVSRVJFUkVRMUVnTmRSRVJFUkVSRVJFUkVSRVJFVkNNeDBFVkVSRVJFUkVSRVJFUkVSRVExRWdOZFJFUkVSRVJFUkVSRVJFUkVWQ014MEVWRVJFUkVSRVJFUkVSRVJFUTFFZ05kUkVSRVJFUkVSRVJFUkVSRVZDTUpxN3NCUkVSRVJQVHFra3FsaUlwTmhGOWdHQ0tqNGhFUms0RG8yQ1JrNStRaUp5Y2Z1Zmw1RUlrazFkMU1JaUlpSWlJaTBnR2hVQThtUnNZd05UV0NtYWtKWEp6czRPN3NBRGRYUnpUeHFndFhKM3NJQklMcWJpYTlZZ1NpN0JCcGRUZUNpSWlJaUY0ZEJRV0Z1SEgzQ1c3Y2ZZTDdQb0VRNkF2Um9ta1QxSEYzZzd1ckMxeGRuR0ZoWVE1VEV4T1ltcGhDS05TdjdpWVRFUkVSRVJHUkRvaEVZdVRrNWlBbk54ZVptVm1JaW81QlJGUTB3aU1pNGZQRUQxS0pDRzJhZTZGenU2Ym8zSzRwREEwTnFydko5QklUbW5sb0ZCVmxvSXVJaUlpSWRDSXdPQkxIejNyamt2ZEROUFQwUk0vdTNkQzJWUXU0T0R0VmQ5T0lpSWlJaUlqb0pSQWRFNHQ3RDMxdzZlbzFCQVlGb1VmbmxoamFyd3U4NnJ0VmQ5UG9KY1JBRnhFUkVSRzlFTDcrSWRpNTd3d2lZcEl3YXRnUTlPL2RFM2EyTnRYZExDSWlJaUlpSW5xSkpTWW40OHo1U3poOC9DVHF1TmhoeXRqK2FON1lvN3FiUlM4UkJycUlpSWlJcUVwRnh5Ymh0MjBIRUIyZmhzbmp4MkpnMzE3UTEyY2FRaUlpSWlJaUl0S2NXQ3pHNlhNWDhmZmUvWEJ4dE1JSE04YkF4Y211dXB0Rkx3RUd1b2lJaUlpb1NoUVdpdkQzZ2JNNGZQbzZwa3dZaDNFamgwTlBUNis2bTBWRVJFUkVSRVExbUVRaXdiN0RSN0Zyeno2TUhOZ1ZrOGYwZzRHQnNMcWJSZFdJZ1M0aUlpSWkwcm5vMkNSOHZYSUhuSjNjOE9IYzJVeFJTRVJFUkVSRVJEcVZsSnlDTmVzM0lpNHVHa3NYVG9OTGJkdnFiaEpWRXdhNmlJaUlpRWluTG5zL3hDK2I5MkhhVzFNd2F1amc2bTRPRVJFUkVSRVJ2Y0lPSFR1QlAzYnV4b2V6eCtHTnppMnJ1emxVRFRRTmRISGNIeEVSRVJHVmErL1Jpemg0OGpwVy9mQWRQT3V6T0RBUkVSRVJFUkZWclZIRGhxQlprOGI0NHB2bGlFdE13ZmpodmFxN1NmU1M0b2d1SWlJaUlsSkxJcFZpODE5SGNldkJNNno2ZmhuczdaZ3lnb2lJaUlpSWlGNmN4S1JrZlBURlYralUyaE96M2hvT1BZRkdnM3pvRmFEcGlDNVdEU2NpSWlJaXRUYi9kUlNQL0NPeGZ0VUtCcm1JaUlpSWlJam9oYk8zczhYdnExYmdrWDhrdHZ4MXJMcWJReThoQnJxSWlJaUlTS1c5UnkvS1JuSXQvd1lXRnViVjNSd2lJaUlpSWlKNlRWbFltR1BWOG05dzQwRWc5aDY5V04zTm9aY01BMTFFUkVSRVZNcVZHNDlrTmJtK1g4WWdGeEVSRVJFUkVWVTdDd3R6clA1K0dRNmN1SVlyTng1VmQzUG9KY0pBRnhFUkVSRXBpWTVOd3BwTmUvSDkwc1ZNVjBoRVJFUkVSRVF2RFhzN1cvenc5WmY0WmRNK1JNY2xWM2R6NkNYQlFCY1JFUkVSS1JRV2l2RE5xajh3N2EwcDhLenZVZDNOSVNJaUlpSWlJbExpV2Q4RDcweWRoRzlXN2tCaG9haTZtME12QVFhNmlJaUlpRWpoN3dObjRWVGJGYU9HRHE3dXBoQVJFUkVSRVJHcE5HcllFTlN1N1lMZEI4OVZkMVBvSmNCQUZ4RVJFUkVCa0tVc1BIejZPajZjTzd1Nm0wSkVSRVJFUkVSVXBnVnpaK1BRcVd0TVlVZ01kQkVSRVJHUnpHL2JEbURLaEhHd3M3V3A3cVlRRVJFUkVSRVJsY25PMWhaVDNoeUgzN2J1cis2bVVEVmpvSXVJaUlpSTRPc1hqT2o0Tkl3Yk9ieTZtMEpFUkVSRVJFU2trWEdqaGlNNlBnMisvaUhWM1JTcVJneDBFUkVSRVJGMjdqK0x5ZVBIUWsrUHA0ZEVSRVJFUkVSVU0ranA2V0h5K0RIWXRmOU1kVGVGcWhGN01vaUlpSWhlY3dGQmtZaUlTY0xBdnIycXV5bEVSRVJFUkVSRVdoblF0emZDb2hJUkdCeFozVTJoYXNKQUZ4RVJFZEZyN3NRNWI0d2FOZ1Q2K3ZyVjNSUWlJaUlpSWlJaXJRajE5VEZxMkJBY1AzdWp1cHRDMVlTQkxpSWlJcUxYV0VGQklTNTVQMFQvM2oycnV5bEVSRVJFUkVSRUZkSy9UMDljdnZFUUJRV0YxZDBVcWdZTWRCRVJFUkc5eG03Y2ZZS0ducDZ3czdXcDdxWVFFUkVSRVJFUlZZaTlyUzA4NnpmQXpYdCsxZDBVcWdZTWRCRVJFUkc5eG03Y2ZZS2UzYnRWZHpNcUxTNDZIQm1weVM5c2UxS3A5SVZ0aTU1N0VhOTdZbXhVbFcvamRTWVdpWkNla2xSdDIrZnhKU0o2TllsRWhYajY2RTZGbCtlNTNhdWpwaDdMcW01M1phK1hSQ0xOUjBrRit6K0MzNE5iRmQ1V1pmUjZveXU4N3o2dWxtMVQ5V0tnaTRpSWlPZzFKWlZLY2Q4bkVHMWJ0YWp1cGxUS2d4c1hzWHJ4ZS9oajdUZGFYWUFWSjVWSzhjL0dGYmgxOFNRa1lySGErZEtTRTdCejNYTHMvTzI3aWphM3lvUTg5Y1cyVlV2Z2UvZWEybm5Ta2hPeDd0c0ZPSC8wbjBwdFN5SVdJeWsrcGxMcjBFWjZTaEwrL3YwSGJQbjVDNTEwQWtqRVlteGJ0UVMzTC8rbnRMNjlXMWRqeGFmVEVSYjRwTkxiVUNVL0x4Yy9mUHdPTml4ZkNBRElTRTNHMXBXTEVSa2FXQ1hiMHdXeFNJUmovMnpHb1QvWElUWXlwRkxyU2s2SXdYY2ZUc2JXbFY5Q0lwSG9xSVdsVmRmeEpTSjYzYTMvOWlOODgvNmJMM3k3VXFrVXYzdzVCMXRYTG9iL285dGFMLy8wMFIycytHVGFDN3NaUWlxVjRzamZHMS9xMzM5ZHFJbm5peS95ZkZwT0loYmo3S0ZkK08yYitTakl6OVBKT2t1cTdQWFNoV043OFAyQ3FScmZyTFIveDFwc1g3MUU2KzNvUXB1V0xYRGZKN0RHQmp5cDRvVFYzUUFpSWlJaXFoNVJzWW5RRXhyQXhkbXAwdXRhLysxSHlNcE0wMEdyZ0VVL2JkZHEvc2F0T3NMVzNna1J3VTl4YlBkbWpIcHJydGJiZk9wekIvZXVuMGRDYkJRNjlocXNkajVqRXpNRSt6OUNWa1lhL0IvZFJ1T1dIY3BkOTRwUHAydmRucktZbWxuZ2c2VnJTejMvNE1aRitEKzhCYSttcmRVdTYzdjNHc0lDbjhEYTFxSGM3VWlsVW1SbHBDRWpMUm1waWZGSVNvaEJRa3dFNHFMQ0VCc1pCb0ZBZ084Mkg4YlBuNzJyY2NlUXZaT3Ixc2NYQUF3TWpSQWErQmhweVltNGRISWZlZzBaci9VNmlydDhhai84SDk1Q1Zub3Eyci9SWC9GOG94YnRjZnZ5YVp6WXV3MXp2MXhkcVcyb29pOFVJamtoQmhLSkxKZ2FGUmFFMElESCtIWHBCK2crWUJRR2o1OE9vWUdoenJkYkdlZU83c2Jsay9zQkFDWm01bkJ5ODZqd3Vtd2RuR0ZsNjRESWtBRGN1WHhhN1dldHZNOU10MzRqMExYZkNMWFRxK3Y0RWxXM2h6Y3ZZZGY2N3dFQUszZWVxZWJXa0NiKzJmZ1RRZ044OGNIWHY4TEMwcnE2bTFOcFdabHB5RXhQTGZYOGlrK25heFZFMHZiOUt4QUkwS1hmY0J6ODR6Y2MvbXM5dkZhMGdiNVE4eTdQakxSa0pNWEhZUHZxcnpEdm0xOWhZbXF1MUhadHZmZjVUN0MwdGxNNzNmdjhNVnc5ZlJCM3I1ekJGNnYvZ29tWnVkcDVYM2F2MnZtaXJzK25OU0hRMDBObzRHTkVCRC9GdjF0V1llcjdpM1d5M3VJcWU3M2s0T1NHakxRVTdGci9QZVo4dVFvQ2dVQXg3ZmllTFhoeS80Wkd4MnpGcDlQUnRFMW5ESjB3VSt0OTBKU3Jpek1FZWtKRXh5YkIxZG0reXJaREx4OEd1b2lJaUloZVUzNkJZV2plcExGTzFwVVVINjJ5WStORk1EWXh4ZVE1bitPM2IrYkQvOEZOREJ6enR0WWRCbGRPSFFRQTlCczVXZkhjbVlNN1ZjNXI2K0NNckl3MEhQNXJQU0s3QnBTYTdsclBDMDFhZDFRODF2WGR3YWJtdFVvOUp4YUo4T2oyWlJnWUdxRmQ5LzRxbHBMeHVYTVZBTkM2Yys5eXR4UGdjeGRiVnlwZmFBc0VBbGpiT3NDcldSczQxNmtQVVdHQllscm4za1BLWE4rTkN5ZkszYVk2cHVZV2VIUG1RbXhlOFJuaW84SXJ2QjRBU0lxTHhuOEhkMEpQVHc5alozeW9kS0hldkgwM09OZXBqOUNBeDNoOHp4dk4ybmFwMUxaS0Vnb05vS2VucHdoME5XbmRFUjh0MzRpL2YvOEJWMDRmUkhwcWNxbk9qZDBiZnNSOTd3czZhNE0ybllkaHoveHcvdWcvME5QWGg1NmVQaTRjL3hkTjIzYUJXejJ2Q20rLzc0aEoyTEZtS1I3ZjgxWWI2Q3J2TTVPZG1hRjJXblVlMzRwWU9QWDU1N1h2aUVrWU9QWWRqWmNOZkh3Zm0xZDhwbmpNd0ViMUtINE01ZlQwOUdCcVpnRlhEeTkwNmpYa3BYaXZrV1pVSFUrQlFBQmpVelBZT2ppaHJtZFR0T3p3QnVvMWJLYVQ3Zm5jdVlyQ2dueEVoZ1NnU2V0T09sbG5WWXNKRDhhNmJ4ZWdscFVOUHZ6MmR4aWJtR3E4YlA5UlU4dWNmdTNzRWVSa3FmK09MMHVuWGtOdzliOUR5TXZKUm54TUJKemROYjh4bzBPUGdRajI5OEc5NitmdzkrOC9ZTWJIM3lsK1B5cHlIaWN1SXp0QWRGZ1Fqdit6QlFBd2R2cDh4VG1ycXZkZVdSYitzQm0xWGV0cTNUWmRlNVhPRjZ2aWZGb1RBb0VBay83M0dWWitOaE1KTVJISVRFL1ZlZUM3c3RkTHpkcDFSYXRPUGZIdzVpWGN1SEFjWGZvTVUwekxTRTNXK0hPU0dCdWxsRDV4My9aZmNPdmlTUXdjK3c3NmpwaWsrUTZWbzBYVEpuZ1NHTXBBMTJ1R2dTNGlJaUtpMTFSa1ZEenF1THZwYkgxQ29RRiszS0g2NG5UNWdxbElUWW92c3lOV1BvOHFXMWN1Um5KQ2JKbmIxOVBYaDBRcXhhL2Z6Rk03ajZXMUhkNzcvQ2VsNStLaXd2RHN5WDI0ZVRSVTZtUTZjMGgxb0VzdU9TRlc1VHlkZXc5UkNuUUJzdURVc2czN3kxeWZKdFIxZ2p5NWZ3TTVXWm5vMkd1dzJvdlc1SVFZaEFVK2dhbTVCZHc4UEpHZG1hNXlQbU1UTStnTGhXalFwQ1Y2REJvRGF6dEgyRG82WTl2S0wyRlgyMFh0M1pwanBzMHZzKzFsZFZ4bzA3bHo5OXBaM0wxMnR0ejVmdHgrdk5Ub3FNS0NmUHkxN2p1SUNndlFZL0JZdU5ScG9EUmRJQkJnOFBqcDJQcnpZdnk3WlNXYzNOYkIxc0ZaNDdacHdzRFFTQ2s5cHEyREUrWit1Um9uOTIxSDU5NURkYnF0eXNoSVRjYk8zNzZEUkN6R2dERnZ3OURJR01kMmI4SmZ2MzZMQmQrdVZ4bHdMZW5JcmcybG5wTktwVEF3TklLbGpWMnA2UTFidEVPakZ1MEJxTDZiZS9PS3p4RDQrRDZNVGMxVWJ1OWxPTDZWY2VQQ0NmUWRNVW5qVVgzeWtYYjBjckN3dElhaGtRa0FRQ1FxUUVacU1wNCt1b09uais2Z1k2L0JHRGY5dzJwdUlXbWorUEVVaXd1Ums1V0pxTkJuaUFwOWhtdG5EcU91WnhPTW1UYXZVcU5jQWFEbjRMRUlEMzRLajBZMUk0MTBiazRXdHE5WkNsRmhBU2JQK1Z5cklCY0E5QjlkZHFEcndjMkxwUUpkMTg4ZXdiV3pSelJhZjFaR0dveU1UYkJ6bldZcHBvdi96b3laTmcvaHdmNTQrdWdPemh6OEN3UEd2QTFBdHpjUlpLYW5ZTWN2UzFGWWtJOXUvVWVpWmNjZWltbjJUcTVhclVzb05OQlp1eXJqVlRwZnJJcnphVUM3RVkxWm1la2FwZjlVOWI2c3l1c2xBQmcyYVJiOEg5NUNXbkppdWUzVDFLaXBjeER5MUFmL0hmZ1RMblViYUpRdFF4UHVicTZJaWs3UXlicW81bUNnaTRpSWlPZzFGUkdUZ0w2OTIxUjNNelNTbkJDcjBRVmlXbkxaRnpTaXd0STU2UzhlL3hjQU1HamN0RkxUT3ZjZVV1NEZlWEdhWElEdjI3WUcwZUZCbURMbkM5alZkdEY0M2FxVURBN2V1bmdTdHk2ZVZKcEhmaUVzcjFlVWs1V0piOTZmb0hhZDB6LzZGazFhZDRUUXdCRERKczJ1VlB1MElSQUlLdjE2S0srdmREbmlmZHZXSUNZOEdNNTE2bU9RbXBFempWcTBSN2YrSTNIdHpHSHNXUE0xUGxpNkZrYkdKbVZ1UzV1MFJnWDVlU2dzeUZlNWpOK0Rtd0NBdGwzN0t1NXFuZmplSWt5WTlZbkc2OWVGdkp4c2JGMjVHT21wU2ZCczJocDloaytFUUNCQWdPOWRCUHJldzdaVlMvRGU1ei9Cd05Db3pQVmMvZStRMm1rM1M3eFBBY0RFMUZ3UjZDb3BNUzRLejU0OGdGQm9nRFpkVk45QlhWWEg5MFV3TWpaQmRtWTY3bDAvajQ0OUI1VTdmMXgwT0FKODc4TEEwQWlGQmZrdm9JVlVuaEZUL29kV25Yb3FIbWRucHVQMC9qOXg0OEp4M0xwNEV2VThtNkpkOTM3VjEwRFNTc25qQ2NnNnVQMGYzc2ExTTRjUjlzd1BhNWZPdzRSWkMwdk5wdzE1TUtXbU9MSnJBOUtTRTlDMTN3aTRlVFFFQU55N2ZoNWhnWThCQUZucHNqVFdCM1k4VDdGYy9EeEszV2g1T1ZVamRyTXpNN1FhVlpXYm5hWHh2TVVaR2hsajBudUxzRzdaaDdqdmZRRTlCbzFWZTJORlJXUmxwR0hqRDR1UWxweUlKcTA3WXNTVS95bE5yMGlxdnBmQnEzQytXSlhuMDhYMUdEeFc2WEZTWERUTUxHckJ4TXhDNC9iZXVmSWZjckl5VlU2cml1c2w3L1BIbEVaZ3RlblNHM3A2ZWppOS93OEFRS2N5VXI1clFtaGdpTEhUNW1QRDk1OWc3NVpWV1BUVGRwMTg3dHhkWFhEaEVtdXl2bTRZNkNJaUlpSjZUVVhISnNIVjVlVVp6YUNKK2N2V1ZUaHRtcW9nVkdSb0lPNTdYNEJYc3pid2F0WUdDVEdSQ1BKL2lMWmQrMWEycVFxdE92V0FrWW5zZ2swaWtlRGh6VXNRaTBTd3RuZXMxTHFLVTVYZUpDc2pUVkdFdWJBZ0h6Y3VuQ2l6Y3lBMUtRR2l3Z0lJdGFocG9VdjYrc0lxN2VRNWQyUTM3bnRmZ0xHcEdkNmV0NlRNVVRQREpzNUMrRE0vUklZR1l2dnFyL0RPL0tWbHBuZlJOcTJSVkNvdGM1bk10QlRGM3dLQkFBSjlmYTNXWHhtNU9Wblk4dFBuaUlrSWdWMXRGMHg5ZnpIMDlHUkJ3eWx6UHNldlg4OURlSkEvdHEzNkV0TVdMQ3N6U0NUdkZQSzVmUlZXdHZad3I5K28xRHl5TzdlbGFOKzlmNW5IeFB2Y01VaWxVblRvTVJEbXRheEtUYS9LNC9zaXVOYnpRckQvSTF6OTc1QkdnYTRycDJTanVaemRQUkFlNUYvVnphTUtNTE93eEpocDg1QVFFNEhncHo2NGVmRUVBMTAxbksyRE03cjFINGxPdllmZytEOWJjTzNNWWV6ZThDT01UYzNVQnVsZkpaR2hnYmgzN1J3TURJMlVVajBIK3ovQzdjdW5sZVl0UGlxbmVLRHJ3ckU5Wlc1RExCYVZlcTcvNktubGpnVFRGZmY2alREOTQyOVJ2MUdMY20vbTBFWmFjaUsyL3Z3RjRxUEQ0ZEdvT2FiTVhheVVXcGMwVjVYbmkxVjlQajFzNGl6RjMybkppVmk3OUgySUNndXg4TWZOWmRaMEs4N3Z3VTIxZ1M0NVhWNHYzYjU4R2xHaHo5VE8zN0JGTzdYTHFudXVwUHFOVzZKUmkvWjQ2bk1INTQ3c3h0Q0psYS9mNWVyaWpPallwRXF2aDJvV0JycUlpSWlJWGxQWk9ibXdzS2k1eGE5MTRlamZHeUVRQ0RDMDZNTHp2NE4vNGRHdHl6QXBDaVpGaGdhV2UvZHhlYWJNZlY2M0lDNHFEUGw1dVhEemFBaDlmZTFQeFl1dnE3aWw2LzR0OVZ6eHUxTnZYVHFGbkt3TXRHamZIVy9OVzZKeUhXdS9laCtSb1lIUU42aFlLcHppZDI5WFZrVUt2d09BbzdNNzN2bnc2MUxQWHpxeEQ2ZjMvd0dCUUlDSnN6OHROMTJkdmxDSXFmT1c0UGZ2UGtLdy95UDgrdlU4ekZqNEhld2MxUzluYmVlSXhXdktmcTlrcENaajJieUpxTis0SmY3M3hjOGE3ZE9MbEphY2lHMnJ2a1JzWkNnc3JlMHdhOUdQU2lrS1RjMXJZZWFuUDJEOWR4OGh5TzhSZmwvK01hWjkrQTJzYk5YWFA0aU5ETVd1OWN0Unk5b09IeS9mcUJSUXlzbkt3SWs5VzVDZmx3c25Ody9VOVd5aWNoMzVlYm00Yy9VTTlJVkM5QnBhdXJEOGl6aStWYTF4cXc0SWVlcUR1S2d3QkQ2K0Q2OW02a2ZiWnFhbjR2NTFXZDIycG0wNk05QlZna1FzaHQ0TERBNlhwM243YmdoKzZvUFl5TkRxYmtxTjlMSWRUMENXTW03azFEa1Fpd3B4NDhJSi9MdDVGVDVmOVFjTWpZekxYZlpsM0I5VlZMWHp3dEU5a0VxbGFOTzFqOUlOQitQZi9RamozLzBJd1BNVWJlclMvYWxMY1MyblRZcTM5TlFrSFB6ak40eVk4ai9ZMk5jdU5WMGtLc1RPMzViRHdka05nOGRQMXppd3BPdWdaVlRvTTJ4YnRRU1o2U21vMzdnbFpuejhMUXlOalBINDduVmNQM2NNd3liT2hIT2QranJkNW90UTBmZnl5M3krK0tMT3A3TXkwckQxNXkrUW1aNkt1cDVOY092aUtZM2EvYUlDdnNWOXVHeDl1ZlBrNWVaby9CNlcxNmNyNlkxQlkvRFU1dzY4eng5RG54RVRZV0phdVd2VVdoWVd5TTdPcmRRNnFPWmhvSXVJaUlqb05aV1RrdzlURTkybDdCS0xSV292T05OVFpYZlVsWFZCS3AvblJmRzVmUldoQVkvUnJscy9XTm5ZSXpUd01YeHVYNEZiUFMrMDZ0d0xmMi80VVZHUFExZkNnL3dBQUpFaEFWb1hIUWVBdHo1WWdoWWR1bXUxVEY1dURzNGYvUWQ2ZW5vWU1GWjlpaVNKUkFJQWlqdFFEK3hZVzZwT1FtSnNsRks3aTNka1ZhWjRlRWtWS2Z3T0FBWXFSdkZjT0xZSEovZHVoMEFnd0xnWkM5QzBUV2VOMW1WajU0aTVYNjdHcGg4WElURXVDcjkrL1FHR1QzNFBiYnYycmZCZDJJWkZvNS95Y3JNcnRIeFZDbm5xaTEzcmx5TWpMUVhXZG81NDcvT2ZZR05YZXRTaHJZTVQ1aXhlaFUwL0xrSjBXQkRXTEptRGNUTVdvRm5iTGlyWDYrUldENzJIVGNDNUk3dHg4TS9mTUhuTzU0cHBady8vamJ6Y0hIUWZNRXB0a0FzQWJsODZoYnljYkhUcE13eldKZHIwTWh6ZjQzdTI0TWI1NCtnK1lCUUdxa21aV0I1cld3YzBiZE1aais5NTQrcnBnMlVHdXE2ZlBRS1JxQkJlemRyQTFzRko3WHhpa1FqM3JwK0h6KzByaUE0UFJrNVdCZ3lNak9CYTF4TTlCbzFCNDFZZFN5MGovM3hQbWZzRm1yYnBqSXZIOStMQnpZdElUb2lGa2JFSjNEMGFvZGZROFdqUXBKVk9sNVczOS9xNW83anZmUjRKTVpFQUFQdmFybWpkcFJlNjlSOVpxaDVOOGUwNXV0VEI0WjIvSSt6WkU0aEZJcDNXMUtrc2VYQlhKQ3FkT2xmYmZRWmszK21YVCs2RHo1MXJTRTZJaGI2K1B1cDROc0dBY2pwQWk3OWVxbEx0UGJ4NUNidldmdzlBZlUyaTRLYyt1SFh4Sk1JQ255QWpQUldRU21GdDc0aUd6ZHRoNU5RNWxkcTNtbkk4aXhzeVlTWWUzTGlJelBRVTNMbnlIN3IyRzZHWXB1bitsRHd1dXpmOGlQdmVGK0RnN0laUFYyeFR1ZDMwMUNSOE4zOHlwRklwcG4rMFRLbSthRlc5N2xtWjZYaHkzeHNBMEw2Nzl1Y3Z1cGFabm9LTlAzeUt4TmdvR0p1WVl1SjdpMHJOazU2U2lOaUlZRHk1NzQzbzhDQk1uYnRZcTlHN2hRWDVXUDNsLzhxZnNReUxmdHFPd29KOFpLYW5vR1hISHBnNCt4TUlEUXhSV0pDUG83czNJU1V4RHBHaGdUb0pkQlUvbHZVYU5zT3BmVHZnLy9BMjhuS3lVZHUxTHZxTm1xTDRyUTRQOHNQWlEzOGo3TmtUaUVRaU9EaTU0bzFCWTlDdVcrbFJwK1c5UjE2Vjg4WHlWUFI4R3BDTjVNck5rWjM3cGFja1lmT0t6eEFmRXdFQUNIdm1oN0JuZmhxMW9mL29xUmcwZGhweWN5cVdubE5YTXROVGtad1FDOWQ2bmhBS0RkQzRaUWVOYTJzMWFkVkpaV3BDejZhdFlXbGpoL1NVSkR6d3ZvZ3VmWWRWcW8ybUppYkl5V1ZxNTljTkExMUVSRVJFMVVncWxTSy9vQkM1ZVFYSXljMUhibTV1MGQ5NXlNM05SMDVlZnRIL2Vjak55VWR1WGo1eUZNL25RU1NXUUNRV1FTeVdRaXlXUUNRU1FTS1JRaXdSRnoyVy9TOFdpeUVTaXlHV1NDRVd5NTREcEREVnNvaDRlZnRTM2dWblJTOUlxMEprYUNDQTBzV3FoMDZhcGVqbzFyWkcxNjlmejROTkdSM1A4cEVYbHRaMk1EUXUvODd2a3JRdCtnNEE5NjZmUTJaNktyb1BHQVZIWjNlMTh6Mi9NSmRkL0hzMmE2TUl6RVNGUGtPdy95T1ltbHVnL1JzRFZDNWZYa2VrTm9HOTR1c0tEL0pEZW1veVdyUlhEdkJKcFZMY3VuUUtwL2Z0UUZabU91cDZOVldxZDFGWWtJKzlXMWZqd1kyTEFJRGhrMmFqUTQrQkdyY0JrSTNTbXJ0a05UYXYrQUt4a1NIWXMrbG5lSjg3aWhGVDVxQk9nOFphclF1UTFXSFMwOU5EZm01T3FXbW45OHRHQTNUdVBmU0ZwdEdUaU1VNGYyd1B6aDdhQ1lsRUFwZTZEVERqNCs5UXk4b0dnT3gxUEgvMEh3QkEzeEdUSURRd2hKMmpNK1o5dlJZNzFpeEZSSEFBL3ZqbGE3VG8wQjFEM254WFplQ2w3OGpKZUhqekVnSjg3eUV0T1FGV3RnNklqUXpGOVhOSDRlanNqc0hqMVFmQUpXSXhMcDgrQ0FOREkvUXRsaXJyWlRxKzE4NGNnYWl3QUZmL08xVGhRSmRVQ3J3eGNBd2UzL1BHVTU4N1NJeUxnbjF0MTFMenlkTW1BYkw1eXdxYS92MzdEL0M1Y3hXQTdMMW5ZV1dEekxRVUJQazlSSkRmUTR4Lzl5TzFyMWwrYmc1Ky8rNWpSSVlHd3RUY0F1YTFySkNSbWl5cjAvYjRIa2E5L1Q2NjlGSGRDVldSWmJNeTByQjE1V0xGalFVV2xqYVFTTVNJRGc5Q2RIZ1FIdCs5anRtZnJWQ1pTaXd6TFFVSC8xeUgvTndjbUZ0YUtXb0V2U3lTNHFJQm9OU0lrNHJzYzNKQ0xEYjl1QWdwaVhFQVpIWHRESTJNRWVoN0Q4RitqOUNoaCtydjU4b1NpUXF4Zi9zdnVIdFY5bHNwRUFoZ1lXVURpVmlNeE5nb0pNWkdLUVc2WHVYaldaeXhpU21hdE82RSs5NFg4T1QrRGFWQWw1eTIrOVAramY2NDczMEJDVEdSaUkwTWdaT2JSNmw1SHR5NENLbFVDa3RyT3pRcTFybGNsYSs3My8wYmtFZ2tNTE93MU9yN01UTTlCUmFXTm9ySEZibkpwNlRVcEhocytuRVJrdUpqMExCNU80d3JHazFXa3EyRE0rWXRXNGMvMWl4Rm9PODlyUDM2QTB4ZnNBd096bTVLODIzODRkTlNOMXN0K21rN0pCS0pUczViNnpWc2hpbHpGNk5seHpjVTU1Zi9IZmdMS1lseDhHemFScU4wdGRwSVMwbkUycVVmSURjN0M2Ym1Gb3Izd0IrL2ZJMHBjeGZEd01BQWYvNzJMZlFFZWpDclpZbjgxR1RFUk1oK0F3c0w4dEc1OTFDVjYxWDNIcW5wNTR1YXF1ajVOQUJGTURyc21SLytYUHNOc2pMU1lHcHVBVkZoSWQ2WnZ4UmV6ZHVxWEZkY1ZCaTJyVnFDMUtSNERCajlGZ0JvZmNOYlpmazl1SWtEZi95S3QrY3RoWHQ5V1YyK2tLYysyTGx1T1NhKzk2blc2ZDVMZnY3a0JBSUJtclRxaEJzWGp1UHh2ZXVWRG5TWm1Kb2dKNDhqdWw0M0RIUVJFUkVSNlpCVUtrVldUaTVTMDdPUW5wNkZ0UFFzcEtabklDMGpHMm5wbVVndGVpNHRQUk5wNlZuSXlBZFAxTElBQUNBQVNVUkJWTXBSWEJDOWFIcDZ1cTBOSUJRYXFFMUpJMC83VWRiRmJjbEMwRld0ZGVkZWtFb2xzTEMwUVVacUVpNmZPb0JtN2JxaWZxTVd4ZWJTN2pXYTkvV3ZaVTRQZnlZTGRMMzd5WGNxTzYrcVF0ZSt3K0hnNUlyYXJuVnhmTThXZE9zM1VtV3FPVWxSWFF6OW9qdFFXN1R2cnVnczJMbHVPUUJaelpuaTlRVUE0S1B2Tm1qMEhsNis1WWlpMXBPbVJJVUYyTGQxRGVLaXcxR3ZZVE9NbWpvWHpuWHFJOGp2SVk3czJvall5QkJZMlRxb0hLRnc3c2h1UExoeEVYcjYraGp6OWdmb1dNRmkyUmFXTnBqMzlWcWMzTGNEMS80N2hJamdBSGlmTzFhcW95ODlOVW50aUVWVE13dDhzSFF0QkFJQlRNMXJJU3N6WFdsNlpub0tMcDdZQ3owOWZaMTNlSlVsTWpRUSs3Zi9ndWl3SUFCQTI2NTlNSGI2aDBxZG9BWDVlVGgzWkRjQVdSRjFlZTByQzBzYnpQbHlOWTc5dlFuWHp4MkZ6KzJyZUhML0J0cDI3WXNlZzhjaUt5TU5qKzllVjZ6SHhzRUo5YXp0Y1BuVUFRQkFrTjlEU01SaVdOcmE0K1RlNTdVMlNuWSsrZDY5aHJUa0JIZzBhcTVVTytORkg5K3k5QmcwQmpjdW5FQTNGWjNjbXBQQ28xRnp1TmJ6UkZUb00xejk3eEJHdi8xQnFibnVYanVMN014ME9EcTdvMkdMZG5oMDY3TGFOUllXRnFCTDMySG8wbWNZYXJ2V0JTQkxGL25ucjk4aTJQOFJUdnk3RFcyNzlsVjg1b3M3ZmVBdkdKdWE0djBsYTFEWHF5a0FJRGtoQm5zMnIwUm93R01jMmJrQjlSdTNWTm5acCsyeUVva0VmNjVkaHFqUVozQ3Q1NGtKc3o1UnREYzA0REgrK3UwN2hEM3p3Nmw5T3pCODhudWx0bmY1OUFFNHUzdGd5dHd2WUY3TEN0a2xQbC9WU1o1MkV3Q2F0K3VtZUw0aSt5d1dpZkRuMm0rUWtoZ0hTeHM3VEppMUVBMmF0SVpBSUVCS1VqejJiLzlGcHlNbGl0dS83UmZjdlhZV2V2cjY2RGRpTXJyMkd3RlRjd3NBc3BTbjE4OGRyZFMrRmZjeUgwOVYzT3A1NGI3M0JiV3BLYlhkbndaTldzUEsxaDVweVlsNGNPT1N5bk9GKzk2eTFLVWRlZ3hRL0s1Vzllc2VFdUFMQUtqVG9KRkdvMTRUNDZKd2ROZEdtSnJYd3NUM1BsVTgzMzlVMlNNUHI1MDlncHlzRExYVG84T0RzSDNWVjBoUFRVTFRObDB3OVlQRktrYyt5Z21GQm5qdjg1K3dlK01LK055K2l0KyttWSszNTMrbE5MSTBPU0ZXNWZtbmtiRkpxZlBXWDc2YWk2alFaeGovN3NkYUJaWmJkZXFoK0R2a3FTOHVuOW9QTXd0TFRKaTlFRURGQTREMlRxNmw2bFdkT2JnVExkcDN4K2gzUG9DaGtUR1M0cUt4NWVmRlNFNkl3YkYvTnFFZ1B3K05XM2JBaE5tZndNVFVYRlkvYk9WaXhFV0Y0YjhEZjZGamowRXFVeEtxZTQvVTlQTkZUVlgwZkJxUVhSOWVPckVYcHcvOENZRkFENVBuZkFHWHV2V3hZZmxDYkZ1OUJHT25mNmcwVWxJaWtlRDYyU000dVhjN3hHSVJSazZkZzI3OVIxYW8zWlZsYkdLRzlKUWtSQVQ3S3dKZHlRbXhBQUE3UitkS0JhOFgvckJaOFQwRkFIVzltdUxHaGVNSWUrWUhpVVNpOWZ1QWlJRXVJaUlpSWcwVmlzUklTRXBEWWxJSzRoSlRFSmVRZ29URVZDUWtwejBQWG1Wa0ZZMldldmtKaFVMazVPYWdsb1ZGcGRjbHJhWmdYV1U0dTN2QTJWM1dnYlRweDBYUUZ3b3hyS2o0c2Z4Q1hFOVBEOEgranhEczc2UHhldDBiTkZKWjN5RW5Ld09KY1ZFd05hK0YycTcxZExBSG12TnMyZ2IzcnAvSHBSUDc4T3pKQTd5L1pFMnBPN3JsQmVCTGRoaUp4U0lFK041VlBDN0l6MVBVSWJsejViOEtwWFljOWZiN0dzMG5ORERFL0dYcmNQSEVYbHc0OWkvV0xKa0ROdzh2UkFRSHdNRFFDUDFIVDBXdkllTlYzcDNlYjlRVVJJWUVvTmZRTnhFYThMakNkUndBWU9ZbjMyUEU1UGZRb2wwM1hEOTNSRkdMcERqNXlBWlZMRzJlRnhpdlpXMkxtUEJnRkJia0s5cDkvZXhSaUVVaWRPZzlBR1lXbHFXV1A3VnZCeTRlTDEwM1Fscy8vWGxhOGZmTml5ZHhZTWRhU0tWU0dCbWJZTVNVLzJrOUlrb29OTUNvdDk5SGt6YWRzSC83V3FRbXhlUDI1ZFB3YXRZR21Xa3B1UHJmb1hMWEVlaDdENEcrOXhTUFN3YTZHclpvRDYvbWJSSG9ldys3MWkzSDVEbWZ5enJiWC9EeExjdWdjZE13YU55MENtKy91QjREeCtEdkRUL2k3dFd6R0RSMm10TG9QcWxVaWl1bkRnSUF1ZzhjWFc1bjg1c3pQMWFxb3dQSTZxd05uelFiYTViTVFYWm1PcUxEZytCZXYxR3BaUXNMOC9IaFordVUzcnUyRHM2WThkRzMrUEdUYWNqS1NNUDFNMGN3K3AzU3dUaHRsMzEwOHhKQ0F4L0R3dElHc3hldFVOcm5lZzJiWWRSYmMvSFhiOS9pNXNXVEdQem1qRkxmVWZsNXVYaDczbGVLNVZSOWhxcERZbHdVOW01ZGpiVGtSTmc1T2l2Vmw2dklQais0Y1JFeEVTSFEwOWZIdXd1VmI1YXdzWFBFOUFYZllNMlhjeFRwc0hRbHlPK2hZdFR6cFBjV2xlb2t0cksxeDVBM1oxUnEzNHA3V1krbk9tWkZuN0ZzTmNFWmJmZEhJQkNnWGJkK09IZGtOeDdkdWxKcXhHdDhkRGhpd29NaEVBaVV2ck9yK25XUGpaQUY4c285ZjVISy9sdjUyU3lJeFNMRlRRZ1RaaTFFUVg0ZVBKdXFUOHNLQUExYnRFVkJmcDdLYVQ1M3JtTFBwcDlSa0orSGR0MzdvWDMzL2xpMzdFTk1mZjlMdFdsYzEzKzdBRWJHSnBneWR6RnFXZG5pMnBuRDJQTFRGeGcvODJPMDdkb0hBSlRxYTVaMTAxWHdVeDlFaFQ1RGJaYzZhTmY5ZVlvL2thaXd6R0JiY1ZrWmFkajErL2VRU3FXWU9QdFRXRnJMdmlmdG5VcVA0QzFPZm41UmNqNVYrMjFwWTRmeDczNmtDRmJaMVhiQnNJa3o4Y2ZhYjVDZWtnUXJXM3RNbWZ1RjRoekV5dFllZzhkUHgvYlZYeUVySXcxeFVXRXFVeW1XOXg2cHFlZUwycWpvK2ZUNW8vL2c5UDQvWUczbmlLbnZMMWI4N3M1WnZBcC9yZnNPLzI1ZWlidFh6bURZcE5sSWpJdkN1U083RVI4ZER2dmFycGd3ZXlIcU5GQ2Yzcm1xdVhsNFFVOVBUK240SmNYSEFBQWNuTnpSYStpYktwZTdjdm9BOVBXRktrZTZ5cFY4RHprVkJiMEs4dk9Ra2hoWHFkcXB1VG01TURYV1hZcCtxaGtZNkNJaUlpSXFrcHRiZ1Bpa0ZNUW5waUF1SVJVSmlVVUJyVVRaMzhtcEdaQktwVHJmcnI2K0hreU5qV0ZxYWdRVFl5T1ltaGpEeE1SSTlweUprZXh2RXlPWW1CakQxTGpvY2RIL2hvWkM2T3ZwUTE5ZkQwSjkyZi82OHYvMW52OHRGRDZmSml4NmZ2S2NaY2pKemRWSm9Fc3NFYXNjRmFBcmhRV3lIT3RydjlMc2dsY2JUKzU1NDltVEIrZzliQUpzSFdRWFZPS2lXaXBDQXdNRSsvdmd6S0dkWmExQ1NmY0JvMVFHdWhLS09pa0s4dlB3MDZJWnBhWnI2b092MWlydXBKZFQxY2xmTWcxUDI2NTk0SHYzR2g3ZnZZNERPMzdGaE5tZktFMFhpOFVBWlB0YzNOT0h0eFdwOW5Lek1ySHFpL2ZRdWZjUTlCd3lEZ0crZC9Id3B2b1JKZXFvNnJnUXFMbHIwOERRQ1AxSFRVWHJ6cjJ3YjlzYWhEeVYzVlUrWmM3bmFLcW1MaFFnNjJDWXRlaEhBSURQN1N1VlNqOGtEeWpVYTlnTTlSbzJVNW9tRnNrNk5CeWQzZkhKaXEybGxsMDBiVEFNRForbnFiUzFkMEpNZUREU2toTmg3K1NLd29KOGVKOC9EbjE5SVhvT0dhZHkreEtKUk9jalA1dTA3b1RqZTdiQXJWNURqSjArdjh4YVQrVnAyTHdkUGwyeEZSZVA3MFZrU0lDaUk3ejd3TkdWYnFleGlTbmUvZmc3YkYvOUZSN2R2Z0piUjJjTUhqLzloUjNmRjYxbHh4NDQvdTlXcEtjazRlYWxrK2cxNUhsd3hQL2hMU1RHUmNITXdoTHR1cFdmS3Foa2tFdlY4K3BxSTdicjFrOHBVQ1ZuYkdxR05sMTY0OHJwZ3dqeWY2aVRaZTlkUHc4QTZOeG5pTXEwbmZKNlpRWDVlWWdPQ3lvMTJxNVZ4eDR2Tk4ybk9rZDJiY0NwZlg4QUFBb0w4cENSbGdKQTlsa2JOK05EbUpnK2IyTkY5bGsrZXE5SjYwNHFSL2tJRFF6Ui9vMEJPTDVuaTA3MzYrYkZrd0NBK28xYWFEUVM0bFU1bnBxU2QycnI2NnMrQjZySS9yVHIzaC9uanV4R2NrSU1Ja01DNE9iUlVERk5QcHJMcTFsYnBacUZWZjI2cHlZbkFJQ2FFU3hpUEw3bmpTdW5EeUF4VHZaZDNMUk5aL1FlTmdHaGdZOXg3Si9OaW5tZit0d3R0YndxOHZtR1RaUUZ6STcvczBWeDgwUy9rWk14WU16YnVIWHhKS0pDbitIODBkMFkvKzdIcGRiaC8rZzJZaU5EWVZmYkJaWTJkaGc1ZFE1TXpTeHc1dEJPN05uMEU4ek1hNkZSeTlMbmErckkwL2dPblRSTE1kSWtJamdBZi8vK1BkNFlPTHJNRG4xQUZoRDc0NWV2a1pHYURBQksyeTQ1S3FzaythaVo4dVlEZ0RhZGU1Y2FrZVhScUxuaTczYmQrcFVLenJnWGV6K2tKaWVvREhTVjl4NnBxZWVMeFZYVitYVHZZUk1nTkRCQXg1NkRsSDRMN0dxN1lON1h2MkxuYjkvaHlmMGIrT1dydWJKOUZBalFkOFFrOUJzNVJhdnJxNnE0WGpJd05JS2pTeDFFaFJVUGRFWER3dElhSm1ibVNqYzZ5T1ZrWmVEaThYL1JxRVVIbGRQVktmNzlrcG9VWDZsQVYwNXVMa3hOS2hmWXBKcUhnUzRpSWlKNnJVaWtVaVFrcGlJOEtnNFJVUW1JaUk1SGVIUThJcVBpa1phaG04Syt4c1pHc0xZMGgyVXRjMWhibXNPcWxqbXNMUzFnYVdrT0s4dm56MWxaV3NEU3dneUdocHJkQmFwclpxWW15TXpNUW0wSGgwcXZTMVJZV0tVZFUzbEZGODYyRGs0cTA2bG9RbFZIZUg1ZUxnN3YyZ0JMR3p2MEdUN3grZk5GZHhQTDcwUUZaSFVBOHZOeXNYam1DSXlic1FBZGV3N0MxZE1IY2VUdmpZclVObVdsNzVCS1pZRUtVV0ZCcFRybERReExGOURXZEgzalozeUV5T0FBM0wxMkZuVzltcUpUc1hSdmlzNjZFbmNsMzc1eUJ1NzFHeUU4eUI5NlFpRUFLVTc4dXhWMmpzNllNbmN4cHN4ZFhHbzdtcVNxbEJQSmc0cEYyeTF6WkU2eE9QT3hQVnR3L04vU2dTVUFjSEt0aDdmbUxWRThIak50dmxLdHRaVEVPSHovMFZ0dzgyaUkrZC84cG5aemk2WU5obGdrZ29HUitucHFoWVVGQUtDb1Q2SFVYS2tVWXBGSTZYMGtyMDJRRUJzSmV5ZFhuRDM4TjNLeU10QzU5MUJGb0xXa0lXL08wS3FqUUJPMXJHenc0YkwxbGVwRUtFNSt4M1JWME5QWHg1VDNGMlBsNXpOeDhmaS9hTnV0cjFMS3ZLbzh2aSthbnI0K3V2VWZpUk43dHVMNjJhUG9NV2lzb2tQMThzbjlBR1MxQStVcEpNc1RGZm9NZmc5dklqWWlGTWtKTVVoT2lFVitzWm9WOGtCdFNTNHFPam5sNUNNNjBwSVRkYkpzVkZHOXhCdm5qK1BldGZOcWx3V0F6UFRVVXM4NTEybFE1akl2aXF4dHl1M3IwbmNZUnIzMWZxblJkeFhaNTZpaUZLTWVEWnVyblZkVmdMR3l3cDQ5QVFBMGJ0VlJvL2xmbGVPcEtmbDdXZDFyWDVIOXNYTjBSbDJ2cGdnTGZJS0h0eTRyQWwxU3FSUVBpZ0pkblhvcnAydXQ2dGRkSHNBd1V2RmJ0MlBOVXZnL3VnMkJRQUE5ZlgxSXhHTEZiL0QrSGI5VWFDU1AzTENKc3lBUTZDRTFPUUVHaGtZWVAyTUJXbmZwRFVBV0VEeDdaRGZ1WERtRHpuMkd3YTJlbDJJNXFWU0trLy9LZ2tMOVJrNVdmQWI3ajU0S2ZhRVE0VUYraXVDZkppS0NueUxROXg0YXRXeXZkRE9UcGJVdGNySXpjZlR2VFhDcDY0bTZucXBIM29qRkl1ejhiVG5DbnZscC9ScG9TMVd0V0JPejV6ZElxUm85Wmxwc2VtRkJnY3IxbHZjZWVSWE9GNnZxZkZwUFR3ODlCOHR1WmhLTFJJaUxDa040a0QvQ2cvd1ErUGkrNGpQcDdPNkJqTlJrWkdXbTQvelJmK0QvNkRiY1BSckMwYVVPYkIyZFVjdlNCdWFXVmpBME1vWlFhQUNoZ2FIUzcwdFZYUys1MUdtQSt6Y3VRQ3dTUVY4b1JHSnNOQnhkMU5jcGk0c0tCd0EwYXRsT3EyMGJHVCt2Ulp4ZnlmcGFHWm1aTURQamlLN1hEUU5kUkVSRTlFb3FLQ2hFVkd3aUlxTGlFUllWaDhqb0JJUkh4U01xSmdINUJZVVZYcSt0ZFMwNDJ0dkEwY0VHanJiV2NIU3dob09kTld5dGE4a0NXYlhNWVd5a1dRZGtkWE54c2tOVWRBdzg2MWV1VnBSRUxFWmhRVDRrWXJIYWkwNzUzWkJsWFpTcUcxa0FBQVZGRnpzZmZQMHJ6Q3VZeGtoVkVPckFEbG02dFdFVFp5RWhKZ0paR1duSVRFK0ZvMHNkQUxLVUdqbFptUlhhWGtuMXZKcHBkQ0d2enVLWkk1VFMzUlduYXIycTB1K1ltbHRnM0l3RjJMcHlNUTd2L0IxMXZacWlkdEcraWdwbG53dURZaDNvS1lseDhIOTRFME1tekVSNGtEK01qRTN3OXZ5bCtPM3JlZGk5Y1FVK1dQcExwV3VOeWU4K05UU1dCUnMwN1dSSWlvdFdPMDFWUjF4eDhydXB5K29VbGdlcEFPWFhwS1NjYk5uN3c4eThWcWxwOG90MEk1UG43WEVwNmlpS2l3cURyYU16THAvY0QyTVRVL1FiTmFYTU5sY0ZYUVc1eW5MdXlHNWtGbzFzS1l1RmxRMzZqcGlrZHJxeGlTbjZESitFQXp2VzR2YWxVeGcyYWJiYWVYVjVmS3REcDE2RGNmYlFMcVFsSjhEM3psVzA3TmdEVWFIUEVQelVCL3BDSWJyMkcxN3VPa1NGQllxYU5JQXNFR25uNklJR1RWckR6dEZKVVN0Tm5iTFNPK25wRjlVRUtycHJ2YkxMNXVUSWJqSlJGU2dxU1ZSWXVnUFcyTVJVeFp3dm5yejJTMzVlTG56dlhNT2h2OWJCKzl3eEZCWVU0TTJaeXFOTktyTFA4cnBGWmFXKzA2UjJrcmJrSGJBV1ZqWWF6ZitxSEU5TmhRWStCZ0M0Rnh0MVZWeEY5NmQ5OS80SUMzeUNSN2N1WStpRW1SQUlCQWgvNW9lVXBIaFlXRnFqU2V0T1N2Tlg5ZXN1VlVRT1NyL0hESTJNNGV6dWdkSHZ6TU8vVzFZcS9ZNS91R3g5bWV0ZE9MVy95anBUeGVucDZXSHkvejVEY2tLc1VqMGZmYUVRUXllOGkxM3J2OGZlTGFzeGY5bHZpaURJOWJOSEVCc1pBdmY2amRDbVN4K2w5ZlVaUGxIcitqOG45MjZIdmxDSWtWUG1LRDF2YVdPSE1lL014NjcxeTdIenQrK3dZUG1HVXVlcGhRWDUyTGx1T2Z3ZTNJUnJQVS9FUllXclBBYTZvcThpd0ZIOHUwSFY2RVBsMTBKMTlvcXkzaU92eXZtaXJzK25zekxTY04vN0FsS1Q0cEdTR0krRW1BZ2tKOFFvUnVrTEJBSzQxdlZFcDE2RDBhcHpMemc2dTBNaUZpUEE5eTRlMy9OR2tOOUR0YlVYYmV4clkrRVBtNVZ1cHFxcTZ5VkgxenFRaU1XSWo0bUFqWDF0WkthbktPck83ZDd3bzJLa2FVa0hkdnlLQXp0VTF5OVc5Vm9YZjUvS2J4Q3NxS2pvR0xnNDZmN21EM3E1TWRCRlJFUkVOWnBVS2tWU1NqcWVoVVRoV1VnVUFrTWlFUllaaDlqNFpLM1REQXFGZW5Dd3M0R0RuVFVjN2ExUjI5NEdEdlkycU8xZ0RVYzdHempZV2NIQTROVTVmWEozZGtCRWxQcUxQMDNKNjFLSXhhSnlMem9yTXBJcEp5c1RFb2tFUXFGQmhTL2FBT0RiVFFjaEVEeS9rRTlKakZOY21CVlBxeU1RQ1BET2gxOERrSFhzNlNyUVZSbFNxUlFGK1hrd05qV3I5TG9hdFd5UDFwMTc0Y0dOaTdoMFlpOG16SktsWEpGM3VoUlB0WEx4K0Y0SUJIcG8wNlUzanUzZUJBQ283VklIYjg1Y2lNTTcxME5QVGFvbWJjZzdiODB0Wk9uVXlnc0dMcHphSDZibXRiQnN3MzZsNThWaUViNWY4QmJTVTVPVWlzeXJFaE1aQWdCd2NISlRPNCs4UXdWUUh0bFhVbWFhTEtpaXFoTTRMeWNiZ0hMbmtEdzFYc2hUWC9nL3VnMnhXSVJoWTJlaGxvYWR5RFhOdmV2bk5QcmMyenU1bGhub0FvQ0dMV1IzQnN0SHRxaWp5K05iSFV4TXpkSCtqUUc0ZnZZSXJ2NTNDQzA3OXNDMU00Y0JBSzA3OTRLRlpmbnZsVlA3ZHNEbjlsV1kxN0xDaE5tZndLdFpXMFZIcGxRcUxUZlFWZGJ2cHp4d3FTN2dvdTJ5UmtZbXlNM0p3cHN6UDBiN053YVUyUzVWcWlLNFV4bEd4aVpvMTcwZnJHenRzWG5GWjdoejVUL1U4MnFHRGoyZTcxdEY5bGxQWHg5aXNVanB2VnRTV2RQazFLVkJGYXNKWEFxRkJoQ0xSTWpMemRhb25hL2E4U3hMY2tJc2dwNDhBQUMxYVIwcnVqOHRPL2JBNFoyL0l5MDVFZUhQL0ZEWHE2bmluS1ZkOS82bGdoVlYvYm9iR2hrakx5ZGJaZjJzdmlNbndkR2xicG1Cb3pWZnprRmlYQlFXcjlsWm9icHJCb1pHU2tFdXVWYWRldUxPbFRNSThMMkx3Myt0eDlqcEh5STJNaFRIOTJ5RnZsQ0lzZFBtcTl3M2JZSmNmZzl1SXNqdklmcU9tQVM3Mmk0cTJ0QUR2bmV2NGRHdHk5aXo4U2ZNV1BpZDBqYlBITndKdndjMzRlRHNocG1mZkkvbEM2cG05SE5WSytzOThxcWVMNVpGay9OcEl4TlQzTHQrRHRGRjV5Mm01aGJ3YU5RQ2JoNE5VYWQrSTNnMGFnN1RFamRLNmVucm8zR3Jqb3BSdE9tcFNZaUpDRUZjWkNnUzQ2S1FscEtFakpRa0RIN3pYYVh6bDZxNlhnS2crT3pGUjRVcDByczd1U25YNnh0YVZPZjQ4VDF2aEFVK1VmdjR3WTJMaXRlanBQejg1Nk80akl3cU54b3JJaW9hN3M2VnoxcENOY3VyMDFORFJFUkVyenlwVklyWStPU2lvRllrQWtPaThTd2tVdXVVZzVZV1puQjNkVVFkMTlwd2MzRkFIVmRIdURrN29MYURqVllYdmpXZG02c2o3dnBFVm5vOTh0RVR6ZHAxeFR2emw2cWNSNVBVSk9vS2dNY1dkVnJYc3JhdFZEdUw1OFFIQUdzN1IzVHVQUVRtdGF4Z2FXTVBDMHRyV0ZqYW9KYVZOWHp2WEFNZ0cvRVNYNVIrNC9yWkl4QVZqUUFKOG44RVVXRUJRZ09mS0taVnBmeThYRWlsVXBpWVZEN1FCUUFqcHM2Qm5hTXorbzZjckhpdXNDQWZBb0ZBa1JJdE1UWUt0eStmUnJOMlhXRmhhYTIwZklzTzNlSFpyRFZNVE0xeFpOZUdVdXVYZDBhb211YlZ2QzBhdCt5Z2VDeFArNlNxN29jMkh0NjhqUFRVSkppWW1hUFBzSWxseml1djIrQmF6MVB0UEFYeU80ZU5qTXZzM0VsT2lBT2d1aUM4ZkxSWDhmZWVoYVUxM09zM1ZCUnNyK3ZacE55NkhxK0Nzajc3WmFYOExNNjRLS1dOUElDb2ppNlBiM1Y1WStBb2VKODdpckJuZmdoNzVvZEh0NjhVUFQ5R28rVWYzTGdJQU9nMVpIeXBtb0VaUmNIWnNxajZMcGFUdjc0dWRWV25LTlIyV1hzbkYwUUVCeUF1S3F6Y2R0VWtEWnEwUW8vQjQzRHgrTDg0K3ZjR2VEVnJvL2llcThnKzI5alhSbngwdUN4RlhhL0JLdWNwS3doc1pHeUMvTHhjdFNNc2srTmpWRDd2Nk9LT2lPQUFoUGo3b0d2ZjhrY1R2cXJIc3lTSlJJTDkyOWRDSXBIQXBXNERqVk03YXNyWXhCVE4yM1hGZmU4TGVIRHpFdHpxTjhURFc1Y2hFQWpRc2VlZ1V2Tlg5ZXR1WlcySHVKeHNwS2VVVGxsYTNrZ2RxVlNLaE5oSVNLWFNVcDM2dXZEbXJJVlkvY1ZzM0x4NEVrWW1wbmgwNnpKRWhRVVlQdms5bGJXbXRKR2FGSTk5MjM2QmtiRUpuTnpxNGQ3MWM4ak56cEw5eThsQ2JrNDJjckl5a1pvcys5NTc2bk1IVjA0ZlJJOUJ6NytyVzNmcGphYytkekJyMFk4VkN2Szk3RjdsODhYeWFISStQV1hPRjhqT1RJZTlreXZNTEN4eDVxQ3M3bTlNUkFoaUlrSzAybDcvVVZOaFphczZlRk5WMTBzQVlPOG9DL0RHeDBSQVVqVFN5c2xkK1hNdlQ4MlltaGlQc01BbmFoL0hoQWVyRFhRVlQydGMyVlM4RVpGUmFOZEMvUTFQOUdwaW9JdUlpSWhlU2hLcEZGRXhDYkpSV3NHUkNDd0tibVhubEw2VFZCVTlnUUJPampad2MzR0V1NHNqNnJqVmhydXpJOXhjSFdCcG9adGdRVTNYeEtzdWR1eXBlQ285dWNTaWxDQzI5clVydlM1VjVCZUJxdTdrclF5QlFLQlUxNmU0cUxBZzZPbnJ3OEhKRFU5d0F3Qnc2Sy9uNlhjZWVGOVExTWtvT1UzTzc4RXRiRis5cE5UejJscTU4d3p5aWxJU0ZhK3hVQm5tRnBZWU1PWnR4V09ScUJCU3FWUXA1ZGp4UFZzZ0ZvdlFaOWdFbGV1UVh3akxpOE9yb21xYWtiR0pVc2RGUXRGb0gxVjNTV3ZqeW1uWkNKVSt3eWVXV1M4dVB5OFhUeC9kaHA2K1BqeWJ0bFk3bnp5WVVyeGVnQ294NGNFQW9MSldnZnlDM2JSRXgxYmJybjBSRVJ3QVkxTXpUSnJ6dVZLZ1plL1dWYkN4ZDBLZjRSTmZ5Z0JNZFlxUGtRV2R5K3JFMGZYeHJTNjJEczVvMnFZekh0L3p4cDVOUDZHd0lCOE5tclNDczd0bXFaK3lNMldkaDZwU1RkMjVVdjczL3UzTHA5Rjl3S2hTYVFpanc0TVVRZHFXSFh2b1pObEdMVHNnSWpnQWQ2K2RRKzloRTlSMkJJdEVoWXEwWkRYRmdORlQ0WHZuS3BMaVk3QnYyeHJNL1BSN0FCWGJaOCttclJFZkhZNkhOeTlod0ppM1NvM3NTMDlOd3Ixclo5VzJ4YzdSQmRIaFFYanFjd2M5Qm85Vm1sWllrSSs3YXBadDJhRUhJb0lENEh2dk9pS0NBK0JlWDNXS1BybFgrWGpLNWVYbVlNL21uL0hzeVgwWUdadGc0dXhQcStUN3V2MGIvWEhmK3dKODcxeEY0MVlka0pPVmdRWk5XcWxNTzF2VnI3dWphMTNFUlljalBqcEM2MldUNHFOUldKQVA5L29OVmI1T2liRlJLbTk0OEd6YUdyTS9XMUh1K210WjJXRGFSOTlnNHcrTEZMVU1PL1lhakRjR2p0YTZyU1VkM3ZrN010Tmx3ZUdkNjVhcm5NZlF5QmdtWnVad2NIWkRRa3drVHUzZGpvYk4yeXJPVzUzZFBmREIwclV2M2VoaFhYbFZ6eGMxb2NuNXRMMlRxMUpkdERPSGRsWjRlNTdOV3FzTmRGWFY5UklndTlHaTUrQnhhTnFtTTN6dlhvZWV2ajZjcW1BN0NUR3k3eGQ5b1JDMmxVeXY3ZlBFRDIrUGZVTVh6YUlhaElFdUlpSWllaWtVRkJRaUlEZ1N2djRoOFBVUHh1T25vY2pLMXF3SXJhbXhFUnJVZDRXWGh4czhQVnpSb0s0TFhKM3NZV2hZTXp0UVhoUlhKM3RJUklXSWpvbUZpM1BwMFNpYUNnLzJCMUExRjFZQUVCNGtXMzlsMG90b0tpOG5HNGx4VVFqeWV3aG5kdytsQzlXVk84OGdQeThYaTJlT3dMZ1pDOUN4NXlCY1BYMFFSLzdlcUJpdFVyeWp4c2pZV0dYQjc0cVFwNGMwTmRkTm9Lc2tlWkg1NHZ0cmFXMkhGaDI2bDNzM2RGbjFERFNwU1JZWkVnQUFjQzJueUhsWjBsT1NrSm9VRHl0YmUzUXJaM1RVOWJOSGtKZWJnNlp0T3F1OGExVk9FUWd4S1R0MVNsaVFyTEM4ZS8xR2lpTGRnT3dPOXJ2WFpQdnY1UG84dlV0MlpqcTh6eDBEQURnNnU4UEd6bEZwZlVGK2o1Q1g2MTF1R3IvWHdYM3ZDOGpPU0lOWkxTc1U1T2ZoMG9tOUFJQ0d6ZHVxWFViWHgxY1RKL2R1eDQzeng5RnR3RWdNR1AxV3BkY24xMlBRV0R5KzU0MmtvcEUyeFVjSWxNZXV0Z3ZpbzhOeDVmUkJlRFZ2QzJzN1I0akZJdHkrZkZyUkVWeVc1SVJZYkZ1MUJPTm1MRkNNVm56MjVBSDJiUG9aRW9rRVRtNGVhbE8xYWJ0c2w3N0RjZjNzVVdSbnBtUGpENHN3NXAwUFVNZXpDUVFDQWFSU0tTSkRBbkh0ekNIVWE5Z2NuWHNQMGZnMTBGUmVUamFXdkNmckVGL3k2ejg2VFNNcU5EREUyT2tmWXVNUG55TEE5eTV1WFRxRmpqMEhWV2lmdS9ZYmpwc1hUaUF2TndkYmZ2b0NFMlovcWdoOFJvWUVZTSttbnlFb1kxUjZremFkRUIwZWhHZFBIdURDc1Qzb01YZ3M5UFdGeUV4UHdkNnRheFMxdUVycTBuY1libDQ2aWNUWUtHejU2WE1NbXpRYnJUdjNWUHhleE1kRTRQTEovUmovN2tkRjg3KzZ4ek1oSmhKUEh0ekExZjhPSVNNMUdTWm01cGkrWUZtVm5mODBhTklhVnJiMlNFdE9oUGU1b3dCa05meFVxZXJYdlo1WFV6eTZkVmx4enFlTklMK0hSWDhKVk5iR01qV3ZwZkszMjhaQnN4dW94Q0lSUWdJZUs2Vk5UVXRLUUdwU1BLeEwvTWFXUlNxVmxxbzkyTHg5TnhRV0ZxQzJTeDFZMlRvVWpmNjNocG1GcGV5ZmVTM0Y3ejRBYkZ1MUJNOGUzMGRJZ0svUysrSlZEWElCcis3NVlrV29PcDlXcGJ5NmRDV2RPYml6M0FCWlZWNHY2ZW5ySzFJUG5qKzJCeGExckhIbjZsbUVQL1BUNlhiQ2l2YkJyWjVYcFc2RWlJcU9nVlFpWW8ydTF4QURYVVJFUkZRdE1yS3k4ZVJwR0I3N2g4RG5hVEFDbmtXZ1VLUzZQa1J4Rm1hbThQUW9DbXJWZDRXbmh5dGNuT3loeDVFUFdoTUlCR2pUd2d2M0h2cFVLdEFWNEhNSEFGRFhzNm11bXFaUWtKOEh2d2MzQVFEMUc3ZlE2YnBEQXg4ajVLa3ZrdUpqa0JRWGpjUzRLR1JscENtbXQrdmVyMUxycjkrNHBWWVhzV1dSdDZ1cVV0N2tGblg2RisrSTZkeG5TSm1CQWwwSmZId1BBRkN2WWZNS3I4UFN4ZzVmck42SnBMaG9SYW9ZVldJalEzSG0wQzRJQkFMMEd2cG1tZXVVcDJjeUxlTnUzK3pNZEVRRStjT3V0Z3NzQWc5UzVRQUFJQUJKUkVGVXJlM3c1OXBsQ1BKN0NCTXpjeFRrNVNJck14M0dwbVpvM0VwMlIzSmVUalkyci9nYzhURVJNRFkxUTNpUVB3Sjk3OEdyS0hBakZvdVFscElJdDNwbGo1aDRYY1JHaE9CaVVYQkxyazZEeHVqUVk2RHErWFY4ZkRWMTVmUkJpQW9MY09YVUFaMEd1dW8xYkFZM2o0YUlEQW1BdlpNckdoVzdzNzA4L1VaT3hxNzEzeU0rSmdMZmYvUVdMRzNza1pPVmdjS0NmTHc1YXlIMmJQcTV6T1Y3REI2TEcrZVA0NGVQMzRhbHRSMEtDdktRbXkwYldXcGxhNCszNTM5VnFrWlFSWmMxdDdERVcvT1dZTWVhcFlpTkRNRzZieGZBMk1RVUptWVd5TTVNVjlRRThpb2p3RmtaWVVGK2tFcWxxT3ZacEVwcTVUVm8wZ29kZWd6QTdjdi80ZGp1VFdqWXZCMnNiTzIxM21mNzJxNFkvYzQ4N051MkdqRVJJVmk5K0QxWVdGcERLcFVpS3lNTjlyVmRNV0QwV3ppODgzZVY3ZWd4Y0F6dVg3K0E1SVFZbk55N0hlZU83SWFwdVFVeVVwTmhabUdKL3FPbTRNUy8yMG90WjJCb2hIY1hMc2UyVlY4aUlTWVNlN2V1d29FZGEyRmhaWTJDL0h4RjZqRjVvT3RWT1o1SGRtM0FxWDEvQUFCRW9nTGtaR1VxMVVCcjNLb2pSci85dmxhQkZHMEpCQUswNjlZUDU0N3N4dE5IZDJCcVhndk4yblZWT1c5VnYrNU4yM1RHNFoyL0l5TTFHZEZoUVhDcHEzbXc0ZUdOU3dDQWlPQ25PTEJqTGNaTW02OFU3REt6cUlYK283V3ZXeVVXaVhEditubWNQL29Qa2hOaW9LOHZSSi9oRStILzZEWUNmTzlpeGFjejBMblBVUFFZT0tiY2RIZUZCZm40WitOUFNFOU5BZ0JjT3JFUFBZZU1RN3R1L2RDdW0rYm5nK05tTElDb3NBQTJWWlRsNEdYMEtwNHZWcFNxOCtrWG9hcXVsNlJTS1FKODd5SXVLZ3h4a1dHSWlRaEdYSFE0SkdJeER1eFlDNkhRUU8xM1VrWDRGKzFEMDdaZEtyV2UrNDk4MEthRkZ6TWp2SVlZNkNJaUlxSXFKNVZLRVorWUN0K25JZkQxazQzWUNvdU1LM2U1V3VabWFPVHBEaThQVjNnV2pkYXE3V0REazFZZDZ0eXVLWTZmdjRiaGc3VXZYQTdJT2kwU1lpSmg2K0JjNmRGTEVrbnBRS2Z2M1dzb3lNOURiWmM2Y0tuRUhaeXFQSHZ5UUpFbjM4cldIblc5bXNLMXJpZDg3bHhGVEhnd1duVG9ydFB0VllZOFBaNjZUanROYXh5cEV4OHRTd2xYdk5PL3ZKb2J1aERzL3docHlZbHdxZE5BbzVvTEVvbXNMb0NxN3dCakU5TXlheklseGtaaDY4ckZFQlVXb0V1ZllhanIyYVRNYlFVK2VRQkFsdTVMbmZ2WHowTWlrYUJaMFFXNW00Y1hIdCs3anR5Y0xPanA2Y0hKelFNanAvNFBGcGJXeUVoTnhvNDFTeEVkSG9TdWZZZWpSY2Mzc0dINVFoejQ0MWQ4dEh3ampJeE5rQlFmQTRsWWpOcHVkUUVBbjAzVC9XZ0hRRll2NU0yWkgxZkp1dFhaczduc3dJb3FMVHErQVNta3lNdkpob0doRWVvMGFJeG1iYnVvN0p5cWl1T3JxYTc5aHVQRytlTlZVbXZ0allHajhmZnZQK0NOZ2FPMSt1MXIxYWtuREF3TWNlSDRYc1JFQkNNckl3MnU5VHpSZDhRa05HclJ2dHhBbDJ0ZFQ4ejcrbGVjMnJjRFFYNFBJU29zaEwyVEs1cTM2NFplUThlWDJhbFprV1hyTjJxQmhkOXZ4cVdUKy9EVTV3N1NraE9SbVphQ1dsWTJjR3ZWRWUyNjkxTktZYVZMWVVXMUZuWFpXVmZTc0ltejRmL3dOakxUVTdGMzIyck0rdlNIQ3Uxemh4NERZTy9rZ292SC8wVm80Qk5rWjJYQXlzWWVQUWFQUmQvaGt4U3BJVlV4TmpYRCsxK3R3Wm1ETytIMzhDWXkwMU5SV0ZDQTFwMTdZOUM0YVFqN1AzdjNIZERVMmJZQi9Fb0lleStWS1VNWmdvZ0RVUlJGd2IxSHJiVmFhNWV0M2J1MWJ6OWIzOVlPNjl2V1RtdVgxdHE2TFlxS0lySVVFR1VJQ0NLaXlCQlpJb2lzak84UEpBV1RzQVNqY3YzK01zODV6OGtOeWNIazNPZTU3L1BwS3VlYTk3TENxLy85SG5ISER1RE15V2dVNVY5QzViVXk2T2tid25YZ01Bd1pGZGhpL3dmaDlXeGM0ZGE0eWswb0ZFSlgzeERXOXM1d2N2WEU0SkhqN3JqM1Uzc044NStJc0grMlFpcVZZdGpvb0ZaWE9YVG43OTNVb2pkY0JnNUZWdXBwbklvNTB1NUVWLzdGODdpUWVRWTJmZnRCUzBjSDhSRUhVVjV5RmZPZmVGbHBiOHYydUZxUWkxTXhZVGdWZlZpK0VySGZBRy9NWHJJQ2ZXd2RNSEh1RWtRZTJJbWp3WDhoK3RCdUhEKzhGNjREaDhGNzVEaTREeHF1c0RyK2Vua3BmdjNmLzZFZ054dGV3LzFSWGxLRS9YOXZSRWJLU1l5ZE1oLzlQYnpiWEtIVHBEdVM1WkpiL1dIdlZRL1M1OFh1K0R4OU4zVFg5eVdCUUlDL2Z2d2MxVlhYQVRUK0hSZzRkQlRzbmQzUXQvOEEyRHIyeC9hTjY3cmt1UzZkUDR2U3E0WFFFSWt3MUMrdzdRbXRPQloxSERNbmRNL05GSFJ2WTZLTGlJaUl1a1ZWOVUwa25UbVBVeW1aU0VqS1JGR0o4dWJuelZuM3NjQkFOeWQ0dWp0aW9Mc1Q3R3g2YzZWV054czV6QVByZnR5RzBySnlXSmgzL012NTBlQy9BUUJEUjNYc0M4bnRQU0lLTG1XanFxSzh4WmhFTE1iUjRMOEFBUDZUNW5RNHRyWU04UXVFVGQ5K3NIZDJsZmM2S2J5Y2c5QmRtOUMzbjN1SHZ5aktMMFIwOGoyYm0zMFdPbm9HMERjMGhwYVdOa1FpVFVna1lseklPSVB3L2RzQU5LN3dVRVpaa3JHcytJcENDWjZzdEVSQUpvTkZIeHZvNlJ0Q1MwY1h4VmZ5Y0dqbjd3QUFLenRIaGVPb2NyWHdNazRjQ1ZhNnJla08vejJidmxVNWY4N1NGeEQyejFZQWpSZHZWVDJIcHBZMkRBeU5JUkpwNGt4Q05JREdPOWM3SXVWa0ZIYjl0aDQzYjFUQzJjMExNeFk5STk5MitVSW10SFYwb1c5a0FpMHRiVWpFWXFRbG5rRGNzUkFBVUhsUlVOeFFqOGhiZlI2R2oybGNZVFIreGtLTW0vNHdKT0lHQ0lVYUVHcG9BR2o4OHI3cDY5V291bDRPN3hFQm1QM1k4eEFJQlBBWk13a0pVYUhZdUhZbDVqL3hDazVITi9iSXNYTjBhWHdPY1VPSGZzNzJrblRUY1Z0ektscDE3eUJWN0J4ZDVMK0wxblRINjlzUk14NTVCak1lZWFidEhaVm9xMXpUNEpIak1IamtPSlhidlVjRXFDd2g2REhVVCtWZDBlMHBFOVhicGk4ZWYrV0ROdmZycXJrbTVwYVl2V1JGdS9kdno4L1FIazBKbm9HZFRJeTBKdzVkZlFPcytuYWJ3bmhIZjJZQWNIVHhoT05yeXY4dmFPMzlBQUNHeHFhWXQrd2x6TU5MaW5QTlc1K3JxYVVOLzBsejJ2My84WVA4ZW5ibGNkcmF6NkszZFlkaTZzN2ZlK0NNaGNoS1BZMkU2TU9ZT0hlSlF0SzZycllHTjI5VXlmL3ZrOGxrMkx1bGNZWGg1SWNlUjE5bmQvejh4VXFjVDAvRTUyOC9DYzhoZnZMOW1uOHVsRW9rRUlzYjBGQmZCMjFkUFFnRlFseStrSW1NbEpOSVAzMENSYmVTQ1FLQkFDNERoMkw4OUlkYmxHdlQwQkJoL0l5RkdENTJNaUlQN0VUc3NSQmtwSnhFUnNwSkNBUUMyRGowZzZPTEoyd2RYVERFYnp4KytkLzdLTXk5Z01FangrR1JaOS9HemVvcS9QN2xLbHpJU01HRmpCUUlCQUlZR0psQVIxY2ZHaUlSTkRSRTBCQnBRS2doZ2tna2dsQkRCS2xFZ3ZxNldqVFUxNkcrcmhiMWRYVm9xSy9GcysrdWJmVW1uTnZWMXR4RVRYVVY5QXlNSU5MVUJHUkFiUGgrQUcyWHcydnJ0ZXpzOWpzOUorNm56NHQzNi9OMGRWV2wvR2E3OXJpUWthSnlXM2QvWDVxOStEbm82QnZBenNtMXc3L1A1c1FOOVJBSWhhaXNLRk82dmFsM21vLy94Rlo3c2JhbHBLd001eTlrWStTN1hiZkNudTRmVEhRUkVSRlJsNUJJcERpWG5ZdUU1SE00bVp5SnpLeExrRGFybFg4N29VQUFKd2NiZUExd3VwWGNjb0tGV2ZlVVpTUFZ0TFEwRWVEbmpjUGhFVmowVU1lYWRtZWZUVUY2NGdsb2FtbGpaT0QwRHMzZDh1M0hPSnNVQnkxdEhRaUVRbmxacStibFNJNkZiRWR4WVI2TXpTd1U3aGJ2Q2hhOXJSVWF1dS80NVV2SVpESk1udis0MGpsQ29SRFc5azdRTnpBQ0FKaGE5b0ZOMzM3WXMvazdYQ3R0WEtWb2FHVFNxWGgyL3ZvMXJ1UmRWTG05Yno5M2VBeFJmdEZhV1luRXByNEh6WjFQVDhLeC9Zb1hXNEhHK3Z1ako4NXVkN3pYU3EvaWVKanlDeGROV3R2dTZEb1E1OU9UWUdCa2dtSCt5dStnUGJaL205SUVTWHRMTCtWa3B1Sm84Ri95VlE0REJ2dGk4ZlB2dGJoWWRHVFBGbVNrbkZRNjM2SC9BQXp5SGF0MDIvRWp3YWdvSzRIblVELzBzcmFUandzRWdoWXJqaVJpTWY3ZThEbXFycGRqNVBqcG1MUDBCZmtkeHZPZmVCbFYxOHVSbVpLQUw5NXA3SDBnRkFyaDVqVU1RTmRkY0wwWHRQYXpkUFlPNnU1OGZhbG5rRW9rdUh6aEhLenNuR0RlNjg0YTM1UDY4ZlhzWHM3dWcrRGw0NDh6Q2RFSUQvNGIweFkrQlFENDdjc1BrSjU0UXI1ZlUyTG53TFpmY0NrckhVTkhCY2x2S25qK1AxOGk0c0FPUkIvYWpaU1RVUUNBMHFJQ2xTdVkzMTc3S3k2ZFA0dHRQMzBoSHpNeU1jTVF2MEQ0Qmt4cHRacUFnWkVKcGkxOENoUG1MRVpTN0RHY1BoNkdpK2ZTa0gveFBQSXZuc2ZvaWJNeGRGUWdmRVpQUUlhUkNSNVovaGFFUWlFTURJM3gvUHRmSWpuMkdFNGZQNHE4aTFtb3VuNU5aUjg3VmZyMkc5Q2hKQmZRdUNMb213OWZWcnJ0YnZTcTdRNzN3K2ZGSm5mcjgvVE5HNVZ0OXR4cXIrNyt2alRZYjN5SDlyZHg2QWN2bjMrclloaWJXY0RhM2dtYnZsNHQvengyZXlJckwrY2NVaE5pb0t0bm9QSTdXSHNkUGhxQnNTTzlvYW5KbEVkUHhGZWRpSWlJT3Eyb3BCd0pTWms0bFpLSnhETlp1RkZkbzNKZkxTMU5ESEJ4Z0plN0V3YTZPOEhkMVFINnVnOXVZK2I3eWZRSmZ2aS90WnZ3OE54WjBMaDFGMjU3MlBSMWhxV1ZMUVlOSHdORFk5Tlc5N1cwc29WMnMzcjFqaTZleU0zT2hGaGNENmxFQWwwOUE5ZzQ5TVA4SjE2Ujd5UFNiTHl6OStHblhtOTN5Wmc3Tlc3YUFtUWt4Nk8veDJDbDJ6VzF0UEhheHovS0gzc085WU5GSHh0OCsrSExFSWswNGV6bXBmSkxlRnRjdllaQkpwT2hvYjRlRWttRC9PNVJBMk5UdUE4YWp2RXpGaW8wY0crTmVTOHIrZSt3aVoyakN5eDZXemZlZGR6UStMc1hhV3JCMnQ0WlFiTWVnWjFUKzN0RHVYbjUzRkVpNXVhTktsajB0a2JnckVYUTF0RlZ1bys5c3h2eWNySWdsVW9nazBxaHJhTUhaM2N2VEpxM3RNM2p5MlF5UklYdXhyblVVN2UrT0M5VldscXV2K2NRVkpTWG9yNnVGaEtKR0lBTStnYkdjUGUrOVR0WGNVNE05aHVQNDBmK3dmU0ZUN2NhaDRaSWhLZmVYSU9NNUhpRk8yMDFORVJZOXVxSENBLytHd25SaHlGdXFNZUVPVXRnWXQ2cnpaL3ZmcUVoMUdqemZTc1NhVUlrNmxpdmpPNStmYWxuS0xoOEFmVjF0WjFlL1VQM0ZyNmUzVy9lc3Bkd0tmc3NvZzd0eHBCUjQyRmw1d1FudDRFb3ZWb0FrYVltVE14NllmTDhwYWl2cTBWUi9pVTR1UTNFL0NmK1RkeG9pQnI3YUFWTWV3aTU1ek5RZVBrQ3FxNWZRMzE5SGNUMWRSQTNORUFxbFVJZ0VFQ29vUUdMM2phdzdHT0w3UFJrNk9qcHc4dG5OSnpjdkRwVXlsVkxXd2UrQVZQZ0d6QUZWZGZMa1pGOEVuazVXWmgrSzFFM01tZ0dmTVpNYXZIL2dVQWd3R0MvOGZLTC9ES1pEQktKR0RLcEZGS3BGREtwRkRLWkRESlpVNGs4WVdOTUFrRmo3RUtoeWo2R3JlbHQweGQ2QmthTng1VUJNc2lncWFrTlIxY1B6Rjd5ZkllUGR5KzQxejh2dHFXclAwOXJhZXZBMHNvV3IvNVhlVDlGWlk0Ry80V2p3WDhwL1R5bGp1OUxyUmsrZG5LTFhxcmpaeXpFK0JrTGNUTHlFTXBMaWlEUzBzTDRHUXZsMnlVU01YYjgraFZrTWhrZWV2SlZHSFR5aGtFQUVFc2syTE12QlA5OTYvRTcrUkhvUGlZUVYrZW92dFdhaUlpSXFCbXhXSXFVczlrNGtaQ0toS1JNNUJVV3Q3cS9VMTlyRFBkMng3REJiaGpvNWdndExkVjlCVWk5M2xyOUk4YVBtNEJwazRJNk5LKzhwQWhHcHVhdDlveTRFeG5KOFhEMzl1MldZNnNpbFVvN2xGRHFLYzZuSjBKTFd3ZDkrN1hlKzZnaktxK1YzVkY1a3JiVTFkWWc5dWgrK0k2YjBpMk4wbXRyYmtKSFY2L0xqOXZUWFM4dmhWQkRvODBFZW5lL3ZqMVIwK3E2eGMrdmJMV01YVmZQVlpjYmxSVzRXcEFMS3p0SDZOMWFxVXYzTDc2ZWQwZmV4U3o4OFBFYk1ERzN4TXNmZnFzeStRQTBybXJXRVBFZSsrYk9Kc1ZES3BYSSszcythTzdIejR2M08zVjhYMnJTVUY4SHNiaWgwNS9EOXY3eFBXSU83OFhFT1Vzd2NlNlNPNG9sSlBRSWprV0U0YlAzbjcyajQ5QzlSNlR2MUs2N0c1am9JaUlpb2xiVjF0VWpJVGtETVhHcGlEMlZqcXJxbXlyM05URXl3REJ2Tnd6emRzV3dRVzR3TitWRmh2dEZha1lPUHY5K0I3WnMvSjVKSGlLaUhxcW5KYnFJaUlqby9pZVZTckg0NlJWNGU4VUNlTHEzditjdzNSL2FtK2ppYlJWRVJFU2tvUEpHTldKUHBTTW1QaFVKU1Jtb3EyOVF1cDlJSklTbm16TjhCcnRodUxjYm5CeHNJT3hBS1JHNmR3eDBkNEpOYnhQczJCdU1oK2UydjA4VEVSRVJFUkVSa2JyczJCTU1tOTRtVEhMMWNGelJSVVJFUkFDQWt2SUtISTlQUlhUY0dTU25aME1xbFNyZHo5VEVFS09IRDRTZnowQjRlemhEUjBmOXRjQ3BheFJjS2NYejczNkYzMzc0QmhibVp1b09oNGlJaUlpSWlFaWwwckl5TEh2dUpYejM2YXV3NmNNU2x3OGlsaTRrSWlLaU5wV1dYMGQ0VENLT0hVOUM1dmxjbGZ0Wjk3SEE2T0VENGU4N0NBTmMrN0swM1FQczk3OFBJaWUvQWgvLzMwcDFoMEpFUkVSRVJFU2swbnVyMThEWnpoUkxINTZzN2xDb203QjBJUkVSRVNsMXM3WU8wYkVwT0JLWmdNVFU4NURKbE4vejR1eGdnOUcrQXpGbXhDQTQybHRCd0pLRVBjS2o4eWJnK1hlL3dwNzlCekJuK2xSMWgwTkVSRVJFUkVTa1lNKytFQlFWRmVEOWx4OVNkeWgwRDJDaWk0aUlxQWNRaTZVNGZTWVRSeUlURUJPZnFyVG5sa0FnZ0tlN0UveUhlMkcwNzBCWTllYXkvNTVJVTFPRVZXOHN3NHZ2ZkFsUGR6ZjBkM1pTZDBoRVJFUkVSRVJFY3VjdjVPRDNQN2JpbTA5ZmhhWW1VeHpFMG9WRVJFUVBMSmxNaG5QWmwzRWs2aFRDb3hOUlVYbEQ2WDREWEIweFlld3dqQjB4Q0tZbWhuYzVTcnBYUmNXbTRQdE4rL0Q5L3o2SHBRV1Rua1JFUkVSRVJLUitKYVZsZU83Vk4vSDg0ek14WnVRZ2RZZEQzWXc5dW9pSWlIcW9xeVhYRUJweEVtR1JwNUJYV0t4MEh4c3JDd1NOR1lZSlk0ZXpZU3VwdEQzNEdBNkduOFozNno2RG9hR0J1c01oSWlJaUlpS2lIcXlxNmdaV3ZQNDJwbzRmaWdVeng2azdITG9MbU9naUlpTHFRYVJTS2VKT244Vyt3OGR4TWpFRFVpVjl0NHdNOVRGKzlCQk1HRHNNN3YzN3N1Y1d0Y3VQbS81QlNrWWUxbjM4SVpOZFJFUkVSRVJFcEJaVlZUZncrbnVyNE8xdWorVkxaNm83SExwTG1PZ2lJaUxxQVVyS0szQWdMQTRId21KUlhGcWhzRjFMU3hOK1BwNllPTllIUHQ3dUVJbUVhb2lTN21kU21Rd2JOKzlEYkZJVy9yZG1OY3NZRWhFUkVSRVIwVjFWVWxxRzExYitIMFlPZHNIVGo4MkFrRGZ1OWhoTWRCRVJFVDJncERJWlRpVm5ZdC9oRXppUmtBYXBWS3F3endCWFIwd0xHb214SXdkQlgwOUhEVkhTZzJaNzhESHNDb25CSngvOEIvMmRuZFFkRGhFUkVSRVJFZlVBNXkvazROMFBQc0w4YWY1NGFHYUF1c09odTR5SkxpSWlvZ2RNZVVVbERoeU5SOGlSRXlncUxsZllycWVqallrQlBwZ3hhUlNjK2xxcklVSjYwRVhGcHVETERkdXhiTW1qbUROam1yckRJU0lpSWlJaW9nZlk3dUFRL0w1bEsxNWQvaERHakJ5azduQklEWmpvSWlJaWVrQmtaT1ZpKzc1amlJNUxnVVNpdUhyTHhka09NeWVOd3ZoUlE2R3JxNldHQ0trbktiaFNpZy9YL1k0K2ZXenc2dlBMWVdIT1VvWkVSRVJFUkVUVWRVckx5dkRsZHh0UVZGU0FWVzhzZzAwZmZ1L3NxWmpvSWlJaXVvOUpwVktjU0VqRHR1QndwR1ZjVk5pdW82MkZRUCtobURGeEZGejcyYWtoUXVySkdockUyTG83REhzT3htRHh3dy9ob1RreklSU3kveHNSRVJFUkVSRjFubFFxeFk0OXdkaXliUWZtVEJtTlJYT0RvS2twVW5kWXBFWk1kQkVSRWQySGF1dnFFWG9zQVR2MmhhUGdTcW5DZGtkN0s4eWNQQm9UeGd4ajd5MVN1NElycGZqbWwxMG91RnFCUnhmTXc2U2c4UkJwYUtnN0xDSWlJaUlpSXJxUGlDVVNoSWFGNDgvdHUyRFQyd1F2UGpXZnE3Z0lBQk5kUkVSRTk1VnJGVlhZY3lBYS80VEdvTEtxdXNVMmdVQUFQeDlQTEpneERnTUhPRUVnYU5mLzhVUjNUV3BHRHJic1BJemNnbExNbmo0VkV3TURZTW1TaGtSRVJFUkVSTlNLa3JJeUhENGFnVDM3UXVCbzF3dUw1MDJFcDd1anVzT2lld2dUWFVSRVJQZUJTL2xGMlBIUE1SeUpURUNEV05KaW03YVdKaWFQSDQ1NTB3TmdaOTFMVFJFU3RWL1doVHpzUHhLTHlOaGs5SGZ1aDNGalJtSElJQy9ZMmxpck96UWlJaUlpSWlLNkIrUVhGQ0l4NVF5T1JSM0grUXZaR0R2U0c5TW5qSVNMTTlzeWtDSW11b2lJaU81aG1lZHpzV243SWNTZFBxdXd6ZFRFRUhPbSttUG1wTkV3TnRSWFEzUkVkNmErdmdGeHA4L2l4S2swSko3SmdrQW9ncGZIQU5qYjJjTGUxZ2EyTnRZd01qU0VucTR1ZFBWMG9TbGl6WFVpSWlJaUlxSUhRWU5ZakpxYk5iaFpVNFBLcWlya0Z4VGljbjRCTHVmbDQwejZXY2lrWWd6eGNvSGZNRStNR0RvQVdscWE2ZzZaN21GTWRCRVJFZDJETXJJYUUxenhpWW9KTGdmYlBuaG8xbmdFK1EvaEJ6MTZZTWhrTWhSY0tVVjYxa1hrRnhUamNtRXhDcTZVb3JxNkJqZHI2bkN6dGdaaXNWVGRZUklSRVJFUkVWRVhFSW1FME5QUmhaNnVOdlQxZFdGalpRRjc2MTZ3dGVrRkR4ZEgyRmhac0NVRHRSc1RYVVJFUlBlUXMxbVhzR25iSVp4TXlsRFlObVNnQ3hiTUdvZmhnOTM1WVkrSWlJaUlpSWlJaUFqdFQzU3hUZ3dSRVZFM09udnVJbjdiZGdpbmtqTVZ0bzBjNW9HbEN5YkR0Wis5R2lJaklpSWlJaUlpSWlLNi96SFJSVVJFMUEzU015L2h0MjBIY0RybG5NSzJ4Z1RYRkxqMlk2TlZJaUlpSWlJaUlpS2lPOEZFRnhFUlVSZkt5TXJGTDMrRktFMXcrZmw0NHJHSEpqUEJSVVJFUkVSRVJFUkUxRVdZNkNJaUl1b0NCVVZsK0hsTE1DSk9KQ3RzOC9QeHhOSUZrK0hpekFRWEVSRVJFUkVSRVJGUlYyS2lpNGlJNkE1Y3I2ckdIOXREOFU5b05NUmlhWXR0VEhBUkVSRVJFUkVSRVJGMUx5YTZpSWlJT3FHdXZnRzdRaUt4ZGVjUlZOZlV0dGcyWktBTG5sa3lreVVLaVlpSWlJaUlpSWlJdWhrVFhVUkVSQjBnbGNsd0pESUJ2MjROUVhGcFJZdHRqdlpXZU83eFdSZzJ5QTBDZ1VCTkVSSVJFUkVSRVJFUkVmVWNUSFFSRVJHMTAra3pXZmh4MHovSXZwamZZdHpTekFSUFBEb1ZFOGY2UUNnVXFpazZJaUlpSWlJaUlpS2lub2VKTGlJaW9qYmtGNWJnMjE5M0l6N3hiSXR4ZlYwZExKbzNBZk9tajRXMmxxYWFvaU1pSWlJaUlpSWlJdXE1bU9naUlpSlNvYmEyRG4vdU9vSnQvNFNqUVN5Umo0dEVRc3lhN0k4bEQwMkNzYUcrR2lNa0lpSWlJaUlpSWlMcTJaam9JaUlpdW8xTUprTjAzQmw4OTl0dWhUNWNBWDdlZUdyeFROajBNVmRUZEVSRVJFUkVSRVJFUk5TRWlTNGlJcUptTGhjV1kvM0duVGlkY3E3RnVLTzlGVjU1K2lGNGVUaXJLVElpSWlJaUlpSWlJaUs2SFJOZFJFUkVBR3BxNnJGbFp5aTI3d3VIV0N5VmordnI2bURaSTFNeGU0by9ORFNFYW95UWlJaUlpSWlJaUlpSWJzZEVGeEVSOVdneW1ReVJKNUx4L2U5N1VWTFdza3poeExFK1dMNTBKc3hNak5RVUhSRVJFUkVSRVJFUkViV0dpUzRpSXVxeGlvckxzZTdIYlRpVm5ObGkzTkhlQ3E4Kzh4QUdEbUNaUWlJaUlpSWlJaUlpb25zWkUxMUVSTlRqU0dVeTdEMFFqWTEvN2tkdGJaMThYRjlYQjhzV1RjWHN5U3hUU0VSRVJFUkVSRVJFZEQ5Z29vdUlpSHFVeTRYRldQdmRWcVJsWEd3eFBuR3NENTVkT2d1bUpvWnFpb3lJaUlpSWlJaUlpSWc2aW9rdUlpTHFFY1JpS2JZRmgyUFR0b05vYUJETHgvdFltdUdORlFzeGRKQ3JHcU1qSWlJaUlpSWlJaUtpem1DaWk0aUlIbmpaRi9QeDJiZC9JZnRpdm54TUlCQmd6bFIvUExWb0JuUjF0ZFFZSFJFUkVSRVJFUkVSRVhVV0UxMUVSUFRBcXE5dndCODdRckYxejFGSXBWTDV1TDExTDd6NS9DSjR1anVxTVRvaUlpSWlJaUlpSWlLNlUweDBFUkhSQStsY2RoN1dmUDBITGhkY2xZOEpoVUk4TW5zOEhsc3dHVnBhbW1xTWpvaUlpSWlJaUlpSWlMb0NFMTFFUlBSQWtVcWwyTHJuS0g3Lyt3QWtrbjlYY2ZWenRNVmJ6eTlFZnljN05VWkhSRVJFUkVSRVJFUkVYWW1KTGlJaWVtQVVsWlJqemRkYmtIcjJnbnhNVTZTQnh4NmVnb1d6QWlFU0NkVVlIUkVSRVJFUkVSRVJFWFUxSnJxSWlPaUJFQloxQ2w5dDJJSHFtbHI1bUlPOUZkNS85VEU0OWJWV1kyUkVSRVJFUkVSRVJFVFVYWmpvSWlLaSs5cU42aHA4OWROMkhJMU9iREUrYi9wWVBMTjRCbnR4RVJFUkVSRVJFUkVSUGNDWTZDSWlvdnRXU25vMlBsbS9CVmRMcnNuSHpFeU04TTVMaStEajdhN0d5SWlJaUlpSWlJaUlpT2h1WUtLTGlJanVPMkt4RkwvOUhZSy85aHlGVENhVGo0LzI5Y0liS3hiQzJGQmZqZEVSRVJFUkVSRVJFUkhSM2NKRUZ4RVIzVmVLU3l2dzRicmZjZmJjUmZtWWpyWVdYbmh5THFZR2pvQkFJRkJqZEVSRVJFUkVSRVJFUkhRM01kRkZSRVQzallUa0RIejA1UitvcktxV2o3bjJzOGQvWG5rTXR0YVdhb3lNaUlpSWlJaUlpSWlJMUlHSkxpSWl1dWRKcFZKczNoNkt6VHRDVzVRcVhEUW5DTXNlbVFhUlNLakc2SWlJaUlpSWlJaUlpRWhkbU9naUlxSjcyclhyTi9EeGw1dHcra3lXZk14QVh4Y3JYMTZDa2NNODFCZ1pFUkVSRVJFUkVSRVJxUnNUWFVSRWRNOUt5N2lJRDlmOWh0THk2L0l4RjJjN2ZQREdNbGoxTmxkalpFUkVSRVJFUkVSRVJIUXZZS0tMaUlqdU9US1pERHYyUldERDVtQklwVkw1K096Sm83RmkyUnhvYXZLL0x5SWlJaUlpSWlJaUltS2lpNGlJN2pFM2Erdnc2ZGQvSWpvK1JUNm1vNk9OTjU1YmlFRC9JV3FNaklpSWlJaUlpSWlJaU80MVRIUVJFZEU5bzdDb0ZPOTlzaEdYOG9ya1l3NjJmZkRCVzh2UTE3YVBHaU1qSWlJaUlpSWlJaUtpZXhFVFhVUkVkRTlJVGorUFZaLy9oc3FxYXZsWTBKaGhlUDNaQmREUjBWWmpaRVJFUkVSRVJFUkVSSFN2WXFLTGlJalVMamcwQnV0LzNnV0pwTEVmbDFBZ3dJcGxjekIzMmhnSUJBSTFSMGRFUkVSRVJFUkVSRVQzS2lhNmlJaEliY1JpS2I3N2RSZjJIb3FSaitucjZlQ0RONVpobUxlYkdpTWpJaUlpSWlJaUlpS2krd0VUWFVSRXBCYVZWZFZZdGZZM0pLZWRsNC9aV2ZmQ3h5dWZocDExTHpWR1JrUkVSRVJFUkVSRVJQY0xKcnFJaU9pdXU1UmZoUGZXYkVSaFVhbDh6TWZiSGYvMytsSVk2T3VxTVRJaUlpSWlJaUlpSWlLNm56RFJSVVJFZDFWODRsbXMvdUozM0t5dGs0ODlORE1BeTVmTWdvYUdVSTJSRVJFUkVSRVJFUkVSMGYyR2lTNGlJcnByUXNKaThiOGZ0ME1xbFFJQVJDSWhYbDIrRUZNRGZkVWNHUkVSRVJFUkVSRVJFZDJQbU9naUlxSnVKNVBKc0duYklXemFma2crWm1Ka2dOVnZQNG1CN2s1cWpJeUlpSWlJaUlpSWlJanVaMHgwRVJGUnR4S0xwVmozdzk4NGRDeGVQbVpyYlluUC92TXNyUHRZcURFeUlpSWlJaUlpSWlJaXV0OHgwVVZFUk4zbVptMGRWbjMrSzA0bFo4ckhCcmc2WXMzS3AyRnNxSy9HeUlpSWlJaUlpSWlJaU9oQndFUVhFUkYxaTdKcmxYam5vdzNJdnBndkgvUDNIWVQzWGwwQ2JTMU5OVVpHUkVSRVJFUkVSRVJFRHdvbXVvaUlxTXZsNWhmaDdmLytpS3NsMStSamM2YjY0NFVuNWtJb0ZLb3hNaUlpSWlJaUlpSWlJbnFRTU5GRlJFUmRLalVqQnl2WC9JUWIxVFh5c2VWTForTGhtZU1oRUFqVUdCa1JFUkVSRVJFUkVSRTlhSmpvSWlLaUxwT1FuSUgzUC8wRmRmVS9YVkJHQUFBZ0FFbEVRVlFOQUFDUlNJaDNYbHlDUVA4aGFvNk1pSWlJaUlpSWlJaUlIa1JNZEJFUlVaZUlqay9CNm5XL1F5eVdBZ0QwOVhUdzBUdFB3ZHV6djVvakl5SWlJaUlpSWlJaW9nY1ZFMTFFUkhUSGprU2R3cWZyLzRSVTJwamtNakV5d0JjZnJJQ3pnNDJhSXlNaUlpSWlJaUlpSXFJSEdSTmRSRVIwUjRKRFkvRFZUenNoazhrQUFKWm1Kdmppd3hXd3QrbXQ1c2lJaUlpSWlJaUlpSWpvUWNkRUZ4RVJkZHEyZjhMeDQ2Wi81SSt0KzFqZ2kxVXJZTlhiWEkxUkVSRVJFUkVSRVJFUlVVL0JSQmNSRVhXWVRDYkRwbTJIc0duN0lmbFlYOXMrK09LREZiQXdNMVpqWkVSRVJFUkVSRVJFUk5TVE1ORkZSRVFkSXBQSjhNT212ZGdSSENFZjYrZG9pN1dybm9PSmtZSDZBaU1pSWlJaUlpSWlJcUllUjZqdUFJaUk2UDRoazhud3pTKzdXaVM1UE53YzhPWHFGNWprSWlJaUlycE5lV2twVGtaSGQ5bnhycFdWb2I2dXJzdU8xK1I2UlFWU0V4Tzc3SGoxZFhWSVRraTRvMk5rcGFlanJMaFk1ZmJMRnk4aTk4SUZTS1hTTzNvZVVxK2IxZFc0V1YzZHJuM1BwYWVqdkxTMG15TnF2KzQ2SCsvVS9YN3U1T2Ztb3VMYU5YV0hRVVJFOXhtdTZDSWlvbmFSeVdUNDdyYzkySFBnMzRzMVF3YTY0T04zbjRLT2pyWWFJeU1pSXFMN2pWZ3N4c1h6NTVHVm5vNXA4K2VyTzV4dXMzWGpSdVJkdWdRZFhWMTREUnQyeDhmYnVYa3pMbCs4aUhjLytRUjYrdnBkRUNFZ0VZdng0OXExS0M4dHhVTkxsMktZbjk4ZEgvUEE3dDJJallpQWxwWVdCZ3dhcExCZEpwTkJJQkNvbkM5dWFNQ1duMzZDbHJZMjN2M2tFMmhvYUNqc2MzRDNibHc4Zng0clAvMFVSaVltZHh3enFSWVhGZFVseHhHSlJBcnZyMk1IRCtMNHNXTjQ4ZDEzWVdWckN3QTRzbThmSFByMVEzOTM5eGI3L3JwK1BhYk1tWU9BeVpOYmZaN0N2THhPeFdkb2JBeERJNk4yNzk4ZDUrT2Q2dTV6UnlhVDRjK2Zmb0tMaHdlR2p4NHRIODlNVFVWOGREUVdQUDQ0ZFBYMDJqek8xU3RYVUhyMUtqeTh2UlcyZmJObURVWUhCbUxHZ2dVdHhvdXZYRUZGZVRsY1BEdzZGRE1SRWZVTVRIUVJFVkdiWkRJWmZ0ejBEM2J0ajVTUCtRNFpnTlZ2UFFFdExVMDFSa1pFUkVUcUVySnpKMktPSHNWVHI3d0NaMWZYTnZjdkt5N0d1ZlIwbkV0UFIwNVdsbndsUkVjU1hSZlBuOGRQLy9zZlJvMGZqK2tQUGRTcHVOOWV2cnhUODVvTTl2WEZ3aWVlYU5lK2p6ejVKTDc2NkNQcyt1TVAyRHM1d2NUTXJOUFBXMTFWaFp5c0xMaDZlbmJwUlhVTmtRZ0xIbjhjRzlhdFEvaUJBL0FjTWdRNk9qcnRuaCsyZnovT3BxVGdwZmZlazQ4RlRKNk1oSmdZSE5pMUMyNERCMElvL0xlWXpMV3lNbnkxZWpYOHhvM0RwTm16bFI0ekxUa1pkYlcxQ0pnMFNlbUYrdXFxS2x6S3pvYXpxMnU3THRRM3ZlWWlrUWdyUC9zTStnWnRWeUw0NXBOUGtIL3BFZ0Rndit2WFEwdTc1OTdZdGVmUFA3dmtPRHE2dWkwU1hmVjFkVWc0Zmh4MkRnN3lKQmZRK0o0S21EUUpmWjJjVUh6bENtd2RIQlNPSlpGSWNQN3NXYmg2ZWlva1RiLys2S05PeFJjMGZUb216SmpScm4zdjlIeU1PWG9VKzdadjcvQzhKcGE5ZStPTjFhc1Z4cnY2M0xuZHdkMjc1YXMvZlVhTmt2L3U4M056Y1RZbEJkOSsraWtlWDdFQ2xuMzZ0SHFjb3lFaFNFbEl3SkFSSXpEN2tVZWczY2JmbkhOcGFkajY4OC9RMU5URUc2dFhRMGRYdDhPeEV4SFJnNDJKTGlJaWFwVk1Kc1BQVy9aamUvQXgrZGd3YnpjbXVZaUlpSHF3dEtRa1JCMDVnZ2t6WnJRcnlRVUFuNy8vdnZ6ZmJWM1VWTVd4ZjM5TW1Ea1RvWHYzd3Q3SkNWNURoM2JxT0FaR1JpMVdJelE1bTV5TW9zSkNqSjg2VmVtODhBTUhGTVp1VkZYaDFQSGpLcC9MMnRZV2xkZXZJekUrSGtJVnE1aHVYNkZ5TmlVRlZ3b0tXb3hkTFN5RVZDcUZTQ1RDVVNWeE5CZDRXL3c3TjI5R1Fpc3hOaWtyS2NHcWwxOVd1WDNveUpGWThQampMY1lxeXN0UmNQa3l5a3RMWVdaaEFRQXdNVFdGeitqUmlJMkl3S25qeHpIYzMxKytmMUZCQVdwcmF5SFMwbEk0ZnMzTm13Q0ErS2dvYUloRUdPVGpJeDhESUY4cGtoZ2ZENmxVQ2hjUEQxd3JLMU00amtna2dxR3hzY0s0V0N6R3FSTW5NSGJpeEZaK0MwRGVwVXZ5SkJjQm4yM1lvSFQ4N2VYTE1YN3FWRXlhTmF2Vk1WWGlJaU5SYy9NbUpxdEllRVllUG96WWlBaThzMmFOUXFJeEtUNGVPelp0VXJvS2NmbnJyN2Y1M0ZLcEZIR1JrZktramJXZEhRWjRlU25kdDZ2UFJ3Q3djM1JVK1hlbUxjcitEblgzdVFNQXNSRVJpRHg4R0RiMjluaDQyYklXQ2NhZzZkTmhabUdCblgvOGdXOC8vUlNMbHk5WFdKSFgzQ05QUGdrckd4c2NEZzdHNVp3Y0xIbjJXZlN4c1ZIWVR5cVY0bWhJQ0k2R2hNREczaDZMbHk5bmtvdUlpSlJpb291SWlGU1N5V1Q0ZFdzSXR1NEprNDhOR2VpQ2o5NTVpa2t1SWlLaUhxcXV0aFo3dG02RlJlL2VHRGRsU3J2bjJUazR3TVhEQXk0ZUh1aGpiWTFWcjd6U3FlY1BtRFFKU2ZIeDJQdlhYM0FaTUtCVEZ6ME5qWXlVWG9pL1ZsYUdvc0pDbFJmcGxWMWdycXlvd01FOWU5cDh6dEM5ZTFWdXV6M1JkZWIwYVNURnh5dmROelV4c2MxK1dzb3VyQVBBbUFrVDJvaFN0YWdqUjVTTzl4OHdBQW5IanlQanpCbU1HajllUGg0d2VUSk9Sa2ZqNklFREdPcm5KMTlka3B1VEF3QndjSEpTT05ZSHI3N2E0dkhuLy9sUGk4ZE5DWmVtcE4yQlhidHdZTmN1aGVQWTl1MkxGMWV1YkRHbUlSSkJVMU1UY1pHUkdETmhRcXVsRTA4Y093YUJRQUFkWGQwV3lRTHFPblcxdFlnOGZCanVYbDV3N044Zk55b3JJWlpJWUdKcUt0OW51TDgvd2c4Y1FHeEVCTVpPbWlRZmwwcWxPSGJvRUV6TnpURjQrSENGWXp1NXVMVDYzRGxaV2RpM2ZUdUtDZ3BnYkdxS1NiTm1ZY2lJRVNyZkU5MXhQdloxY2tKZkplZEFleWo3TzlTZDV3N1FtRmo4NSsrL1lXWmhnV1V2dkFCTkpZbnFJU05Hd05qVUZKdC8rQUcvcmwrUE9Zc1d0VWh5TnljUUNEQnV5aFRZT2poZzY4YU5LTGw2VldtaXEvaktGY1NFaGNGdjNEaE1temNQR2lKZXhpUWlJdVg0UHdRUkVhbTBlWHNvdHV6Njk2S0d0MmQvZkx6eWFXZ3p5VVZFUk5SanhZU0g0MFpsSldZc1dLQzBOSllxTDd6N3J2emZUV1VMTzBNb0ZHTEM5T240YytOR1JCMDVnb2t6WjNiNldGMXAycng1R05QR1NxSGIvZjNycnlvdm9BT3FWOUowOW5oMzBnOU5WYUxMMWRNVElwRUlhVWxKTFJKZEpxYW1HT3pyaTVLaUlsUlhWY25McEYzSXpJU21waWI2OXV1bjlIaFd0cllZZU50S3ZkVFRwM0VsUHg4QWtIWDJMSzRXRnNKcjZGQTQ5dSt2TUgvL3pwMUtMNFpMeEdMMGQzTkRabG9hc3M2ZWhhdUtQai9WTjI3Z3pLbFRzSE4wUkVsUmtkSjllZ0twVkNvdk9SbjZ6ejlLa3l0QVk5TGw5bTNLeG01ZjVSVVJHb3JhMmxyTWZQamh4dWNJRGtaaWJDemUvZVFUK1Q3R0ppWnc5L0xDOGZCd2pBNEtrby9IUmthaTlPcFZMSHJxcVE0blByWnMySURVeEVSbzYraGcwcXhaOEo4d0FacWE3ZnR1MDlYblkxZnJyblBuMUlrVDJMbDVNd3dNRGZIVUs2K29YUEVGQU02dXJuanVyYmZ3eTlkZlk5ZVdMYmhlVWRHaUhHUjJaaVlrRWttTE9YTVhMNGFXdGpiT3BhZkx4NjZWbGNrZnozbjBVZWpxNnlQNzNEbjVkZzBORGZSemMydnQxMEZFUkQwTUUxMUVSS1RVNWgyaCtIM2JRZmxqTHc5bmZMTHlhZWhvSzk2OVIwUkVSRDJEVkNwRmJFUUVEQXdOTVhESUVMWEY0VGxrQ0F5TmpSRVhGWVdnNmROYjlJQWlSZm9HQmpBMU43K2pZeGdZR1NsZFBhZWpvd01YRHc5a25EbURhMlZsTFo1bjFzS0ZMVXJPWGErb1FONmxTM0QzOG9KSVJZS2lqNDJOd2dxWWtxSWkrY1g2WXdjUFFrdGJHN01YTFZMYWF5dGs1MDZWeC9ZZVBoeVphV21JaTR4VW1lZzZHUjBOc1ZpTTRhTkhZL2VXTFVyM3VWWldodVBoNFRpWG5vN3kwbElJQUZqWjJXSGM1TWtZTUdpUXd2NU5QY0wrdTM0OUN2UHpjVFFrQkxrWExrQWlrYUJYbno0WVBubzBSb3dkcTdDaXFMUHpnTWFWTUdFaEljak96RVJkVFExTUxTd3daTVFJakowd1FTR1owZlE4SDM3MUZjTDI3MGRDVEF4cWEyc1ZFanR2ZlBoaGk4ZGZyRnFGRVdQR1lIUmdZSnRqelpWY3ZZckl3NGNSTUdrU3pDd3NVSEwxS2s0ZFA0NmhJMGZDd01pb3hiNisvdjRvTHkxRlZXV2xmT3hTZGphYzNkd3d5TWRIUGlZV2l4RVhHWW5iRGZQemEvRytUVTFNUkg5M2R5eDg4a2tZR0JwQzNOQ0FMUnMyWVA3U3BkRFIwVUY5WFIyT0hUeUljVk9tM0hkOTJicmozSWtNRGNYQlBYdGdaR3lNWjE1N3JjMi9JeEtKQkwydHJQRGNtMjlpNDVkZkltei9mdHlvcXNMc1J4NkJRQ0RBSHovK2lOcWFtalovbHZUa1pLUW5KNnZjcnFPcml3Ky8rcXJONHhBUlVjL0JSQmNSRVNuWXVqc012LzMxNzEyWW51Nk8rSFRsczlEUllaS0xpSWlvSjd1VW5ZMnE2OWZoTzJaTWgxWnpkVFdoVUFqUHdZTVJHeEdCbkt5c0R0L1pmeVUvWDM1eFg1bld0dDJQcHN5ZGl5bHo1OTdSTWQ1ZnUxYmx0bUYrZmppYmtvSzR5TWdXejNON291RDBpUk9ReVdUd1ZsSnVyajB5enB4QlRsWVdBaVpOVW5xaEhvQzhiNUl5N2w1ZU1ERTFSV1pxS2lyS3kyRmlacVl3Tnk0cUNycDZldkFlUGh3N04yOVdlcHlOWDM2SnNwSVNtSmlhd3Q3UkVWWFhyK055VGc0Mi8vQURscTVZQVhjVnZaNVNrNUt3YzlNbUdCZ1p3Ylp2WDFSZXY0N0N2RHpzL2VzdkZGeStqUG1QUGRZbDg3TE9uc1htNzc5SFEwTURlbHRab2JlVkZmSnpjeEc2ZHk5eXM3UHgrQXN2S0UyT1JZU0dJallpQW5hT2pxZ29MMWZZYnRtbmo4S1lub0dCd3JpeXNlYXlNeklnRVl2bEs3OWtNaG0wdExXVmxneHRLbmZhUE41SG4zNWFZVlZvUTMwOTltM2ZyakRmM2NzTDJabVp1RkZWSlI4VGFtZ2dMU2tKQURCNCtIQ2tKaVppOHV6WnFLNnF3dVlmZnNEVndrTDBzckxDWUY5ZmxUL0QvYVl6NTA1VGJ6OHpDd3M4K2RKTE9MQjdOM1QxOVBEUTBxVXFueWN1TWhJeFI0OWl5YlBQNHJrMzM4UlAvL3NmNGlJajRUSmdBRHk4dmZIbWYvOExtVXltTUs4d0x3ODdOMitHbVlVRkxtVm5ZK2pJa1hCMmRVVi9kM2NJbE56STBGcnBVU0lpNnBtWTZDSWlvaGIySFQ2T2pWdjJ5UjhQY0hYRVorOC9CMTBtdVlpSWlIcThuS3dzQUczM3dMa2JuUHIzNzNTaXk5RElDQ1BIalZNWWJ5cnpOVkZGajY3RC8velRxVmc3cXlzU2J1Y3pNdkJ6RjY1OGVQN3R0MkYvVzI4aGR5OHZtSnFiSXo0Nkd1T25Ub1cyam83Q1BJbFlqUGlvS0JnWUdzTFQyN3RUejYycnB3ZVhBUU13YnNvVWhkVmpUYVJTcWNweWRrS2hFTDVqeGlEMG4zOFFIeDJ0a0ZqSk9ITUdGZVhsOEE4S2FyV2NuYldkSFI1ZXRneDluWjNsWXlFN2R5THF5QkZFaElhcVRIVHQzYm9WTXg5K3VNVXFySXd6WjdEbHA1K1FjUHc0UEx5OWxjN3R5THpLaWdwczNiZ1JFb2tFaTU1K0dvT0dEUVBRV0pKeDQ1ZGZJak10RGNrblR5cE40aVRGeGVHbDk5NURiMnRycGNtSXJqTEl4d2NtWm1Zd05EWkdiazRPZ3YvK0c0SFRwaW1VeEZQMi9qKzRaNDlDVDd4WFY2MUNIMnZyRml2UW9zUENzSC9IRG1ocmF5UDg0RUVVNU9iS3Q1MUxTOE81dExUR1dJWU5nNmFtSm1MQ3crVmxCbFVsSzdzNkFYNXc5KzR1UFY1ck9uUHUyUGJ0aStJclY3QjB4UXJvR3hxaTV1Wk5aR2RtWXZhaVJTclBqOU94c2JoUlZRVnpTMHRvNitoZytSdHY0SFJzTER4dW5mTUdob1l0OW05b2FFRFU0Y000ZXVBQWh2ajZZczZpUlZqNS9QTzRjTzRjRXVQaVlHcHVEcjl4NHpETXp3KzZlbnBkK0JzaElxSUhEUk5kUkVRa0YzRWlHVjl1MkNGLzdOYS9MejUvLzFubzZkeGZaVHVJaUlpb2V4UVZGQUFBckd4czFCd0owUHRXREZjTEN6czgxOERJU0tIRUYvQnZtUzlsMjRDN24raWFObTllaC9aUFRraEF3ZVhMTGNiTXpNMFJNR2xTbTNNalFrT2hwNitQNGFOSHQ3cWZrYW1wd3BoUUtJUi9VQkNDdDIxRDVPSERTdnVtbll5SlFjVzFhNWd3WTBhSCt5bzFjZWpYRDArKy9ESjIvL2tuVWsrZnhndnZ2Z3R6UzB2NTlxYmVQNnBXZEFIQWNIOS9oSVdFNEdSTURJS21UMit4TXZIRXNXTVFDQVFZT1hac3EzRTgrc3d6Q2l0S1JnY0ZJZXJJRWVSZnVxUnlucSsvUDBZR0JMUVljL2Z5d3JqSmszRmszejdFUjBjclRiQjBaRjVNZURocWJ0NUV3S1JKOGlRWDBGaStjc3FjT2ZqMW0yK1FHQmVuTk5IbE8yWU1lbHRiQTFDK1lrWlpvcWU5UGJxYTA5UFhoN3VYRjZSU0tiYjk5aHQ2VzFuQnYxa1ByaWJ6bGl5Ui96c3RLUW5uMHRMZ09YZ3dYRDA5Vyt4bmZLdi9XM1BYeXNxZ29hRUJQUU1EUFAvV1cvTEUzWHN2dklDQXlaTXhZZnAwQUlCSVV4UEdabWFJallpQXRaMGRGai96RE14NzlWSWFkMWVjajgxRmhJWjI2SGgzb2pQbnpvaXhZekhjMzE5ZUduYllxRkhJeWNyQ3FlUEhGZDZQUUdQL3JZTExsekY4OUdoNXN0dlF5RWpwMzUrR2hnWWt4c1VoUENRRURXSXhIbDYyck1YNzFYUHdZSXdhUHg0Sk1UR0lDQTNGNGVCZ0RCa3hBcU1EQTJIWnUzZVgvRTZJaU9qQndrUVhFUkVCQUU0bForTGpyemJKdndRNjJQWEJaKzh2aDc2ZTRoMjVSRVJFMURNMWxUTXp2cTNrbXpvWTMwcTRWRnk3MXU0NVRSZHp1N0xzbFZRcUJRQ0U3TnFGa0YyN3V1eTRBREJtNHNRTzdWK1luNjl3WWQyOFY2OFc1UVFMY25OaFltWUcvZHRXVmtTRWhqWW1RenBaNHRCM3pCaEVIVG1DcUNOSE1NelBEMllXRnZKdDFUZHU0SEJ3TVBUMDlURmFTVUtqdWF1RmhZZzRkRWhockxtaEkwWWdJU1lHbTc3L0hpKzg4NDY4UktMMDF1dmJXaUxOd05BUVhrT0hJaWsrSG1sSlNmS0w2eVZGUmNqT3pJU0xoNGZLUkVlVHB2ZVBSQ3hHZVdrcFNvdUxVWEwxS29ER1hsRU45ZlhRMUZLc2h1QXphcFRTNHcwY01nUkg5dTFUbVNUcnlMek0xRlNWYzJ6NzlnVUFGT1RsS1QyZXFwVm9JcEVJV3RyYWVHbmxTdm1ZVENiRFAzLy9qYjdPemhqY1Jpbks5V3ZXS0UwK3hodzlpcEtpSWp6N3hodEtTNkUySlYxcmEydHhhTzllQUlDZGd3TThCdytHbnI1K3E4K1puNXNMeXo1OUlCUUtVWDN6Wm90dEVyRVlkYmRLSHdvMU5OQ3JUeDhJQkFJOC8vYmJFTFd5a3E4cnpzZmJXZmJ1alRkV3IrN1FjVld0TE91T2M2ZDUvME52SHg4Y0NRN0dzWU1INFROcWxNTHY2bkJ3TUlSQ0lRSW1UMVlhbjB3bVE5NmxTemh6NmhST3g4YWl2cTRPdy8zOUVUUjl1dEp5aW1ZV0ZwZzBlemFDcGsvSG1kT25FUk1lam5XclZzSFYweE5qSjA2OEoxWVdFeEhSdllPSkxpSWl3dG1zUzNqL3MxOGdGamRlcU9samFZYlBWejBISTRQV3YwQVNFUkZSejlMVUYwZGJXLzJydmJWdUpSSWE2dXZiUFVjaUZnT0EwdEo2blNWdWFBQUFEQmcwQ0xZT0RoMmEyMVFxOFc2UlNxWDQ5dE5QNGV6cWlxZGVlYVZMankwU2lUQnQzano4dVhFamR2M3hCNTU2NVJWNVFtanYxcTI0V1YyTmVZc1hRNmVOMzMxaFhoNEtWU1JpbXZSMWRzYlVlZk93ZjhjT2JQLzlkeXkrZGVGZmZPdjFiYTNzSUFDTURBaEFVbnc4NGlJajVZbXVFeEVSQUFBL0pTdFZicGVWbm83d2d3ZHhPU2RIbmp4dFRsWFpQMVVKWXFOYks1SnVWbGZmOGJ6eWtoSUF3TnIvK3o4VjBRTTFLcDduOXA1bFRRS25UVVBndEdrdHhtS09Ia1YyWmliNk9qdTMybzhMQVA2N2ZyM0MyTlVyVjNBNE9CZ2pBd0xnMEs5ZnEvUEQ5dTJENkZZaUxDWThIQ2VPSGNQVHI3Mm1jbVhQemVwcTVGMjhDTjh4WXdBQXExOS92Y1gyNkxBd1JJZUZBUUJlWExrUzlvNk95RHA3VnA2MHZ0ZE5temNQZWtvU1E5MTk3bWhvYUNCbytuVHMyTFFKb2NIQkxWYTRuWXlPUnU2RkN4Z3haa3lMbFdLM3gvZlR1blhRMGRPRHo2aFJHQlVZcUxBYXI2R2hBZk9XTElHVnJlMi96eXNTWWJDdkx3YjcraUluS3d2aEJ3NWd3N3AxZVBIZGR6djhONWVJaUI1Y1RIUVJFZlZ3bC9LSzhPNUhQNkcycnZFaWtZbVJBZGF1V2dGTE04VVNJRVJFUk5TekNXOWRiSlpJSksyV2g3c2JtaElNeWxhQ3FOS1VxS3U2ZmgxSGxaUldheXJOcUd5YktrMUpCdS9odzF1VTNtb1BjMHZMRnIyRHVsdFpTUW1rVW1tTGk4ak5WZCs0Z1ZBVjVSbUZRaUVtekpqUjZ2RzloZzFEeXFsVFNFdEtRdGorL1pnd1l3YU9IenVHTTZkUG83KzdPM3phS0lzSUFJTjlmYkh3aVNkYWpQMzk2Ni95L2tsTlJnY0dJaU0xRmFtSmlZaU5pTURJZ0FCNUlyT3Qwb2g5blp4Z2JXZUhuS3dzWEwxeUJhWm1aa2lNallXcHVUbmNCZzVzZGU2WlU2ZXc5ZWVmb2EydGpWR0JnZWpyNUFRekN3dVlXMXJpLzE1K3VkVzVRaFVyQ2V0dkpXdFZKUms2TXE4cHlkYlB6VTErdnJhWHNuT3ByYjVVUjBOQ2NEUWtwTjNQc2ZDSkorQTJjQ0IrKytZYk5OVFhvN2FtQnI5Lzl4MHF5c3RSVzFPRGQ5YXNhYkYvUVc0dWpvZUhZLzVqajJINzc3L0R3OXNiNTlMUzhPUGF0WGptdGRma3BSYWJTenA1RWxLcFZMNUNiZEZUVDhtM2JmMzVaM2dPSGd5dm9VTUJOSjZEQWc4UEhOcTdGeGxuem1DUWowKzdmeFoxVWJXeTdHNmNPME5IanNUcDJGaEVIemtDTnc4UE9MdTVvYXlrQkNFN2Q4TFkxTFRWRmFFMjl2WjQvY01QWVd4cTJtS2xXSE9GbHk5ajF4OS9ZTzZqajhKT1NSTEx5Y1VGVGk0dUtDc3ViblBsSlJFUjlTeE1kQkVSOVdCRnhlVjQ4OFB2VVhtajhRS052cTRPMXE1NkRyYld5dS9DSXlJaW9wNU5WMDhQUU9PS0VFTmpZN1hHVW4zakJnQW9MWG5WMXB6UzR1SlcrMjExcEJmWHRiSXlBUCtXVXV3SWJ4OGZlTGR5WWIydEpFTkg1VjY0QUFBcVMzN2RySzVXMlZ1cFBZa3VBSmovMkdNb3pNdEQyUDc5cUtxc1JFSk1ESXhOVExEd2lTZTZ0R1NrUUNEQVE0ODloaTlYcjhiVksxY0FOSzRHQWFDMGJPRHQvTWFOdzg3Tm0zRXlPaHBXdHJhb3JhM0Z1S2xUMjR3eExDUUVNcGtNank1ZkRwY0JBK1RqVFVuVTF0VFcxTWhMeFRYWHRLclBYTVVLcFk3TU16UTJ4cld5TXN4LzdER1ltcHUzR1ZOYjVqejZhSXZIZFRVMU9MUjNMN1MwdFRGcDFpeWx5YlQwNUdSa3BhZGptSjhmN0J3ZFcyeXpjM1NFcHBZV0txOWZoNFpJaE1zWEw4TGMwaElPL2ZvcEpHRHJhbXV4OWVlZjBkZlpHVU5Hak1EMjMzK0hxWmtabm5udE5Yei8rZWZZK05WWFdQSFdXeTNLWkVva0VzU0VoY0hZMUJUOTNkMEJvRVh5YXV2UFA2T1hsVldMTVJ0N2U1aFpXQ0FxTEt6VlJGZFhuNDkzU2lhVGRlcWN1cE56UnlBUTRLR2xTL0gxUng5aDg0OC9ZdW1LRmRpOVpRdnE2K3Z4MkhQUFFVZFhWK1hjcXNwS2ZOcXMvR1ZyZHYvNUozYi8rV2VyKy94bjdWb1lHaG0xNjNoRVJQVGdZNktMaUtpSHVsWlJoVGRYZjQvUzh1c0FBQzB0VGF4WitRejZPU3EvdzVlSWlJaklvbGN2NUdSbG9iUzRXTzJKcnJMaVlnQlFXU1pMbWV1Mytua0ZUWit1TkduVHRQcmhzdzBibE01WGRxRzc2RllQSEZWbDFPNUU4OUpnN1pHY2tOQnFUNkNNTTJjQVFLRS9WNVBPOUF1Nm5hNmVIcDU0NlNWOCs4a25pSStLZ2tna3dySVhYNFJCTjF5UU5qVTN4eHNmZmlndjRkZVViR3FyZENIUXVBSXZaT2RPcEp3NmhTdjUrUkNKUkNwN1lUVlhlcXNYVjFPL3F5WVh6cDFyYzI1NmNqSkdLaW1OR0I4VkJRQnc5ZkM0NDNsOW5aMXhyYXdNR1dmT3dHL2N1RFpqYXN1SVcrWC9nTWJFeXVZZmZvQlVLc1g4eHg3RHdDRkRGUGJQejgxRnlNNmRzTEsxeGR4SEgxVzVRdWpkTld0Z1lHU2tNbEVqa1Vpd1pjTUdWRjYvamlkZWZMSEZmbVlXRm5qeXBaZnd3OXExaUFnTnhkeG15YmdUeDQ2aHZMUVVNeFlzZ0ZBb1JGeGtwTHdzWDVPOGl4Y1JjL1NvL1BIb3dFRDRqaG1EZzd0M0l5czlIUzRxWG9ldVBoL3YxSjgvL1FRTkRRM01YYnk0dzNQdjVOd3hzN0RBNHVYTDhldjY5ZGl3YmgwQVlPN2l4WEIyYzJ0MW5vNk9EbVlzV0tCeXUwd213K0hnWUhrc1BxTkdvWStOVGF2SEl5SWlhc0pFRnhGUkQxUlRVNCszUDlxQS9NTEdHdjVDb1JDclhuOGNYaDdPYW82TWlJaUk3bVYyRGc0NEdST0R2SXNYNGRpL3YxcGp5YnQ0c1RHbTIxYU10S2E0cUFoQXg1SmpiY25Oem9hWmhVV0hWcGExbDZvU1phb1U1dWVydkxCK283SVNHYW1wQUlBRHUzWmgrZXV2ZCtrS3F5YmloZ2Fjakk1R1hXMXQ0Mk94R0dINzkyUDJJNDkwUzNMVXFGbVBuN3BiRjhpMTJyR2lTMU5URXo2alJpSHF5QkZVWGIrT0lTTkd0T3MxMURNd1FOWDE2MGhKU0pBbm44cEtTckJ2Ky9ZMjV4N1l2UnRtbHBieXhKUlVLa1g0Z1FNNG01SUNIVjFkbGYzQk9qSnZaRUFBVWhJU2NHanZYcGhiV3NMVjAxTytyYTYyRm5GUlVmQWNQTGhUNTBET3VYTzRuSk1EQU5pemRTdk9wcVRBM2NzTExoNGUwTkhSUVZaNk9yYisvRE8wdExXeDVObG5XeTJEMTlaN1FTQVFvTHkwRlBNV0wxWmFvczdLMWhiUHZmbG1pOUtGSlZldjRuQndNTXg3OWNLSXNXTUJBQWYzN0VGdFRVMkx1ZWN6TW5BK0kwUCtlSFJnSUVhTUhZdkkwRkRzL2VzdnZMcHFsZEtFVDFlZWoxMmhwS2dJSlZldjR1SGJ5aFcyVjJmUEhRRFEwZFdGdnFFaHFxNWZoMUFvUkYxdExhUlNxY3FTaEVEamFySFJnWUVxdDhkRlJhRytyZzVCMDZmamRHd3NjczZmeCtUWnM3c2xTVTVFUkE4ZUpycUlpSG9ZcVZTSy8zNzVPODduL051bytLMFhIb0dmajJjcnM0aUlpSWdBVjA5UENBUUNaS1NtZHZpaTd5L3IxOHYvTFpOS2xZNC8rZEpMN1Q1ZVJtb3FCQUlCM0R6Yi94bm00dm56QUJwTGxYV0YwdUppWEwxeUJiNysvbDF5dk80VWZ1QUFKR0l4UmdZRUlEWWlBdi84L1RkbUxWellaY2t1bVV5R3RLUWtITnk5RzJVbEpiQnpjTUMwK2ZOeGNQZHVwQ1VsNFh4R0J2eURnakJxL0hqbzZldDN5WFBlcnJxcUNnQ2dxYVRNbnpJanhvNUZkRmdZWkRLWjBoVlR5dmo2K3lOcy8zN3MvZXN2SkJ3L0RrMU5UZVRsNXNJL01CQVJvYUd0emgwOGZEaCtYYjhldmF5c1lHaGtoT0lyVjFCVldRa05rUWdMbjNoQ1pmS25JL01jbkowUk9HMGF3dmJ2eDYvZmZBTXpDd3VZV1ZpZ3RxWUdSUVVGRUl2RmNHK2pENWtxem01dStNL2F0Y2k5Y0FIcHljbElUMDVHWWx3Y05EUTBZR1ZuaDRMY1hCZ2FHK09wVjE1cGR5THRla1VGQ25KemtYL3BFdkp5YzdING1XY0FOTjZJOTlRcnI3UmFmckY1cWNQYTJscHMrZkZITk5UWFk5N2l4ZkllZ2g5KzlWV0xPVzh2WDQ3eFU2ZGkwcXhaTGNaMWRIUVFOSDA2Z3JkdHc3NXQyenExU3FxakJBS0J2TmRnUjBtbFVwUVdGOE9pZCs5V2swdnQxZDV6cDZLOEhFZERRcEJ3L0RoRW1wb0ltajRkOGRIUkNObTVFM0ZSVVFpWU5BbURmWDNidFRLc3ViU2tKQVJ2Mndack96dU1teklGcnA2ZTJMQnVIWDc0NGdzc2ZlNDU5TEt5NnZUUFJrUkVQUU1UWFVSRVBjeDN2KzFCN0tsMCtlTm5sODdDcElEaGFveUlpSWlJN2hmR3BxYm9QMkFBenA4OWkvTFMwaGE5Y2RxU2xaN2VvZkhXbEJZWEkvZkNCYmg2ZXJiN2J2L2FtaHFjUzB1RHNZbEppMVVnZHlJdU1oSUFNR2pZc0M0NTN1M0V0L3JtdEZmekJHSnp1VGs1aUkyTWhKT0xDMlkvOGdnQUlEWWlBbVhGeFpneWR5NnM3ZXc2SFdOOVhSMVNUcDFDVEZnWWlnb0xvYVd0amFuejVzRS9LQWhDb1JEUHZ2a21qb2VISTJ6ZlBvVHQzNC9JMEZBTUhEb1VRMGFNZ0xPcnE4SkYrcVQ0ZUNURngzY3Fsbk8zM2t2dDdkdGpibWtKRnc4UDNLaXNoSDA3VndZR1RaOE9EWkVJSjZPamNTVS9IOGFtcHN6UTA0TUFBQ0FBU1VSQlZKZzhheGI4SjB4b005RTFiZjU4V05uYTRrUkVCQzVkdUFBZFhWMTREUjJLOFZPbkt2U251cE41RTJiTWdMV2RIWTZIaDZQZzhtVlVsSmREMzlBUWJnTUh3dGZmLzQ2U0JnS0JBQTc5K3NIZXlRa0RCZzNDb2IxN2NTazdHL21YTGdFQUtpc3E4UGN2djJEQW9FRVk0T1VGbTl0S1BBSkFZVjRlRHV6YWhjTDhmSG1DUlVNa2dvMjlmWXNlVVIzcE1YYnN3QUVVRlJaaXdvd1pjSFoxVmJxUFRDWnIvQmxVSE1OdjNEaWtuRHFGK09ob21GdGFZdXlrU1MyMmQ5WDUyRVRmMEJBVjVlVWQvbHNLTkphekZJdkZzSE53a0k5MTE3a2prOG1RYys0YzRtTmlrSHI2TktSU0tmcTV1V0h1bzQvQ3ZGY3ZqQTRNeE9IZ1lNUkZSbUxYSDMvZ3dLNWRHSFNyLzZCRHYzNnRKdE9yS2l0eFpOOCtuSXlPaG5tdlhuajgrZWNoRW9sZzcraUlaUys4Z0Q5KytBSHJQLzRZWXlkTnd1akFRSG1mU0NJaW90c3gwVVZFMUlQczJoK0ozU0ZSOHNlekpvL0NncGwzWHJ1ZmlJaUllbzV4a3ljakt6MGRrYUdobU5Pc04wNWJWUFc5Nm96STBGRElaREtNbXpLbDNYTk9SRVNnb2FFQjNyNis3ZHBmSnBOQktwVkNRME1EUUdPeUNJRDhvbTFGZVRuaUlpUFIyOW9hVGlvdXJOK3A5MTU0NFk2UFVWWmNqRDkrL0JFQ2dRQ3pGaTRFQU14YXVCQ0dSa1k0R2hLQ3J6LzZTTDc2cHFxeUVqczNiMjVNUHQzNk9XVXlHYVFTQ1NRU0NTUmlNVnc5UFRGNCtIQmtaMmJpek9uVFNFMU1SRjF0TFRRMU5URTZNQkRqcGt5QlFiTWVZRUtoRVA1QlFSZzZjaVNpamh4QmJFUUVFdVBpa0JnWEIxMDlQZlJ6YzRQUDZOSHlzbnk5ckt3VVZ1bGxwcVdoK01vVitXT3BWSXEvZnZrRldscGEwTlRTZ2xBZ1FFbHhNYkxTMDZHbHJhMlE2R2p0dmZmRWl5K3EzS1pzbmtBZ3dQZ3BVekJleVh1dnJmZTRRQ0RBeUlDQWRxOGV1NU41SHQ3ZThQRDJidGUrYmNWOXM3b2FGZVhsS0NzcFFWRkJBZkp6YzNIcC9IblUxdFpDUzFzYlBxTkdZWFJRRU1RTkRVaEpTRURLcVZNSTI3OGZZZnYzdzlqVUZBTUdEWUxuNE1Ib2Q2dUhrNzZoSWZJdVhrUmZaMmM0OU84UEIyZG4yRHM2UXRSc0ZWQnVUZzZPSGpqUUlvN3hVNmRDTEJZcmpGdjI3bzBKTTJmQ3lOUVVvNXIxSmFzb0w0ZU9uaDQwTlRVaEVBaVFldm8wZ01ieWs4b0lCQUlzZXZwcGJQcnVPOWc3T1Nsczc0cnpzYm1CUTRZZ05pSUMzNnhaQTJkWDF4WS9mMnVxcmw5SFRsWVdnTVplYzAyNjh0eHBxSzlIVGxZV01sSlRrWjZjak1xS0NnQ0F2Wk1UQXFkTmEvRTh1bnA2bUxWd0lmeURnbkRzNEVFa3hzVWhMaklTY1pHUjBEYzBoS3VIQndLblRvWEZyVDZHTjZ1cmNlSGNPYVFsSmlJdE9SbmloZ1lNOXZYRjdFY2VnWTZ1cnZ5NC9kemM4UEw3NzJQSHBrMEkyNzhmVVVlT1lNQ2dRWEQxOElDOW95UE1MQzI3WkRVYkVSRTlHSmpvSWlMcUlZNmZUTVYzdisyUlAvWWRNZ0F2UGptL1czb3pFQkVSMFlQTHljVUZYc09HNFdSTURFYU1IZHZxU3BUdVVKaVhoMU1uVHNCNytIQTRPTGV2ditpTnlrb2NPM2dRR2lKUml3dmhyYW12cThQL3Zmd3lSQ0lSTkVRaWVjK3BwdFZnWWZ2M282R2hBUk5uenV5MnoxUFQ1czNyMFA3SkNRa0tQWUdTVHA1RTFmWHJtUG53dytoall3T2c4WUorNExScEdESmlCRTdHeE9EQ3VYTm9hR2hBZlcwdGt1TGpJWkZJNUt0ZmJqY3lJQUJweWNuWXVuRWpBTURFMUJSakowM0NpREZqV3UxeHBhZXZqOG16WjJQOGxDbElqSXZEeWVQSFVaQ2Jpd3Zuem1IYS9QbnkvV3pzN1ZzOEJob1RjTTB2MWd1RlFsekp6MGZKclo1clRjd3NMREI3MGFKdTZaZldVMGtrRW56MjNuc3QrbHlaVzFwaTROQ2hjUFgwaEp1blo0dFZXTFo5KzJMcXZIbTRsSjJOcEpNbmtYcjZOR0lqSXFDbHJTMVBkQm1ibU9DRHI3NXE5Ynk1ZVA2OHZOUm9Xd1lNR2dTdm9VTVZ6dTNmdi9zT1YvTHpXNHpwNk9pMG1nQTBNVFhGeS8vNWo5SnRYWEUrTmpkMTdseElKQktrSlNZaU5UR3gzY2NWQ29XdzdOTUhZeVpNUUg5M2QvbDRWNTQ3VjY5Y3dlWWZmb0JZTElhV3RqYUcrZm5CMTk5ZmFRS3crVEhtTFZtQ3liTm40MlJNREU3R3hLQzh0QlFWNWVVd3RiREErWXdNN1ByakQxU1VsME1tazBFa0VzRmo4R0NNQ1FxQ2JiT1ZhYmNmYy9ucnJ5TXpOUlV4UjQ4aUpTRUJ5U2RQQW1oOFBUcGFRcGVJaUI1Y0FuRjFqdkpQcjBSRTlNQTRsNTJIVjk1Zmo5cTZlZ0NBczRNTjFxOTVHWG82N2V0ZlFFUkVSTlRjemVwcXJQLzRZK2pxNmVINXQ5OXU5MHFFTzlWUVg0OXZQLzBVOVhWMWVPbTk5OXBkeGtvbWsySHpEei9BeHQ0ZS84L2VmY2RGY2FkL0FQL3NzaFJCa0NxaXFLQWlVaXhnQVh2RGdtS0xKVWFqSnBwVFkyS1NTelBKM1NXL21HSnlPYU14aVNiUkZEVnFFcnNpaWlnaW9vaW9kRUZRbEk3MEluM1ovZjBCTzBkWllCZlFSZS96ZnIxOHZaelptZGxuZDJiSDlmdnM4M3c5dkx5YTNPNzhxVk9JajRuQnkrKytDd0Q0Y2ZObUZCVVVRQ2FUUVNRV3c3WmZQOHg5N2psbzYraWd1S2dJQVdmT1lOYWlSZTN5MnVvNitkZGZpQWtQeDN1ZmY5N20vYVJTS1lJREFqRFd3ME90WThubGN1RVBVSk1jVS93QmFxcnF1dlhvQVR0SHgxWlhWV1JsWkVBcWxRcXRFM096c3FDcnA2ZFNPMHE1WEk2cXlrcFVWVmFpdXJvYUVtM3RSemIzVjF0dFdMTUdBUERKdG0zUVVYSCtzTGJzMTk2dUJRVkJXbFdGcmxaVzZONnpwMXJ2YzNWMU5lSmpZdERQd1VIdGVadmFLdkxHRGFUZXZ3K1pUQWE1WEE0RFEwTU1HVDVjN1RhQjdmbDVmRlFleFdjbk9pd01jcm04VVRKVFZYSzVIUGZ2M0lHRnBTVTZHeGxCSnBOaC84NmRNT3JTQlgzczdXSG40QUJkUFQyMWpsbGNXRmhUcFphWkNjOTU4MWpSUlVUMFAwQmkwRWVsWDVReDBVVkU5SlRMek03RHVnMWZJNytncHYrOXVXa1hiUC95VFZpWUdXczRNaUlpSW5xU1pXVmtJQ29zRFBhT2prMytHcis5SmQrN2g0VFlXQXh5ZFlWRnQyNXE3VnRlMjE1UDBZcVE2SEY1MGhOZFJFUkVSSnFpYXFLTHJRdUppSjVpSmFYbGVQL1RINFVrbDU2ZUxqYjlZeldUWEVSRVJOUm1YYTJzTU5uSzZyRStaeTliVy9TeXRXM1Z2bnBxVmc0UUVSRVJFZEdUZ1JWZFJFUlBLWmxNaHZjKy9RbWg0YkVBQUxGSWhNLy9zUnB1cm80YWpveUlpSWlJaUlpSWlJaW9lYXBXZExHWkxSSFJVMnJuWG04aHlRVUE2LysyZ0VrdUlpSWlJaUlpSWlJaWVxb3cwVVZFOUJRNkYzZ2RmeHcvTHl3L00zTWM1azRmbzhHSWlJaUlpSWlJaUlpSWlOb2Y1K2dpSW5ySzNMNlRncSsyL3lFc3V3eTB3OHNyNW1rd0lpSWlJbW9ybVZ5TzJOdEppSW0vaDdLeUNrMkhRMFJFOU1RYTdOd1hRNXpzTkIwR0VSRzFJeWE2aUlpZUlua0ZSZmpYbDd0UVdWa0ZBTEN5Tk1QL3ZmMGlKQklXOEJJUkVUMnA3dDVQdytmZi9JN0VwSFJOaDBKRVJQVEVld0dlVEhRUkVUMWxtT2dpSW5wS1ZGVko4ZUcvZjBaMmJnRUFRRTlQRjUrOS96Y1lHUnBvT0RJaUlpSnFyWk5ucjJEYnJvT3c2ZGtkSDczOUl1ejY5SVNWcFNuRUlwWG1aQ1lpSWlJaUlucnFNZEZGUlBRVWtNdmwrR2JuSWNURTNSZld2YjkrS1d4N1dXa3VLQ0lpSW1xVHUvZlRzRzNYUVhoNWpNSzZsYzlBVzZLbDZaQ0lpSWlJaUlnNkhQYXlJaUo2Q2h6M3ZZeFQ1NEtGNVJXTHBtUGN5TUVhaklpSWlJamFRaWFYWTlPMmZiRHAyWjFKTGlJaUlpSWlvbVl3MFVWRTlJU0xpYnVQNzM0K0xDeVBIakVReTUrZHJzR0lpSWlJcUsxaWJ5Zmg3djAwTEowL2hVa3VJaUlpSWlLaVpqRFJSVVQwQkNzb2VvaVAvL01ycXF0bEFBQ2JudDN3d1J2TE9HOEhFUkhSRXk0bS9oNEF3SzVQVHcxSFFrUkVSRVJFMUxFeDBVVkU5SVNTeVdUNGJPdGVaT2NWQUFEMDlYVHh5WWFYb0srbnErSElpSWlJcUszS3lpb0FBRmFXcGhxT2hJaUlpSWlJcUdOam9vdUk2QW0xOTlCWlhBK1BFNVkzckY4SzYrNFdHb3lJaUlpSTJodXJ0SW1JaUlpSWlKckhSQmNSMFJQb1psUThkdjk1UmxoZU1Hc0N4bzBjck1HSWlJaUlpSWlJaUlpSWlCNC9KcnFJaUo0d09YbUYrUFRyM1pETDVRQUF4LzQyV0wxc3RvYWpJaUlpSWlJaUlpSWlJbnI4bU9naUlucUNWRmZMc1BIcjNjZ3ZmQWdBTURJMHdFZHZ2d2h0aVphR0l5TWlJaUlpSWlJaUlpSjYvSmpvSWlKNmd2eTh6eHRSdCs0Q0FFUWlFZjd4eGpKME5UZldjRlJFUkVSRVJFUkVSRVJFbXNGRUZ4SFJFeUxrNWkwY09IWmVXRjYyWUNwR3VEaG9NQ0lpSWlJaUlpSWlJaUlpeldLaWk0am9DWkJmVUl3dnY5MG5MTHNPN0k4VnowN1hZRVJFUkVSRVJFUkVSRVJFbXNkRUZ4RlJCeWVUeS9IRnQvdUVlYmxNdW5UR1AvKytIR0l4YitGRVJFUkVSRVJFUkVUMHY0MmpwRVJFSGR3Ujc0dTRGaFlyTEc5WXZ4UW14b1lhaklpSWlJaUlpSWlJaUlpb1kyQ2lpNGlvQTd0ekx4VS83VDBoTE0rZk9SNXVybzRhaklpSWlJaUlpSWlJaUlpbzQyQ2lpNGlvZ3lxdnFNU25XL2FpU2xvTkFMRHRaWVhWeTJacE9Db2lJaUlpSWlJaUlpS2lqb09KTGlLaURtckhiOGVSbEpvSkFORFdsdURETjFkQVIwZGJ3MUVSRVJFUkVSRVJFUkVSZFJ4TWRCRVJkVUJCSVpFNDRSc2tMSzk3WVM1c2VsbHBNQ0lpSWlJaUlpSWlJaUtpam9lSkxpS2lEaVkzdndoZmZmK0hzRHh5bUJQbVRCK2p3WWlJaUlpSWlJaUlpSWlJT2lZbXVvaUlPaEM1WEk3Tk8vNUEwY01TQUlDSnNTSGVlV1VKUkNLUmhpTWpJaUlpSWlJaUlpSWk2bmlZNkNJaTZrQjhBNjRoK0hxTXNMemgxU1V3NmRKWmd4RVJFUkVSRVJFUkVSRVJkVnhNZEJFUmRSQlpPUVg0YnRjUllYbW14MGk0dVRwcU1DSWlJaUlpSWlJaUlpS2lqbzJKTGlLaURrQXVsK09yN1FkUVVsWU9BTEMwTU1ITEw4N1ZjRlJFUkVSRVJFUkVSRVJFSFJzVFhVUkVIWUMzM3hWY0Q0OFRsamU4dWhRR25mUTBHQkVSRVJFUkVSRVJFUkZSeDhkRUZ4R1JobVU4eU1YMjM0NEx5M005eDhKbG9KMEdJeUlpSWlJaUlpSWlJaUo2TWpEUlJVU2tRVEs1SEY5K3R4L2w1UlVBZ083ZHpMSDYrZGtham9xSWlJaUlpSWlJaUlqb3ljQkVGeEdSQmgzenVZU0ltRHNBQUpGSWhQZGVYWUpPblhRMEhCVVJFUkVSRVJFUkVSSFJrNEdKTGlJaURjbk16c1BPZmQ3QzhvSlo0ekhRc2E4R0l5SWlJaUlpSWlJaUlpSjZzakRSUlVTa0FYSzVIRnQvUENpMExMVHVib0ZWUzd3MEhCVVJFUkVSRVJFUkVSSFJrNFdKTGlJaURiaHdPUXdoTjI4SnkzOWZzd2k2T3RvYWpJaUlpSWlJaUlpSWlJam95Y05FRnhIUlkxYjBzQVRmL1h4WVdQWVlOd3l1QS90ck1DSWlJaUlpSWlJaUlpS2lKeE1UWFVSRWo5bVB1NDhqdi9BaEFNQkFYdy9yWHBpcjRZaUlpSWlJaUlpSWlJaUlua3hNZEJFUlBVYmgwUW53T1I4aUxLOWVOZ3NteG9ZYWpJaUlpSWlJaUlpSWlJam95Y1ZFRnhIUlkxSlJXWVgvN1BoRFdIYm8zeHRlVTBkck1DSWlJaUlpb3RhSmo0bEJibFpXazQ4bjM3dUhwTHQzSVpQSlZEcGViblkyeXN2S210MUdXbFdGN014TVpEOTRvRmFzQ3VYbDVhM2FUNW5LaWdwVVM2Vk5QcDZkbVFscE00L1hWWmlmaitURXhQWUs3WC9XN3ovK2lHMmZmOTdzTnUxOTNiWkZXV2xwcS9iek8za1MzZ2NQQ3N0RkJRVW9MU2xwcjdBNnJNZDU3bEtUa2xDUW45L200NmlxcXJJU0pROGZQcmJuVXlZL054ZVZGUlh0ZnR6Q2dnSkUzYnpaYnNlcnJLaEFlR2hvdXgyUGlKNGVFazBIUUVUMHYrTDNnNzVJeThnQkFJaEZJcnk1WmhIRUlwR0dveUlpSWlJaVVvKzBxZ3EvLy9RVGRIUjE4ZjZtVGREUzBtcTB6ZWtqUjNBdklRRWZmUEVGakl5Tld6em0wWDM3SUpmTDhiZS8vNzNKYlE3dDNZdXdrQkFZZHVtQ0RaOStDbTBkSFpWalBuWDRNRUlDQTdGczdWcllPVGlvdkovQy9idDMwZFBHUm5pdC8zcnROVXlhTVFQVDVzd0JBTnlOaTROTnYzN1Fra2hRVWx5TS8zejBFWWFOR29XRksxYTBlT3lyZ1lIdzkvSEJsei8rQ0FBb2VmZ1EyWm1aS3NkbWJHWUdZeE9UUnV1dkJRV3BmSXk2Um93WjA2cjlOQzB6TGEzWkpPaWp1RzViS3lNMUZUOTkvVFVtejV5Sk1aTW5xN1Z2Nk9YTEtDNHNoTmZDaFFDQUF6Ly9qTUtDQXJ6NHlpdXc2TmJ0VVlTcmNZL2kzRDNJeUVET2d3ZHdHaktrMFdQZmZ2NDV4a3llakZtTEZ0VmJuNVdSZ1lLOFBQUjNjcXEzUGlFMlZxWFgwZG5RRUZiVzFvM1dCL2o2NHB5M3QzQVAwSVJEZS9ZZytkNDl2TDlwRS9RTkROcmxtTlZTS1g3NDZpdms1ZVJnNFlvVkdEWnFWSnVQNlhQa0NJSURBcUNqb3dQSHdZTWJQUzZYeXlIaU9BdlIveVFtdW9pSUhvT2sxRXdjT0haZVdKNC9heno2MlRiK2drdEVSRVQwcERoMTZCQ0N6cC9IUzIrOGdiNzI5aTF1WDE1ZWptdUJnWWdPRDhlRDlIUlVWVmJDeU5nWUF3WU94T1FaTTJEWXBVdUx4N2lYa0lDZnZ2NGFveWRORWdaNTFiRmh6Um9BZ0VRaXdRZGZmZ21EenAxYjNPZmJUWnVRZXY4K0FPQ1RiZHVnbzZ1cjl2TStiYUxEdzFGUlhvNEowNllwSFhBdUtTN0cvVHQzME5mZVh1VmtRV3BTRXNaTm1kTGs0OWVDZ2hBV0VnSm5GeGZFaElmanoxOS94ZExWcTFVZTBCdzJhaFFpcmwzRG5oMDdzTzdkZDVVT05qY2xJelVWUDN6MUZWemMzUERzaXk4MmVqd3BNUkUvZi9zdG5sKzlHbzZEQnlNMU9Sa0EwRWVGejRVeWQySmpzWC9YTHBXM256cG5EaWJQbU5Gby9lRzllMXYxL01vU1hZclBqckxQUUVacUtyYi8rOStvcktqQXdoVXJjUGYyYmR5OGVoVXVibTVZdkhKbHM4OFZIaHFLQTd0MndiSjdkN3o1MFVldGlsZFY3WG5kS3Q0UFZiejh6anV3NmRkUFdFNU9UTVJ2MzM4UG1Vd0dXenM3MVY5QUxZbEVBcmxjTGl6UGZ2Wlo3TnE2RlR1Kytnb3JYM3NOMXIxN3EzMU1kZS9uai90NmVCVDNuUE9uVGlFaU5CU3U3dTZZKzl4ejBOWFRhM2I3MjlIUjJMOXJGN1MxdGZIMnhvM1E2OVJKZUd6WDFxMHFQZWVBZ1FQeDRxdXZZc09hTmZDY053OFRwazlYdWwzT2d3Y0l2bmhScFdPcXFtSFNycTZTNG1Ja3hzZkQzdG01M1pKY0FLQWxrV0RSQ3kvZ3g4MmI0ZS9qQTJkWFYraTE4RDdYZGM3Ykc3Y2lJdkRhUC80aHJKc3dmVHBDZzRMZ2MvZ3dCZ3djQ0xINHY4M0s4bk56c1hYalJveWFPQkhUNXFvMkYzcGJ2MWNRVWNmQlJCY1IwU01tbDh2eHpjNURxSzZ1YWFGZ1lXcU1GeFkzL284b0VSRVIwWk1pT2l3TWdYNSttREpybGtxRG9vVUZCZmoyODg5UlhGaUlUdnI2Nk5hOU93QWdMU1VGd1FFQmlBNEx3eXNiTnNERXpLelo0OWphMldISzdObndQWFlNdmZyMHdhQ2hRMXNWdjFRcXhmVXJWekIrNnRSbXQwdTVmMTlJY3RGL1c2MkZCQVpDU3lMQjRPSEQ2N1ZmNjZTdkR3QzRHUklDbVV5Ry9rNU95TS9OYlhRY2lVUUN3eTVkVUZWWmlhS0NBaFFXRktDc3RCUm1YYnZXYTAxbTFyVXJBQ0EyTWhKSDkrM0Q0R0hEOE54TEwrSDhxVlB3TzNrU2gvYnN3ZnhseStvTmREYkYwc29LZi92NzMvSHRwazNZOTlOUGVPTmYvNEpFVzF1bDEyMWxiWTFKbnA0NDcrTURpMjdkTU1uVFUzZ3NQemNYZTdadmg3MlRrMUJka0hUbkRzUmlNUVkwcVBwUTE1cTMzbXJ4TS9IRkJ4ODArN2l5cXBTbW5QenJMd1NkUDkveWhuVThMQzdHN3UzYlVWbFJBUTh2THd3Yk5RcEdYYnJnNXRXcnVCVVJBV2xWVmJQdmMvaTFhd0FBVjNkM0ZPYm40L1AzM212MitWcFQ4ZExlMXkwQWVNNmJCNkRtMnJ4Lzl5Nm16WjByZE91NEZSR0JwTVJFWVp1NjV6QWlOQlIvN2Q0TkhSMGR2UFRHRytqUnE1ZmFyMGVpclEyNVhBNlpUQWF4V0F3cmEydXNmdk5ON055eUJhV3RhSCtuN3YyOE9lMTVQUUNQNXR3cFBMZHFGYXg2OU1EWkV5ZVFuSmlJWld2WG9sdVBIbzMybGNsa09IL3FGTTZmT29VZXZYcmgrVFZyNmlXNUFPRER6WnNCQUJ2ZmVndmpwMDJyOTIvTHhyZmV3dmlwVXpGKzJqUm9TVlFiaHMzUHkxUDdzOWdTeFgzZ1ZrUUVNdExTNmozMklEMGRNcGtNRW9rRTUzMThtajFPdzZUNm9UMTdFSHI1Y292UG41dWRqWTllZjczSng0ZU9ISWxGTDd4UWIxMUJYaDdTa3BPUmw1TURVM056QUlDeGlRbUdqeG1ENElBQVhMOThHU1BHamhXMnoweExRM2w1T1NScVZQdTIxL2NLSXRJOEpycUlpQjZ4Z010aENJdEtFSmJYdnpRZitucjhKVEFSRVJFOW1Tckt5M0YwLzM2WVcxcGlZcDBCLythVUZCZERMQmJqdVpkZXdrQlhWK0VYK2FVbEpkaTlmVHZ1MzdtRE0wZVA0cm1YWG1yeFdCT21UVU5ZU0FpT0hUaUEvbzZPalFZY1c2SWxrVUJiV3h0WEwxN0V1Q2xUbXEwSXVuTGhBa1FpRWZRNmRXcjFmRHBQay85cjBGYnczLy84WjcxbFJSSkNNZWpwYy9nd2ZBNGZiblFjNjk2OXNmNkREM0FuTGc2L2ZmKzlzSDcvenAyTmpoZDU0d2IrL1BWWDlPbmZINHRlZUFFaWtRaVRaODVFVGxZV3JsKzVnc0w4ZkR5M2FoVU1EQTFiak4raVd6Zk1XN0lFZi96eUM4NzcrQWh0QjFVeFpmWnNsSmVYWTZDcmE3MzExZFhWc096UkF3dVdMeGZXM1lxTWhHR1hMb2lKaUZCNnJJR3VyaWd0S2NIdDZHZ0FOZFZzUU0zMUJrQ29OT3hpYk54aW9xc2xXWm1aQ0FzSlVYbGJkVWlsVXV6WnNRUDV1Ymx3ZFhmSGxGbXpBQUQ5SEJ6UTJjZ0lENHVLRUJjZERXY1hGNlg3bDVhVUlQN1dMWWhFSXJpTUdBRmRQYjBtMi9qZGlvaEFZU3ZuVEdydjZ4YUFVSWxUWEZTRSszZnZZc0swYVVMQ3RTQS9IMG1KaWZXcWRhb3FLM0hpcjc5dzdkSWxtSnFiWStWcnI4SEMwbEo0L05TaFF5cS9ucExpWW1HZnVrbGV4OEdEa1JBYmk0VFlXRXowOUZTcE1xYzE5L09tdFBmMUFEeWFjNmNnRW9rdzBkTVQxalkyMkw5eko3SWZQRkNhNk1yS3lFRFF1WE1ZTlhFaVpzNmZyelJaWmRDNXMxQmxwNk9qMDZoYVdGdkp1dWJZT1RpMHFZM2hoalZyWUdGcGliYzNibXowV09TTkcwM2VFNkp1M214eFBpMWwxYU1BbXEzSWJVbWduNS9TOVhhT2pnaTlmQm14a1pFWVBXbVNzSDdDOU9tNGR1a1N6dnY0WU9pb1VjSjNpcVRhdVE1dCt2UlI2L25iK3IyQ2lEb0dKcnFJaUI2aDB2SUtiUC90bUxEc1B0UVJZOXdHYWpBaUlpSWlvcllKOHZmSHc2SWl6RnEwU0drTEtXVzZtSmpnOVgvK3M5RkFuNzZCQVdZdFdvUnZQLzhjOGJkdXFYUXNzVmlNS1Y1ZTJMZHpKd0w5L0RCMTlteTE0cStXU21FM1lBRGlvcU1SZitzVzdKdW91aWw1K0JDUjE2K2pwNjJ0V3ZNbFBXMFVWU01LVnRiV0dOamdGKzlSTjI0Z0l6VVZBQkIvNnhZZXBLZGowTkNoU3R1eWVSODZKQXdVRHhnNEVKdDI3TURCM2J0UldWR0JwYXRYQzl2SlpUTDQrL2pnN0lrVDZOcXRHMll1V0ZDdlVtT2lweWNLOC9PUkVCdUx6UjkvRE05NTh6QjA1TWdXcTd0YzNOemc1KzJOd0xObk1XTE1HSlVTU1lwQjRaNDJOa2l0VStXWG1aYUdsSHYzTUh6VUtNVEh4TUJoMENDVUZCY0w3MFZUclFONzllbUQ3TXhNSFAvamozcnJGY3RMYWhPKzkrN2NRVTUyZG92eE5TYytKZ2J4TVRGdE9rWlRqdnorTzVMdTNrVmZlM3NzV0xaTVdDOFdpekZrK0hBRW5UK1BpT3ZYbTB4c1JOKzhpV3FwRkgwSERFQ1gyam5HWmkxYXBMVHE1MTVDZ2pBblcwdHRBeFdQaThWaWJOcXhBMEQ3WHJmcWlvMk14UEUvL2tCK2JpN3NuWjJ4ZU9YS1JrbW9wZ2I2bTlOY3hZLzd1SEVxSmJwYWN6OXZ5cU80SG9EMlAzZDM0dUpRWFYxZGI1dG5ubjhlT3JxNnVGM25zNUtmbXlzc3oxdTZGSjBNREhEbjltM2hjUzB0TGZRYk1LREY5NldqVWplUjlzY3Z2elNiTkorNVlFR3JZMm5xK3JkM2RvWkVJa0YwV0ZpOVJKZXhpUWxjM055UW5abUprdUppb1YzbDNiZzRhR3RybzNlZFZxR3FhT3YzQ2lMcUdKam9JaUo2aFBiKzZZdWN2RUlBZ0s2T05sNTdhUUVuUmlVaUlxSW5sa3dtUTNCQUFEb2JHamFxYkdsT2M3OWtON093QUZCVFdhQXFaMWRYR0hicGdxdUJnZkR3OGxLcGRWMWRRMGFNUUZ4ME5LNWV2Tmhrb3V2YXBVdVFTcVVZTVdZTWp2eit1OUp0OG5OemNkbmZIN2RqWXBDWGt3TVJBS3VlUFRGeCtuU2hqVjFkZGVlMVNVOU54ZmxUcDVCMDl5NnFxNnZSdFZzM2pCZ3pCdTdqeHpmNnZ0amEvWUNhYW9SenAwN2hUbHdjS3NyS1lHSnVEbGQzZDR5Zk1xWFJ3TDNpZVQ3ZXVoWG52TDBSR2hTRTh2THllZ09pM1hyMGFQU0wvdXpNVEdIUStjTHAwOURSMWNYY0pVdVVudmRUaHc1QlV2dThJcEVJSXBFSTkrL2N3VmdQRCtFODFxMzBjeHc4R0xjaUl2RE5wNThxUFFmVDVzN0Z4VE5uY0dqUEhsdzhleGF2Ly9PZjBHNm1OVnJKdzRmSXk4NkdYQzZIMzhtVGpWcGxLZlBITDc4b1hYOHJJZ0szNmxSdC9mMmpqM0M5dHJMazQyKytxVGNYemVjYk5zRFEyQmpyMzM4ZkFOQzFXemQ4c20wYkFPRGNxVk80Nk9zckxNZEdSZ0lBRHU3ZTNXSnNMWGxVclFzdit2cmlSbkF3TEsyc3NHenQya2JYa291Ykc0TE9uMGRzWkNRcUt5cVV6bTBYSGhvS0FIQjFjeFBXblQ1eUJIZmk0ckJ1d3dZaDhTS1h5NUg5NEFFY0JnMFNYcE15TjRLRFVWWmFLanhlOS9QUW50ZXR1bTZHaEtDNHFBaGVDeGRpek9USlFseWxKU1dRU0NUUTBkVlZLK21RbVphR0xSczN3dG5GQmN2V3JtMVZURURyNytmS1BLcnJBV2ovYzdmM2h4OVFYbGJXNG11S0NROUhUSGg0azQvcmRlcUVqN2R1RlpJL3N0cUtyc3kwdEVZSm9icnIranM2dHZqY2RhV25wTFM0VGZlZVBkVTZabnN5Nk55NXpaV25uWTJNbEZaUjZlbnBvYitURTJJakk1R2ZtMXZ2ZWVZc1hsenZPaW9zS0VESy9mdHdHRFNvVlovVnRuNnZJQ0xOWTZLTGlPZ1JTVXJOeEVIdkM4THk4a1hUWVdYWnRpK0FSRVJFUkpwMC84NGRGQmNXd20zY3VEYi8rbDlCVWFWalhxZU5WMHZFWWpHY1hWd1FIQkNBeFBoNHRYOVY3ekJvRUl4TlRCQVhGWVdDdkR3WW01cldlMXdtaytGcVlDQTY2ZXRqeUlnUk9MUm5qOUxqN055eUJibloyVEEyTVVFdlcxc1VGeFlpT1RFUmUzYnN3SXAxNjRTQitZYWl3c0p3YVBkdWREWXlnblh2M2lncUxFUjZTZ3FPSFRpQXRPVGtlbTN3MnJKZi9LMWIyTE45TzZxcXFtQnBaUVZMS3l1a0ppWEI5OWd4Sk4yNWd4ZGVmVlZwY2l6QTF4ZkJBUUhvYVd1TGdydzhWZDVTQURVSm1zVDRlRXlZTnEzSjVLWmlIaGlGZ3Z4ODVPWGtvSys5UFRhc1dZUEZLMWRpeUlnUjBOWFZoZVBnd1ZpNmVuV0xnNVpEM2QzaGZlZ1FldlRxMVd5U0N3RGlvcUlnbDh0aFlHaUlzSkFRVEo0eFE1Z0xyQ2wxa3hEcEtTbjQ5YnZ2VUZSUWdMRWVIbkIxZHhjR21jdEtTM0g5eWhVQVFHVjV1WkRva3Nsa0tDNHFRazliVytFNFlyRllHS1JWZkpZYUR2NnZmLzk5bU5UT1N3UFV6SDhVSEJDQUljT0h3NkpiTndBMVNUaEZzbGlabkt5c0ZsdVIxZDFXRmJHUmtUaDk5Q2dNall6dzR2cjF3anhKZFZuMzdnMExTMHRrUDNpQTJNaElEQjQrdk43alJRVUZTSXlQaDdhT1RyMDVjWHIzN1lzQVgxK2NQWEZDbU9QcVFYbzZLaXNxWUZ0YnBkRlU0dTUyZERUS1NrdFZUdXpWZlQzcVhyZnFXUFRDQ3lqTXk2dDNqeXN2TDhmUDMzd0RpRVI0WmNNR3RRYlZGUWtCZFg0Y29FeDczYzhmNWZXZ3luT3JlKzdlK2VRVG9jMWdYZWtwS1RpMFp3OU16YzF4Lzg0ZERCMDVFbjN0N1dIbjRBQ1Jrdk9qdUhjMlRJUXJhLzhYSFJhRzZMQXdBTURMNzd5ajh1c0QwR1NTdjY2MnREbHNLODlubm9Ibk04KzA2UmovK3VxckpoOGJObW9VYmtWRTRPckZpL1dlcCtIOThzYVZERk1qU3dBQUlBQkpSRUZVSzVETDVSaFMyL1pTWFczOVhrRkVtc2RFRnhIUkl5Q1h5L0hOemtPb3JwWUJBR3lzdTJIaDdJa2Fqb3FJaUlpb2JSTGo0d0VBZmZyM2I3ZGpLaElERFFjK1c5TEh6cTdWQTFKaXNSaHU0OGJCOS9oeGhGeTYxR2l1cHRqSVNCVGs1V0dzaDBlemlaUHVQWHZpMlJkZlJPKytmWVYxcHc0ZFFxQ2ZId0o4Zlp0TWRCM2J2eCt6bjMyMlhoVldiR1FrZnYvcEo0UmV2Z3luSVVPVTdxdk9ma1VGQmRpL2N5ZXFxNnV4NUc5L3crQmh3d0RVVkRUdDNMSUZjZEhSQ0w5MkRTNE5xaWNBSU96cVZiejJqMy9Bc250M3BRUENUZW1rcjQvK2pvNlk2T25aNk5mM0NqS1pyRjYxeDkzYnQ5SFp5QWlXM2JzTDYwUWlFUmF2V29XaXdrTGs1K1RVMjkvVTNMeFJ0WWhFV3h2anAwNkZkZS9lTGNaNDQrcFZpTVZpTFAzYjM3Qnp5eGI0bno2TmhTdFdxUFQ2YmdRSDQraisvWEIyY1VGWVNBaHVCQWZqU2tBQVppOWFCUGZ4NCtGMzhxUXdsMXRlYnE3UVRxc2dMdzh5bWF6WmhKUXluZlQxNnczZUZ4Y1ZJVGdnQUhZT0RyQ3BYYi9xdGRlYVBVWmNWQlRpb3FMVWV0N21aS2FsNGNEUFAwTmJSd2N2dnZwcXM1VWNMbTV1T0h2aUJDS3VYMi8wK1k2NGZoMXl1UnhPUTRiVUc3QjJIRHdZdzBhTndrVmZYOWc3T2FGUC8vNUNXOU0rOXZZQWFwTGprZGV2WS95MGFlM3ltbHB6M2FwRFcxdTdYcEtyckxRVXYzNzNIVktUa2pCbjhXSzFLMGNVaWFTMnpodllIdmZ6UjMwOXRLUTE1NjV6Zy9uOHFxcXFFSGoyTE03NytNRFZ6UTN6bGl6QkI2KzhncnUzYitQbTFhc3dNVFBEcUlrVE1XelVLS1ZKUEVXU0tTMDVHZHMrK3d3cjFxMnJWOUc3WWMwYWVIaDVDWE9XdFlhOXN6UEdlbmcwV24vcDNEbGhyajkxdGRRQ1ZCVUpzYkhZdFhWcm00K2o4TXFHRGVqVllINHRoMEdEWUdKbWhwQkxsekJweGd6bzFxbVVWYWlXU2hFU0dJak9ob1p3SGpLazFjL2ZsdThWUktSNVRIUVJFVDBDRjYrRUl5d3FRVmgrYyswaWFFdmE1MWZQUkVSRVJKcVNtWllHQUxEcTBhTmRqbmN2SVFIQkFRRXdOakhCbURyemI2akNzamFHQitucHJYcnVFV1BINHR5cFU3Z1dGQVFQTDY5NkZRMVhMbHlBU0NUQ3lQSGptejNHMHRXckcxVkVqZkh3UUtDZm56Q1Brekp1WThkaTVJUUo5ZFk1REJxRWlkT253Ky9rU1lSY3VxUTAwYVhPZmtIKy9pZ3JMY1dFYWRPRUpCZFEwMmJLYzk0OC9QTHR0N2g1OWFyU1JKZmJ1SEZDNGttZHR0czIvZnBoMWV1djQ4aStmWWk2Y1FPdnZ2OSt2ZVNPWWw2Y3V0VVY4ZEhSc0hOd2FIUXNmUU1EZlB6bW00M1d2LzN4eDdEbzFnMEJaODVneE5peDBEY3dRRXg0T0E3djNkdGlWVU5lVGc0U2I5OUd2d0VEME5mZUh2Yk96Z2dMQ1lHSGwxZXpBL1NGQlFVNDhjY2ZpQWtQaDRlWEZ5YlBuSW13a0JDNGp4c0h2VTZkY1B5UFA1Q2Vrb0tDdkR5NHVydmo1dFdyU0V0S2drMXRBbFRSWXExYkM1OGJ1Vnd1YkF2VVZJRVkxQm1VTHlvb0FGQXpEMDNESkVkblEwTU1HTmg0TG1EM2NlTXd2Yll5cWlWbmpoN0YxY0RBWnJmWnQzTW5Lc3JMc1hERkN2Um9JYkdvU0d6Y2pvNUdlWjBLTndBSXYzWU5BT0RxN3Q1b3Y5blBQb3U3dDIvanoxOSt3UnNmZm9qb3NEQ1lXMXJDMHNvS1FFM2xscytSSStobWJkMWs2MUYxcUh2ZHBpWWxDWE0zcGR5N0J3RHc5L0VScW43U2twSUFBT2Q5ZklSalRKZzJEVnBhV2lnc0tNQXYzM3lEelBSMHpKdy9INk1tL3ZmSGtLY09IV294Vm1zYkd3d2VOZ3phT2pwNFdGemNscGZkTHZmengzRTlOS2MxOXh5RnFxb3EzTHg2RmY2blRxRktLc1d6TDc1WTcxN3A3T0tDMFpNbUlUUW9TS2d5ZEhWM3g1akprMkdocEFJNVBEUVVJcEVJdmVwVWJqYmxuMTk5QlYwMUVucEdYYm9vdlU5RzFMWjdiSTJaOCtlcnRYMTRhQ2pTa3BQcnJUTTFNOE1FRlJMT0FiNiswRGN3d0lneFk1cmR6cWpPM0d3S1lyRVlZejA4Y09MUFAzSHg3Rm1sODJkZEN3cENRWDQrcHN5YTFlcUVOTkQyN3hWRXBGbE1kQkVSdGJQeThncHMvL1dZc0R4anNoc0dPdlp0Wmc4aUlpS2lKNE9palYyWEJxMytXaU03TXhON2YvaWhwcnBtelJxbHY5SnVUcGZhQWJHQy9QeFdQWDluUTBNTUdqb1VZU0VoaUE0TEV3WTRzek16Y1NjdUR2MmRuRnBzYWFkSUFsVkxwY2pMeVVGT1ZoYXlIendBQUVpbFVsUlZWa0piUjZmUmZzTkhqMVo2dklHdXJ2QTdlYkxKSkprNit5bXFlSlR0bzZoOFNtdGk3cGVtS3RHQW1nSEFnRE5uR3EycmE2aTdPMEtEZ3JCNyszYTgrdDU3UW9XR3JIYlF1ZTVBNU8yWUdMaTZ1eU1oTmhZQWtKbWVqb1RZV0hTcHJZWlNKTGFBK2hVSXA0OGVoZE9RSWRBM01HZ3kxb1l1K3ZwQ0xwZkR2VGFCT2RIVEUzRlJVVGpuN2Qxa1ZaZFVLc1hXalJ1aDE2a1RWci81WnYzcUY1RUk0NmROZzFYUG5yams1NGY1eTVmRDBNZ0l0OExEY2YvdVhZeXVUZDRtSlNZQ1FMM1doWFdQWDF4WU02ZnZwdmZlUTJWbEpXWS8reXdBd09mSUVhVXhYYjV3b2RHNlhyYTJHREJ3SURMcm5Jdm4xNnlCdnI0K0Ntc1RaQzBaTkhRbytqazRDTWZRMWRWdGxBRHMzck1uQ3ZMeWNPWENCUXdhT3JUWjZodFRjM1AwN3RNSFNZbUppQWtQeDlEYUpFWnVWaFpTazVKZ2FHU2tkUEJlVjA4UEMxZXN3TTR0VzdCNyszWWszYjBMRHk4djRmRVJZOGZpMHZuek9IN2dBTjc2di85VGFXQzdQYS9iNU1SRW5EMSt2TjYrZmlkUE5uck91dHVNblR3WnlZbUorUDJubjFENjhDRVdMRi9lNkxNWjZPZlg0dXNZT25Ja0JnOGJCaU5qWXhUazVrSXVsN2Q2RHVqMnVKOC9qdXVoUGMrZFhDNUh5djM3aUx4K0hUZUNnMUZaVVlFUlk4ZkN3OHRMYWV0RFUzTnpUSnM3Rng1ZVhvaThjUU5CL3Y3WS9ORkhzSGQyeHZpcFU0WDdRZXI5Kzdqczd3K0hRWVBRMmNpb3hmZk5vSE5ub1pLdldpcEZjbUxpWTU4VGF0elVxV3B0bjU2YTJpalJaZGExYTcxMmdtbEpTVEEyTmEyWG9BZHFFbDBHblR1M3VzV2gyN2h4Q1BUelE2Q2ZINGFOR2dYVE9pMWRTeDQreE5rVEo2QnZZSUF4U3FyZTFOSFc3eFZFcEZsTWRCRVJ0Yk9EM2dISXpxdjV6NlNSb1FGV0w1L1R3aDVFUkVSRVQ0YktpZ29BVU91WDZNcmtQSGlBbjdac1FWbHBLWmF1WHEzU0wrQWIwcWxOSUZWVlZyWTZqcEVUSmlBc0pBUlhMMTRVRWwxWEFnSUFBS01hVkU0cEV4OFRBLy9UcDVHY21DaFVEdFRWVk51L3BnYVdGYTN1U2t0SzJyeGZYblkyQU9DckR6OXNJbnFncklubmFUaG5XVjNwS1NsSWJ5SkJwdEM3YjEvTW1EOGYzZ2NQNHEvZmZzUHp0UWtxcVZRS0FQWGFRWmFWbHVLeXZ6OHUrL3NEQUFMT25FSEFtVE5DRXFDc3RCUWxEeDgyKzN5cUtNalB4L1VyVjJCcWJpNjBGYlBwMnhkMkRnNjRFUnlNTVpNbnc4cmF1dEYrRW9rRUMxZXNnSjJqSTdTMXRSRi82eFpPL1BrbjFyNzlObXp0N0FBQS9SMGQwZC9SVWRqSHRuOS8zSTZPaGxRcWhVUWlRWHhNREF5N2RLbFhCWEk3T2hxWC9mMlJtSkFnWE1ObVhidkN4YzFOV1A3Z3l5OWhXR2ZRL0VGNk9yWis4Z21XclYxYnJ6VmFYVnMrL3JpTjc5Ui85WGR5YXRRYWNmNnlaU2pJeTBOYWNqSU8vUHd6bHIvOGNyT0pGaGMzTnlRbEppSXlORlJJYklUWFZxRU1HVEdpeWNIOXZ2YjJHRFZoQWk1ZnVBQ3hXSXdSWThjS2o0bkZZbmpPbTRlOVAveUFLd0VCU2x1Nk5kU2UxKzJvaVJPRlNxd2orL1loTkNnSW0zYnNFSTV6N01BQkJBY0VDQldHTXBrTUY4NmN3Ym1USjZIWHFSTld2dmFhMG9ST3c0ckVEV3ZXd01MU0VtOXYzTmhvV3pNTEMrUm1aYUV3UDcvWnoydHoydU4rL2ppdWgvWThkK2twS2ZocDgyYm82ZXRqK09qUkdEMTVzcEJVVjZpcXFzTDhaY3ZxM1ErMEpCSzR1TG5CeGMwTmlmSHg4UGZ4d1krYk4yUDkrKzlEVzFjWFAyL2JCaTB0TFpXcnBNNmVPSUdBTTJjZ2tVaFFYVjBObVV6MnhMZktrOGxrK082TEw5RFgzaDR2dmZGR3V4NWJJcEZnNXZ6NTJMZHpKdzd2M1l1WDNuaER1TTZPN2QrUDBwSVN6SC8rK1hwVmdxM1JIdDhyaUVoem1PZ2lJbXBIK1FYRk9IRDBuTEM4YXNrTWRERlUvVmVtUkVSRVJCMlp1TGE5WDNWMXRkSldVS3A0a0pHQm5WOS9qWktIRDdGNDFTbzR1N2kwNmppS3hGTGRsb1BxNnQybkQ3cjM3SW5FK0hnOHlNaUFpYWtwYmdZSHc4VE1UR2tidUxvaXIxL0gvbDI3b0t1cmk5R1RKNk4zbno0d05UZUhtWVVGUG56OTlXYjNGVGN4RUZ4Wk83alcxTHhnNnV5blNMTDFHekJBT0crcWF1NDlkWEZ6dytLVksrdXQrK09YWHhBV0VsSnYzWmpKa3hFYkZZV29temNSSEJDQWtSTW1vTHAyMExsdUJjNkhtemNMZjkvNDFsdVl0M1FwQnJxNlFsdGJHNkdYTCtQN0w3OVVLL2FtblB6elQwaWxVbmpNbWxWdk1IMzYzTG40N29zdmNHei9mcXg5NXgybGcvUmlMUzNjQ2c4SEFKdy9kUXE1V1ZuSXpzd1VXZ2txS09ZZGNoZzBDTEdSa2JnVkVRSEw3dDJSa1pvS3QzSGo2bTJibnBLQ2hOaFkyTnJaUVNhVDRWNUNBdGE4OVJhQW1qWjRRUDJxRHdCQ2F6eVJTTlJrZ2tpVkFlYUFNMmR3Snk2dXhXMlZWYmpvNk9oZ3hTdXY0TnZQUHNPdGlBaDRIenlJV1lzV05YbU1RY09HNGNTZmZ5SWhOaFpscGFYb3BLOHZKRFphYWxNM2JQUm9YTDV3QVJKdGJhRXlSOEZweUJCMDc5a1QvajQrY0I4L3Z0bTU5SUQydjI0Vktpc3FXcXhHM2ZmVFQ0Z09DME12VzFzODk5Skw5YXBSaWdvS2hFUzFPaXdzTFJFZkU0T3NqSXhXSjdyYTQzNytPSzZIOWp4M1BYcjF3bHNmZjR3dUppWk5mb2JTazVOeGVPOWVQTE4wS1hyYTJEUjZ2RS8vL3VqVHZ6OXlzN0pnMXJVcnFpb3JZVzVwaVVtZW52WG1ZbE40NlkwM1VGRmVqc0w4ZktGaXlON0pxYWI5cUZ3T3NaWVdURXhOTWJ5RnRuNGRYVzUyTm1ReW1kSWZEQUExbFZlK0RTb2hGY1JpY1l0em1BMGFOZ3dSMTY4ak9pd001N3k5TVdYV0xGeStjQUdSTjI3QXpzR2hYZDYvOXZoZVFVU2F3MFFYRVZFNzJ2UFhHWlNWMVF3MDlPcGhpWmtlb3pRY0VSRVJFVkg3NmFTdkQ2Q21Fc2l3U3hlMTk4OUlUY1hPclZ0UlhsYUc1OWVzZ1ZNYkpvMVhWUGtvRzR4WHg2aUpFM0Zveng1Y3UzUUpWdGJXS0M4dng4UVpNMXBzQjNidTFDbkk1WElzWGJPbVhqV1Bva3FpT2VWbFpVcGJmQ25tWnpKVE1saXE3bjZHWGJvZ1B6Y1hDNVl2YjNiK3FVZEZKQkpoNGZMbDJMSnhJeDVrWkFDb3FaUUFVSytkWThQenA2dXJXMi9kK3ZmZkYxcEkvdC9mLzk2cVdLTER3aEFkRmdicjNyM2gybUJPTW1zYkc3aTZ1K05HY0RDdVhMZ2d0QnVzeS91dnY0U1dsQXFIZi8rOTBYYUtSTmVnb1VOeHNuWSttUjY5ZWdGb1BJanY0dTZPRVdQSHdxQnpaL2dlUDQ1N0NmK2QzemMvTnhmNkJnWW9LaWdRNW9BQ2dNTGFkbHIzNzl5QnRQYTlCSUJlZmZvSTU3aHVwVkJlVGc1KzNyWU5zeFl0d2dCbloySDlqZURnUnR1cXc5akVCTXRlZmhrL2ZmMDFnczZmaDNuWHJvM21qbE13Nk53Wi9aMmNFRmViZ0xEdTNSdFpHUm5vMXIwN3V2ZnMyZXp6K0J3K0RMRllqS3JLU3V6ZnVSTnIzM2xIR0lBV2lVUkNRcVdsSkpjNlZMMXVGWW9LQ21EVXdyM1FhK0ZDOUxTMXhiZ3BVK29sVis0bEpPRG5iZHZndFhBaDNCc2tRbHVpdUs1U2s1UFJ2NVh6bExYMWZxN3d1SzZIbHFoeTdvcUxpdkRGQngrb2RMd2orL2JoeUw1OXpXN3p6NisrZ3FHUkVkYTkrMjZULzJiWU9UaGd3NW8xY0JzM0RzOHNYUW9Bc0xXekV5cENWWkdabG9iQXMyZVZybSt0dXExZzIwUFMzYnNBVUwrOWF4MmxKU1ZDRXI4aFZSSmRBTEJnK1hLa3A2VGduTGMzaW91S0VCb1VoQzdHeGxpOGNtV3JXM2pXMVY3Zks0aElNNWpvSWlKcUo4bnBXVGh4OW9xd3ZHYjViR2hwUGQ0KzIwUkVSRVNQa25uWHJraU1qMGRPVnBiYUE2TnB5Y25ZdFhVcnFpb3I4Y0s2ZGEwZW5GWEl6Y29DVU5QQ3F5MkdqQmlCVTRjT0llTDZkV1NrcGtJaWtUUTVGMVpkT2JXSkQ4VjhWd3AzYjk5dWNkK1k4SENsQThFaGdZRUFhbjd0MzliOWV2ZnRpL3pjWE1SR1JncHQxaDQzRXpNenZQM3h4MExGaWlJSjJGeGlvaUF2RDdkallvVFdVYnA2ZXNLQWZHdms1ZVRnMEo0OUVJdkZtTDlzbWRMQjBCblBQSVBZeUVqNEhENE1tNzU5MGFQQk9YMTc0MGJrNWVUZzY0OC9ocDJEQTFhc1d5YzhKcFZLc2Ztamo0UktEYUFtZ1RCMDFDaGN2WGdSYVVsSjZORzdOMno2MXArejE3ak85ZzA5eU1pQXFZVUY3c1RGNGZEZXZZMGViemlYMCtLVks1VW1NOE92WFVQT2d3ZENPNjZHcnRaZU44b01jSFp1dGxMSXBtOWZ6RnV5QklmMjdNR0pQLytFaWJsNXZXUmFYYTV1Ym9pTGlrTGs5ZXZDNTdhbGFxN2dnQUFreE1ZS2JRa3ZuVHVITThlTzFXc04xOVNBZWx1cGM5MW1wS2EyR0llSm1Sa21USnRXYjExYVVoSisrLzU3NkJzWU5QbStOYWQzN2ZWMEx6NGU4UFFVMWxkTHBSQ0p4U3JOOTlTVyszbERqL3A2VUZWTDUwNVBUNi9aaWpPNVhJNnpKMDRJK3cwZlBScmRldlJvY250RnE3eTg3R3o4KzEvL2FqYTJrTUJBNFY2dHpBdXZ2TkxrL0lncDkrOGpwWW01RzF0TDFUYUxDdUdob1kzbTZLb3JOaklTQUJyTno2WFFWQnRPZFhUUzE4ZksxMTdEZDVzMklTUXdFQktKQkMrdVg2L1N2R2lxYUsvdkZVU2tHVXgwRVJHMWs1MTdUMElta3dFQUJqbjF4Y2hoYlJ1OElTSWlJdXBvZXRyWTRGcFFFRkx1M1ZQcjErZ3A5Ky9qNTIrK2dVd213NnJYWDFkcjN5YVBXVnZwMHJNVjgzdlZwYTJ0amVHalJ5UFF6dy9GaFlWd2RYZFg2ZGZjK3AwN283aXdFQkdob1VMeUtUYzdHeWYvK3F2RmZYMk9ISUdwaFlXUW1KTEpaUEQzOGNHdGlBam9kZXJVNVB4ZzZ1dzNjc0lFUklTRzRzeXhZekN6c0lCOW5VSG5pdkp5WEEwTWhMT0x5eU1mMEt2YmxxMmlkdkJZa1hoSlRVckNKVDgvRk9UbElUODNGd0J3NXRneEFQK3ROdnJQUngrMStybExpb3Z4eTdadEtDc3RoZGZDaFUxV2pIUTJNc0s4SlV1d2IrZE8vTFo5TzE3WnNLRmVra2N1bCtPUFgzNUJWV1VsSEFZTmdsd3VGeEptcHc0ZFFuNXVMaGF2V2xYdm1PT25Uc1hWaXhjaGw4c3hxVTRpb2lYU3FpcWtKeWRqeUlnUndqcEYxVWhEK2JtNVRWYW5TS3VxRUh6eEl2VDA5R0RUcjUvU2JZNDJVNjN5d2l1dnROZ1NiL2pvMGNoSVRjVmxmMy9zKytrbnJIdjNYYVZ0eXh3SEQ0YXVuaDd1M2JtRDRzSkNpRVFpREdsUVdWZFh5djM3OEQ1MENDWm1acGd5YXhiRVdscUlqWXpFSlQ4LzlMTzNyM2N0UHlyTlhiY0s2U2twS0MwcGFmTDliY3J0bUJqOC91T1AwTmZYeCtvMzMxU3I5YUJjTGtkWmFTbk11M2FGcWJrNUV1UGpVVjVXQnIxT25RQUE5Ky9leFlGZHU3RHM1WmZSdTArZlpvL1YydnQ1VXg3VjlhQ3U1czZkdG80T3hreWUzT1MrVndNRFVWbFJBUTh2TDl3SURrWmlRZ0ttejUzYllpTEZ3TWdJODJxcnRaUTV1bThmYk8zczZuMnVHMnFxNVI5UTg5NHVXTDY4MlJqVU5XN3FWTFcyVDA5TmJUTFI5YkNvQ0xGUlVRQnFLakhYdlBWV3UxUllOU1N0cXNLMVM1ZFFVVjVlc3l5VjRweTNOK1krOTF5Yms3VkErMzJ2SUNMTllLS0xpS2dkUk1VbUlpZ2tVbGhldDJMdUkvbGlSMFJFUktSSjlzN09FSWxFaUkyS1VtdVFiTmVXTFNndkw0ZXB1VG44VDU4R1RwOVd1dDJxMTE1VCtaaXhVVkVRaVVTdHFvWm95SDM4ZUZ3NmR3NXl1YnpKbGxzTnVZMGRpM1BlM2poMjRBQkNMMStHdHJZMlVwS1NNSGJ5WkFUNCtqYTdyOHVJRWZobDJ6WjB0YktDb1pFUnNqSXlVRnhVQkMySkJJdFhybXh5d0U2ZC9XejY5c1hrbVROeHp0c2J2M3o3TFV6TnpXRnFibzd5c2pKa3BxVkJLcFhDb1lWNXlOcGJTWEV4QUVDN3R2MmlyTG9hNGFHaE1MT3dnSTJkSFNKQ1ErSGg1WVhoWThhZ2k3RXgzbHU3Rml2WHJ4Zm1ORkluNlZWY1dJaWZ0MjFEOW9NSGNIRnpFeXFEbWpKbzJERGN1WDBiSVlHQitISHpacXg2L1hXWTE3Wk1GSWxFOEp3M0R3Ryt2amk4ZHk4Q2ZIMHhkdkprUEN3dXhwVUxGK0RoNWRVb3FYRGh6Qm5oNzVmOS9URmc0RUNWNWtGS2lJMUZWVlVWYlByMUUzNUUxeHIrcDA4TGM0ajVuVGlCYVhQbk50cm15eDkvYlBYeEZid1dMa1JXUmdZU1ltUHg2M2ZmNGRYMzNtczA1NVMyamc2Y2hnekJ6YXRYa1ptZURqc0hCM1JwWWw2cW5Ld3MvUHJkZDVCVlYrTzVWYXVFK2E4V3JsaUJILzd6SHh6Y3N3Y2JQdjFVYVJ0QnhieDA3YTNoZGF1Z2FBSHBPSGl3eXNlNjdPOFA3NE1IWWRHdEcxYXVYNjgweVNXVHlZUTJsV1dscGZBOWZodzVEeDRnSnlzTDJROGV3TFpmUDZ4Ni9YVU1HallNQVdmTzRQcVZLMEx5SmpjN0c4VkZSVTFXOGRYVjJ2dDVjOXI3ZW1pcnBzNmRNdEZoWVRqeDU1L28zck1uSm5wNnd0N1pHVDl1M293ZC8va1BWcno4TXJwYVdUVzVyNTZlWHJQdEo0L3UyNGV1VmxacXQ2Z0VhcTU5aXliYTJYWVUvajQrcUpaS01YTENCQVFIQk9ENEgzOWd6dUxGN1RZbUlwZkxFUjBXaHROSGppQTNPeHM5Yld3d2M4RUNuRDV5Qk5GaFlVTDE1K2hKazZCdjBQbzUwdHZ6ZXdVUlBYNU1kQkVSdFpGY0xzY1B1Lzg3cWVxa01hNnc3OWRMZ3hFUkVSRVJQUnBkVEV4ZzUraUloRnUza0plVEl5UWdXbEplKyt2cnZKd2M1T1hrdERtT25Ld3NKTjI5QzN0bjUzWnBXV1JtWVlIK1RrNTRXRlNFWGlyK2t0dkR5d3RhRWdtdVhicUVqTlJVZERFeHdmUTVjekIyeXBRV0UxMHpGeXlBbGJVMXJnUUU0UDdkdTlEcjFBbURoZzdGcEJrem12MVZ2N3I3VFprMUM5MTc5c1JsZjMra0pTZWpJQzhQQm9hR0dEQndJTnpHam0xMjRMWXBZU0VoQ0FzSlVYcy9vS2FTQllCUW5kU2pkMjk4OVBYWHdzQmtSR2dvekx0MnJkZld6OVRjSEJiZHVqVTZWbk5KbXZTVUZPemV2aDBGZVhrWU1IQWdGcjN3Z2tyeHpYbjJXZVJtWmVGT1hCeSsyN1FKY3hZdnhwQVJJeUFTaVlRNWRUSlNVK0Z6K0RDT0hUZ2d4T2MrZm55OTQvaWZQbzFybHk3QnBsOC9HSFR1akpqd2NPeisvbnNzVzd0VzZSeHJkVjBMQ29KSUpJSzlzN1BRQ2t4ZENiR3h1SEQ2TkhyMzdRdW53WVBoYytRSUhtUmt3SFBlUEtYdlpWdUl4V0lzWGIwYTMyN2FoTnlzTFB6Mi9mZFkrL2JialY2bmk1c2JibDY5V3ZQM0p0clVaYWFuWTllV0xTZ3BMc2E4SlV1RTlud0FZTk92SCtZc1hnemIvdjJWSnJrSzgvTlJrSmNIU1JOdE1kdnp1Z1ZxcXVsQ0xsM0NBR2RubGFvaVM0cUw4ZGZ1M1lpTGlvTERvRUZZdkdxVjBQWU9BRTRmUFlya3hFUVU1T1doSUM5UFNISStMQzZHdjQ4UHhHSXhUTTNOMGJkL2Y2RzluZnU0Y2JoMDdoejhUNStHeTRnUk1EQTBSR1phR3JRa0VuUlY0VHkzOW43ZW5QYThIaFRhKzl3MVZGeFVCTCtUSjNIdDBpV1lkZTJLRjE1NUJSS0pCTDFzYmZIaXE2OWk3NDRkMlBiWlp4Zy9iUnJHVEo3Y3BsYXFyVEZzbEhyemZsZFhWNnUwWGQxNS9sUWhieUx4bnBTWWlPQ0xGOUduZjMvTWZlNDVBRFd0UjNPenN1RDV6RE50bW51dHNxSUNFZGV2SStqY09XU21wME5IVnhjejVzL0hXQThQaU1WaXJIM25IVnoyOThlNWt5ZHh6dHNiRjMxOU1YRG9VTGk2dTZPdnZiMUtMVHdWMnZ0N0JSRTlma3gwRVJHMTBjWGdDTnlLdnc4QTBKWm80YVdsWHBvTmlJaUlpT2dSbWpoOU91SmpZbkRSMTdmWlZrMTF0VWZsU0YwWGZYMGhsOHN4VVkyV2NDM0ZzWEw5ZXJYMkU0bEVtT1RwcWJRdFhVdXZWeVFTWWVTRUNTcFhqN1ZsUDZjaFErQTBaSWhLMjZweW5ycGFXVFg2dFh0Y2REU3lNaktFWlpsTWhnTS8vd3dkSFIxbzYraEFMQkloT3lzTDhURXgwTkhWUlY5N2V3Q0FscGFXK3IrK1YxSWhVSGNBTml3a0JBZjM3RUcxVklvaHc0ZGowWXN2cWp6WXFTV1JZTVc2ZGRpOWZUdnV4TVhoajE5K1FYRlJFY1pObVFLZ3BqMVgxTTJiU0VwTWhLNmVIbnIzN1l1RVc3Znd4ZnZ2WTh6a3lmQjg1aG1jUFg0YzUzMTgwS05YTDJIQS9PZHQyeEIvNnhhKzNiUUpTMTU2Q1ZiVzFxaXNxSUJjTG9kRUlrRm1XaHJFWWpHU0V4TnhLeUlDZGc0TzlRYm1QMzNuSFpYZm5vVFlXT3pac1FQNkJnWjRidFVxbUppWlFTUVM0Y3p4NDdnVkVRRXJhMnVVbFpZQ0FNNTVlME9zcFFYRk95cVh5eUdUeVNDVHlWQXRsVUltbDhOejNqeUl4ZUptcjQxTyt2cDQ5NU5QbW8ycnY2TmppOWRYeXIxN0tDNHF3aVJQejBiSlF3Q05ydnZQMzNzUFFFMzcwY0w4ZkVpbDBpYm55MnJQNjdhcXFncjdkKzFDdFZRS3p4Ym1PWkxKWkFnSkRNVFpFeWRRWGxhRzZYUG5Zc0wwNlkwcVhVcUtpM0V2SVFGZGpJM1IxOTRlWmwyN3dzTFNFdWFXbGtLYndvYlhzWW1aR2NaNmVDRGd6Qm5zK3VZYnpINzJXZHlLaUVDUFhyMmdwVUwxSU5DNit6blEvTDJpdmE0SGhmWThkd3FsSlNXNGUvczJvbS9lUkhSNE9LUlZWWEJ4YzhQYzU1NFQya0FDUUw4QkEvRDZ2LzZGZzd0MzQ1eTNOd0w5L09BNGVERHNuWnpReTlZV3BoWVd1QllVcE5McnlNcklhSFplUElWaEkwYzJtYkJ0U1BGNXJWc3RHblh6SmdDMG1GVC94NnV2cXZRY3pjbk55c0xlSDM2QVNDVENuTVdMQVFCekZpK0dvWkVSenA4NmhXOCsvVlJJQkJjWEZRbnpKU3J1NDNLNUhMTHFhbFJYVjZOYUtvVzlzek5jUm96QW5iZzRSTjY0Z2FpYk4xRlJYZzV0YlcyTW1Ud1pFejA5MGJuT0hHQmlzUmhqUFR3d2RPUklCUHI1SVRnZ0FEZXZYc1hOcTFmUlNWOGYvUVlNd1BBeFk1cWM5N0t1MW42dklLS09nNGt1SXFJMnFKSldZOWZ2SjRUbGVUUEd3Y3F5OFVUUVJFUkVSRStMUHYzN1k5Q3dZYmdXRkFUMzhlT2JyVUI2Rk5KVFVuRDl5aFVNR1RFQ05uVXFQdWp4Nk5HckYyWXVXRkJ2WFhGUlViMUJaN0ZZakl6VVZHUm5adGJienRUY0hIT1hMRkZwRGpTRnlzcEtaS2Fsb1RBL0gxcGFXakEwTWtKMWRUVXUrL3ZEd05BUVdtSXhybDIrTExSdDdHTnZENFBPblRGeS9IaE05UFJVdTNXV2pxNHVWcjcyR253T0gwWmFjakpHakIyTEt4Y3VJRFlxQ25kaVl5RVdpekZzOUdoNHpKd0p3eTVka0phY2pOTkhqc0RjMGhKN2YvZ0IwV0ZoNkRkZ0FKYXRYU3NNbUs5Y3Z4NzdkKzFDYkdRa3RuMzJHZGErL1RiS3lzcnc2N2ZmQ3M5cjNiczNvc1BDQUtCUm04V1gzM2xINlh0V1dGQ0FuVnUyQ011M1kyTHcyM2Zmb1pPK1BsYSs5aHBNekdyK1h6SnU2bFE0dTdvaTVOSWwzSW1MUTNsWkdjUmlNZnhPbm16MnZlanY1S1JXUlVSYkRSczFDbHBhV25CdG9jSkh3ZGpVRk1tSmlaREw1ZENTU0dCclo0ZjV5NVlwM2JZOXI5dnpwMDRoT1RFUnM1OTlGdDI2ZDI4MnhxUDc5K1BhcFV1dzdONGRxMTUvSGRhOWV5dmRidWFDQlppemVMSFNhclhtVEpzekI5bVptWWdKRDhjUC8va1BBS2pWSGsvVDkzTlZ0T2U1UzRpTnhlRzllMUdRbHlja21wMWNYRERPd3dQV05qWktuOS9VM0J4cjNub0xjVkZSQ0RwL0hoR2hvUWkvZGcwQU1IUCtmSnc2ZkZpbDEzRXZJUUgzRWhKYTNHNmdxNnZLaWE2SFJVWDRiTU1HU0xTMW9hT2pJOHpoQnRRazZab3pzNFVrYlVQaG9hR041dWdLdTNZTnhZV0ZOWitGSGowQTFQd2dZL0xNbVhCMWQ4ZTFvQ0RjdlgwYlZWVlZxQ3d2UjFoSUNLcXJxNXRzTXpweXdnUkVoNGRqLzg2ZEFBQmpFeE9NbnpZTjd1UEdOZnZ2aHI2QkFhYlBuWXRKbnA2NGVmVXFybDIrakxTa0pOeTlmYnZSdGFNTXYxY1FQUjJZNkNJaWFvTVR2a0ZJeTZ5Wk9MdXpRU2NzWFRCRnd4RVJFUkVSUFhyemxpeEJ5cjE3K091NDhIdmRBQUFnQUVsRVFWUzMzL0JLN1NEYjQxQlZXWWsvZi8wVnhxYW1Rb3NrZW56ZS9lUVRZYzZrdWhhdlhJbkZLMWZXVy9mVy8vMGZxaW9yVVZWWmllcnFha2kwdFZ1czNyS3d0S3hYVGRHamQyL282T3JpMHJsekFJRG4xNndSSHI5eTRRTHljMnUraHh0MDdvelp0ZFVFWFl5TjhjN0dqUzFXTXpSSFMwc0xzeFl0Z2t3bWcxd3VoOCtSSTdEczNoMHo1cytIcTVzYkRPcFVGUFRvMVFzdnZmRUdIaFlYNC9UUm81Z3diUnFteloxYkwwR2tvNnVMRmV2VzRjTHAwMGkrZHcrOSt2UkJmbTR1YlByMUErUnlHQmtiWThxc1dUQXlNVUZ4VVJIc2E2dFhPdW5ydzhMU0VoYmR1aWtkNU5YUjA2djNudlViTUFERFJvL0doR25UR3JYVE16VTNoK2U4ZWZYV0thb3A1SEo1dlQ4S3Fzd3AxcDVFSXBIS1NTNEFXUGZ1dXlwdDE5N1g3ZmlwVTlIRjJMakp5c3E2VldWVFo4K0dtYms1eG5wNE5GdGwxZHAyZUdLeEdNdldyc1dONEdERVJrYkN2R3ZYRnVlamEwaFQ5M05WdFBlNTYydHZEK3ZldmVFNGFCRDYyTnZEenNGQjZmR1ZHVEJ3SUFZTUhJaml3c0thaXJMTVRJeng4R2kzK2MxYXc4allHTjE3OXF5cEVBVUF1UnpHcHFib04yQUFwc3llclhRZmc4NmRZV0ptcG5iY2hRVUZLQzBwcWJkdXd2VHAwTlhUdytoSmt4cHRiMkptaG1sejVpZzlWc1A3alVna0V2NEFRRUZ1THJyMTZBRTdSMGUxa3UwNnVycHdIejhlN3VQSEl5c2pBMUtwVkVqNE40WGZLNGllSGlKcFNlS2ptYTJUaU9ncDk3Q2tERXZYZllLaTRwb3ZleSsvTUJlTFprL1VjRlJFUkVUME5Oajk1eG44OXVkcFhEanlqYVpEYVZKV1JnYWl3c0pnNytqWTVDL2gyMXZ5dlh0SWlJM0ZJRmZYZHA5cjZISFlzR1lOQU9DVGJkdlVTc1MwZHIrbm5XS2c5RkZYSFpXVmxxcVVpQ2d0S1dreG1TZVh5OVd1TWlONjFEUnhQeWZxQ0o3MDd4VkUvd3NrQm4xVSt1TEVpaTRpb2xZNmNQU2NrT1RxWm1HS3VkUEhhRGdpSWlJaW9zZW5xNVVWSmx0WlBkYm43R1ZyaTE2MnRvLzFPYW5qcWxzQjhDaXBXbTJqeW54alRISlJSNlNKK3psUlI4RHZGVVJQRHlhNmlJaGFJU3VuQUllOEx3ckxMejN2QlIyZGp0UGlnWWlJaUlnNm5pOS8vUEd4N2tkRVJFUkU5TC9nOGMwcVNrVDBGUGxsL3lsVVZsWUJBUHIzN1ltSlkxdzFIQkVSRVJFUkVSRVJFUkhSL3g0bXVvaUkxSFRuWGlyT1hnd1ZsbDkrWVE3RWJFRkNSRVJFUkVSRVJFUkU5Tml4ZFNFUmtacCsySE1DY3JrY0FEQnltQk9HT05scE9DSWlJaUo2MmwyNkdvbmp2a0c0Rlg4UFpXV1ZtZzZIaUlpSWlOUjA0Y2czbWc2QjZLbkZSQmNSa1JwdVJzWGpSc1J0QUlCWUpNTHE1Yk0xSEJFUkVSRTl6UXFMUzdEMXA0TUl1QndHRyt0dUdETjhFS3dzelNBV3N6a0hFUkVSRVJFUndFUVhFWkZhZnZ2empQRDNtVk5Hd3NhNm13YWpJU0lpb3FmZE94L3ZRRloySGo1NiswVk1HRFZFMCtFUUVSRVJFUkYxT0V4MEVSR3BLQ0xtRHFKdTNRVUFhRXUwc0d6aE5BMUhSRVJFUkUrN3hLUTAvUER2dDlEUDFsclRvUkFSRVJFUkVYVkk3SGRCUktTaTNYLzl0NXByK2lSM1dKZ1phekFhSWlJaWVwcFZWTmJNdzdWNHppUW11WWlJaUlpSWlKckJSQmNSa1FxaVkrOGhMQ29CQUtDbEpjYVNaencwSEJFUkVSRTl6VkxUc3dFQTdrT2ROUndKRVJFUkVSRlJ4OFpFRnhHUkN2WWM5QlgrUG0zQ2NIVHJhcXJCYUlpSWlPaHBWMXhTQmdDd3RiSFNjQ1JFUkVSRVJFUWRHeE5kUkVRdGlFdElRbWg0TEFCQUxCSmh5VE5UTlJ3UkVSRVIvYTh3NktTbjZSQ0lpSWlJaUlnNk5DYTZpSWhhVUxlYWEvTFlvZWhoWmE3QmFJaUlpSWlJaUlpSWlJaElnWWt1SXFKbTNMbVhpdURyTVFBQWtVaUU1eGV5bW91SWlJaUlpSWlJaUlpb28yQ2lpNGlvR1h2K09pdjhmY0pvRi9UcVlhbkJhSWlJaUlpSWlJaUlpSWlvTGlhNmlJaWFjQzg1QTVkQ0lvVGw1UXRZelVWRVJFUkVSRVJFUkVUVWtVZzBIUUFSVVVkVmQyNnVzZTZEWU5QTFNvUFJFQkU5bWVSeU9WSXpzbkVyL2o1U1VoOGdPVDBMYVJrNUtDa3RRMmxwQmNvcXlpR1Z5alFkSmowQkpCSXhPdW5xUVY5ZkZ3YjZuZEREeWh5OXVuZEZUMnRMT1BhM2diV1ZCVVFpa2FiREpDSWlJaUlpb3NlTWlTNGlJaVdTVWpOeDhVcTRzTHg4NFRRTlJrTkU5R1Nwckt4QzhQVVlCRitQd2MzSWVJaTBKQmprNUlqZXZYckNZNUlyckh0MGg2RmhaK2gzNmdUOVR2cVFTTFEwSFRJOUFhVFNhcFNXbGFLMHJBekZ4UStSbXBhTzVOUTBYSTlNd1M4SGZDR1hTZUU2c0Q5R0RuUEN5R0ZPME5IUjFuVElSRVJFUkVSRTlCZ3cwVVZFcE1Udmgvd2dsOHNCQUtPR082T2ZyYldHSXlJaTZ2amk3NmJBMis4S0FxNkV3OTdPRGhQR2pzRUx5MWVoUjNkV3hGTGJTU1JhTURJMGhKR2hJYnAxN1FxN3ZuM3FQWjZXbm9FYjRaSHdQaCtFcjMvOEMrTkhEb2JYbEZIbzM3ZW5oaUltSWlJaUlpS2l4NEdKTGlLaUJsTFRzK0YvNllhd3pHb3VJcUxtUmNVbVl1L0JzMGhPejhHOFdUT3grOGZWTURjejFYUlk5RCttUjNjcjlPaHVoZGt6cGlFN054ZG56d2ZndzY5Mm8zY1BjenkvWUNvR092UnArU0JFUkVSRVJFVDB4R0dpaTRpb2dYMkgvU0NycmVZYVBzUUI5djE2YVRnaUlxS09LUzBqQjkvK2ZCaHBEd3F3ZE5FQ1RQZVlDQzB0dGlFa3piTXdNOFBTUmZPeGVQNWNuRGwzQWYvZWZoQTlMSTJ4ZnRWODlMQXkxM1I0UkVSRVJFUkUxSTZZNkNJaXFpTTlNd2RuTDRZS3l5c1dUZGRnTkVSRUhWTlZsUlQ3RHZ2aDJKbkxlSDd4UW53NWR6YkVZckdtd3lKcVJFdExDek9uZWNCenlpUWNQSFlDcjd5L0ZYT25qOGJTK1ZPZ3JjMy9DaEVSRVJFUkVUME5PQ0pCUkZUSFh5ZjhJWlBKQUFBdUErM2dOTUJHc3dFUkVYVXdhUms1V1BmZUZ0eExMY1N2Tzc3RnM4L01aWktMT2p5eFdJeG5uNW1MWDNkOGk4VFVBcnp5L2xha1plWnFPaXdpSWlJaUlpSnFCeHlWSUNLcVZmU3dCTDRYL2x2TnhibTVpSWpxdTNnbEhLKyt2d1d6Wm5yaDB3L2Y1enhjOU1ReE56UEZaeDkrQUMvUEdWai8zaFlFQmtkb09pUWlJaUlpSWlKcUkvYnJJQ0txZGVyY1ZaUlhWQUlBN1ByMHhHQ25maHFPaUlpbzQvanJ4QVVjOGJtTXpacytoVjNmUHBvT2g2aE41czJhQ1dkSEIzenc4V2ZJek03RG90a1ROUjBTRVJFUkVSRVJ0UklydW9pSUFFaWxNaHc5RlNnc0w1ZzFIaUtSU0lNUkVSRjFEREs1SEQvc1BvN1QvamV3L2V0L004bEZUdzI3dm4ydy9ldC93OGYvQm43WWZSd3l1VnpUSVJFUkVSRVJFVkVyTU5GRlJBUWdLQ1FDMmJrRkFBQlRZeU5NSE9XaTRZaUlpRHFHbi9hY1FFUnNDcjdmL0NVc3pNMDBIUTVSdTdJd044UDJ6VjhpSWpZRk8vZWMxSFE0UkVSRVJFUkUxQXBNZEJFUkFUam9mVkg0Kyt6cG82R3R6YzZ1UkVSL25iaUFrTEFFYlA3c1l4Z2FkdFowT0VTUHhQK3pkOWZoVVozWkE4ZS9NNW00RVBjUVNFZ2dCUGZnN2xBb1VrcWRicGRmZld2YnJmdDJ0OXR1dSsyMlcrcEtEV2twN2dRTkFSSWtDU1FRSk80eThZejgvcGhrR3BtSklZT2N6L1BrWWViZSs5NDVvd252bWZNZVoyY24zbm5qRmZiSEpmUHptaDJXRGtjSUlZUVFRZ2doUkR0Sm9rc0ljY05MU2o1UDRxbXpBRmlyckpnOVphU0ZJeEpDQ011TDNuL1UwSlByNzY5S2trdGM5NXlkbmZqMzMxOWw1Ym85Uk84L2F1bHdoQkJDQ0NHRUVFSzBneVM2aEJBM3ZKWHJkaG92VHh3OUNMZE9NcUVyaExpeFpXVGw4KzZ5bi9uN1M4L0pjb1hpaHVIbDZjR2JMei9QZTh0K0lTTzd3TkxoQ0NHRUVFSUlJWVJvSTBsMENTRnVhSGtGeGV6Y0YyKzhQbS9tR0F0R0k0UVFsbGRicStHVmQ3N2luanR2Snl3MHhOTGhDSEZGaFlXR2NQY2RpM25sN1MrcHJkVllPaHdoaEJCQ0NDR0VFRzBnaVM0aHhBM3R0dzI3MFdwMUFQVHJGVVpvbHdBTFJ5U0VFSmIxL2NvdCtQa0dNbmZtZEV1SElvUkZ6SjAxQTEvZkFKYXYybXJwVUlRUVFnZ2hoQkJDdElFa3VvUVFONnlxNmhwKzM3emZlSDNCckxHV0MwWUlJYTRDR1ZuNS9McHhMMzk1Y0ttbFF4SENvaDU3Y0Ntck4reVJKUXlGRUVJSUlZUVE0aG9naVM0aHhBMXJ5NjVEbEphVkF4RGc2OEd3Z1QwdEhKRVFRbGpXQjUrdjVQWkZDL0QwY0xkMEtFSllsS2VIQjdmZnNvQVBQbHRoNlZDRUVFSUlJWVFRUXJSQ0VsMUNpQnVTWHE5bjVkcGR4dXR6WjR4QnFaU1BSQ0hFamV0NDRoa3ljb3BaTUdlMnBVTVI0cXF3WU81c01uS0tPWjZVYXVsUWhCQkNDQ0dFRUVLMFFHWjFoUkEzcE1OSFQzRStQUnNBUjNzN3BrMFladUdJaEJEQ3NyNWRzWVhiRnM2WHBMOFFkWlJLSmJjdG5NZDNLelpiT2hRaGhCQkNDQ0dFRUMyUW1Rd2h4QTFwUllOcXJta1RoK0ZnWjJ2QmFJUVF3ckpPblU3alFtWStVeWVPczNRb1FseFZwa3djejduMFBKTFBwRms2RkNHRUVFSUlJWVFRWmtpaVN3aHh3N21Ra1VQTWtVUUFGQW9GYzZlTnNuQkVRZ2hoV2V1MjdtUHVyQmxZV1ZsWk9oUWhyaW9xS3l2bXpwckIyaTM3TFIyS0VFSUlJWVFRUWdnekpORWxoTGpockZyM1J6WFhpQ0c5OGZmMXRHQTBRZ2hoV1RVMXRlemNGOC9rOFdNdEhZb1FWNlhKRThheWEzODhOVFcxbGc1RkNDR0VFRUlJSVlRSmt1Z1NRdHhRS3FxcTJiVHprUEg2L0psakxCaU5FRUpZM3Y1RENYUVBDOFBUdzkzU29RaHhWZkx5OENBc3RCc0hEaWRhT2hRaGhCQkNDQ0dFRUNaSW9rc0ljVVBac2VjSVZWWFZBSFRwN0VlZm5xRVdqa2dJSVN4ci82RUV4bzRhYWVrd2hMaXFqUnM5Z24ySFRsZzZEQ0d1R1Vkall6bDVvbVB2bWVTRUJBcHljODN1djNEMkxPZlBuRUduMDNVMHZFdEdwOU9SZVBUb1ZSR0xPWlVWRlpZT29kMnkwdE01ZXVnUVZWVlZsZzdsdWxGU1ZNVGU3ZHZiUGE2aXZMeE54eDArY0lCZmYvaWgzZWMzNVdJK1A0UVFRdHk0VkpZT1FBZ2hycVIxVy8vb3NURnpVaFFLaGNLQzBRZ2hoR1hwOVhxT0hFdm03anZ2dFhRbzRnWndMaVdSQXp2V0VSYlpuNEVqSm5iNFBIcTlucUw4SEJ5ZE8yRnJaMzhKSXpSdlFOOCtmUDM5Y3ZSNnZmenRJRVFiTFAvc003eDhmT2pScTFlN3htbHFhL251azArd3NiWGxtVGZmTk5rN2NzT3FWWnhOU2VIWmYvd0RGMWZYZHNmMndadHZrcCtUd3l2dnZkZml0cmJZdDJNSHYvLzhNN01XTG1Ua2hBbnRqZ1VNeWJMWXZYdnBPM2d3ZG5aMmdDRTVWVlphMnE3ek9MbTRZTy9nMEdoYnVWck5hMDg5eFpqSms1bDI4ODBBYURRYWl2THoyM1RPVG01dTJOamFBb2JIL1ZKd2NuRmgxTVNXZndmczM3V0xtT2hvSG4vcEplejgvUy9KN2Q3b2Z2cnlTODZjT29XZGd3TURodzFyMDVoZG16ZXpkOXMyN24zMFVYeGFlUjVTRWhPSmk0bGh6cTIzWG5Tc0hmMzhFRUlJY1dPVFJKY1E0b1p4OWtJV1Njbm5BYkMyVmpGcHpDQUxSeVNFRUphVm5wV0hVbVZOZ0wvZlpUbS9UcWREcVd6N0FnSjZ2WjZDM0N5VVNpWHVYcjZYSlNaeGFhejk4Vk5LaXdwTTdsdDgvOSthYmRQcGRLejg4bjJ5MGxKQlQ1c1NYYnMzcnFLeW9weUtjalZscGNXVWxSWlJYSkJIY1VFZUdrMHRZNmJOWTliaXBYejM0UnNVNXVXWVBZKzdsdyszUC9oYzIrK2NDWUVCL2lpVUtqS3k4Z24wOTdxb2MxMVAxcTFZd1o1dDIvalRYLzVDYVBmdXJSNmZuSmhJVEhRMDUxTlRLVmVyc2JXekk2aHJWOFpNbmt5M0hqM2FmTHRuVTFMNDVOLy9ac1Q0OGN4Y3NLRGRjVCs5ZENrQUtwV0taLy81VHh5ZG5Gb2Q4OEdiYjVKKzdod0FyNzMvdm5IeVgxeGFKK0xqcWE2cVl1eVVLU2FUWE9WcU5lZE9ueWEwZS9jT0pia0FxaXNycWFxc2JIVmJhd3J6ODlteVpnMjJkbmJZMmRzVEZ4UFQ2aGc3ZTNzaSt2UnB0TzFzY2pLcnZ2dU9wR1BIdU91QkIxQW9GQnpldjUvZmYvNjVYZkdZU3JhZFNraEFyOWZUTFNMQ3VDMDNLNHYvdlA1Nm04NjU1SkZINkI0WkNjRE9UWnZhRlk4NVhqNCtMU2E2dEZvdHh3OGZ4amNnb05Ya3l2VnMrV2Vma1JBZnowTi8reHRXVmxhOC8vZS8wNjFIRCtOcnBMMW1MVnpJKzIrOHdib1ZLK2pacDArenBLZ3AzcjYrbEplVjhiOS8vWXQ3SG42WTRKQ1FqdHdWSVlRUTRvcVFSSmNRNG9iUnNKcHIxTkErdURnNVdqQWFJWVN3dk1Ua2MvVHVHZEg2Z1cyazFXaElQWFdNcFBpREpNVWZaTXE4dStnM3JPMjlFQlVLQmR0Ly81R0R1emF5NE43SEdEcDJXb2RqZWZLT3ljYkxFMjlhek5UNWQ3ZDViUEtKSTN6eXp6K1NOVzkvdTduRGNWeXZFbzdzSnk4cjNlUStVNG11WGV0L0lTc3RGWlcxRFlmM2JtWGd5QW1FUlE1bzhUWisrLzdqUnRkdGJPMXdjdTZFZjNBb0xxN3VLSlJLOUhvOUdlZlBrSmVWanB1blQ3TnpGT1huVUZsUjFvNTdabDZmeUo0a0pKK1ZSRmVkRTNGeFJHL1p3cVJaczlxVTVBSkRSVUYxVlJYK2dZRjQrL21SbTVWRmNrSUNLWW1KTEZxeWhINURoclRwUEYzRHdwZzBlemFiZnYyVnppRWg5Qms0c0VQM1FhUFJjR2pmUHNaTW50emljV25uemhtVFhPTHlxRjllTHlZNkdpdVZpcjZEQnpkYWNxOStVdjVJVEF3Nm5ZN3d5RWlLQ3BvbjIxVXFGYzZkT2wzMmVEVzF0WHo3OGNmR3BmVisrZnJyTm8zejh2RnBsdWdLN2RHRG9hTkdFYk43TjF2WHJtWFNyRm5HZmY5Y3RneUFBOUhSclA3K2UrUDFwNWN1WmQ0ZGR6Qms1RWpqOVhvVjVlV1VxOVVBeEI4OGlKMmRIUzZkT3BHWG5RMUFkVjNNVDc3eUNsNitwcjlVVXBDYnkxc3Z2R0F5L2lkZmZiVk45OVdVaG5HYXV0NVFSWGw1aS91YjZoSWF5djEvL1d1SFk3dWE3Tis1azZPeHNVeTcrV2I4QWdNQm1EWjNMbXQrK29sZG16Y3pkc3FVZHAvVEx6Q1FJU05IVWx4WVNFVjVlWnNTWFJGOStuRDNRdy94MVljZjh0bDc3M0gzZ3crMitmTmVDQ0dFdU5JazBTV0V1Q0hVMU5TeVplY2g0L1VaazZJc0dJMFFRbHdkMHRKekNPNGNkTkhuaWRteG5xU2pCMGxKaUtPNnF1RTM0dlh0UHRmTmR6L00rWlJFVm4zOUFaMUR1K01YZFBIZkh0Ni9mUjBUYjFxTXl0cW1UY2Z2V3IvaW9tL3pSbEdmQkt3c0wrT2xCK2JqN2RmODlaUng3alFiVjM2Tmk2czc5ejd4T2grOThRUS9mUHdXajczK0VjNmQzRnM4djRlM0h3Kys4QzRPVHM2b1ZOWXRIdnZjdTk4MjI5WXc0WG14T2djRmtwNWh2bS9RamFTNnFvclZ5NWZqNmVQRHVHbHRUMGpQbURlUDNnTUdZRzFqZUMvcTlYbzIvdm9yT3pkdVpQMnFWVzFPZEFHTW5US0Z1SmdZZnYzaEI4Sjc5c1RPdm4zTFdGcXBWRmhiVzNOZzF5NUdUNXJVWW9YRXZoMDdVQ2dVMk5uYlg1UDlqcTRGTHovMldLUHJiejMvZktQcjlRbWUyTDE3QVZpL2NpWHJWNjVzZHA3QTRHQWVmdmJaeXhTbGdWYXI1YnRQUGlFclBSMFhWMWRzYkcyNS82bW5jSEoyTm5sOGNXRWhYM3p3QVRtWm1ZeWVOTW5rTVRNWExDQTVNWkZ0NjlhMXE3clJsUDI3ZHJINXQ5OGFiZnYzSzY4WUw5Y25TWW9LQzgxV1hSY1hGclo0RzVVVkZieisxNzh5ZE9SSVppOWExT0ZZeDArZjNtemJ2aDA3MEdxMXJTNXYySlNiZTh1L1Q2NFY2dEpTMXE5YWhZZVhWNlBISUdyc1dHS2lvOW15WmcxOUJnN0UzZE96MGJqMkpBVlBObmwvTmRVd2FSZ1dFY0dkOTkvUGQ4dVdVVnRiQzhET2pSdWJqY25KekRTN3I1T2JHLzJIRG0xemZFSUlJVVJIU0tKTENIRkQySFB3T0tWbGhrYTZmajRlOU9zVlp1R0loQkRDOGk1azVqSnhmTXRWTlczeHl4ZUduaVlLaFlMZ2JqMDVmenF4dytkU3FheFpjTzlqL1BlMXgvanhrN2Y1eTZzZlhsUlBKRnM3ZThyVkpSemV1NjFORldMWkdlYzVkZndRMWphMjFOWlVkL2gyYnpRbmp4NUVwOVBSZDlqWVJ0dkxTb3Y1K2ordm9OTnFXZkNueHdubzBvMjVkejNFajh2K3haZnZ2c1RTdjczVllwOHRwWlVWTHE0dFQxN1cxdFMwbWdTN0ZEb0hCckI5WjhKbHY1MXJ3Wjd0MnlrckxXWFd3b1VtbDVjelowQ1R2akFLaFlKeDA2YXhjK05HU29xSzBHbzBXS25hOWw5VXBWTEpwSmt6K2Y3VFQ0bmVzb1hKczJlMzZ6NW9OUnJDZXZUZzVJa1RKQ2NtR3BkbmE2cThySXhqaHc0UjFMV3JzU0xtUnRSMEtkcTJUS3JuNWVTMGVGelQ2aUMvd0VCNk42bk9PMzc0TUZucGh1clI1TVJFY2pJejZUTndJRjNEbXY4dHYzYkZpa2F2bjhMOGZOYXZYTW1vU1pNNnZPVGFqZzBiOFBUeEliSmZQNVJLSlZxTmhoKy8rSUtrWThlWXUzZ3hJZUhoZlBUV1czejAxbHZjOCtDRHpTcWtUc1RGc2ZMYmI2bXFyR3hVZ2RXVWphMHRjMis3alZQSGp4UFV0U3NaRnk1MEtGNkFDZE9uTTJINmRHS2lvMW4xL2ZjOC90SkxqWllBekV4TFkrZW1UWHorbi8rMDY3eDMzbjgvdG5VOXhOTE9ua1ZUVzR0dlFFQ0h6d0V3NWFhYkd1MC9jL0lrMjlldloraW9VYzMybFplVm9kUHBjSFp4YWRkdFhtdDJyRjlQVFhWMXMrVTdsVW9sNDZaTjQ4Y3Z2bURyMnJVc3ZQdnVSdU5NOVlpTFAzaVFNcldhWWFOSG83SnUrKy9KcGttMDdwR1JQUDM2NnpqVlBmWWJWcTgyTzliVXZpNmhvWTBTWFpmajgwTUlJWVNRUkpjUTRvYXdic3NmeXhaT216QU1wVFNTRjBJSVE3K2hnSXZ2ZjlGM3lHZ2krZzhsb3U4UUhKMDdYWFFWVFpmd1NDSUhEQ2ZoeUQ3aTl1OWd3UER4SFQ1WFlOZHd6aVFkWmZlbTFXMUtkRVZ2TUZSeitYY080ZnpwcEE3ZjdvMG1JYzd3ZTdiaFVwVlZGZVY4OXZaekZPYm5NR1hlWFVUME5WVHJEQm81aVl4enA5bTlhVFdmdmYwY1N4NS9GWHVIMW5za21hTFg2eWtyTGNiUjVmSXZWUllZNEU5R1Z2NWx2NTJyblU2blkvL09uVGc1TzlON3dNVW55bXVyRFFsbFZ6ZTNOaWU1NnZVYU1BRG5UcDA0RUIzTnhKa3oyOVVURUtEZmtDR2NQSEdDQTd0Mm1VMTBIZHk5RzQxR3c1Q1JJMW4xM1hjbWp5a3FLR0R2OXUyY1NraWdNRDhmQmVBWEZNUzRxVlBwMmJkdnMrUHJKMjlmZS85OU10UFQyYlp1SGVmUG5FR3IxZUx0Njh1UWtTTVpObVpNc3lSL1I4ZUJvUy9UMW5Yck9IM3lKTldWbGJoNWVqSmcyRERHVEpyVTdIR3Z2NTFYM251UHJXdlhFcnRuRDFWVlZjYXFxbm9Pam80TUcyTjZlZHJ0NjllM3VyOHAzNEFBSmpTcDhNbkx6alltdW5aczJJQ05yUzF6Rmk4MjJWZHQzWW9WcUJyY0Y0VkN3WW00T0d6dDdEcVU2Q3BYcTlueSsrODRPVHNUMmE4ZmxSVVZmUDNSUjV4TlNXSGF6VGNiNzl1ZkgzK2NMejc0Z1ArODhRWlQ1OHhoK0xoeEZPVG1zbjdWS2hLUEhzWFYzWjA3NzcvZlpIS3VvZTZSa2MxZWgvWEoxYkxTMGtiWHdWRDUwMUx5OWVqaHcvZ0ZCcEtka2NHL1gzbWwyZlAzK0Vzdm1WKzZNQytQdDE5OHNkRzJ5SDc5akpmVDZwYnlURTFKb2FpVjZxK0dCZzBmam9lWCtlVmZONjFaQThEd2NlT2E3ZnZmVzIrUmw1UFQ3SDZZMHZDOWNpUW1odDFidGxDWW40K25qdzlUYnJxSlh2MzdvNm10WmZQdnZ4TVhFME81V28ySHR6ZmpwazV0bHBDSEsvY2VyNjZxSW5iZlBteHNiVTFXdVBZZU9KQTFQLzFFZkd3c00rYlBiL1ErbUxWd1liUGp6NXc2UlpsYXpjeUZDN0Z1UjZJTERFdTc3dG0yamFneFk3QzFzek1tdVFDVHo4R1BYM3hCWEV4TW01NGZ1UFNmSDBJSUlZUWt1b1FRMTczTTdIeU9IRThHUUtsUU1IVjgyNWZGRVVLSTYxbDVSU1hPemgxTE1EUjB4OE10TDRIVEVXTm56Q2ZoeUQ1MnJWOXhVWW11aUg1RFNEMTVqT3owY3lTZk9FSjRML01UOCtxU0lvN3MzUTVBNUlBb1NYUTFvZE5xVVpxbzN0RnFOWnc4ZG9pQTRHNTQrUnA2aVpTVkZ2UFoyOCtSZmphRlFTTW5NV25PYlkzR3pMN3QvNmdvVTNONDcxWStlT1ZSN25qb09aUExWSmFyUy9qOWgwK2FiWGYzOG1YRXhObGNPSE1TVFcyTjhYWXZKeGRuWjhyTEsxcy84RHAzN3ZScDFDVWxEQjA5dWwzVlhLYVVsNVd4NnZ2dkFaZ3dZMGE3eHl1VlNucjE3OC8rblR0SlRVNXU5NUp2RVgzNjRPcm14c25qeHlrdUxNUzF5ZEpuT3AyT0E5SFIyRHM0MEcvSUVGWjg4NDNKODN6Njdyc1U1T1hoNnVaRzU2NWRVWmVVY0NFMWxXLys5ei91ZXVDQlpqMlo2aDJQaTJQRjExL2o1T0pDWUhBd3BTVWxaS2FsOGVzUFA1Qng0UUx6Nzd6emtveExUa3prbTQ4K29yYTJGaDgvUDN6OC9FZy9mNTVOdi83SytkT251ZnVoaDB3bXgzWnUyc1QrblRzSjZ0clY1Rkoyams1T3phcHU2bTFmdjc3Vi9lMlJkT3dZcWNuSmpKMHl4V1NTQ3d6UFY4TkVsNXVIQjEzRHdqaDY2QkN6YnJrRnV3YVZSRzF4K01BQnRGb3RRMGVQUnFsVVVsdFRRMFZaR1RmZmZqdERSNDB5SHVjZkZNUWp6ejdMTDk5OHcrOC8vMHowNXMyVWxwU2dWQ29aTlhFaUUyZk5hdmR0MTN2N3BaZk1YdC84MjIvTmxpaXNweTRwSWZYVUthYk5uZHRzbjlMS2lxVlBQQUVZZW5HWm90UHBXUHJFRTlnN09GQlZWZFVzL3ZwRVYxeE1USnZ2QzBCSWVMalpSTmVSQXdjNGYrWU00VDE3dHJ0U3pKd2RHemF3Wi90MkFvT0RxYTJ0SlRjcmkrK1dMZVBlUng5bDk1WXRuRWxPcG5QWHJxaFVLbkt6c3ZqcHl5K3hkM0JvOXA2OVV1L3hreWRPVUZOZFRlOEJBN0N4dFcxMlBwVktSWS9ldlRseTRBQUo4ZkZtS3dRYlVpZ1U3VTV5Z2VFOXQzSDFhZzdzMnNXaUpVdm8wcTFidTgvUmtpdjUrU0dFRU9MR0lJa3VJY1IxYitQMlAvNERObVJBQkY3dXJoYU1SZ2h4bzlQcjlXaTBPbXBxYTZtcDBWQlRVNHRHcTBPcjFhRFY2dEJvTkdnME9qUmFMVnF0Rm8xR2k2Wit1MVpuT0tiQnNUbzk2SFY2OVBvL2ZuUjZRMjhzblY2SHZuNC9ob2tyMEtPck8xNnRyc0NoblgxdHJwU3U0YjN3OFBZajQveHBzalBPNHhzUTNLSHp1SGw0RXprZ2loT0g5N0Y3NDZvV0UxMTd0L3lHUmxOTGVLOEJlSGo3bVQxT3E5RndlTzgyamgyTUp1UDhHU3JLU3JHMnRTV3dTeGhqcHMwam9sL3pQaFQxVlc2M1AvZ3NrUU9pMkxIMlorSU83S0FnTnd0Yk8zczZoL1JnM015RmRPdlo3NUtPclk5Mzc5WTFITm0zamR6TU5BQzhmQVBwUDN3Y0l5ZlBhYmJzWDhQYjh3a0k1dGR2UCtKY1NnSmFqY2JZazZ1aE0wbkhxS29vcDMrVTRSdjRhYW1uK1ByOTF5Z3V5R1hJbUNrc3VQZnhabU1VQ2dXTGxqNkZ2YU1UZXpiL3luc3ZQc1RvcWZNWU4yTUJEazUvZkd1OG9reHRzbWRhbC9CSVJreWN6ZDR0aGtuZSttcXhwbXp0N0ZHWEZGRlJwc2JCeVJtOVh0L2hwVEFkN08ycHFKVGxMRk9URFY4ZUNna1A3OUQ0Yi83M1AycXFxeWt2S3lNbk14TXZYMTl1Ky9PZjZkTmt5YnEyQ2drTDYzQ2lTNmxVTW5UMGFEYjk5aHN4dTNjM20xUk5PbmFNNHNKQ1JrMmMyT0pFc1g5UUVMZmNjdy9Cb2FIR2JldFdyQ0I2eXhaMmJ0cGtkaEw4MStYTG1YM0xMWTBxTzVLT0hlTzdUejRoZHU5ZUl2djFNem0yUGVOS2k0dFovdW1uYUxWYUZ0OTNIMzBIRFFJTVNjWlAzMzJYa3lkT0VIL3dvTW4rT1hFSER2REljOC9oNCsrUFh0Lytub3VYa3IyREErRTllekp1MmpTS0NncHc4L0JvZG94T3AydFduVFl3S29yVTVHVGlZMkxNVm9lWW90ZnJPUkFkalVxbE1pYTFYRnhkZWZTRkY1b2xlSE96c2pnUkYwZEpVUkVBcFNVbDZQVjZyRlFxU291TFNUcDZsQzdkdXBtTWVjKzJiZnorODgvRzYxRmp4ekxuMWxzSjZ0cVY4ZE9uRzErVFAzejJHUXFsa29WMzMyMnljbkhUYjc4UjFMV3I4WHJjd1lPQW9XcngzT25Ualk1OXQwRy9yclpZdEdSSnM5ZEgrcmx6QkhUdXpDUFBQZGV1YzVsVFVWN08yaFdHei9ySlpwSWJIUkYzOENCUHZQSUtybTV1NkhRNnZsdTJqSVQ0ZUpaLytpa0FmM24rZWJ4OGZkSHI5Y2lycVNNQUFDQUFTVVJCVlB6NHhSZkVIenpJN3ExYm03M3ZydFI3L0hTUzRRczJMWDIraG9TSGMrVEFBYzZjUE5scW9zdmEydHBrd3F3dGVnOFl3TDJQUHNyeVR6OWwyVHZ2TUhIV3JHWVZsMElJSWNUVlJCSmRRb2pybWxhclkwT0RSTmVNaVZFV2pFWUljYlhUNmZYVVZOZFFXVlZEUlZVTjFkWFZWRmJXVUZsVlJXVjFOWlZWTlZSVjFmOWJRMlhWSDl0cWFtdXBycW1scHFhV21scU44WEp0YlMwMU5WckQ5VnJETnAyRkp3enJLWlVLSE93ZExCMkdXVDM3RDJQM3B0VWt4UjNvY0tKTHI0ZlJVK2R4NHZBK1RoNkxKUzg3M1dUMVQyMU5OZnUzcndNTXgxZFZscHM5NS9jZnZjbXgyTjJBSVpIaTdPcU91cmlRMDRueG5FNk1aK0dmSG1mSW1La214MVpYVnZEUjYwK1FkallaQnlkbm5GeGNLUzBxNE5UeFF5U2ZPTXpjdXg1aStJUlpsMnhzdzhvcUFPZE83dWgwV2pMT255YmovR2xPSE5yTDByLzlFMnViNWhOaDZ1SkNWbjM5WDZvckszRHE1RXBaU2JISnVJN0g3Z0dnejlEUkpNWWQ0T3YvdklwV3EySGN6RnVZdm5DSjJjU1NRcUZnemgwUEVCUVN6cXF2UG1ESDJwOXdjbkZsekxSNXhtTzgvQUo1K3EwdlRJN2ZzL2xYanV6YmpyMmpFNE5HVFRKNVRPZlFIcVFreFBIeWd3dXdVbG5qNk96QzgrOTliL0xZMXRnNzJLTXVyMkRjelk5MmFQejFJanNqQXdDL0RsWmNwQ1FsVVZPM1hLRkNvVUN2MTVOKzdoeWgzYnVicmRScGlVOWRIRG1abVIyS1o4aW9VV3hkdDQ2RGUvWXdjZWJNUmttTWZUdDJvRkFvaUdvbFFYTGJuLy9jN0hVK2N1SkVvcmRzSWIydThzV1VvYU5HRVRWMmJLTnRFWDM2TUc3cVZMYjgvanN4dTNlYm5FQnZ6N2c5MjdkVFdWSEIyQ2xUakVrdU1GUlRUSnM3bHk4KytJQWpCdzZZVEhRTkhUM2EyTnZwWW5vbFhncGR1blhqM2tjZlpkWDMzM1A4OEdFZWV1YVpScFZCV3EwV29GRkZGMENmZ1FQNTdjY2ZpZDI3dDEySnJ1VEVSQXB5Y3hrMGZIaWpKZHNVQ2dYWm1abGNTRTNsL0prem5ENTUwbGp0RmhnY3pKeGJiNlh2NE1Ha25UdEhUSFEwQ2ZIeEhEMTBDQUFuWjJlOC9menc5UGJHdVZNbmdycDBNU2Ewb0hHVlNuQklpSEc1eFlONzloQWZHMHQ0WkNUSER4ODJHVy9ucmwwYkxjOTQ1TUFCUXJwM3A1T2JXN05qLzdsc0dVOHZYY3J0UzVlYVhYNzBhR3dzeXovN2pPZi85YTltUGJHS0N3dFJsNWFhWExLdm8xWjk5eDNsYWpYaGtaRUVkZWx5eWM0N2NlWk1YT3NlQTZWU3lZUVpNMGlJajZlaXZKeWJGaTB5THQyb1VDZ1lNM2t5OFFjUEdxdlZHcnBTNy9ITU5NT1hVZndDelZjcCt3Y0ZBWkJSZDJ4TEhCd2RxYTZxYWxOUExLRFo4eDBXRWNFanp6M0gxeDk5MU9HcVJDR0VFT0pLa1VTWEVPSzZkakF1aWZ6Q0VnRGNYSjBaTnJDWGhTTVNRbHh1V3EyT3NvcEsxT29LeXNvclVKZFhvQzZyTlB5VVY2QldseHUybDFXaExqUHNMeXV2UUsydW9LSktxald1SmwzQ2VySjcwMnJPcFZ6TUVvSjZRbnIwSnJCckdPbG5VOWk5YVRVMzMvVndzNk1PN2RsQ3Vib0VILy9PZE84emlLTXh1OHllc2JhMmh1RVRaekY4d2l4OEE3c0FVRkZXeXRmdnY4YVpwS09zKytsekJvNllhTExmME1hVjMyRG40TUJETDd4TGwzQkRMNWFDM0V4Ky9PUnR6cDQ2d1cvZi9vL1FpTDc0K0hlKzZMRTZuWTZ2Ly9NcTZXZFRDT3dheHFJL1AyV005K3lwRTN6endldWNTMGxrd3k5Zk12dTIvMnQyZTdzMnJzUy9jd2kzUC9nc1RpNnVsS3RMVEQ0ZXpxNkdTY1Q0L1RzWU0yMCtZWkg5R1RKMktuMEdqK0x0djkySHU3Y2ZTeDV2M2pDKzRiN1FIbjJKajluWktNblZrc3J5TXZacythMHVXZllnanM2bWUzVE5YL0lvdjMzM01Ua1pGd0FJalREOXJmdTIwaXYwMkhSZ0NhaU9xS21wdlNLMzAxNzFrL3FkbWl6ejExYXZ2ZjgrZXIyZXFzcEtzak15aU4yN2wxMmJOeE1mRzh2OVR6MWxzdXFsSmZVVCtjVjExVFR0NWVUc1RKK0JBNG1MaWVGRVhKd3hHWlNYbmMzcGt5Y0pqNHpFdzl1N3hYUFVUNEJyTlJvSzgvUEp6ODBsTHljSE1QUzVxYTJwd2RyR3B0bTR3U05HbUR4Zjd3RUQyUEw3NzJZbjBOc3o3dVR4NDJiSEJBWWJ2a0JnYnNMY1hKWEs1WktUbWNuT2pSdWJiV3RvNExCaHhPN1p3OWNmZmNSRGYvdWJzVnBGVjVmb2F2cTVhMk5yUzg4K2ZZaVBqU1V2Tzl0c1Q2cW1kbS9aQXNDb2lST04yMzc2OGt1T0hqcUVWcU1CREZWbVhicDFZOHpreWZUczE0OE5LMWRTVzFPRGc2T2pzZDlXVFhVMXlZbUpuRGwxaW5PblQzUHU5R2xTazVOUktCVDgzNU5QTmtwb21WcU9MU1VwaVYrWEx3Y2dPU0dCNUlRRWsvRzZlWGdZbjYvc3pFeXkwdFBwUDNRb2NURXhuRTlOQmY1WVpyQkg3OTRBRk9ibGtYNyt2TW56RmVTYjcwZFkzek10THllSGRTdWFWOXkyeE5yYXVsbkYxdjZkT3psKzVJanhmZ0F0Sm1aTTdidHAwU0tUZmIyNlJVUTB1dTdqOTBlMWR0UFhkLzFybzZhNkdvMUcwNnpmRzF6KzkzaFJRUUZBaTUrRDlVdXNGdGNkMnhLRlVra25OemY2bStqMzFWRGN3WU9VRkJWaGI2TEszODNEZzBlZWU4NVlTZGhhMHN6Yy92RElTTzU5NUpGV1l4WkNDQ0U2U2hKZFFvanIycnF0KzQyWHA0MGJpa3JWdmlibFFnakxxYWlxcHFoSVhaZVVxcUMwck1LWXJDb3JxekFtcWRSbGxaU1ZWMUpXVmtHcHV2eWFTRlpaV1NteHNWRmhvN0xHeHRvYWxiVVZLaXNyckt5VVdGbFpvVklwc2JKU29WSXBVU210VUtrTVAxWldTbFFxRlNxbDByaE5vVkNpVklCQ3FVQ2grT05IV1RjcG8xUW9VZFR2aDdxSkNnVktwWUpmMXV5Z29ySUNGMmRuaXo0ZTVualhKV3h5c3k1YzlMbkdUSjNIOS8vN0I0ZDJiMkhhL0h1d2QveWpja1N2MXhPOVlSVUFvNmJlM0dybHdpMzNQWUdUUytObGNCMmNYSmk5ZUNudnZ2QUE1ZW9TTXM2ZnBuTm84MlhVYW11citjdmYva3NuZDAvak5nOXZmKzU5L0RYKzhkUTlsSlVXczNmemI5eDhkL05rWEh2SEhqMndrN1BKSjNEdTVNN1NwLy9aNkQ1MzdkNkx1WGMreURjZnZNYUJIZXVaZnN1OXpaWXdySzZxNUs1SFhqU09NNWRNbWpoN01TY083MlB6cW0vcEZ6V09QejMxaG5GZmRzWjV0RHF0eVhFTjk3bDZlREYyK2dLVHg1bGk3K2pFQTgrK3pkbmtFL1FkYXI1S3c4UGIzMlNTclNNcUt5cHhjWERrdDIvK2Zrbk8xNXBiLys5VnNuTmJuOGk4MHVxcnNXdzd1QndXR0NhTjdSMGM2Qm9XUnRld01KeGNYTmkxYVJQclZxemc5alpXSHRTenFadGNycTJwNlhBOFVXUEhFaGNUdzRGZHU0eUpybjA3ZHdJd3ZFazFoaW5KQ1FsczM3Q0JDNm1weHNxaWhzd3QrMmN1V2VqaWF2aDhxU2czWFZuYW5uR0ZlWGtBL092RkY4MUVENVZtYnFkcHo3S215c3ZLMkxCcVZZZjNONVdabG1hc2FERW5PRFNVNmZQbXNmYVhYL2o1cTYrTXJ4ZE5YZkxKMUJLVHZRY09KRDQybGlNeE1XWjcvalNVbFo1T1NsSVNQWHIxYXRRcmF1aW9VZGphMlJIUXVUT0J3Y0g0QmdRWWYxOVVWMVVSSHh1THZhTmpvM1BaMk5yU3EzOS9ldlh2RHhnU0pmbTV1WlNYbGJYYTgralVpUk44Ky9ISEJIVHV6RjBQUG1peUo5N3E3Ny9uNktGRGhQWHNhZHltTGpGOEtTRXVKcVpSRDYwZnZ6QlV4ejc2dktHdjVvYlZxODMrdm10cHFjcjZ4em8xT2RtNGxHbGJ1Ymk2TmtwMG5VMUpZZTB2dnhpck8rdVpXcjV3NzdadGxKZVZtZHpYT2FSNWowY0FCNGZHVmV1cUJxK1BwaFdrRFY4N09xMFdHaVM2cnRSN3ZLclMwQWZTdG9YcXFmcktxdHJhV3JSYWJZdTlFZ3Z5OGdnT0NXSGF6VGViUFFiZ1ZFSUM1V1ZsalI0ZmMwdytOOXUzVTY1V00yek1HT045YTZwcGI3WkwvZmtoaEJCQ1NLSkxDSEhkS2lncVpmK2hQNzcxT0hWQzh5VlpoQkJYbGs2dnA2U2tqTUxpVWdxS1N1ditWVk5ZVkVKaFVkMjJvaElLaXN1b3NsREN5dDdlQmp0Yld4enNiTEN6czhQT3pocDdPenZzN1d5d3Q3WEYzdDRHZTFzN2JPMnNjYkMzdzg3V0dqczdXMnl0cmJHeHNjYlcxdHFRd0xKUllXTmpiZWlQWUdObDJHK3R3dHJhR2l1cnF5UHB2bkZIREJXVmxWZHRvc3ZWM1RBcFVscDA4WlA5ZlllT1llMVBuMUZTbU0rQm5lc1pOMk9oY1Y5U2ZBeDUyZWs0T25kaTBNaUpMWnpGb0dtU3k5VDJraUxUMzRZZk5ISlNvMFJWUFRzSFJ3WU1IMC8weGxXY1RvcS9KR01QNzkwR1FOU0VHWTJTWFBYcSs1WFZWRmVSY2U0MHdkMGFmL085MzlBeEpzYzFwYlN5WXZiaXBYejg1bC9adnVZSDVpLzVTNnRqMnFwY1hjTHZQM3pTYkx1UGZ6QkR4a3poMi8rK3diZi9mY1BFeU1ic0hCeDVmZG5xaTRxbG9ySVNCL3VPSjNldUY4cTZTVld0VnR0c21iaU9Halo2TkxzMmJTSTVNYkhkWStzbm5WdWE3RzFOY0VnSS9rRkJwQ1luazVPVmhadTdPMGYyNzhmTnc4TlkvV0xPc1VPSFdQN1paOWphMmpKaXdnU0NRMEp3OS9URXc4dUxGeDl0ZVpsTHBaa2tRMDFkMHM1Y1g3RDJqS3VmZ08vV280Znh1V3VyMWg3VGl2SnlkbTdhMU9IOVRmVWZPcFJGUzVZMDJ2YmpGMTgwU3RZQWpKd3dnYVRqeHpsKzVBajdkKzRrYXV4WVk1V1ZxVXJhSHIxNllXTnJTMXhNREpObnoyNDFqaDBiTmdBd2RtcmpKV2k3ZE91R3Q1OGZoL2J1SlNVeGtaUUdyOWV5c2pJQUN2UHppZDdjdkpkaFBUZFBUN1BMQlRaMElEcWFOVC8raUkrL1A0dnZ1NCtEZS9Zd2FzS0VSbFZET3pkdTVPaWhRL2o2K3pOcndSOWZGQWlMaU9DZnk1WVpyOWN2UTlod0d4aVc0MnR0NlVKVGVnOFkwT3hjYmZIOFF3ODFTdURrWldmejlVY2ZvZEZvbUxsZ0FXdC8rY1c0ejFRdnFMZ0RCeWd2Szd2aWZhS3U1SHU4L3YzYTBoZHVGQTE2dExXVWtDd3ZLeU12TzV0K3JWUnpnU0hCNXRBa1NkdlFwKysraTV1SEJ3dnZ2cnZaNDUrY21FaTVXazFZUkFSekZ5OXU5YmJxWGVyUER5R0VFRUlTWFVLSTY5YW1IUWZSNlhRQTlJa01KY2kvNVdWbmhCQWRWMU5UUzJHeElXRlZVS1Ntb0xpVXdzSlNDb3BLak1tc291SlNDb3ZWeHZmbDVhSlVLbkZ5dE1mWnlSNG5Sd2VjbmVwK0hCMXdkclREeWJuK3NnTXV6ZzQ0T2RyalZIZU12WjJ0MlVtSjY1R2pnejFxZFJtK3JTekxaU2syZFJOaU5kVlY2UFg2aStvUm83U3lZdVRrT2F6NzhUUDJibG5EbUduempjdnc3RnB2V0hvcGF2d01WTmJObHg0eUpmMXNDb254QjhpNmNKYUMzRXdLY3JPb3JxbzA3cStmZEcwcUlEalU1SFlBMzhDdUFCUVg1RjJTc2VsbkRkKzAzNzl0TFlmM2JETTdGa0JkMG56Wk4vL2dscXNOR3VyV3N4K2V2Z0VjallsbTNqMlBObnF1THVaNXF5aFRHNStmaGlMNkRXWEltQ2wwY3ZPa3BDZ2ZkMDhmck13a0JmS3kwaTlKZjZGU3RScEh4K2JMT3QxbzdPc3FKQ3JMeTNIdVpMcktyNzNxcThOYW1yUTFwN3d1d2RDUi9sNE5EUjgzamhYZmZNUEIzYnZ4Q3d5a3FxcUtjZE9udC9yYTJicHVIWHE5bnR1V0xpVzhRVlZOZmVWYlM2b3FLNDFMN3pWVXZ6U2NoNC9QUlk5ejd0U0pvb0lDNXQ5NVo3dVhoV3lObDQ4UFQ3NXF1bUx5NmFWTFc5M2ZVUXFGZ2dWMzNzbTdyNzVLVGxZV1lLaHVBVXd1SDZleXRpYWlkMjl5c3JLb3FIdTltRk5WV1VsS1VoS2gzYnZUTlN5czJmNXl0WnAxSzFlYUhYL3F4QWxPblRoaGRuK3YvdjFiVFhUdDNiNmROVC85UkVoNE9IZmVmejhYenA1bDU4YU5ITjYzajF2LzlDY0NPbmRtODVvMWJGKy9IbmRQVDVZODhvakoxME5yMUNVbEZPVG1tdDVYV3RydTg3VkVwOU5SVzF0ci9Qd0F3M0tqVlpXVlRKdzVrMUVUSnpaS2RGMU5ydVI3M05iT2pzcUtDcXFycXJBenNZd2dHS29IZ2JvVkFNeFA2UjJOalVXdjF4UGF2WHVyY1phWGxlRnU1dk9ockxTVXN5a3BKbTlMcTlXeTl1ZWZzYmEyYnBUa0tzakx3MHFsTXZaSE04VlNueDlDQ0NHdVg1TG9Fa0pjbC9SNlBldTM3ak5lbnpFeHlvTFJDSEZ0MDJoMDVPWVhrcDFYU0ZaT0FkazVCV1RuRlpGZldFSlJzWnFDb2hMS3lpdGJQMUU3MmRuYTRPN21Za3hVdVRnNTRPeGtqN09qZ3pFeDVlem9VSmZRK2lOWjVXQm5lMGttdFc4RUFYNmVwR2RrRWhacWVza2ZpMnN3NTMwcG50Tmg0NmF6WmZWM0ZCZmtjangyTjMySGppSDliQXBuVGg3RFNxVml4S1RXdittdnFhMWgrY2YvNU5qQjNRQlkyOWppNlJOQXQ1Nzk4ZlR4WTljRzh4T2c5Y2VibzZ5cjlOT1pXQmFwSTJNcktnd1R1b1lrVnN2OWl6UzF6WmQ5czdOM01IR2tlVjNDZW5Kbzl4WktDdk54OWZCQ296Rk1QRnRaZGJ5bmxaZGZJRSsvOVlYWi9RKy85QjV2UEhZSEl5YmR4SmpwODV2dFAzWndOOTk4OEJxOUI1bnVrOUllNlJtWkJQZzFyNmk3MFhoNmU1T2FuRXgrYnU0bFMzVFZWM0w1QndhMmUyejlSSDNUWmJIYXE5K1FJYXhic1lLamh3NlJsWjZPU3FVeTIxK25vZnk2UGozMS9hN3FuVGwxcXRXeENmSHhSSmxZR2pFbU9ocUE3cEdSRnowdU9EU1Vvb0lDa280ZE05bkRxS01XLytsUDJKcVppTDhTNDkwOFBIanlsVmVNeTZUVkp4M01WY0hOV2J3WWV3ZUhWbitYMk5uYjg4eWJiNXBkTnRMTDE5ZGtOZFB5VHovbCtKRWp2UGpPTzQyU09RMDljLy85WnZjMU5IRDRjQ29yS2hnM2RTcFdLaFhkSXlONTdNVVgrZkh6ei9ub3JiZndEd3drN2R3NUFvS0R1ZWZCQjF0OUg5Yi9LajF6OGlUNWVYbDQxL1dpK3UzSEgxdU5wZDZtMzM1cjg3Rk5qWjQweVhpNTRmMFBpNGpnejQ4L1RraDRlSWZQZlNWY3lmZTRxN3M3bFJVVkZCY1ZHZnNQTm1Yc2s5aENFa21yMWJKMyszWmMzZDJOUGVETXFhMnRwYWE2R2tjejFmMEo4ZkhvOVhxVENkb2RHemFRazVYRmpQbnpqYjBNeTBwTGVlKzExL0FQREdUcGswOGF2MVRVa0tVL1A0UVFRbHlmSk5FbGhMZ3VIVTlNSlNQYnNOU1ZvNE1kbzRmMXRYQkVRbHk5ZEhvOUJZVWxaT2NXa3BWYlVKZk1NbHpPeVMwa043OElYUWUrWlcrT3E0c1Q3bTR1dUx1NTRPSG1nb2VyNGJLN3F6TWVicDBNbDkxZGNMQ1RKY0l1dDg3KzNseEl6N0IwR0daVlYxVUFZTnZPaElzNTlnNU9EQjQ5aGIxYmZtUDNwdFgwSFRxR1BadC9CYUIvMURpY083WGNqd1pnd3k5ZmN1emdicHhjWEZtMDlDbkNldzAwVHVMbzlmcFdFMTB0VmF5b2l3MlRWK1o2WWJWM3JLMnRQWlVWWmR4eTN4TU1IajJseGJoTWFXOXkwY0hSTUVsV1ZWa09lRkZaYmtpMHRkUnI1R0s1ZW5nVEd0R1hIV3QvWXZEb3lUZzR1UmozcVVzS1dmM05oOWpZMmpGNTdoMFhmVnNYMGpQb0xOWGhCSFhwd3NFOWUwZzdlOVpreFlzNWU3WnR3OHJLaWtFalJqUktSaVFuSnJMbXA1OEFHRG14OWFWRG0wbzdlOVlRVjlldTdSN2JrTFcxTllOSGpDQjZ5eGJVSlNVTUdEYXNUVlZpRGs1T3FFdEtPQm9iYTV6UUxzakw0L2VmZjI1MTdQcFZxM0QzOGpKT2R1dDBPcmF2WDAvaTBhUFkyZHViN1EvV25uRlJZOGR5TkRhV2piLytpb2VYRjkxNzlUTHVxNjZxNGtCME5MMzY5Mjkzb3JEdjRNSHRPdjVTandjYTlRS3Fya3QwMlppbzZBSmFYSmF0S1J0YjIzWlZTT1ZtWlhIOHlCRjY5TzV0TnBGVlZWV0ZUcWRyMXNQTEZEczdPeWJPbk5sb201T3pNMzBHRGVMQzJiTmtYTGpBcUlrVG1UWjNyc21sR25kdjNVcHlRZ0xxMGxKS1MwcU1WV3lmdlBzdVZsWld6S21ydkxudHZ2dm9aYWE2N05paFEvencrZWZHNjl2WHIyODFibk9HakJ4cC9QM1Y5SG00MnBOY2NHWGY0NzRCQVdTbHA1T2RrV0UyUVpXZFlmaTd6VDhveU96dDd0NjZsZnpjWEdiTW45L3E3L0t5dXVvOWM0bXVZNGNQbzFRcWlhenJNOWN3anUwYk50QTFMSXhSRFQ2N25WeGNpQm83bGwyYk5yRjkvZnBtcjJXNE9qNC9oQkJDWEg4azBTV0V1QzV0M1gzSWVIbkNxRUhZMmJadEtTb2hya2Q2dlo0U2RUblpPWVlrVmxaZW9UR1JsVjJYektyVm1LNGdhU3RybGRVZlNTbzNGenpjbkhGenJVdGt1WFhDM2RVRmQzZG4zRnhjVUttdWp2NVVBb0lDZlRoMExNM1NZWmhWVkdDbzFIQjF1M1JWTktPbnptWGYxaldjUzBua1hFb2lSdzlHMTIyZjE2YnhjZnQzQURCdXhrSjY5R2s4MFZKYTNIb3ZzYUw4SExQN1VrOGVCeUNnaStrbEN0czcxc3N2Z0F0blRwR2RmcTdWdUM2RmpQTm5nRDhTWG9WNWhpWEZPcmxmWEtWTmF5Yk1Yc1N5Zi95Tlh6NS9qenNmZVFHRlFrRjFWU1ZmdnZzeTZwSkM1dHp4QUs0ZUY1K2d1cENXenFBKzVpY1dieFRkZS9WQ29WQ1FkUHc0b3lkUGJ2TzR5b29LdHE1ZHk3b1ZLL0FOQ01EV3pvN0MvSHdLOC9OUktCUk1uRG16VGIyTG1rbzZmaHlGUWtHUEJnbWNqaG8yWmd5N3QyNUZyOWVick1Jd1plaW9VV3hkdTVaZmYvaUIyTDE3c2JhMkp1MzhlVVpObU5CcWY1bitRNGJ3eGZ2djQrM25oN09MQzdsWldhaExTN0ZTcVZpMFpJblpTcDMyak9zU0dzcUVHVFBZdW5ZdFgzendBZTZlbnJoN2VsSlZXVWwyUmdZYWpZYUlWdnFRWFF2SzFXb0FyRHV3aE4vRnFLeW80UHRQUGtHaFVMVFkvNnMrbWVCa0pubDZjTGVoU3JpMHVMalJ1Vk9UazBrOGVwUVRSNDVRVlZWRmo5NjltVHBuRG40dFZEK3FWQ3BjWEYzeEN3ckMwZEdSL054Y0R1N1p3OU52dklHcnV6dDZuWTZWMzM1TFJYazUrVGs1MUZSWFUxMWQvY2UvVlZXY1BYMGFnSlBIaitOdHBvcXRQZExQblRQYy82dTBKMmhMcnVSN1BMUjdkK0ppWWtoTlRtYm9xRkVtejNrMkpRVXdueVJNVFU1bTgyKy80ZTdwMmFiUHNhSUN3OTh1emk0dXpmYVZxOVdrSmlmVE5TeXNVZUsvc3FLQzd6LzlGQnNiRzI2NTU1NW15YlRKczJlVGRPd1kyOWF0bzN1dlhnUjE2ZEpxSEVJSUljVEZra1NYRU9LNlU2dlJzbXZmVWVQMVNhTUhXVEFhSWE0TXZWNVBjV2s1NTlPek9KK1dTMXBHRGxtNUJXVG1GSkNkVzBoVlZldDlCTXhSS2hSNGU3cmg0KzJPbjdjSFB0NXUrSGw3NE8zcGhwdWJNeDV1TGpnNTJNdHlnZGVnbnVGZCtQTEh6WllPdzZ6czlQTUErQVFFdDNKazIzbDQreE01SUlvVGgvZng0N0szcUsycHBsdlBmdmgzYnR2eWplVnF3MlNscVdYOVlxTmJmeXdQN3RySXFDbHpteTFEbUhIK05LZU9HNzZrMFhmb21Fc3l0a2ZmSVZ3NGM0cERlN1l5ZnRZaXM1VmlHazB0S2xYSGxoZGM5ZlVINUdhbVVhNHVKU3N0RmIrZ0VGemNESDArMGxJTlBjSjhMK0w1MDJtMXBKOU5vYWdnaCtMOFhBb0xjaW5NemFJd0w1dXd5UDdNdnUzL0NJc2NRSzlCSXpoK2FBOXJsaTlqL014YitPcTlsN2x3NWlSOWg0NWg1T1E1SGI3OWhvNGxKSExYL05HWDVGelhzazV1Ym9UMTdFbEtZaUtGK2ZtNGU3WXRFVDFvK0hES3k4bzRmZklrV1JrWjZIVTZuRnhjNkR0b0VNUEhqYU5MdDdiM2hLdVhuNXZMK1RObjZONnJGMDRtSm1uYnk4UExpL0RJU01wS1MrbmN4Z3F4aVRObllxVlNjWEQzYnJMUzArbms1c2JVbTI1aTFLUkpyVTZDejVnL0g3L0FRUGJ0M01tNU0yZXdzN2VuejhDQmpKOCt2Y1ZFUm52SFRabzFDLytnSVBadTMwN0doUXNVRnhiaTZPeE1qOTY5R1RwcUZONStmbTI2cjVkYlhFd01jVEV4SFJwN0tpRUJNRDFaZjdrVTVPYnk3YkpsWkdkbU1udlJvaGFmczRJOFEvL0VobFZvOWFJM2IyYmR5cFY0K3ZpUUVCL1A3ei8veklRWk0vajNLNitnTGluQndkR1JBVkZSREIwMUN0K0FnRmJqYXByY09Cb2J5OEU5ZTNEMzlHVGJ1blZzWHJNR2dOWExsemM2VHFGUVlHMWpnNjJ0clhHNXd4WGZmTVBZcVZNSkRqWGZJN0l0OHV1V0dHM0xjcWZtWGdOVmRiMnB6TzN2NU9aMldTckVydVI3UExKZlAxWXZYODZwRXlmUWFEVE4rbUxwZERvU2p4NUZxVlRTcTBtRkZjQzVNMmY0K3NNUEFiamxubnZNTHVYWlVPemV2UUQ0bVBnY09IYjRNRHFkcmxFMVYyNVdGajk4L2ptNVdWa3NXcklFcFpVVk9abVpWRlZXVWxGZVRwbGFUYmxhalp1N083bFpXZnoweFJjOCtzSUxiWXBGQ0NHRXVCaVM2QkpDWEhjT0h6MUZhWmxoWFgwZkx6ZDY5dWhpMllDRXVJVDBlajI1K2NXY1Q4L21mRm9PRnpKeU9KZWV4WVcwWE9QcnZyMFVDZ1dlYnAzdzhYSER6OHNEWDI4UGZIMDg4UE4yeDlmYkhTOFBONm5DdWs0RitubWgwOVNTa1psRmdQL1ZNZEhaMExsa3c4UmxsN0NlclJ6WlBtT216ZWZFNFgzazUyVFdYVzliTlJlQXAyOEFPUm5uaWQ2NGl2RGVBM0h6OUVHcjFYQncxMFoyclYvUjZ2aUMzQ3crZitjRkZ0ejdHQjdlaHNjOEpTR09INWY5QzUxT2gxOVFDUDJHamIwa1k0ZFBuTTNlTFdzb1Y1Znc4WnRQTSsvdWh3a082NGxDb1VDdjE1T1dtc3llemF2cDJyMDNVZU5udFBreGFNak53NXQ5VzM4SElLaHJPTGY4K1VuanZzUzRBd0IwQ1RmZFo4aWNWVjkvUU1MaC9jYjcvTjZMRHpiYXIxSlo0K3JwM2FoU2JON2RqNUIrTnBuZEcxY1JzMk05TmRWVmRPdlpsMFVONHJrWTZSbVo2SFVhNmRGVlo5elVxU1FuSkxCcjB5Ym0zblpibThhNGVYZ3c1OVpiTDJrY3V6WnRRcS9YTTI3YXRIYU5hNms2WmNuREQ3ZHJuRUtoWVB5MGFZdzNFVU5yVlRBS2hZS29zV1BiWEQxMk1lTWkrL1Vqc2wrL05oMTdzZFU3SGVYdDU5ZXNNdS9raVJQa1ptVVpyK3QwT243NC9ITnNiR3l3dHJGQnFWQ1FsNXRMY2tJQ05yYTJoSGJ2RGtCS1VoS2Z2ZmRlaTdmMzlOS2xiZHBXci81eHFhNnFZdS8yN2V6WXVCRk5iUzJ6Rmk1a1JGMy9NNzFlVDM1T0RnNk9qdGphMjZOU3FTZ3VLbUxIaGcwQUJEYXBiRG00WncvclZxNGtKRHljZXg5NWhEVS8vOHllYmRzNHZIOC9OalkyQkllRTBLMUhEMVEyTmlRbkpIRG0xQ21zckt6UWFyVm9OQnEwR2cyYXVoK3RSa1AzWHIwSTcybitkMmF2L3YzeDh2SEJ6dDRlT3djSDdPenNESmZ0N2JHMnNURithZWxvYkN6TFAvdU01OTk2cTEyOStDNmNQWXVUc3pNT2pvNm9ySzFSS3BYa1pHYXlkZDA2Z0RaVjl2ejRoZm0rakMzdDc5bTNyekhSMWRKcnVMMzdydVI3M01IUmtmNURobkJvM3o2T0h6NU0vNkZERysxUFBIb1VkV2twdlFjTWFOYWpLM2J2WG41ZHZoeXRWc3VDdSs1cTl1V0JYMy80Z1hPblQrUHM0b0s5Z3dOV0toVzUyZG1rbnp1SHZZTUR2UWNPYkJaUC9NR0RBUFJxOE5seCt1UkpNdE1NcXdHWWV5NnNWQ29jblp4dzgvQWdMeWVIamF0WE0ydmh3alk5QmtJSUlVUkhTYUpMQ0hIZDJiYjdzUEh5K0JFRFVFcVZpYmdHYWJVNk1uUHl1WkNldzduMEhDNmtaWE0rSTV2ejZia2RxczV5YzNYR3Q2NGl5OWZiSFYvditrU1dCejVlYmxoYnk1OEVOeUtGUXNHQVB1RWNqajkyVVltdU41KzQyK1QyMzc3N0h4dCsrY3A0L1psM3ZqSjVuQ2w2dlo3RWVFT2lwT2VBWVIyT3paU3UzWHNSRk5LZHROUlRlUGtGMHFQdmtEYVBuVFRuTnI3NzhPL2taRjdnNzQvZlNTZDNMeXJLU3FtdHFlYVdQei9Kajh2KzFlTDRNZFBuczMvYld0NTg0aTQ2dVhsU1UxTmw3R1hsNnVIRlhZKytpSldWNmZkamU4YzZPWGZpemtkZTRNdDNYeUlyTFpYL3Z2WVlkdllPMkRzNlU2NHVvYWJhOE8zNDhON05KN2ZhYXV5TWhVUk5tSVZLcFVKbC9jY3l3WVY1Mlp4T2pNZmUwWW1RSHUxYkZzM1J5UVhxZm5YYk96b3hlc3JOdUh2NzRlSHRoNGUzTDA0dWJzMHFTQjJkWEFpTEhFQnM5Q1pxcXFzTUU1T3pibTFXL2RaUlI0NGVZMENmY0tsY3JSTVNIazZmUVlNNHVHY1B3OGFNYWJHUzVYTEpURXZqMEw1OTlCc3loQzRYV1cwaXJnNEJuVHN6WS83OFJ0dlVwYVdORWwxS3BaS3M5SFR5c3JNYkhlZnU2Y21jeFl1Tnk2dTVlM295ZnZyMFN4cGZjVkVSMFpzMmNTUW1oc3FLQ256OS9ibjU5dHNiVlRzcEZBcis5NjkvVVY3WEY2ditpd1ZnNkZYbDVlUFQ2SnlCd2NINHE5alFKZ0FBSUFCSlJFRlUrUGx4NS8zM283SzI1dWJiYmlPaWQyOE83dGxEVm5vNnVkblpaRnk0Z0ZhcmJiRlBZNzJCVVZFdDd2Zng5OGZIMzcvdGQ3cWRuM25mZlBRUjZycGxHcHZxMGJ0M215cXVYbnpublhiZFpyMm0xVS9YcW9relp4SWZHOHYyRFJ2b08zaHdvejZnMjlhdFE2bFVObHNtTXlzOW5kWGZmNDlDb1dEUnZmZlN6MFFQSzNjUEQrUHJxcDVDb1NDd1N4Zm0zSHBycy81cEpVVkZuRTlOSlNBNHVGRlNiV0JVRktuSnlUZzZPZUhrNG9Leml3dE85VDlPVGpnNk94dDcxVlZYVmZIMlN5K3hiOGNPb3NhT3hkTmIrbHdLSVlTNGZLNlB2d1NFRUtKT1ZYVU5ldzRlTjE2Zk1McmprM2RDWEFtMXRSclNzL0k0ZHlHTEN4bTVuRXZMNGx4NkRobVp1ZTN1bStYcTRrUndrQy9CZ2I1MER2UW0wTThMWDI5M2ZMemNwVStkTUN0cVVDUnJ0KzFoOXZRcEhUNUhRVzZteWUzcWtpS2dxRVBuVEVtSW82UXdueTVoUGZId2JzZWtYQnVObm5vejMzLzBKcU9uM3R5dTVFVy9ZV094dHJaaCs5cWZ5Ynh3aHJMU1lnSzdoakh4cHNYMDZETzQxVVJYWUpjd0hubjVmVGI4OGlXbkUrUFIxTmJpNVJkSTcwRWpHVGR6SWZZT3B2dTNkSFJzYUk4K1BQbjNUOWk1L2hkT0hvdWx1Q0FQZFhFaExxN3VCUFVieXFCUms0aG9SNkt2S1lWQ1lYSVp4MDBydjBhbjB6Rmt6RlN6aVR0enBzeTdpeW56N3VMSk95Ymo1T0xLcExtM3QzajgrZE5KclA3bXY2U2ZUY0hLU29XM2Z4QlphV2Y1OUsxbkdEQjhQT05tTGJxbzVSTUJka1R2WmZZaytadWlvYm1MRjVOMjlpdy9mL1VWRHo3OU5Lb3J1Q3hWYlUwTlAzMzVKYTd1N3BlOFNreFl4bDlmZXcxYk83dG0yeGN0V2NLaUpVc2FiWHZpNVplcHJhbWh0cVlHclZhTHl0cTYyU1M5aDVjWFUyNjY2WkxHV0ZOZFRYSlNFdDUrZm93WU40NCtnd2FaL1AweCthYWJLTWpMUTZ2Um9OUHBzTFd6bzJ1M2J2UXcwUXZOUHlpSSsvLzZWMk5pQUNDaVR4OGkrdlJwZHF5bXRoYU5WZ3Q2UFFxRm90RVBkZjlhV1ZrMUcrZnE0VUhmUWUxYnlyMStUSHVYbXhzM2JScDVPVG5HU2pPOVhvK3RyUzFkdW5XanI0bmtTME5qcDB5aGMwaElvMTVRTnlJM0R3K20zSFFUNjFhc1lQL09uWXdZUHg0d1ZQOWxwcVV4Y2ViTVpzdU4rZ1VHc3ZpKysvRHc4akw3eFlQUmt5Y3pldkprZERvZE5UVTE2TFJhYkd4c3pINTJkM0p6NDYrdnY5NHNjV2xyWjhmdExWUStOajEyNGQxM1kydHJLMGt1SVlRUWw1MGt1b1FRMTVVRGh4S00xUzdCZ2I2RUJGLzZ5VkVoT3FxOG9vcVVzMmtrbjBrbitVd2FLYW5wcEdmbW9tdkROM1FiOHZaMEpUalFqK0FnSHpvSCtOQWx5SmZnUUI5Y25CMWJIeXhFRTFHRElubm40NS9JTHlqRTA4TzlRK2Q0Kzl0TDMrZHI1L3BmQUVNVlUwZTBGbFAvcUhIMGp4cG5kbisvWVdQTkxpRVlPWEE0a1FPSGQraDJ3ZEJ6N082L3ZOenFjWmRxckt1SEYzUHVlS0ROeDEvczg1bHdlQitIOTI3RHp0NkJzZE1YWE5TNVdwSitOb1Z0YTM3Z3hPRzk2UFY2dlB3Q3VYWHAwd1NGaEJPOWNSVmJmdjJPdzN1M2NYanZOb0s3UmRCbjhDaERQN2JnMEhZbE4vTUtDa2c1YzVxb1orNjhiUGZsV3VUZzZNaVNoeC9tZUZ3YzJSa1p6WlprdTV5eU1qTG9NMmdRZlFZTWFKUWdFRmVQOWk1LzZOR09TWENGUW9HTnJTMDJ0cGVtWXJPdGJHeHRlZXlGRjdCcXBYSm8yT2oyOWZKcjYydFlaVzNkb1lSeWNFZ0l3U0Z0NjBONU1XTUFZMUttSTZiZGZIT0h4MTV2UmsyY3lJWFVWRGFzWGsyM2lBaXNyS3hZdDJJRlBYcjFZc0lNMDBzTm0rclpaWXBTcWNUT1JGTFpGSGRQenpiM1lUUW5MQ0tpM1dNc3RYeXFFRUtJYTVza3VvUVExNVZ0ZTQ0WUw0OGZOVUNXR0JJV1UxcFdUa3BxQnNtcGFYVkpyVFF5c3ZMYlBGNnBVQkRnNTBYblFCK0NBMzBNbFZvQnZuUU84TUhlWHFxenhLVmpZMlBOMk9IOTJMeDlKNHNYWEIyVFRDa0pSMGcrZnBqZ2JqM3BQV2lrcGNNUjdYRCtkQkxMUC80bkFMTnUvVFBPbmR4YUdkRitsZVZsZlBiMjg1dy9uUWlBdllNVDQyWXVaTXkwK2NZSjZESFQ1akY0MUdTaU42N2t3STcxbkQrZHhQblRTZlRzUDVRbGo3L1dydHZidkcwblk2TDZ5Ukt2Sm5qNytUSEI3OHIzOSt2Y3RTdWR1M2E5NHJjclJHdEpMaUV1QllWQzBheHE2dFgvL01kQzBRZ2hoQkRYQnZrclRRaHgzU2dycnlUbWNJTHgrb1NSc3NTUXVES0tTOHRJU1UzajFKbDBVdW9TVzltNWhXMGFhMjJ0SXNqZm0rQWdYem9IZU5NbHlJOHVnVDRFK0huSnBLcTRZbVpPR3M2TC8vcWFXMjYreWVTeVIxZFNiVTAxSzc1NEg1WEttb1gzUFc3UldFVDd1WG42RU5nMUhKK0F6Z3dkMTNKL0hEZFBIenE1dGYrYjR2YU9UdmgzN2twcGNRRlI0MmN3Zk1JczdCeWFWN1E2T0RremRmN2RUSnB6T3llUHhaSndaQjlUNXQzVnJ0dlNhTFdzL24wZHIvMzE3bmJIS1lRNUhhMVdrQ29ISWE0TjhsNFZRZ2docmp5WlFSTkNYRGQyeHh3ejlqVHEzcTB6QVg0WHQ4eUNFS1lVRnBjYWxoNXNVS21WbTEvY3ByRjJ0alowQ3drZ1BDU0lzSkJBdW9kMkpzamZCNVZLZVptakZxSmw0YUZCZFBiM1pPUFdIY3lZTXRHaXNmejgyYjhweU0xazBaK2Z3c2UvczBWakVlWTkvZFlYSnJlN3VMcXo5T2wvb0ZDMi9ybjIzTHZmdHJqL3JhODJnSm5LN0p2dWVJQ2JyVlJ0cXR5MlVxbUlIQkJGNUlDb1ZvOXRhdFBXN1hRSjlDSThOS2pkWTRVUVFnZ2hoQkJDWEJtUzZCSkNYRGUyN1Q1c3ZDelZYT0pTMEdoMG5ENmJ4ckdrVkk0bnBaS1VmSTZDb3RMV0J3SU9kcmFFaFFZUkhocG9UR3dGK1h1amJNUGtyeENXY01lQ3liejEwUzlNbXpUZVlxOVRuVTdIdElWTG1ISExuM0QxOExKSURPTGlLUzlSVldCTDUxR3AydCtucHIxME9oM2YvN3lTcHg5WWVObHZTd2doaEJCQ0NDRkV4MG1pU3doeFhTZ3FWaE4zTEJrd3JHaytibVRibXZFSzBWQmxaUTJKS2VjNGtaVEswY1RUSkNXZnA2cTZwdFZ4em80T2hJVVlFbHJob1lHRWhRVGg3K2VKVW5yRWlXdEk3NGdRQW54YytlWFhOZHh5OHh5THhLQlVLbkgzOUxISWJRdlIxQytyMXhEZzQwcXZDT2tGSllRUVFnZ2hoQkJYTTBsMENTR3VDenYzeGFQVDZ3SG8yN01ibnU2ZExCeVJ1QllVbFpSeDR1UVpqaWVsY2l6eERDbXBHZWgwdWhiSGRISjJKRHkwTStFaEFZU0hkaVlzSkJCZmIvYzJMWjhseE5YdTRYdm44ZUF6N3pGaHpHZzhQZHd0SGM1MTVlMXZOMXRrck9pWS9JSUN2dnZwRno3OHgyT1dEa1VJSVlRUVFnZ2hSQ3NrMFNXRXVDNXMzOXRnMmNMUkF5d1lpYmhhNmZWNnNuSUtqRW10RTBtcFhNak1iWFZjbDBCZmV2Y01wWGZQRUhwMTd5cEpMWEZkQy9EelpNN1VFYno3NGNlODhlS3psZzVIQ0l0NTk4Tmx6SjAya2dCZkQwdUh3dGMvYmJSMENFSUlJY1IxcFcrdlVQcEZobGs2RENHRUVKZVFKTHFFRU5lOG5Md2lUaVNkQlVDbFVqSTZxcStGSXhKWEE3MWV6OWtMV2NTZk9NM3hrNmtjVHp6VGFuOHRsVXBKZUdnd2ZYcUVHQkpiUGJyaTR1eDRoU0lXNHVwdzI3eEpQUGpNZTZ4ZXU1NjVNNmRiT2h3aHJyalZ2NjhqT3p1REZ4NWRZT2xRQVBqcXB3MldEa0VJSVlTNHJ0ek5ORWwwQ1NIRWRVWVNYVUtJYTk3MnZVZU1sd2YzaThERlNSSVRONnJpMGpJT3haOGtOdTRrc1VkUFVsU3NidkY0Qnp0Ykl1dVNXbjBpUXVqZXJUTjJ0alpYS0ZvaHJrN1cxaXBlZXZJZUh2N2J1L1NLNkVGWWFJaWxReExpaWtrNWs4cFgzeTduZzM4OGhyVzFaZityNU92dFRuWnVBVHRXL2NlaWNRZ2hoQkJDQ0NIRTFVNFNYVUtJYTk3MjNYOGt1aWFNR21UQlNNU1ZwdEhvU0R4MWx0ajRKQTdHbnlUNVRGcUx4M3U0dVJpV0lld1JRcCtlSVlRRSs2TlVLcTlRdEVKY093SjhQZmpMMGdVOCs4b2JmUFR2dC9EeXRQenliVUpjYm5uNUJUeno4dXY4WmVtQ3EyTEpRaUdFRUVJSUlZUVFiU09KTGlIRU5TMDd0NURUWjlNQnNMV3hac1RnU0F0SEpDNjN6T3g4WXVOUEVSdWZSTnl4WkNxcXFzMGU2KzNweXFDK1BlZ1RhVWh1K2ZsNFNIOHRJZHBvZEZSZnN2TUtlZUxaRi9ud25YL2k3T3hrNlpDRXVHelU2akllZi9aRjVzMFlLVXNnQ3lHRUVFSUlJY1ExUmhKZFFvaHIydDZEeDQyWEIvWHJnWjJkclFXakVaZERaV1VOOFFrcHhNWW5FUnQva3ZUTVBMUEgydHBZMHpleUc0UDc5V0J3L3g1MER2Q1J4SllRRjJIaDdIRVVGcFh5eEhNdjhjNGJyMGl5UzF5WDFPb3lubmp1SmFMNmg3Tnc5amhMaHlPRUVFSUlJWVFRb3AwazBTV0V1S2J0YVpEb0dqR2t0d1VqRVplS1hxL25YRm8yK3c4bkVCdDNraE1uejZEUjZNd2UzNld6SDBQNjlXQkkvd2g2UjRSZ1kyTjlCYU1WNHZyMzV6dG44K2szdi9QQUUwL3o3NysvS3NzWWl1dEtYbjRCanovN0lsSDl3N252emxtV0RrY0lJWVFRUWdnaFJBZElva3NJY2MwcUxTdm5XT0laQUpRS0JWR0RaTm5DYTVWT3IrZFV5Z1YySHpoSzlJRjRNcklMekI3cjR1eklvTDdkR2R5L0I0UDY5c0RUdmRNVmpGU0lHNDlTb1dEcFhiTnhjOXZCL1k4OXhac3ZQMDlZYUlpbHd4TGlvcVdjU2VXWmwxOW4vb3hSTEpnOTF0TGhDQ0dFRUVJSUlZVG9JRWwwQ1NHdVdRY09KNkxUR1NwOUlpTkNjSFdSSmJXdUpUcWRqdU5KcVVRZk9NcnVBOGZJS3lnMmVaeFNxU1N5ZXhjRzkrL0JrSDRSaElVRW9sUXFyM0MwUW9pRnM4Zmg2K1hPRTg4OHp6MTMzTWJjV1RNc0haSVFIYlpxelRxKyttNDVqeTFkSUQyNWhCQkNDQ0dFRU9JYUo0a3VJY1ExcTJGL3JwR3liT0Uxb1ZhakplNTRNcnNQSEdOUHpER0tTOHRNSHVmcTRzU0lJYjBaT2pDQ0FiMjc0K2hnZDRVakZVS1lNanFxTDZGZEFuamxuYTg0RkhlVXh4NWNpcWVITEdVb3JoMzVCUVc4KytFeXNyTXorTzgvSGlQQVYxNi9RZ2doaEJCQ0NIR3RrMFNYRU9LYVZGTlR5OEc0azhickl3WkxvdXRxVlZWZHc2SDRrMFR2UDhxK1F5Y29yNmd5ZVp5WHV5dWpvdm93ZWxoZmVrZUVTTldXRUZlcEFEOVBQbnp6THl4ZnRaVjc3bitFMjI5WndJSzVzK1U5SzY1cU9wMk9YMWF2NGJ1ZmZtSHV0Skc4OE9nQ3JLM2x2MEpDQ0NIK243MzdqbXZxM1A4QS9ra0lXMUQyUmx3Z2dxZzR3SUVMRksxYXRZN2EydGJXOWxkdHJXMXZsMjN2dmUydFhiZTMyKzVxaDFxMXR1NkI0a0JFVkJDVklVTkJVWkNOYk5raCtmMEJPU1dTUUFKSXdIN2VyNWV2VjNMT2M4NTVrcHdjRDg4MzMrOURSRVJFOXdMK2RVZEVQZExGUzJtb3Fha0ZBTGk1Mk1QSndWckhQYUxtS3F0ckVIVStHYWVpNHhGOUlSazF0WFVxMnpuWlcyR2kvM0FFK0ErRHh5QlhpRVdpTHU0cEViV0h2cjRFeXg2Y2dhQ0pvL0RWVHp1eE4rUXdsaTVlZ09DZ3FaRG82ZW02ZTBRQ2FVTURRbytGWWNzZk8rRmsxd2ZmTUl1TGlJaUlpSWpvbnNOQUZ4SDFTSkhSQ2NKamxpM3NIcVJTR2M3Rkp1UHdpV2hFblU5Q3ZiUkJaVHMzRjN0TUdqc2NBZjQrNk4vWEVTSUd0NGg2TENjSGEvejNYeXR3S1NVZHYrMDRnbCszL0k1NXMrL0Q5TURKc0dGSlE5S2h3cUlpSERrZWp0MzdENktmaXkzV1BMc1kzcDc5ZE4wdElpSWlJaUlpdWdzWTZDS2lIa2NtbCtQTStVVGgrWGdHdW5SR0xwZmoybzFzSEQ1eERzY2pMcWlkYzh0am9Bc0MvQnVEVzY2T3RsM2NTeUs2MjRaNjlzZEgvMTZKMUdzM2NlRG9XVHl4Y2djR0RSaUlLUlBIdzNlWUQ1eWRISFhkUmZvYnlNck93Y1g0Qkp5SU9JMjBhMWN4YWV4d3ZQdmE0M0FmNEtMcnJoRVJFUkVSRWRGZHhFQVhFZlU0bDFOdm9LUzBBZ0JnYmRrYjdnTmRkZHlqdjUvaTBuSWNpN2lBdzJIUnVKNlpxN0tOdDJjL1RQUWJqb0N4UHJDM3NlemlIaEtSTHJnUGNNRkxBMXp3M1BMNWlMcVFqRFBuejJQamxxMFFpU1h3OFJvQ1Z4ZG51RG83d2RuSkVlWm1aakF4Tm9heGlUSDBKYndscGJiVlM2V29ycXBHVlhVMXlpc3FrSldkZzh5c2JHVGV6RUpDVWpMa01pbDhmZHh4LzdTUjhILzlVUmdZNk91NnkwUkVSRVJFUk5RRk9LcEFSRDFPWlBRbDRmRzQwVU01cjFNWHFhdXJ4NW56U1FnOUVZMXpzWmNoazhsYXRIR3l0OEsweVdNd2ZkSm9PTml4YkJuUjM1V0JnVDRtamgyR2lXT0hRUzZYSXp2M0ZwSlNyeU1ydXdCaDRVbkl6cjJGeXNwcVZGWFhvcXFtR2xKcHkrc0owWjBrRWpGTWpJeGhZbXdJVTFOak9EbFl3OVhSRnFOOFhMQnM0VVE0T1ZpekhDNFJFUkVSRWRIZkVBTmRSTlRqbkQ3M1Y2QnIvQmh2SGZiazNpZVh5NUdTbG9IUUV6RUlpN3lBMjVYVkxkcVlHaHRoeWdSZkJFOGVBNi9CYmh4a0pDSWxJcEVJem80MmNIYTAwWFZYaUlpSWlJaUlpT2dleEVBWEVmVW9tZG41eU13cEFBQ1lHQmxpaFBjZ0hmZm8zbFJZWElyUUV6RTRjdUljYmphOTM4MkpSU0tNR2o0WXdWUEdZUHlZb1RCa2VTZ2lJaUlpSWlJaUlpTFNBUWE2aUtoSGlXeVd6VFZtNUJEbzYvTXkxbG5rY2prU1U5S3hLeVFDRVZFSktrc1R1cms2WU1hVU1RaWFPQXBXRnVZNjZDVVJFUkVSRVJFUkVSSFJYemhDVEVROVN0VDVKT0h4aERGRGRkaVRlMGROVFMyT25icUEzU0dua0o2UjAySjliek5UQkUwYWhlREpvekd3bnpOTEV4SVJFUkVSRVJFUkVWRzN3VUFYRWZVWWxkVTFTTHB5QTBCajZielJJd2JydGtNOVhFN2VMZXc5SEltUTQxRXE1OTd5OHgyQ09kUEh3Yy9YQ3hLSldBYzlKQ0lpSWlJaUlpSWlJbW9kQTExRTFHUEVKcVFLNWZROEJybkN2SmVwam52VTg4amtjbHlJdjR4ZEJ5TVFmVEVGY3JsY2FiMnBzUkZtQnZsamJ2QUVPRHZhNktpWFJFUkVSRVJFUkVSRVJKcGhvSXVJZW96ejhaZUZ4Nk9ITVp0TEc1VlZOVGdjRm8wOWgwOGhLNmV3eFhvM0Yzdk12eThBMHlhT2diR3hnUTU2U0VSRVJFUkVSRVJFUktROUJycUlxTWM0SC9kWG9HdlVjQWE2TkhFenB3QTdENFFqTlB3OGFtcHFsZGFKUlNLTTl4dUtCKzZiaUdGZUF6bjNGaEVSRVJFUkVSRVJFZlU0REhRUlVZK1FuVmVFN0x3aUFJQ0prU0U4QjducHRrUGQzTFViMmZodDUxR2NQQlBYb2p4aGJ6TlR6SjQyRm5PQ0o4RE94a0pIUFNRaUlpSWlJaUlpSWlMcU9BYTZpS2hIYUo3TjVUdk1BeEtKV0llOTZiNlNVMi9ndHgxSGNQWjhVb3QxN2dOYzhNQjlFekZsL0FnWUdPanJvSGRFUkVSRVJFUkVSRVJFbll1QkxpTHFFWnJQenpXSzgzTXBrY3ZsaUV1OGlzMDdRaEY3S2EzRituR2p2YkgwZ1NCNHVydXhQQ0VSRVJFUkVSRVJFUkhkVXhqb0lxSnVUeXFWSVRZaFZYak8rYmtheWVWeVJGMUl4bTg3amlBNTlZYlNPcEZJaENualIyRHBnbW5vMzlkUk54MGtJaUlpSWlJaUlpSWl1c3NZNkNLaWJpOGw3UVlxcTJzQUFFNzJWbkN5dDlKeGozUkxKcE1oNG13OGZ0dDVGTmR1WkN1dDA5TVRZL3FrMFhqb2dTQzRPTnJxcUlkRVJFUkVSRVJFUkVSRVhZT0JMaUxxOXByUHovVjN6dVpxYUpEaFdNUjViTjE1RkprNUJVcnI5UFVsbUJVMEZnL09td3A3RzBzZDlaQ0lpSWlJaUlpSWlJaW9hekhRUlVUZFhzemZmSDR1dVZ5T3MrZVRzSDd6ZnR6SXlsTmFaMnhzZ0xuVEE3Qm83bVJZOWpIWFVRK0ppSWlJaUlpSWlJaUlkSU9CTGlMcTFzcHZWK0pLV2lZQVFDd1dZOFJRZHgzM3FHdWxwR2JndTAxN2NTbjVtdEp5TTFNVExKZzlDZk5uQmNDOGw2bU9la2RFUkVSRVJFUkVSRVNrV3d4MEVWRzNkakVoRFRLNUhBRGc1ZUVHVXhNakhmZW9hOXpNS2NDR0xRY1FjVFplYWJtSmtTR1dQQkNJQmJNbnc4VElVRWU5SXlJaUlpSWlJaUlpSXVvZUdPZ2lvbTd0N3pZL1YwbHBCVGI5Y1JqN2o1NUJRNE5NV0M2UmlERTNPQUNQTEpxT1B1YTlkTmhESWlJaUlpSWlJaUlpb3U1RHJPc09FQkcxNXVLbFZPSHhxR0VlT3V6SjNWVmRYWWRmdHgvQzBsVnJzZWR3cEZLUUt6REFGeHZYL1JQUFBma0FnMXhFUkVSRTFHMmtKaVdocUtCQTdmck02OWVSY2UwYVpES1oyamJORlJVV29xYTZ1dFUyMHZwNkZPYmxvVEEvWDZ1K3FwS1NrSUQwMU5TMkc2cFJWMXVMQnFsVTdmckN2RHhJVzFuZlhGbEpDVExUMDl2ZEYycjAydzgvWU4wSEg3VGFwclBQMjQ2b3JxcHExM1pIOSsvSGdULy9GSjZYbDVhaXFyS3lzN3JWYlhYbFo1ZVZrWUhTa3BJTzcwZFQ5WFYxcUx4OXU4dU9wMHBKVVJIcWFtczdmYjlscGFXNGRQRmlwKzJ2cnJZV2NURXhuYlkvSXJvM01LT0xpTHF0Z2x1bHlNMHZBZ0FZR3h2QVk0Q3JqbnZVK2FSU0dVS09uOEd2MncranBMUkNhWjN2VUhlc2VPeCt1QTl3MFZIdmlJaUlpSWhVazliWDQ3Y2ZmNFNCb1NIZStQQkQ2T25wdFdoemFOY3VYRTlMdzV2Ly9TL00rL1JwYzUrN3QyeUJYQzdILy8zakgycmI3Tmk4R2JIUjBURHIzUnRyM25zUCtnWUc3WDROdjM3ekRXenM3UERLMnJVYXRiOXg3UnBjM055RTEvcnY1NS9IMVB2dVEvRGN1UUNBYTVjdncyM2dRT2hKSktpc3FNQW5iNytOVWVQR1lkR3laVzN1T3lvaUFtRWhJZmpvaHg4QUFKVzNiNk13TDAvajE5TEh5Z3A5TEN4YUxEOFhHYW54UHBvYk0yRkN1N2JUdGJ6czdGYURvSGZqdkcydjNLd3MvUGpaWndpY05Rc1RBZ08xMmpibTlHbFVsSlZoOXFKRkFJQnRQLzJFc3RKU1BMRnFGV3pzN2U5R2QzWHVibngyK2JtNXVKV2ZENi9odzF1cysrcUREekFoTUJCekZpOVdXbDZRbTR2UzRtSzRlM2twTFU5TFNkSG9kZlF5TTRPRHMzT0w1ZUdob1RoMjRJQndEZENGSFpzMklmUDZkYnp4NFljd01lMmN1Y0FicEZKOC8vSEhLTDUxQzR1V0xjT29jZU02dk0rUVhidHdOandjQmdZR0dESnNXSXYxY3JrY0lwR293OGNob3A2RmdTNGk2cllTa3E4S2o3MDlCa0JQNzk1S1FyMlVrbzdQZnZnRE56SnpsWllQN09lTUZZL093Y2hoSHJ3NUl5SWlvbTdyNEk0ZGlEeCtIRSs5K0NJR2VMUXY4Mzd6OTk4ak1UWVdBUER1dW5Vd01HeDdEdExyYVduNDhiUFBNSDdxVkdHUVZ4dHJWcXdBQUVna0VyejUwVWN3N2RWMnh2eFhIMzZJckJzM3RPcm52UzR4TGc2MU5UV1lIQnlzY3NDNXNxSUNONjVleFFBUEQ0MkRCVmtaR1pnNGJacmE5ZWNpSXhFYkhRM3ZFU09RRkJlSDdiLzhncVZQUDYzMm5ybXN0QlN5aGdaWVdGbHA5cUthS1NrcWdsaFBENzJiK3A2YmxZWHZQLzRZSS96ODhPQVRUN1JvbjVHZWpwKysrZ3FQUFAwMGhnd2JocXpNVEFCQS8zWitONjZtcEdEcmhnMGF0NTgrZHk0Qzc3dXZ4ZktkbXplMzYvaXFBbDJLNzQ2cTcwQnVWaGErL2QvL1VGZGJpMFhMbHVIYWxTdTRHQldGRVg1K1dMSjhlYXZIaW91SndiWU5HMkRuNklpWDNuNjdYZjNWVkdlZXQ0cjNReFBQdlBvcTNBWU9GSjVucHFmajEyKytnVXdtUTc5Qmd6Ui9BVTBrRWdua1RYTlpBOEQ5RHo2SURWOThnZTgrL2hqTG4zOGV6bjM3YXIxUGJhL3BYWDArM0kxcnp2R0RCeEVmRXdOZmYzL01lK2doR0JxMVBpZjRsY1JFYk4yd0FmcjYrbmhsN1ZvWUdSc0w2elo4OFlWR3h4dzhkQ2llZU80NXJGbXhBalBuejhma0dUTlV0cnVWbjQrekowOXF0RTlOM1JtMGE2NnlvZ0xwcWFudzhQYnV0Q0FYQU9oSkpGajgrT1A0NGROUEVSWVNBbTlmWHhpMThUNDNkK3pBQVNUSHgrUDVmLzVUV0RaNXhnekVSRVlpWk9kT0RCNDZGR0x4WDJORkpVVkYrR0x0V295Yk1nWEI4K1pwZEl5TzNsY1FVZmZBUUJjUmRWc0p5ZGVFeDhPOEI3YlNzbWNwTGIrTkh6ZnR3Nkd3YUtYbDlqYVdXTDUwRmdJRFJrTE1BQmNSRVJGMVk0bXhzWWc0ZWhUVDVzeHBkNURyMHNXTFNJcUwwM3E3Zm9NR1lkcjk5eU4weng2NDl1OFBuNUVqMjNWOHFWU0s4MmZPWU5MMDZhMjJ1M25qaGhEa29yOUtyVVZIUkVCUElzR3cwYU9WeXE4Wm01Z0FBQzVHUjBNbWs4SGR5d3NsUlVVdDlpT1JTR0RXdXpmcTYrcFFYbHFLc3RKU1ZGZFZ3Y3JXVnFrMG1aV3RMWURHTW9PN3QyekJzRkdqOE5CVFQrSDR3WU00dW44L2RtemFoQVdQUHFvMDBLbXcvclBQVUppZjM2NE1pZisrK2FaU3RwZURzek9tenB5SjR5RWhzTEczeDlTWk00VzJKVVZGMlBUdHQvRHc4aEt5Q3pLdVhvVllMTWJnTzdJK3RMWGk1WmZiRE5UOTk4MDNXMTJ2S2l0Rm5mMS8vSUhJNDhjMTdoOEEzSzZvd01adnYwVmRiUzJDWnMvR3FISGpZTjY3Tnk1R1JTRTVQaDdTK25wSTlQWFZiaDkzN2h3QXdOZmZIMlVsSmZqZzlkZGJQVjU3UHMvT1BtOEJZT2I4K1FBYXo4MGIxNjRoZU40ODRlKzQ1UGg0WktTbkMyMmFmNGJ4TVRINFkrTkdHQmdZNEtrWFg0U1RxL2FWU3lUNitwREw1WkRKWkJDTHhYQndkc2JUTDcyRTlaOS9qcXAybEwvcmpHdTZRbWVlRDhEZCtld1VIbnJ5U1RnNE9lSEl2bjNJVEUvSG95dFh3dDdKcWNXMk1wa014dzhleFBHREIrSGs2b3BIVnF4UUNuSUJ3RnVmZmdvQVdQdnl5NWdVSEt6MGY4dmFsMS9HcE9uVE1TazRHSG9TellaaVM0cUx0ZjR1dGtWeEhVaU9qMGR1ZHJiU3V2eWNITWhrTWtna0Vod1BDV2wxUDNjRzFYZHMyb1NZMDZmYlBINVJZU0hlZnVFRnRldEhqaDJMeFk4L3JyU3N0TGdZMlptWktMNTFDNWJXMWdDQVBoWVdHRDFoQXM2R2grUDg2ZE1ZRXhBZ3RNL0x6a1pOVFEwa1dtVDdkdFo5QlJIcEZnTmRSTlJ0eFNjMUMzUjVEdEJoVHpxSFRDNUh5TEd6V0wvNUFNcHYvMVUvM2RqWUFJOC9lQi9tend5QXZqNHZ5MFJFUk5TOTFkYlVZUGZXcmJDMnM4T1Vab1A5MnFpdXFzTGViZHZnNGUyTnk1Y3VhYjM5NU9CZ3hFWkhZOCsyYlhBZk1xVEZnR05iOUNRUzZPdnJJK3JrU1V5Y05xM1ZMUG96SjA1QUpCTEJ5Tmk0M2ZQcDNFditjMGRad2YvOTYxOUt6eFZCQ01XZ1o4ak9uUWpadWJQRmZwejc5c1hxTjkvRTFjdVg4ZXMzM3dqTHQ2NWYzMkovQ1JjdVlQc3Z2NkMvdXpzV1AvNDRSQ0lSQW1mTndxMkNBcHcvY3dabEpTVjQ2TWtuWVdwbTFpbXZVWjFwOTkrUG1wb2FEUFgxVlZyZTBOQUFPeWNuTEh6c01XRlpja0lDekhyM1JsSjh2TXA5RGZYMVJWVmxKYTRrSmdKb3pHWURHczgzQUVLbVllOCtmZHFWa2RaY1FWNGVZcU9qMjI3WTFGWWJVcWtVbTc3N0RpVkZSZkQxOThlME9YTUFBQU05UGRITDNCeTN5OHR4T1RFUjNpTkdxTnkrcXJJU3FjbkpFSWxFR0RGbURBeU5qTlNXOFV1T2owZFpPK2RNNnV6ekZvQ1FpVk5SWG80YjE2NWhjbkN3RUhBdExTbEJSbnE2VXJaT2ZWMGQ5djN4Qjg2ZE9nVkxhMnNzZi81NTJOalpDZXNQN3RpaDhldXByS2dRdG1rZTVCMHliQmpTVWxLUWxwS0NLVE5uYXBTWjB4blhkSVhPUGgrQXUvUFpLWWhFSWt5Wk9SUE9ibTdZdW40OUN2UHpWUWE2Q25KekVYbnNHTVpObVlKWkN4YW9ERmFaOXVvbFpOa1pHQmkweUJiV1Y3R3NOWU04UFR0VXhuRE5paFZxUzdNbVhMaWc5cHB3NmVMRk51ZlRVcFU5Q3FEVmpOeTJSQnc5cW5MNW9DRkRFSFA2TkZJU0VqQis2bFJoK2VRWk0zRHUxQ2tjRHduQnlISGpoQ3kvakthNUR0MzY5OWZxK0IyOXJ5QWkzZU9JS2hGMVN5V2xGY2pNYnF5dGJtQ2dENCtCUFh1ZXFtczNzdkhaRDM4aStjcDFwZVdUeHczSHM4dm53OGJ5N3RWK0p5SWlJdXBNa1dGaHVGMWVqam1MRjZzc0g2V0pBMy8raWFxcUt0eTNZRUc3QWwxaXNSalRacy9HbHZYckVYSDBLS2JmZjc5VzJ6ZElwUmcwZURBdUp5WWlOVGtaSG1xeWJpcHYzMGJDK2ZOdzZkZFBxL21TN2pXS3JCRUZCMmRuREwzakYrK1hMbHhBYmxZV0FDQTFPUm41T1Rud0dUbFNaVm0yQXp0MkNBUEZnNGNPeFlmZmZZYy9OMjVFWFcwdGxqNzl0TkErYlgrYkFBQWdBRWxFUVZST0xwTWhMQ1FFUi9idGc2MjlQV1l0WEtpVXFURmw1a3lVbFpRZ0xTVUZuNzd6RG1iT240K1JZOGVxek83cUtNV2dzSXViRzdLYVpmbmxaV2ZqNXZYckdEMXVIRktUa3VEcDQ0UEtpZ3JodlZCWE90QzFmMzhVNXVWaDcrKy9LeTFYUEgvNHFhY0FBTmV2WHNXdHdzSU85VDAxS1FtcFNVa2Qyb2M2dTM3N0RSblhybUdBaHdjV1B2cW9zRndzRm1QNDZOR0lQSDRjOGVmUHF3MXNKRjY4aUFhcEZBTUdEMGJ2cGpuRzVpeGVyRExyNTNwYW1qQW5XMXRsQXhYcnhXSXhQdnp1T3dDZGU5NXFLeVVoQVh0Ly94MGxSVVh3OFBiR2t1WExXd1NoMUEzMHQ2YTFqQi8vaVJNMUNuUjF4alZkNFc2Y0QwRG5mM1pYTDE5R1EwT0RVcHNISG5rRUJvYUd1TkxzdTFKU1ZDUThuNzkwS1l4TlRYSDF5aFZodlo2ZUhnWU9IdHptKzlKZGFSdEkrLzNubjFzTm1zOWF1TERkZlZGMy9udDRlME1pa1NBeE5sWXAwTlhId2dJai9QeFFtSmVIeW9vS29Wemx0Y3VYb2Erdmo3NER0YXNLMU5IN0NpTFNQUWE2aUtoYmFsNjJjSWk3VzQvTmRLcXFxY1V2MjBLdzY4Qkp5SnJWVUhkeXNNWUwvN2NRbzRkNzZyQjNSRVJFUk5xUnlXUTRHeDZPWG1abUxiSmFOSFgxOG1XY1AzTUcwK2JNZ1oyRFE3djc0dTNyQzdQZXZSRVZFWUdnMmJPMURtNE1Iek1HbHhNVEVYWHlwTnBBMTdsVHB5Q1ZTakZtd2dUcyt1MDNsVzFLaW9wd09pd01WNUtTVUh6ckZrUUFIRnhjTUdYR0RLR01YWFBONTdYSnljckM4WU1Ia1hIdEdob2FHbUJyYjQ4eEV5YkFmOUtrRmxsbTdkME9hTXhHT0hid0lLNWV2b3phNm1wWVdGdkQxOThmazZaTmF6RndyempPTzE5OGdXTUhEaUFtTWhJMU5UVktBNkwyVGs0dGZ0RmZtSmNuRERxZk9IUUlCb2FHbVBmd3d5b3pHQTd1MkFGSjAzRkZJaEZFSWhGdVhMMktnS0FnNFhPc3FxekV4bSsveFkyclZ6RmsyREFreDhmankvZmVVL2taQk0rYmg1T0hEMlBIcGswNGVlUUlYdmpYdjZEZlNtbTA5dmo5NTU5VkxrK09qMGR5czZ5dGY3ejlOczQzWlphODgrV1hTblBSZkxCbURjejY5TUhxTjk0QUFOamEyK1BkZGVzQUFNY09Ic1RKMEZEaGVVcENBZ0RnejQwYk85ejN1MVc2OEdSb0tDNmNQUXM3QndjOHVuSmxpM05waEo4ZklvOGZSMHBDQXVwcWExWE9iUmNYRXdNQThQWHpFNVlkMnJVTFZ5OWZ4ck5yMWdpQkY3bGNqc0w4ZkhqNitBaXZTWlVMWjgraXVxcEtXTi84KzlDWjU2MjJMa1pIbzZLOEhMTVhMY0tFd0VDaFgxV1ZsWkJJSkRBd05OUXE2SkNYblkzUDE2NkY5NGdSZUhUbHluYjFDZWljYTdyQzNUb2ZnTTcvN0RaLy96MXFxcXZiZkUxSmNYR3RsdGcxTWpiR08xOThJUVIvRkgvejUyVm50d2dJTlYvbVBtUkltOGR1THVmbXpUYmJPTHJvN3NmQnByMTZkVGp6dEplNXVjb3NLaU1qSTdoN2VTRWxJUUVsUlVWS3g1bTdaSW5TZVZSV1dvcWJOMjdBMDhlblhkL1ZqdDVYRUpGdTljeVJZeUs2NThVblh4VWVEL2ZxZWZOenllVnluRHdUaDI5KzJZMWJ4V1hDY24xOUNSNStJQWdQencrQ2dVSG4vdkZOUkVSRWRMZmR1SG9WRldWbDhKczRzVjIvL0srdnE4UE96WnRoNytqWTRSSlpZckVZM2lORzRHeDRPTkpUVTdYK1ZiMm5qdy82V0ZqZzhxVkxLQzB1Umg5TFM2WDFNcGtNVVJFUk1EWXh3ZkF4WTdCajB5YVYrMW4vK2Vjb0tpeEVId3NMdVBicmg0cXlNbVNtcDJQVGQ5OWgyYlBQQ2dQemQ3b1VHNHNkR3plaWw3azVuUHYyUlhsWkdYSnUzc1NlYmR1UW5abXBWQWF2STl1bEppZGowN2Zmb3I2K0huWU9EckJ6Y0VCV1JnWkM5K3hCeHRXcmVQeTU1MVFHeDhKRFEzRTJQQnd1L2ZxaHRMaFlrN2NVUUdPQUpqMDFGWk9EZzlXVzZWTE1BNk5RV2xLQzRsdTNNTUREQTJ0V3JNQ1M1Y3N4Zk13WUdCb2FZc2l3WVZqNjlOTnREbHFPOVBmSGdSMDc0T1RxMnVsQkxrQTU4eUhuNWszODh2WFhLQzh0UlVCUUVIejkvWVZCNXVxcUtwdy9jd1lBVUZkVEl3UzZaRElaS3NyTDRkS3ZuN0Fmc1Znc0ROSXF2azkzRHY2dmZ1TU5XRFROU3dNMHpuOTBOandjdzBlUGhvMjlQWURHSUp5VmpZM2F2dDhxS0dpekZGbnp0cHBJU1VqQW9kMjdZV1p1amlkV3J4Ym1TV3JPdVc5ZjJOalpvVEEvSHlrSkNSZzJlclRTK3ZMU1VxU25wa0xmd0VCcFRweStBd1lnUERRVVIvYnRFK2E0eXMvSlFWMXRMZm8xWldtb0M5eGRTVXhFZFZXVnhvRzk1cTlIMi9OV0c0c2ZmeHhseGNXd2JsYXFzS2FtQmo5OStTVWdFbUhWbWpWYURhb3JBZ0sxTlRYdDZvOUNSNi9wQ25memZORGsyTnArZHErKys2NVFackM1bkpzM3NXUFRKbGhhVytQRzFhc1lPWFlzQm5oNFlKQ25KMFFxUGgvRnRmUE9RTGlxOG4rSnNiRklqSTBGQUR6ejZxc2F2ejRBYW9QOHpYV2t6R0ZIelh6Z0FjeDg0SUVPN2VQZkgzK3NkdDJvY2VPUUhCK1BxSk1ubFk1ejUvWHl3cGt6a012bEdONVU5bEpiSGIydklDTGRZcUNMaUxxbDV2TnorUXpwV2ZOekZSYVg0dE52dHlQNllyTFM4bEhEQitPRnB4YkMyVkg5SDZGRVJFUkUzVmw2YWlvQW9MKzdlN3UyRDkyN0Z5VkZSVXFaR2gzUmY5Q2dkZzlJaWNWaStFMmNpTkM5ZXhGOTZoU0M1ODVWV3ArU2tJRFM0bUlFQkFXMUdqaHhkSEhCZzA4OGdiNEQvcnBuUGJoakJ5S09Ia1Y0YUtqYVFOZWVyVnR4LzRNUEttVmhwU1FrNExjZmYwVE02ZFB3R2o1YzViYmFiRmRlV29xdDY5ZWpvYUVCRC8vZi8ySFlxRkVBR2tzeXJ2LzhjMXhPVEVUY3VYTVljVWYyQkFERVJrWGgrWC8rRTNhT2ppb0hoTlV4TmpHQis1QWhtREp6Wm90ZjN5dklaREtsYkk5clY2NmdsN2s1N0J3ZGhXVWlrUWhMbm53UzVXVmxLTGwxUzJsN1MydnJGdGtpRW4xOVRKbytIYzU5KzdZNFhtdHpIMVhldnEzVjNFZ1h6cDdGN3ExYjRUMWlCR0tqbzNIaDdGbWNDUS9IL1lzWHczL1NKQnpkdjErWXk2MjRxRWdvcDFWYVhBeVpUTlpxUUVvVll4TVRwY0g3aXZKeW5BMFB4eUJQVDdnMUxYL3krZWRiM2NmbFM1ZmFWU0pVbmJ6c2JHejc2U2ZvR3hqZ2llZWVheldUWTRTZkg0N3MyNGY0OCtkYkJEYml6NStIWEM2SDEvRGhTZ1BXUTRZTnc2aHg0M0F5TkJRZVhsN283KzZPMU9UR3Y2MzZlM2dBYU15a1REaC9IcE9DZ3p2bE5iWG52TldHdnI2K1VwQ3J1cW9LdjN6OU5iSXlNakIzeVJLdE0wY1VnYVNPemh2WTBXczZjUGZQaDdhMDU3UHJkY2Q4ZnZYMTlZZzRjZ1RIUTBMZzYrZUgrUTgvakRkWHJjSzFLMWR3TVNvS0ZsWldHRGRsQ2thTkc2Y3lpS2NJTW1WblptTGQrKzlqMmJQUEttWDBybG14QWtHelp3dHpscldIaDdjM0FvS0NXaXcvZGV5WU1OZWZ0dG9xQWFxSnRKUVViUGppaXc3dlIySFZtalZ3dldOK0xVOGZIMWhZV1NINjFDbE12ZTgrR0RiTGxGVm9rRW9SSFJHQlhtWm04QjQrdk4zSDc4aDlCUkhwRmdOZFJOVHRsTit1eFBYTVhBQ0FSQ0tHcDN2TFAxYTdJN2xjanJESWkvaml4ejl4dS9Ldk1naldscjJ4YXZrRG1EUjJXS3NUblJNUkVSRjFkM25aMlFBQUJ5Y25yYmZOdW5FRHA4UENNSDdxVkxnMnkycnBDTHVtZnVUbjVMUnIrekVCQVRoMjhDRE9SVVlpYVBac3BlRGJtUk1uSUJLSk1IYlNwRmIzc2ZUcHAxdmM0MDBJQ2tMRTBhUENQRTZxK0FVRVlPemt5VXJMUEgxOE1HWEdEQnpkdngvUnAwNnBESFJwczExa1dCaXFxNm93T1RoWUNISUJqV1dtWnM2Zmo1Ky8rZ29YbzZKVUJycjhKazRVQWsvYTNNTzZEUnlJSjE5NEFidTJiTUdsQ3hmdzNCdHZLQVYzRlBQaU5NK3VTRTFNeENEUGxpVzlUVXhOOGM1TEw3Vlkvc283NzhERzNoN2hodzlqVEVBQVRFeE5rUlFYaDUyYk42dk1hbWh0N3FPcXlrcU41a1lxS3kzRnZ0OS9SMUpjSElKbXowYmdyRm1Jalk2Ry84U0pNREkyeHQ3ZmYwZk96WnNvTFM2R3I3OC9Ma1pGSVRzakEyNU5BVkJGaVRYN05yNDdjcmxjYUFzMFpvR1lOaHVVTHk4dEJkQTREODJkUVk1ZVptWVlQSFJvaTMzNlQ1eUlHVTJaVVcwNXZIczNvaUlpV20yelpmMTYxTmJVWU5HeVpYQlNFVmhzVGhIWXVKS1lpSnBtR1c0QUVIZnVIQURBMTkrL3hYYjNQL2dncmwyNWd1MC8vNHdYMzNvTGliR3hzTGF6RThxZFhrbE1STWl1WGJCM2RsWmJlbFFiMnA2M1dSa1p3dHhOTjY4M3pzTWNGaElpWlAxa1oyUUFBSTZIaEFqN21Cd2NERDA5UFpTVmx1TG5MNzlFWGs0T1ppMVlnSEZUcGdodE5BbTZPcnU1WWRpb1VkQTNNTUR0aW9xT3ZPd09YZE1WdXVKOGFFMTdyamtLOWZYMXVCZ1ZoYkNEQjFFdmxlTEJKNTVRdWxaNmp4aUI4Vk9uSWlZeVVzZ3k5UFgzeDRUQVFOZzBDMXdLcnlFbUJpS1JTS1AvNC83MThjY3cxQ0tnWjk2N3Q4cnJaSHhUdWNmMm1MVmdnVmJ0NDJKaWtKMlpxYlRNMHNvS2t6VUlPSWVIaHNMRTFCUmpKa3hvdFoxNXM3blpGTVJpTVFLQ2dyQnYrM2FjUEhKRTVmeFo1eUlqVVZwU2dtbHo1clE3SUExMC9MNkNpSFNIZ1M0aTZuWVNVNjRMdnhyMUdPZ0tJME1ESGZlb2JXVVZsZmppaHo4UWZ1YXYrdDBpa1FnUHpKcUlKeDY2RDZiR0xYOXhSRVJFUk5UVEtFclk5YjZqekY5Ykdob2E4T2VtVGVodFlkRWljNm9qZWpjTmlKV1dsTFJyKzE1bVp2QVpPUkt4MGRGSWpJMFZCamdMOC9KdzlmSmx1SHQ1d2NyV3R0VjlLSUpBRFZJcGltL2R3cTJDQWhUbTV3TUFwRklwNnV2cW9HL1E4bjUyOVBqeEt2YzMxTmNYUi9mdlZ4c2swMlk3UlJhUHFtMFVtVS9aYXVaK1VaZUpCalFPQUlZZlB0eGlXWE1qL2YwUkV4bUpqZDkraStkZWYxM0kwSkExRFRvM0g0aThrcFFFWDM5L3BLV2tBQUR5Y25LUWxwS0MzazNaVUlyQUZxQ2NnWEJvOTI1NERSOE9FMU5UbGYxOFplMWF0YTlCc1M4Yk96dVY3Wm9mUnlxVjRvdTFhMkZrYkl5blgzcEpPZnRGSk1LazRHQTR1TGpnMU5HaldQRFlZekF6TjBkeVhCeHVYTHVHOFZPbkFnQXkwdE1CUUtsMFlmUDlWNVExbGp2LzhQWFhVVmRYaC9zZmZCQUFFTEpybDhxK256NXhvc1V5MTM3OU1Iam9VT1ExK3l3ZVdiRUNKaVltS0dzS2tMWEZaK1JJRFBUMEZQWmhhR2pZSWtQRzBjVUZwY1hGT0hQaUJIeEdqbXcxKzhiUzJocDkrL2RIUm5vNmt1TGlNTElwaUZGVVVJQ3NqQXlZbVp1ckhMdzNORExDb21YTHNQN3p6N0h4MjIrUmNlMGFnbWJQRnRhUENRakFxZVBIc1hmYk5yejhuLzlvTkxEZG1lZHRabm82anV6ZHE3VHQwZjM3V3h5emVadUF3RUJrcHFmanR4OS9STlh0MjFqNDJHTXR2cHVhQkYxSGpoMkxZYU5Hd2J4UEg1UVdGVUV1bDdmN0I1WHR2YVkzMXhYblEyZCtkbks1SERkdjNFREMrZk80Y1BZczZtcHJNU1lnQUVHelo2c3NmV2hwYlkzZ2VmTVFOSHMyRWk1Y1FHUllHRDU5KzIxNGVIdGowdlRwd3ZWQThXTU9UeDhmOURJM2IvTjlNKzNWUzhqa2E1QktrWm1lM3VWelFrMmNQbDJyOWpsWldTMENYVmEydGtybEJMTXpNdERIMGxJcFFBODBCcnBNZS9WcWQ0bER2NGtURVhIMEtDS09Ic1dvY2VOZzJheWthK1h0MnppeWJ4OU1URTB4UVVYV216WTZlbDlCUkxyRFFCY1JkVHZ4U1gvTnp6VnNTUGVmbit2cytTUjgvTzAybEpUKzlXczZCenNydlBIOEl4anEyYitWTFltSWlJaDZscnJhV2dEUTZsZm9RT01BVjE1Mk5wNTg0UVd0U2xLMXhhQXBnRlJmVjlmdWZZeWRQQm14MGRHSU9ubFNDSFNkQ1E4SEFJeTdJM05LbGRTa0pJUWRPb1RNOUhRaGM2QTVkV1gvMUEwc0swcmRWVlZXZG5pNzRzSkNBTURIYjcybHB2ZEF0WnJqM0RsbldYTTVOMjhpUjAyQVRLSHZnQUc0YjhFQ0hQanpUL3p4NjY5NHBDbHdKSlZLQVVDcEhHUjFWUlZPaDRYaGRGZ1lBQ0Q4OEdHRUh6NHNCQUdxcTZwUWVmdDJxOGZyYk0wend5UVNDUll0VzRaQlE0WkFYMThmcWNuSjJMZDlPMWErOGdyNkRSb0VBSEFmTWdUdVE0WUkyL1J6ZDhlVnhFUklwVkpJSkJLa0ppWEJySGR2cFN5UUs0bUpPQjBXaHZTME5PRWN0cksxeFFnL1ArSDVteDk5QkxObWcrYjVPVG40NHQxMzhlaktsVXFsMFpyNy9KMTNPdTE5Y1BmeWFsRWFjY0dqajZLMHVCalptWm5ZOXROUGVPeVpaMW9OdEl6dzgwTkdlam9TWW1LRXdFWmNVeGJLOERGajFBN3VEL0R3d0xqSmszSDZ4QW1JeFdLTUNRZ1Exb25GWXN5Y1B4K2J2LzhlWjhMRFZaWjB1MU5ubnJmanBrd1JNckYyYmRtQ21NaElmUGpkZDhKKzltemJoclBoNGNKNUpKUEpjT0x3WVJ6YnZ4OUd4c1pZL3Z6ektnTTZkMllrdGhhTXRiS3hRVkZCQWNwS1Nscjl2cmFtdmRmMDVycmlmT2pNenk3bjVrMzgrT21uTURJeHdlang0ekUrTUZBSXFpdlUxOWRqd2FPUHdzSFpXVmltSjVGZ2hKOGZSdmo1SVQwMUZXRWhJZmpoMDAreCtvMDNvRzlvaUovV3JZT2VucDdHV1ZKSDl1MUQrT0hEa0Vna2FHaG9nRXdtNi9HbDhtUXlHYjcrNzM4eHdNTURUNzM0WXFmdVd5S1JZTmFDQmRpeWZqMTJidDZNcDE1OFVUalA5bXpkaXFyS1NpeDQ1QkdsTE1IMjZJejdDaUxTRFFhNmlLamJpVS91R2ZOelZWYlg0TnVmZHlQa2VKVFM4dG5UeHVHWkorYkJ4S2p6Qm5HSWlJaUl1Z054VTJtL2hvWUdsV1dnMUFrN2VCQUE4Tk9YWDZwdDgrK213WFJWcGVmVVVRU1dPakxmVjkvKy9lSG80b0wwMUZUazUrYkN3dElTRjgrZWhZV1ZsY295Y00wbG5EK1ByUnMyd05EUUVPTURBOUczZjM5WVdsdkR5c1lHYjczd1FxdmJpdFVNQk5jMURhNnBteGRNbSswVVFiYUJnd2NMbjUybVdudFBSL2o1WWNueTVVckxmdi81WjhSR1J5c3RteEFZaUpSTGwzRHA0a1djRFEvSDJNbVQwZEEwNk53OEErZXRUejhWSHE5OStXWE1YN29VUTMxOW9hK3ZqNWpUcC9ITlJ4OXAxWGVGMW9JRWJmbmtyYmRRbUo4dm5JOWlQVDBreHpWV2J6aCs4Q0NLQ2dwUW1KY25sQkpVVU13NzVPbmpnNVNFQkNUSHg4UE8wUkc1V1Zud216aFJxVzNPelp0SVMwbEJ2MEdESUpQSmNEMHREU3RlZmhsQVl4azhRRG5yQTRCUUdrOGtFcWtORUdreXdCeCsrREN1WHI3Y1psdFZHUzRHQmdaWXRtb1Z2bnIvZlNUSHgrUEFuMzlpenVMRmF2ZmhNMm9VOW0zZmpyU1VGRlJYVmNIWXhFUUliTFJWcG03VStQRTRmZUlFSlByNlFtYU9ndGZ3NFhCMGNVRllTQWo4SjAxcWRTNDlvUFBQVzRXNjJscVZjd1kxdCtYSEg1RVlHd3ZYZnYzdzBGTlBLV1dqbEplV0NvRnFiZGpZMlNFMUtRa0Z1Ym50RG5TMTk1cmVYRmVjRDUzNTJUbTV1dUxsZDk1QmJ3c0x0ZCtobk14TTdOeThHUThzWFFvWE43Y1c2L3U3dTZPL3V6dUtDZ3BnWld1TCtybzZXTnZaWWVyTW1VcHpzU2s4OWVLTHFLMnBRVmxKaVpBeDVPSGwxVmgrVkM2SFdFOFBGcGFXR04xR1diL3VycWl3RURLWlRDbEEyRnpsN2RzSXZTTVRVa0VzRnJjNWg1blBxRkdJUDM4ZWliR3hPSGJnQUtiTm1ZUFRKMDRnNGNJRkRQTDA3SlQzcnpQdUs0aElOeGpvSXFKdXBhcW1GbW5walRYcHhTSVJ2THRwUmxSODBsWDg5NnN0eUNzb0ZwWlo5REhEYTZzZWh2L0lJYTFzU1VSRVJOUnpHWnVZQUdqTUFqTHIzVnZqN1lhT0hLbDJuV0tnY3Rpb1VWb0hZeFJaUHFvRzQ3VXhic29VN05pMENlZE9uWUtEc3pOcWFtb3c1Yjc3Mml3SGR1emdRY2psY2l4ZHNVSXBtMGVSSmRHYW11cHFsZGx0aXZtWnJGUU1sbXE3blZudjNpZ3BLc0xDeHg1clVYNnVLNGhFSWl4NjdERjh2bll0OG5NYjUrQ3RyNjhIQUtWeWpuZCtmb2FHaGtyTFZyL3hobEJDOGovLytNZmQ3clpLQi83NFF5aEpxYkR6dDk5YXRGTUV1bnhHanNUK3B2bGtuRnhkQWJRY3hCL2g3NDh4QVFFdzdkVUxvWHYzNG5wYW1yQ3VwS2dJSnFhbUtDOHRGZWFBQW9DeXBuSmFONjVlaGJUcHZRUUExLzc5aGMrNGVhWlE4YTFiK0duZE9zeFp2QmlEdmIyRjVSZk9ubTNSVmh0OUxDenc2RFBQNE1mUFBrUGs4ZU93dHJWdE1YZWNnbW12WG5EMzhzTGxwZ0NFYzkrK0tNak5oYjJqSXh4ZFhGbzlUc2pPblJDTHhhaXZxOFBXOWV1eDh0VlhoUUZva1Vna0JGVGFDbkpwUTlQelZxRzh0QlRtYlZ3UFp5OWFCSmQrL1RCeDJqU2w0TXIxdERUOHRHNGRaaTlhQlA4N0FxRnRVWnhYV1ptWmNHL25QR1h0dmFiZnFhdk9oN1pvOHRsVmxKZmp2MisrcWRIK2RtM1pnbDFidHJUYTVsOGZmd3d6YzNNOCs5cHJhdi9QR09UcGlUVXJWc0J2NGtROHNIUXBBS0Rmb0VGQ1JxZ204ckt6RVhIa2lNcmw3ZFc4Ukd0bnlMalcrS05scGZLdXpWUlZWZ3BCL0R0cEV1Z0NnSVdQUFlhY216ZHg3TUFCVkpTWEl5WXlFcjM3OU1HUzVjczdaVTcwenJxdklLS3V4MEFYRVhVcktWZHVRQ2FUQVFBRzlIUHVkbk5iMVVzYnNPRzMvZmh6ZjdoU0dacEo0NGJqSHlzV283ZVo2dmtCaUlpSWlPNEYxcmEyU0U5TnhhMkNBcTBHUmUvOEpYNXppa0RYd3NjZTA3cXNZVkZCQVlER0VsNGRNWHpNR0J6Y3NRUHg1ODhqTnlzTEVvbEU3VnhZemQxcUNud281cnRTdUhibFNwdmJKc1hGcVJ3SWpvNklBTkQ0YS8rT2J0ZDN3QUNVRkJVaEpTRkJLTFBXMVN5c3JQREtPKzhJR1N1S0lHQnJnWW5TNG1KY1NVb1NTa2NaR2hrSkEvSzY4c3JhdFNpK2RRdWZ2Zk1PQm5sNll0bXp6d3JycEZJcFBuMzdiU0ZUQTJnTUlJd2NOdzVSSjA4aU95TURUbjM3d20yQWNyV0tQczNhM3lrL054ZVdOamE0ZXZreWRtN2UzR0w5blhNNUxWbStYR1V3TSs3Y09kekt6eGZLY2QwcHF1bThVV1d3dDNlcm1VSnVBd1pnL3NNUFk4ZW1UZGkzZlRzc3JLMlZnbW5OK2ZyNTRmS2xTMGc0ZjE3NDNyYVZ6WFUyUEJ4cEtTbENXY0pUeDQ3aDhKNDlTcVhoMUEyb2Q1UTI1MjF1VmxhYi9iQ3dzc0xrNEdDbFpka1pHZmoxbTI5Z1ltcXE5bjFyVGQrbTgrbDZhaW93YzZhd3ZFRXFoVWdzMW1pK3AvWmUwMVc1MitlRHB0cjY3SXlNakZyTk9KUEw1VGl5YjUrdzNlang0Mkh2NUtTMnZhSlVYbkZoSWY3MzczKzMycmZvaUFqaFdxM0s0NnRXcVowZjhlYU5HN2lwWnU3Rzl0SzB6S0pDWEV4TWl6bTZta3RKU0FDQUZ2TnpLYlEzdzdZNVl4TVRMSC8rZVh6OTRZZUlqb2lBUkNMQkU2dFhhelF2bWlZNjY3NkNpTG9lQTExRTFLMGtwOTBRSG5zUGR0TlpQMVFwdUZXSy8zenlNMUpTTTRSbHBpWkdlT0hwUlFnS0dOa3B2eDRpSWlJaTZzNWMzTnh3TGpJU042OWYxK3FYNkhlTEl0UEZwVisvRHUxSFgxOGZvOGVQUjhUUm82Z29LNE92djc5R3YrWTI2ZFVMRldWbGlJK0pFWUpQUllXRjJQL0hIMjF1RzdKckZ5eHRiSVRBbEV3bVExaElDSkxqNDJGa2JLeDJmakJ0dGhzN2VUTGlZMkp3ZU04ZVdObll3S1Bab0hOdFRRMmlJaUxnUFdMRVhSL1FhMTZXcmJacDhGZ1JlTW5LeU1DcG8wZFJXbHlNa3FJaUFNRGhQWHNBL0pWdDlNbmJiOS9WL21sQ0xwZmo5NTkvUm4xZEhUeDlmQ0NYeTRYNy80TTdkcUNrcUFoTG5ueFNhWnRKMDZjajZ1Ukp5T1Z5VEcwV2lHaUx0TDRlT1ptWkdENW1qTEJNa1RWeXA1S2lJclhaS2RMNmVwdzllUkpHUmtad0c2aDY3dVBkcldTclBMNXFWWnNsOFVhUEg0L2NyQ3ljRGd2RGxoOS94TE92dmFheWJObVFZY05nYUdTRTYxZXZvcUtzRENLUkNNUDkvTlR1OSthTkd6aXdZd2Nzckt3d2JjNGNpUFgwa0pLUWdGTkhqMktnaDRmU3VYeTN0SGJlS3VUY3ZJbXF5a3ExNzY4NlY1S1M4TnNQUDhERXhBUlB2L1NTVnFVSDVYSTVxcXVxWUcxckMwdHJhNlNucHFLbXVocEd4c1lBZ0J2WHJtSGJoZzE0OUpsbjBMZC82eFZTT3Z1YWZyZk9CMjIxOXRucEd4aGdRbUNnMm0yaklpSlFWMXVMb05temNlSHNXYVNucFdIR3ZIbHRCbEpNemMweHZ5bGJTNVhkVzdhZzM2QkJTdC9yTzZrcitRYzB2cmNMSDN1czFUNW9hK0wwNlZxMXo4bktVaHZvdWwxZWpwUkxsd0EwWm1LdWVQbmx1ekpHSXEydng3bFRwMUJiVTlQNFhDckZzUU1ITU8raGh6b2NyQVU2Nzc2Q2lMb2VBMTFFMUsxY1R2dnJwc25UM1UxM0hibkRoZmdyV1B2WlJwUlgvRFZadCs5UWQ2eFp2UlMyMXRyWFV5Y2lJaUxxaVR5OHZTRVNpWkJ5NlpMV0EyUjNROHFsU3hDSlJPM0tocmlULzZSSk9IWHNHT1J5dWRxU1czZnlDd2pBc1FNSHNHZmJOc1NjUGcxOWZYM2N6TWhBUUdBZ3drTkRXOTEyeEpneCtIbmRPdGc2T01ETTNCd0Z1Ym1vS0MrSG5rU0NKY3VYcXgydzAyWTd0d0VERURockZvNGRPSUNmdi9vS2x0YldzTFMyUmsxMU5mS3lzeUdWU3VIWnhqeGtuYTJ5b2dJQW9OK1V2U2RyYUVCY1RBeXNiR3pnTm1nUTRtTmlFRFI3TmtaUG1JRGVmZnJnOVpVcnNYejFhbUZPSTEwRnZVUWlFV2JPbjQvdzBGRHMzTHdaNGFHaENBZ014TzJLQ3B3NWNRSkJzMmUzQ0NxY09IeFllSHc2TEF5RGh3N1ZhQjZrdEpRVTFOZlh3MjNnUUtIYVJYdUVIVG9rekNGMmROOCtCTStiMTZLTk5uUGlxVE43MFNJVTVPWWlMU1VGdjN6OU5aNTcvZlVXYzA3cEd4akFhL2h3WEl5S1FsNU9EZ1o1ZXFLM21ubXBiaFVVNEpldnY0YXNvUUVQUGZta01QL1ZvbVhMOFAwbm4rRFBUWnV3NXIzM1ZKWVJiRjUxb3pQZGVkNHFLRXBBRGhrMlRPTjluUTRMdzRFLy80U052VDJXcjE2dE1zZ2xrOG1FTXBYVlZWVUkzYnNYdC9MemNhdWdBSVg1K2VnM2NDQ2VmT0VGK0l3YWhmRERoM0grekJraGVGTlVXSWlLOG5LMVdYek4zWTFyZW1lZkR4Mmw3ck5USlRFMkZ2dTJiNGVqaXd1bXpKd0pEMjl2L1BEcHAvanVrMCt3N0psbllPdmdvSFpiSXlPalZzdFA3dDZ5QmJZT0RscVhxQVFhejMwYk5lVnN1NHV3a0JBMFNLVVlPM2t5em9hSFkrL3Z2MlB1a2lXZEZ1eVN5K1ZJakkzRm9WMjdVRlJZQ0JjM044eGF1QkNIZHUxQ1lteXNrUDA1ZnVwVW1KaTJ2OUpPWjk1WEVGSFhZcUNMaUxvTnVWeU9sTlFid3ZQQkExMTExNWttTXJrY1czWWV3Uy9iRGdsL05JbEZJano1eUd3c21SZW9kakp3SWlJaW9udFJid3NMREJveUJHbkp5U2krZFVzSVB1akNyWUlDWkZ5N0JnOXY3MDRwV1dSbFl3TjNMeS9jTGkrSHE0YS81QTZhUFJ0NkVnbk9uVHFGM0t3czlMYXd3SXk1Y3hFd2JWcWJnYTVaQ3hmQ3dka1paOExEY2VQYU5SZ1pHOE5uNUVoTXZlKytWbi9WcisxMjArYk1nYU9MQzA2SGhTRTdNeE9seGNVd05UUEQ0S0ZENFJjUTBPckFyVHF4MGRGQ3lVbHRYVWxLQWdBaE84bXBiMSs4L2RsbndzQmtmRXdNckcxdGxjcjZXVnBidzhiZXZzVytPaU5Jb3czRm5EcTVXVmtJMmJrVGU3WnRFL3JuUDJtU1V0dXdRNGR3N3RRcHVBMGNDTk5ldlpBVUY0ZU4zM3lEUjFldWJMTkU1N25JU0loRUluaDRld3Vsd0xTVmxwS0NFNGNPb2UrQUFmQWFOZ3dodTNZaFB6Y1hNK2ZQVi9sZWRvUllMTWJTcDUvR1Z4OStpS0tDQXZ6NnpUZFkrY29yTFY3bkNEOC9YSXlLYW55c3BreGRYazRPTm56K09Tb3JLakQvNFllRjhud0E0RFp3SU9ZdVdZSis3dTRxZzF4bEpTVW9MUzZHUkUxWnpNNDhiNEhHYkxyb1U2Y3cyTnRibzZ6SXlvb0svTEZ4SXk1ZnVnUlBIeDhzZWZKSm9ld2RBQnphdlJ1WjZla29MUzVHYVhHeEVPUzhYVkdCc0pBUWlNVmlXRnBiWTRDN3UxRGV6bi9pUkp3NmRneGhodzVoeEpneE1EVXpRMTUyTnZRa0V0aHE4RG5mald0Nlo1NFBDcDM5MmQycG9yd2NSL2Z2eDdsVHAyQmxhNHZIVjYyQ1JDS0JhNzkrZU9LNTU3RDV1Kyt3N3YzM01TazRHQk1DQTd1OGxPcW9jZU8wYXQvUTBLQlJ1K2J6L0dsQ3JpYnducEdlanJNblQ2Sy91enZtUGZRUWdNYlNvMFVGQlpqNXdBTWRtbnV0cnJZVzhlbStPOXdBQUNBQVNVUkJWT2ZQSS9MWU1lVGw1TURBMEJEM0xWaUFnS0FnaU1WaXJIejFWWndPQzhPeC9mdHg3TUFCbkF3TnhkQ1JJK0hyNzQ4QkhoNGFsZkJVNk96N0NpTHFXZ3gwRVZHM2tWOVlncEt5eG9rL3pVeE40T3lnMjVySTViY3I4Y0VYdnlINllyS3d6S0tQR2Q1KytYRU04OUt1TkFVUkVSSFJ2V0xLakJsSVRVckN5ZERRVnNzMGFhcTl3WXFUb2FHUXkrV1lva1ZKdUxhT3QzejFhcTIyRTRsRW1EcHpwc3F5ZEcyOUxwRkloTEdUSjJ1Y1BkYVI3YnlHRDRmWDhPRWF0ZFhrODdCMWNHanhhL2ZMaVlrb3lNMFZuc3RrTW16NzZTY1lHQmhBMzhBQVlwRUloUVVGU0UxS2dvR2hJUVo0ZUFBQTlQVDB0UC8xdllvZm02a2JnQzNNejhlYUZTdlU3cXF0OVhlNlhWNk9TeGN2SWlNOUhZWkdSdWc3WUFEU2twUHgzemZld0lUQVFNeDg0QUVjMmJzWHgwTkM0T1RxS2d5WS83UnVIVktUay9IVmh4L2k0YWVlZ29Pek0rcHFheUdYeXlHUlNKQ1huUTJ4V0l6TTlIUWt4OGRqa0tlbjBzRDhlNisrcW5FZjAxSlNzT203NzJCaWFvcUhubndTRmxaV0VJbEVPTHgzTDVMajQrSGc3SXpxcWlvQXdMRURCeURXMDRQaUhaWEw1WkRKWkpESlpHaVFTaUdUeXpGei9ueUl4ZUpXencxakV4Tzg5dTY3cmZiTGZjaVFOcyt2bTlldm82SzhIRk5uem13UlBBVFE0cnovNFBYWEFUU1dIeTByS1lGVUtsVTdYMVpubnJmMTlmWFl1bUVER3FSU3pHeGpuaU9aVElib2lBZ2MyYmNQTmRYVm1ERnZIaWJQbU5FaTA2V3lvZ0xYMDlMUXUwOGZEUER3Z0pXdExXenM3R0J0WnllVUtieHowTjdDeWdvQlFVRUlQM3dZRzc3OEV2Yy8rQ0NTNCtQaDVPb0tQUTJ5QjRIMlg5Tzc0bnhRNk16UFRxR3FzaExYcmx4QjRzV0xTSXlMZzdTK0hpUDgvRER2b1llRU1wQUFNSER3WUx6dzczL2p6NDBiY2V6QUFVUWNQWW9odzRiQnc4c0xydjM2d2RMR0J1Y2lJelY2SFFXNXVhM09pNmN3YXV4WXRRSGJPeW0rcjgyelJTOWR2QWdBYlFiVi8vbmNjeG9kb3pWRkJRWFkvUDMzRUlsRW1MdGtDUUJnN3BJbE1ETTN4L0dEQi9IbGUrOEpnZUNLOG5MczJMU3A4VHh1T3YvbGNqbGtEUTFvYUdoQWcxUUtEMjl2akJnekJsY3ZYMGJDaFF1NGRQRWlhbXRxb0srdmp3bUJnWmd5Y3laNk5ac0RUQ3dXSXlBb0NDUEhqa1hFMGFNNEd4Nk9pMUZSdUJnVkJXTVRFd3djUEJpakoweFFPKzlsYysyOXJ5Q2k3b0dCTGlMcU5wU3l1UWIxMWVtY1Y2blhidUx0ajM5R1hrR3hzTXpIYXdEZWV1bHhXRm53bHoxRVJFVDA5OVhmM1IwK28wYmhYR1FrL0NkTmFqWDc2RzdKdVhrVDU4K2N3ZkF4WStEV0xPT0R1b2FUcXl0bUxWeW90S3lpdkZ4cDBGa3NGaU0zS3d1RmVYbEs3U3l0clRIdjRZYzFtZ05Ob2E2dURubloyU2dyS1lHZW5oN016TTNSME5DQTAyRmhNRFV6ZzU1WWpIT25UN2NvOTlqYVBEeHR1WEQyckJBTXFxK3ZSMHhrSkZJdVhjTFZsQlNJeFdLTUdqOGVRYk5td2F4M2IyUm5adUxRcmwyd3RyUEQ1dSsvUjJKc0xBWU9Ib3hIVjY0VUJzeVhyMTZOclJzMklDVWhBZXZlZng4clgza0YxZFhWK09XcnI0UmpPdmZ0aThUWVdBQkFRRkNRVW4rZWVmVlZsZTlaV1drcDFuLyt1ZkQ4U2xJU2Z2MzZheGlibUdENTg4L0R3c29LUU9OY1BONit2b2crZFFwWEwxOUdUWFUxeEdJeGp1N2YzK3I3NE83bHBWVkdSRWVOR2pjT2VucDY4RzBqdzBlaGo2VWxNdFBUSVpmTG9TZVJvTitnUVZqdzZLTXEyM2JtZVh2ODRFRmtwcWZqL2djZmhMMmpZNnQ5M0wxMUs4NmRPZ1U3UjBjOCtjSUxjTzdiVjJXN1dRc1hZdTZTSlNxejFWb1RQSGN1Q3ZQeWtCUVhoKzgvK1FRQXRDcVAxeDJ1NlczcHpNOHVMU1VGT3pkdlJtbHhzUkJvOWhveEFoT0RndURzNXFieStKYlcxbGp4OHN1NGZPa1NJbzhmUjN4TURPTE9uUU1BekZxd0FBZDM3dFRvZFZ4UFM4UDF0TFEyMnczMTlkVTQwSFc3dkJ6dnIxa0RpYjQrREF3TWhEbmNnTVlnWFd0bXRSR2t2Vk5jVEV5TE9icGl6NTFEUlZsWjQzZkJ5UWxBNHc4eUFtZk5ncSsvUDg1RlJ1TGFsU3VvcjY5SFhVME5ZcU9qMGREUW9MYk02TmpKazVFWUY0ZXQ2OWNEQVBwWVdHQlNjREQ4SjA1czlmOE5FMU5UekpnM0QxTm56c1RGcUNpY08zMGEyUmtadUhibFNvdHpSeFhlVnhEMWZBeDBFVkcza1hJMVEzZzh4RjMxemYvZEpwZkxFWEk4Q2wrdTM0SDZlcW13Zk1uY1FEejF5R3pvNlhYZEgzbEVSRVJFM2RYOGh4L0d6ZXZYOGNldnYySlYwd0JiVjZtdnE4UDJYMzVCSDB0TG9VUVNkWjNYM24xWG1ET3B1U1hMbDJQSjh1Vkt5MTcrejM5UVgxZUgrcm82TkRRMFFLS3YzMmIybG8yZG5WSTJoVlBmdmpBd05NU3BZOGNBQUkrc1dDR3NQM1BpQkVxS2lnQUFwcjE2NGY2bWJBS0ZPWXNYYS84Q213UUVCYUZCMnZqM2dGZ3NSc2l1WGJCemRNUjlDeGJBMTg4UHBzMHlDcHhjWGZIVWl5L2lka1VGRHUzZWpjbkJ3UWllTjA4cFFHUmdhSWhseno2TEU0Y09JZlA2ZGJqMjc0K1NvaUs0RFJ3SXlPVXc3OU1IMCtiTWdibUZCU3JLeStIUmxMMWliR0lDR3pzNzJOamJxeHprTlRBeVVuclBCZzRlakZIangyTnljSENMY25xVzF0YVlPWCsrMGpKRk5vVmNMbGY2cDZESm5HS2RTU1FTYVJ6a0FvQm5YM3RObzNhZGZkNU9tajRkdmZ2MFVadFoyVHlyYlByOTk4UEsyaG9CUVVHdFpsbTF0eHllV0N6R295dFg0c0xaczBoSlNJQzFyVzJMUUdsYmRIbE5iMHRuZjNZRFBEemczTGN2aHZqNG9MK0hCd1o1ZXFyY3Z5cURodzdGNEtGRFVWRlcxcGhSbHBlSENVRkJPcDJ6MHJ4UEh6aTZ1RFJtaUFLQVhJNCtscFlZT0hnd3B0MS92OHB0VEh2MWdvV1ZsZGI5TGlzdFJWVmxwZEt5eVRObXdORElDT09uVG0zUjNzTEtDc0Z6NTZyYzE1M1hHNUZJSlB3RGdOS2lJdGc3T1dIUWtDRmFCZHNOREEzaFAya1MvQ2ROUWtGdUxxUlNxUkR3VjRmM0ZVVDNCcEcwTXYzdXpOUkpSS1NsNTk3OEhFbVhid0FBUHZ6bkN2aVBITktseDI5b2tPR3JuM1pnNytIVHdqSlRFeU84dm5vcEp2ajVkR2xmaUlpSTZPL3RIMjk5amJqRU5Celk4aEZNalRVYmdPdHFCYm01dUJRYkM0OGhROVQrQ3Y1dXlMeCtIV2twS2ZEeDllMzB1WWE2Z3FKTTNydnIxclZaVnFvenRydlhLUVpLNzNiV1VYVlZsVWFCaUtyS3lqYURlWEs1WEtmVks0aFUwZFUxblVqWGV2cDlCZEc5VG1MYVg2T2JKbVowRVZHM0lKWEtrSmFlTFR3ZlBNaTFTNDlmVlZPTHRaLzhxalFmMThCK3p2alBxOHZoWk4vNnIzK0lpSWlJT3B0WnI4YnNqT3MzY3VIdDJVL0h2VkhOMXNFQmdRNE9YWDVjMTM3OTROcXZlNzRuMVBXYVp3RGNUWnBtMjJneTN4aURYTlFkNmVxYVRxUnJ2SzhndWpjdzBFVkUzVUo2UmpicTZ1b0JBSTcyMXVoanJubk4vbzRxTEM3Rm0rK3Z4OVhyV2NLeW9JbWo4TXF6UzJCbzBIMUtOaEFSRWRIZmg1TkRZOG14cUF1SjNUYlFSZTN6MFE4L2RPbDJSRVJFUkVUM09rNDJRMFRkUW5MYVgvTnplWFpoTnRlMUc5bFk5ZHJuU2tHdVpZdG40TTBYSG1HUWk0aUlpSFRHeU1BQUFQRDczakNsK3hRaUlpSWlJaUpTZGsvTTBWVlpYWU0vOW9RaDh0d2w1T1FYb2FhbVZ0ZGRJaUlpNmhHTWpBemhhR2VGQ1dPR1l2RzhxZDEySGhnaW9yK2JqZHNQNDlmdGgrQSt3QVg1QmNWNGNjVmlUQjQzWE5mZElpSWlJaUlpNmpLYXp0SFY0d05kRnhKUzhmRTNXNUZmV0tMcnJoQVJFZlZvZGpZV2VIWFZ3eGpwNDY3cnJoQVIvZTBwQWwxN04zNkFMOWJ2d0luSWkranJiSTlCL1ozaGFHY0ZzWmpGT1lpSWlJaDZrbVVQenRCMUY0aDZIRTBEWFQxNmpxNExDYWw0NVQvZjZMb2JSRVJFOTRUOHdoSzg4cDl2OE9rN3ErQTdsTUV1SXFMdXdOek1GRys5dEF4VHhvM0F2aU9uY1RvbUFkWFZkYnJ1RmhFUkVSRnBpWUV1b3J1bnh3YTZLcXRyOFBFM1c0WG50amJXZU9hcEp6QjhxRGVzTEMxMDJETWlJcUtlbzZpNEJIR1hFdkh0K2w5UWVPc1dBT0IvWDIvRlQxKzh6aktHUkVUZFNJQy9Ed0w4ZlhUZERTSWlJaUlpb202bng5YTcrR05QbUZDdTBNYmFHajkvK3lVQ0p3VXd5RVZFUktRRkswc0xCRTRLd0MvZmZRa2JhMnNBalpsZGYrd0owM0hQaUlpSWlJaUlpSWlJMnRaakExMlI1eTRKajUvOXZ5ZGdibWFtdzk0UUVSSDFiT1ptWm5qMi81NFFucCtPU2RSaGI0aUlpSWlJaUlpSWlEVFRZd05kT2ZsRnd1UGhRNzExMkJNaUlxSjd3ekJ2TCtGeFRuNmhEbnRDUkVSRVJFUkVSRVNrbVI0YjZLcXBxUlVlczF3aEVSRlJ4MWxiV1FxUHE2dnJkTmdUSWlJaUlpSWlJaUlpemZUWVFCY1JFUkVSRVJFUkVSRVJFUkg5dlRIUVJVUkVSRVJFUkVSRVJFUkVSRDBTQTExRVJFUkVSRVJFUkVSRVJFVFVJekhRUlVSRVJFUkVSRVJFUkVSRVJEMFNBMTFFUkVSRVJFUkVSRVJFUkVUVUl6SFFSVVJFUkVSRVJFUkVSRVJFUkQwU0ExMUVSRVJFUkVSRVJFUkVSRVRVSXpIUVJVUkVSRVJFUkVSRVJFUkVSRDBTQTExRVJFUkVSRVJFUkVSRVJFVFVJekhRUlVSRVJFUkVSRVJFUkVSRVJEMFNBMTFFUkVSRVJFUkVSRVJFUkVUVUl6SFFSVVJFUkVSRVJFUkVSRVJFUkQwU0ExMUVSRVJFUkVSRVJFUkVSRVRVSXpIUVJVUkVSRVJFUkVSRVJFUkVSRDBTQTExRVJFUkVSRVJFUkVSRVJFVFVJekhRUlVSRVJFUkVSRVJFUkVSRVJEMFNBMTFFUkVSRVJFUkVSRVJFUkVUVUl6SFFSVVJFUkVSRVJFUkVSRVJFUkQwU0ExMUVSRVJFUkVSRVJFUkVSRVRVSXpIUVJVUkVSRVJFUkVSRVJFUkVSRDBTQTExRVJFUkVSRVJFUkVSRVJFVFVJekhRUlVSRVJFUkVSRVJFUkVSRVJEMFNBMTFFUkVSRVJFUkVSRVJFUkVUVUl6SFFSVVJFUkVSRVJFUkVSRVJFUkQwU0ExMUVSRVJFUkVSRVJFUkVSRVRVSXpIUVJVUkVSRVJFUkVSRVJFUkVSRDBTQTExRVJFUkVSRVJFUkVSRVJFVFVJekhRUlVSRVJFUkVSRVJFUkVSRVJEMFNBMTFFUkVSRVJFUkVSRVJFUkVUVUl6SFFSVVJFUkVSRVJQUTNWVlpTZ3ROaFlWcHZWMVZacVZHN0MxRlIyTE50bTliN3AzdERhVWtKaWdvS1dpd3ZLaWpBN2ZKeUhmU29lL2p0aHgrdzdvTVBXbTBqbDh1eDhkdHY4ZDMvL29lNjJ0b3U2bG5ua0VxbHFLdXRoVXdtMDNWWHFBZXJycXJDeWRCUWxkY1FJcUk3U1hUZEFTSWlJaUlpSWlMU2plMi8vSUpyVjY3QXlNUUVJLzM5TmRybTVKRWpPSDM4T0o1ODRRWFlPVHEyMmpZdE9SbXgwZEdZOTlCRG5kRmQ2Z0pyVnF3QUFMeTdiaDBNREExYmJYc3JQeC83L3ZnRDArYk1nWXViVzR2MVA2OWJoL3ljSEh6MHd3OUt5Ly8zNzM5amhKOGZsaXhmM3VyK1pUSVpDdlB6a1h2ekppcHYzOGI0cVZOeExqSlNvOWRoNytnSTEvNzlOV3JiMWZLeXMxR1luOTlxbS9pWUdDVEh4MlBhbkRsdGZnN2RTVlZsSlQ1NSsyMVVWbFJneGNzdm83Kzd1NjY3MUszZExpL0hwdSsveCtUZ1lBd1pOa3hZbm5QenBsYjdNZXZkRzJibTVwM2R2YnRLTHBmamRuazV6SHIzVnJuK1NtSWlRbmJ0Z3A1RWdnbUJnVjNjT3lMcWFSam9JaUpTUVM2WEl5L3JPaHhjT3VjUG8vVExseEFURVlwNWo2MkNvWkZ4cCt6elhpQ1h5OUVnclJlZTYwbjBJUktKZE5pajl2dmh2MnVFeDc3akF6RTZZTHJHMjhhY09vS0xwNDhMejFlOC9sR245bzJJaU9odU9MaGpCeUtQSDhkVEw3NklBUjRlYmJaWERKNnJzL3o1NStIaDVkVnFtK3RwYWZqeHM4OHdmdXBVekY2MFNLdiszaXUyYnRpQXBMZzRQUGY2NjlEVDA4TzZEejdBd01HRHNlelpaOXQxSHpWbjhXS3NlLzk5SE55eEEwTjhmR0JzWXRMbU5yYjI5cWk4ZlJ2ZmZmd3hubGk5R24yN01KaWc3WG5YazlYWDFlRktVaEs4UjR6UWRWZlVNakEwUkhaR0JuNzUrbXM4KzlwcnNMYTE3ZEQrOG5OeUVIbjhPTXBLUzFGY1dJamlXN2ZRME5BQUFMQ3l0Y1g0cVZPeGMvTm1qZlkxSVRDd3pVQlhkNzJtVkZWVzRzQ09IUUNBby92MzQraisvVnJ2WStUWXNWajgrT09kM0xPMjdkNnlCWlVWRlFDQVE3dDM0NWxYWDRWWWZQY0xTclVXb00zTnlzSzNUWmx4aTVZdHc2aHg0MXBzdi8yWFgzQXhLa3FqQUd4Y1RBeTJiZGdBTzBkSHZQVDIyeDNxdDFoUEQxV1ZsZGp5NDQ5NFl2VnFEQnc4R0FEdzVYdnZhYldmb05tek1XM09IS1ZsYmYyLzJ4Wk4zb3VPMkwxMUsxSVNFckR5NVpkaHBlTGFrUlFYQjVGSWhLRyt2bmV0RDBSMDcyQ2dpNGhJaGRURUMxai92emRoNzlRWHZ1TURNU3BnT3N6N1dHcTluNVQ0Y3dqZHVSRloxOU1BQUVhbXZUQjM2Y3JPN202UGxaK2RnVS9lZUZwNC91Ym5tMkZwYmFmREhyVmZXbEtzOExqdlFFK3R0aTNLejFIYW5vaUlxTHRMakkxRnhOR2ptRFpuanRiQmhrR2VuaENwR1BUczFhdFhtOXYyR3pRSTArNi9INkY3OXNDMWYzLzRqQnlwMWJGN3VyUGg0WWlQaWNITUJ4NkFnN016QUdEbS9Qbll0MzA3VGg0NWdzbkJ3VnJ2MDhIWkdXTW1URUJwY1RHcUtpczFDblI1K3ZqZzhlZWV3Ni9mZklNTlgzeUJ4MWV0NnBLZ1UwZk91LzluNzd6RG1yemFQLzVOQ0h0dlpHOFFWSVlEQnlxaTRGYXMyenJxYU90bzdhOUw3ZHZ4VnJ2WGE2dFdxOVpkOThDTmlneVZMUWpJRUZDV0lIdnZBRWwrZndDUGVjZ2dDUUZIeitlNnVLNmM4NXlWbkpPSFBPZDc3dnQrMVdocmJjWFdqejlHVzJ1cmdEWFV5NFNXamc0V3IxbUR2My8vSFlkMzdjS0dMVnNrV2tPaTBOVFdSbVY1T2JSMWRhR2dvSUR5MGxJc1hyTUc5czdPME5EVXBNcU44L1BEOUhuelJMWWo2UWEvclBlVTJ1cHFmTDlsaTlneXZabTN3T1BIMFZCWGh3bFRwMEpSU1VtbU5rdzc3eEg5U1VSSUNCNG1KTUI1MENBWW01cml6cTFidUJFWWlHbHo1L2I3V0xwb3FLL0hrZDI3MGNwbVk5S01HVUpGTGdEd0dERUNEMkppa0o2Y2pQYTJOckFVRlVXMm1SUVhCd0R3bE5BS1ZoeHE2dXBZK2Q1NzJQbjk5emk2WncvZS9maGptRmxhQWdCR2pCMExyN0ZqcWJMMXRiV29ycXlFcFkwTndIZXdZYWNZTjVnYVdsb1k0ZTB0a0orZWxJU1NvaUw0VHBzbXRGN285ZXV5dmlXSkdUSjBLT0tqb3JELzk5K3hidE1tYU92b1VOZWFHaHVSbnB3TVcwZEhhT3ZxOXZsWUNBVENxdzhSdWdpRVY0elk4Q0NjUGJDZGx2ZnJzVnN2YURTdkw5R2gxd0FBSmMveWNmM01RVGdQR1M2VDBNVmlzU2lSQ3dBaWIxM0VNTzlKTUxPeWw5dFlKYUd1cGdvRjJSblFOemFGaWJsMXYvWXRUOXJiMjlCWVZ5djNkclgxRE9UZUpvRkFJQkFJcnl2c2xoWUVuamdCQTJOalRKZzZWZXI2eTlldDY1VWJMcC9KazVFWUc0dUxKMC9DMGNVRktxci9EbXY1K3JvNlhMOXdBZnFHaGhnN2FSS1ZQOHJIQjdGMzd5TDQ4bVVNR1RvVWVnYjAzelhTbk9qUCtPSUxzZGV0N2V5d2J0TW1BQjJDNWZKMTYvRFAzcjFvYSt1dzBBKy9jVU9nVG1sUmtjaHIycnE2OFBEeWttaHN2VjEzcnhvOEhnOXRyYTB2ZWhnU1llL3NqREcrdm9nSUNjSDlpQWlNOC9jWFdIZkMxbUZpYkN3U1kyTUJkRmlHZmJOakI5VFUxZkhPUng4QkFGSWVQRUI2Y2pJc3JLeG9JcGU4a2VXZW9xeWlJdEtWV25weU1tcXJxMlVlVDJoUUVCNG1KTUIzMmpSTW5qMWI1bmI2bTdTa0pGdzlleGJhT2pxWXYySUZWTlRVa0oyWmlUdTNic0hBMkZpbzJOTFh0TGUzNCtpZVBhaXVySVRueUpFQ0ZrLzgyQThjQ0EwdExUVFUxU0VqTlZXa0pXVlRZeU95MHRQQllERGdNV0tFWE1hcGIyaUlKV3ZXNE9ET25VaDk4SUFTdXJTMHRXRnVaVVdWdTN2ckZxNmRQNC92ZHUwU0s4VHhvNm1sSlhRZFZWZFdvcVNvU09RYTZ3K2h5OTdaR2ZPWEw4ZXBnd2R4Y01jT3JOdTBDU29xS2dDQWhPaG90TGUzSXpzenM4Zi9ZNVkyTnRqUWcvQk1JQkJlZjRqUVJTQVFDTjJvcTZsQ2VtSU1sWFoyR3c1VEt6dVoybkp3OWNTd3NYNkl2eGNNb01QSGZPQ1JYZGp3NWZZK2NkSEg0L0ZRVWZvTUpZVjVLQzdJUmZIVFhEek55VUJ0VlFVQVlQU2ttWGhqeGZzQWdJZHg5M0IwNXpkeUg4TW5QK3pyTXpFdC8zRTY5bnovcWR6YkpXSXhnVUFnRUFpU0V4RWFpb2E2T3N4Y3NBQUtDZ3I5M2orVHlZVGZqQms0dm44LzdnWUh3My9Xckg0Znc0c2c3UHAxdExMWjhKazhtZmE1TTVsTVRKZzZGYWNPSHNUdHExY0ZYSlVKMjR4UGlvdERRMzA5Um80YkovRm1LUUFCRWMzSjFSV2J2LzBXR3AxeFlZSUNBMFhXRlhiTjJzNU9ZcUhyUmE4N2duaW16SmtEQnhjWE9BOGFCS0REMGhBQTdvV0VvS0d1amtwM0VSUVlDRk1MQzdnTkd3WUFVR0M5dU8wcFdlNHBLcXFxbUxsZ2dWRExuOXpIanlrcnJKNDI2THV1TTVsTS9MQm5EMkx2M2NPdFM1ZmdNSEFnUEwyOEtDRlFHZ1o1ZWtKUml1KzFQRWhQVHNieC9mdWhxS1NFRmV2WFUvZUVaZXZXNGM4ZmYwVGc4ZU1BSUJleHE3R2hBUlZsWlJLNVRMM3d6ei9Jejg2R25aTVQ1aTFiSnJZc2s4bUUrL0RoaUFnSlFYSjh2RWloSy9YQkEzRGEyMkhuN0N4Z2FaU2FtQ2l6cTFGSFYxZXMvZlJUV052Ujl4N2EyOXRSWGRIeFBOL1EwQUFBS0M4dEJhdnpPMk5vWWlKVGZ5OExIbDVlS0NrcVF2aU5HemgxNEFEZTJyQUJIQTRIRWJkdlExTkxDK1A4L0VUV1piUFp1SDMxS2xSNllVVktJQkJlSDRqUUpZWlBsZ21QcjdMc3ZjL2g1alZlN3YxeHVWejg4UEVLVkZjSUJpVDl0MjdDaXBxRDdqQ1pUS2lvcVVOTlhSTW1GamF3c25PRzIwaWZWOVlGR3VIRkVuZm5CcmlkZnVBQllPTE0zZ1hPbnJIb2JhUWxSS081cWVOSGFkN2pkQ1JFM01hd3NhSi9zSW1qcXJ3RU5aWGxxS3VwUkYxTkZhcktTMUJaVm95SzBtZW9LaThCcDcxZFpOM01od2t5OVVrZ0VBZ0VBb0VBZER5elJJZUhRME5UODRYR3pCams2UWxOYlczRTNMMkxTVE5tU0J6L2hUK0d5NFBZV053TERrWlZSUVVNakkweGVmWnNEUEx3UUh0YkcyNWR1WUxFMkZnMDF0ZEQzOGdJRTZaTUVlcWlxcnF5RXBHaG9jaE1TME5WUlFVWUFBWllXR0RDbENsd2NYTVQyMzlSWVNGQ3JsMURmblkyT0J3T2pFeE1NTUxiR3lQSGp4YzRFTVZ1YWNIOXFDZ29LU3ZEWFlnRndlQ2hRM0g1OUdrazNiK1A2ZlBtUVozUERlVE1CUXNFeW1kblpxS2h2aDR6Rml5UWVrTzh2YjBkRVNFaEdEVitQSlJWVktnTmJVQzRxN1pUQnc4aU1UYTJWMjdjZXJQdVhzVTVGMmNOeGY4NVNqdVdvb0lDM0xsNUV6bVBINk9ocmc1S3lzb3dNVFdGLyt6WlBicUM1UEY0T1B6bm44aElTWUc1dFRYZS9lZ2ptbVdtb3FJaUpYSUJnTStVS1FDQUJ6RXhhS2lybzlKZEJBVUd3dGpVVkNDL3BLZ0k1U1VsQUlDbk9Ua0FnTXkwTkdnV0ZnSUFOZjkzZzROeE56aFk3SmlsUVpaN1N0Q0ZDM2lTa1lIMW16ZFQ0aXVQeDBONWFTa0dEaGtDUUxqUURIUllxelEzTlZIWEdRd0dxaW9xY1BIRUNRd3dOOGZTdFdzUmR2MDZ3bS9lbFBxOS9IZlFvSDRWdW1MdTNzV2xreWVob0tDQUZldlh3NHpQQWtsSFZ4ZXJQL2dBKy83M1A1dy9kZ3lWWldXWUhCQWdVOHd1THBlTHFMQXczTDU2RldOOGZYc1V1dTdjdkltRTZHZ1lEeGlBWld2WFNpU21lbmg1SVNJa0JJOGVQa1FybXkzVStqanAvbjBBZ0tjUWtmN1lYMy9CenRrWnN4WXNnSW1abVlUdjdEbmRSUzRBS0NzdUZvalg5ZnMzencrc3ZzeXVUU1ZsU2tBQUtzdktNSHJDQkFBZDM0K2E2bXBNbXpzWDQvdzc5Z1V2blRvRmN5c3JEQjAxaXFvWEZSWUdBSEt6ckNNUUNLODJST2lTZ1lqZ1MzMGlkS1U5aUJJcWNoRjZoc3Zsb3FtaEhrME45YWdvTFVKcWZDU3VuemtJVjg5UkNGaTJIanI2dlF1SVMvajN3R2x2UjlUdHkxVGEydEVWTms2REJNcEpLc0tLNHRTK1gzQnEzeTg5bG1NeW1majVDTjNOeTdYVEI1QWNlMGZxUHRVME5LRnJZSVNXNWlhb3FKSVRUejNSbXptK2Zla0VibDg2MFc5OS8zdzRDRXh5c3BsQUlCQUkvVURla3llb3I2MkYxN2h4TDlTcWhzbGtZcENIQjZMRHc1R1RsUVY3WjJlcDZvY0ZCU0VpTkJUbVZsWm9hMnREV1hFeC90bTdGNnMvK0FEM2dvT1JuWlVGU3hzYnNGZ3NsQlVYNC9TaFExQlZVNk0ycjd2WXYzMDdLc3ZMb2FPckMwc2JHOVRYMXVKcFRnNk83dG1ERmV2WEM1VHZJaVV4RWVlT0hJR0dsaGJNcmF4UVYxdUxvb0lDWER4NUVzK2VQc1c4NWN0cDVUTlNVOUhLWm1Pd3A2ZlFqVmNXaXdYbndZUHhJQ1lHYVVsSkVsbE5NQmdNbVRiREh6MThpQnVCZ1lpNWN3ZUxWcTJDdFgzZnUrU1d4N3A3bGViYzBkVVZQQzRYang4OW90TENrR1lzNmNuSitHZnZYbkE0SEJnWUc4UEcwUkVOZFhYSXo4bEJRVzV1ajBMWHRYUG5rSkdTQW4xRFE2eDg3ejJKM1kveUpDcjFuTVNZR0FGeDU5S3BVOVRycmsxOVJ4Y1hEQllUVCt2OHNXTlM5U3ZMUGNYS3pnN2hOMi9pMXVYTGxNVmFhVkVSV3RsczJIUitMNFFKelFDUW1acUs1cVltZ2V0emx5MkRpNXNiVkZSVVVQenNHVlJVVmJHSlQrUzRkL3MyZFBYMWhWb043ZCsrSGNXRmhWQ1NNYWFYdExTMXRlSFN5Wk80SHhrSlZUVTFMRiszRHJhT2pnTGxURXhOc2U2VFQzQmd4dzZFMzd5SjNNZVBNVy81Y2hnTkdDQnhYNW1wcWJoeTlpektTMHBnYm1VRlYzZDNzZVVmUFh5SW9NQkFhR3BwWWVYNzcwc2NOODdjeWdxR3hzWW9MeTNGbzRjUDRUWjhPTzE2WFUwTmNyS3lvS2lrSkRTZW0rL1VxYmg3K3piKytQWmJqUEQyaHYvczJiU0RCOTNadjMwN25tUmtVR2xob3BXcGhRV1ZMNHZyd3VMQ1FyR1doZEs0dCswckdBd0dsbmFPbzVYTnhxM0xsNkdtcm82UjQ4WUI2RmhyVVdGaEdEWjZOQ1YwOFhnOFJJV0hRMVZOVGV5OWdFQWcvSHNnUXBjTTVHYW1vdWhwRGt3dGV6YVRsb1o3TjBXN2VTQklENC9IUTJwQ0ZKNmtKMkhwaHMvaDdEYTg1MHFFZnowUG9rSlFWMU5GcGYwQzNueUJveEdPeDBnZmlZU3VvV01td2NUY0NzWm0xakMxdE9sUjhKWFZjclNrTUErL2Z2YU9USFY3aTZ4anpuNlUzQ2N1RUFrRUFvRkFlTjNKeWNvQ0FLR2JtWkx5NWNhTllEQVlVRk5YaDZtRkJZYU9HZ1gzRVNPa2R1dHM2K0FnczlDVkdCZUhqN2R1aFk2dUxyaGNMdjdadXhkcFNVazRzWDgvQU9EL3Z2Z0NoaVltNFBGNE9IWHdJSkxpNG5EdjltMEJFY1BVd2dJTFY2NkVGZDhwL0d2bnp1RnVjRERDYjk0VUtYcGNQSEVDc3hZdXBGbnlQSHI0RVAvczI0ZjdrWkZ3ZFhlbjFYM1NLWGlJKzl4dEhSM3hJQ1lHMlJrWlBRcGRpb3FLTXNkSkcrenBpZFVmZklBVCsvZGo3MisvWWRMTW1aZzRiWnBNYlVtS1BOYmRxelRucXpkdVJDdWJqUzgzYnFUU3dwQm1MTmZPblFPSHc4SDhGU3N3YlBSb0tyK3VwZ1lOOWZWaVA3dTRpQWpjdTMwYjZwcWFXTDF4SXhVdkt5SWtCRmZPbktIS2pmTHhRY0JpdWpjTUhvOG4xWGQ3eXB3NW1Cd1FBQURZK2YzM0tDb293Q2ZidGtIZjBKQXE0K0hsQmVmQmcrRStYUFF6Zms1V0ZpMjJrU1JJZTA5eGNYUERzTkdqY2VmbVRUaTV1c0xXMFJGWjZla2RiWFVLaDlXVmxYZ1lINC94a3lkTE5BYit1U2twTElTSnFTa2xsSEM1WE9Sblp5UDh4ZzNVVmxmRGIrWk0ybWZMNVhMQllEQ2tja2NxSy9uWjJUaHo1QWdxU2t0aFlHU0VGZXZYMDRTcm43LzRBcFhsNVpSQVkyaGlndmMvK3d6SDkrOUhkbVltdG0vYmhoSGUzdkNaTWdXNit2b2krNmtvTGNXVk0yZVFrWm9LTFIwZExIanJMWGlPSENsMlRaVThlNGFUQnc1QVVVa0pLOTk3VDJ6N3d2RHc4c0t0eTVlUkhCOHZJSFFseDhlRHgrUEIxZDFkNkQxMGNrQUF2TWFOMFUyd1lnQUFJQUJKUkVGVXcvVUxGeEJ6OXk2UzQrTXhhY1lNalBMeEVTclNqL0x4d2NBaFE1Q1psb2FzdERTaDQybnNkRmNJQUsyZGNmc2FHeHNwMTRYS25UR3RSS0dwcFlWUm5aWlMvS1FrSktDNHNCRCtJbUowM2JwMFNXeTdmY1d6cDAvQmJtbUIvNnhaMUh0cjZ2d00rQzBCVXhJU1VGNVNnb25UcC9lN3EwNENnZkJ5UW9RdUdZa012b1Q1cXorVVczdEYrZG5JeVVpUlczdXZLL1l1YmpBMkZmeXh5bVkzbzc2bUdnVzVXV2hxcUtOZGEybHV3cEVkMi9EdWxwOWc3ZURTWDBNbHZJTHdlRHpjdVg2T1Nsdlp1OEJwOExBZTZ4a09NSmY3V01xTEMwVmVzM2YxZ0ptMVBiUjFEYUJyWUF4ZEF5UG9HWmlBeStYZ256Ky9wOG90WHJ0Sjd1TWlFQWdFQW9Idzc2YmsyVE1Bd0FBWlhES1ptSmxCVlUwTkxCWUxyYTJ0S0NzdXh1TkhqL0Q0MFNNOFRFakFzclZycFhKblpkdzVodEtpSXFuSE1tbkdET2gweGxaaE1wbVlPSDA2MHBLUzBOVFlpTm1MRmxFeFR4Z01Cc2I3K3lNcExnNEZlWGtDN2J6NXpqc0NHNjdla3liaGJuQXdDb1dVNzhKcjdGaU04dkdoNVEwY01nUVRwa3hCOEpVcmlMMTNqeVpTRkJVVUFBQUdtSXYrM1dscVlRRUFlTlpaVmh4cTZ1cGd0N1JJZkpML2kxOStnU2FmaTBLSGdRT3g4ZlBQY1dUM2JxajBzTWtxRDNxejdycDQxZVpjRXFRWlMzVmxKWUNPdWVOSFMwY0hXam82SXZ2SXljckN4Uk1uS05GQTMrajU0VGtMR3h2NGRvcWNvZGV2QzYzUDZ4UmZKSVhCWUlEQllLQ211cHBhOTB3R2c3bzNaS2FtVW5HOUhqMThLTEtkcmpMU0lNczlaZGJDaGNqT3pNVHBnd2Z4ZjE5OWhkVEVSQmdZRzhPNFUvVEpURTNGOVFzWFlHSnVEaWNSbG5uQ2FHcHNSRzFORFp6NTFnU1R5Y1RxRHo3QXFRTUhFSEx0R2t6TXpHaFdSVzJ0clFMaVM4cURCN2g1OGFMRS9mWUlqd2NyZTNza1JFZUR4K05oeU5DaG1MdHNHVlJVVlh1c3FxNnBpYmMvL0JCM2J0MUM4SlVyaUxsN0YvSFIwZGp5M1hmUTFOYW1sVzFwYnNidHExY1JGUmJXOFgyZE5nMCtVNlpJSk5BZjM3OGY3SllXekYreGd1WkdVVks2aEs3TTFGUzB0TFRRN25GSmNYRUFJTlN0YVJjNmVucFlzbVlOeHZqNjR1cVpNN2h5NWd4aTd0ekJqQVVMYU80OUFWQ1dlYzFOVFNLRnJtMGZmeXlROS8zbXpkVHJSYXRXaVgwL0dscGFRZzhqbEplVW9MaXdVT1JCQlg2aFMrN3JDTUFuMjdiUjBvbXhzZEF6TUlDTmd3TSszcnFWRXRRQm9MSzhIQUR3TkRlWHlqT3p0TVNFcVZNeHh0ZFhydU1pRUFpdkxrVG9rZ0tXb2hMYTJ6cE9UenlJQ3NYMGhXdWdwcUhaUXkzSjRMZm1ZckVVMGQ3ZUpwZDJYemM4UnZuQ3kyZXF5T3M4SGcrUGttSng1Y1ErbEpjOEZ3cmFXdGs0Ky9mLzhQSDNlNGw3TDRKSU1oN2VSOG16ZkNydC84WlNpZXB0L3ZtZzNNY2l6bldkaXFvYVB2eG10MEIrU1dHZTNNZnhiK1kvMjZWemQvTDloOCtERzQveG00M3gwK1pKWFBmTzlYT0lESDcrSUNGdDMrUytSaUFRQ0lUK29xYXF3L0pkVzA5UDZyb2ZmdlVWTGMzbGNwRjgvejR1SEQrTzlPUmtSTnkrVGNYaWtBVHRUdEdpcHJwYTZySFlkOXZzTithelJPZ3VOblFKSUsxc050cmIyNmxUOUFDb0RYeE9lenVxS2lwUVVWYUc4dElPZC9UdDdlMW9hMjJGb2hBM1lzUEhqQkU2cnNHZW5naStja1drU0NIT01rR25jMDVxT3N1S2c4RmtRbHRYdDhlNEpvbHhjYWl0cm9hcWtFMXNYWDE5YlB6OGMwcUE2RWswRTNYZDBkVlZwTVZTRjcxWmQxMjhhbk11Q2RLTXhkTFdGcm1QSCtQTTRjTUlXTHlZZW8vaXFDZ3J3N0cvL2dLUHg4UFNkOTZCaGJVMTdicVZyUzBWSjRsZjZCSTIxOEx5RW1OamtSZ2JTNlg1MTBJU1gzNVFZQ0JzSEJ3d3h0Y1hSL2ZzUWJ1WW1NVGRrU1ora1N6M0ZHVVZGY3hmc1FMN3QyL0hrZDI3a1orZGpVa3pabERYUjR3ZGkzc2hJYmgwOGlRKy92cHJzWEdpV3BxYktWRzNwRk5zWXlrb0lPL0pFMXE1MFJNbVFFMWRIVnJhMnJScjdKWVdLSFFyMzl6VVJLMEplV0ZpYmc1Vk5UWE1XcmdRSGtMaVZJbUR3V0RBWi9Ka0RQYnd3TlZ6NTZCdmFDZ2djc1hldTRlYmx5NmhzYjRlN3NPSFkrb2JiMUQzTjBrd3RiQkFUVlVWb3NMQ01HVG9VS210Vi9VTURHQmxhNHY4bkJ5a0pTVmhhS2VvVlZsV2hzTDhmR2hxYVFrSXhzS3dzclhGK3MyYmtSUVhoeHVCZ1RpMGN5ZWNCZzNDN0lVTGFZSnhUM3oxMjI5aXJ5dXJxT0RVUWNFOUNVNW4zSEZwcmFXRjBSZnJpQjlPZXp1dVg3aUFocm82YlBuaEIrcFFRaGZQbmo0RjBDRkMxMVJYUTBkWEYvcEdScGpTYWYxSklCQUlBQkc2cE1MS3poblpHUjBuaHRwYTJZaTdjd00rMCtmM3V0Mkd1aG9rUm9kUmFYTWJCK1E5VHU5MXUvOUdHQXdHWER4R3d0N0ZIWHQvM0lMOEo4OC94OUtpcDBpT3ZRT1AwZVMwQjBFNHR5NDhGeGVzSFNTejVpSkl4dGIzRnFLeHZyYkhjajkrdkVKb2Z2YzRaZUk0ZitnUDZ2VzRxWE5oYUNLYnhaMmVnYkZNOVFCQVZVMWRxdnFxYXVweTY1dEFJQkFJaEw2a2xjMEdBQ2pMNlBhT0h5YVRDUTh2TDdTMXRlSDhzV05JaUk2V1N1anFpa1BUMXVuS1NSclV1c1ZyNFhmMTFUMmVDcjlMSkM2SEEvQnRWR2VscFNFMEtBaFBjM0tvVFVWK2VEemhFWXBFQ1RaZGxqVk5qWTIwL0pibVpnRGlYVlIxV1IyMHRiV0J3K0dJaldWVldWNE9LMXRiVEgzakRaRmxBQ0F6TFEyTkRRMFN1VUlUNXY0cU1qUVVqZlgxR0RsK3ZFaXJJWDZYZEtLUXg3cDcxZVpjRXFRWnk3emx5M0Yweng0OHljakFiMTkvRFh0blp3ejM5c1pnVDArUmxwUkg5K3hCVTJNalppNVlBT2ZCZ3lVZVYxZThxdmIyZGdSZnVRSWRYVjBCYTdhZ3dFQ1lXbGpRTEsvMERBeW9jY2RGUk1ETXlnclA4dk5SVjF1TEsyZk9RRXRIQjUvLy9MUEFaeHg0L0RoU0hqem9VUkRvQ1ZudktYWk9UaGp0NDRQSVR1dWpFV1BIVXRlWVRDYW16cG1EWTMvOWhhandjSXlkTkVsa093VjVlZmo3OTk5cGVaRmhZWWdNQ3hOYVB2YmVQYUg1ZTM1NUhndjZwNzE3SllyWkp3ME45ZlZnb01OQ1MxYjBPOTBkQ3Z1KzNMcDhHWTMxOVRBME5zYm9DUk9rRXJtQWpqaG5OVlZWZVBiMEtVNGVPSURsNjlaSkxmWjRlSGtoUHljSEQrL2ZwNFN1cFB2M0FRRHVJMFpJYkgzTVlERGc2dTZPaXJJeTNMNTZGVmxwYVhpU21TbXgwTVZnTUtDdW9ZRmFFZUtybW9ZR1RZam5oOU1wQ1BmazJsQVNSbmg3eTMwZDhaTVFFNE82bWhwNGVIbEJXOGovaXV6TVRNb1NPU2t1RGo0U3VnSWxFQWovTG9qUUpRVURMRzBwb1FzQW9rS3VZUHkwZWIwK0hSRWRlbzFtd1RYQXdwWUlYYjFFU1ZrRlN6ZDhocDgycmFhczhBQWdMVEdhQ0YwRW9hUWxSS0VnSjVOS1QxdXdtbnJONC9GUTlEUWJabFo5SDJqN2RZWEQ0WURMNWZaWVRwSXlQUkVkZW8xNjdUN1NSMmFoaTBBZ0VBZ0VnaUJkVnNRY0RrZms1cHEwdUF3Wmd2TUFLanBkRTBsSzE4YStPRUduTDNrWUg0OFRmLzhOWldWbGpKazRFVmEydHRBek1JQytvU0crK3VBRHNYV1pJcDRodStLdmRJODMwclVaTE83Wms4RzM4U3BLYkFFNjRyMlVsNVRBdlFkckxxQkRZRk5UVnhkNWZmLzI3ZERWMThlQ3Q5NFNjSCtWbFo2T3h2cDZPQXdjaURsTGx2VFlsemo2WXQzSlFuL091YnpIWW1Ca2hQLzc4a3M4VEVoQTdOMjdsTnRRRTFOVHJOaXdnUktaK0RFeE0rdUlNWldRQUs5eDR5UWVvOCtVS1FDQXB6azVDTDV5QlRhT2psUmVGMEdCZ1RBMk5SWElCenJjcEZWVlZHRGEzTGw0bHArUHVVdVg0c0x4NHpoOThDQSsrdnByZ2JGMmlaYmRCVXRwNmMwOVpkaVlNWWdNQ3dOTFViRkRIT1hEMWQwZHBoWVdDTDErSFNQSGp4ZjVPWnBiV2VIZFRqZDFZVUZCeUVwUHg2cU5HMm5saysvZmg1MnpNODJ0V3hlWFRwNUVTVkVSVnF4Zkw1RXJRVmtSMXJlc0NMdW5iZm51TzBTR2h1TE9yVnZZL2ZQUGNIUjFoZitzV1FJV2hhSlFVbExDaWcwYnNQTzc3NUNlbkl5clo4OWk1b0lGVW8xcnlMQmh1SHo2TkI0L2VvVG1waWFvcXFsUlFwYzR0NFg4dExMWmlBb0x3OTNnWURRMk5NQnAwQ0JNbmowYlpwYVdQZGJ0c2xyc1d0dmZiOWtpdE56U2Q5L0ZZRTlQa2YwRFFIMXRMVUtFdUJidHNoNFVkcTAvNFhBNENMMStIU3dXUzZpRlZtTjlQYkxTMHVEaDVZWDYybHBFaFlWaDdNU0pZcTBqQ1FUQ3Z4TnlWNUFDY3hzSG1sdkJxdklTcENmR3dOVnpsTXh0Y2pqdGlBNjVRcVVaREFhc0hWMFFIWHExMStQOXQ2TnJZQXhudCtGSWpZK2s4Z3B6SDcvQUVSRmVWbmc4SG02Y1AwcWxuZDJHdzliNStZbkZoL2Z2NGRqT2IyRTMwQTArMCtmRGVZam9vTWVFMTU5N055NUEzOWdVTGg2U1BlQVFDQVFDZ2ZBNm9kcHBGZFBjMkNqZ2JrcFcyanMzaGFYZDZHL3NERTdmMjgxdFdibDk3UnA0UEI3ZWZQZGRPTG84andYY3Ria29qcGJtWnFIdXRJb0xPOXl2Nnh2VHJidVZWVlRRM05RRWRrdUx5QTFzZGtzTGdJNU5lbkZpVVBMOSsrRHhlTEJ6Y3VweG5JME5EZEFUNFM2eG9hNE91WThmQysyTHcrSGc2cGt6VUZSVXBJbGNsZVhsVUdDeEJOeFM5VVJmckR0WjZNODU3NHV4TUpsTXVBOGZEdmZodzFGYVZJU0xKMDhpSnlzTFo0OGNvUVFXZnVhdldJRkRPM2NpUHpzYnB3NGN3TkozMzVYcW9HOUdTa2NjY2x0SFI0bnJjTGxjM0w1NkZRT0hES0ZjZGJKWUxLeFl2eDRKMGRIUU16Q2dYSGwyMGZXZXUrY3pHQXlwcklGNmMwKzVmdjQ4bUV3bTJscGJjV0wvZnF6OTlGTktNR013R0pUUUl1NCtwNnFtUm4xVzE4NmZoNWFPRGkydVYwTjlQWkxpNHBDUmtvTGw2OVlKeEovcUVvUWRYRnlrdnArK1RDZ3FLY0ZueWhTTUhEOGVkNE9ERVJFU2dsMC8vQURud1lQaFAzT21SSEczZEhSMXNXemRPdXo3My84UUVSSUNBeU1qQWF0Q2NhaHJhTURSMVJVWktTbEllZkFBNWxaV0tDc3Vob21wS1JVUFVSVGRCUzViUjBkTURnaUF0WjJkUkgwL3pjMUZaVmtaQU5EY3hrNTc0dzNxUGRUVjFPQ1hidTZBdTlPMW5pdkt5bWp4dHJvajdscC9FQjhaaWVyS1Nveno4eFA2ZmIwVEhBd09oNE9obzBhaHVha0pSL2ZzNmRFNmtrQWcvRHNoUXBjVUtDaXdNR2pZYUNURjNLSHlJb012OVVyb1NvNjlpN3FhS2lydE5HUVlWRlRVeE5RZ1NJT2xyUk5ONktxdmxkNS9QK0gxSnlrbUhNVUZPUUE2SGtLbXphY0hjdzI1ZkJJQWtQMG9HY1VGT2Zqc3R5UDlQc1pYblcxN3pnbk5MeW5NdzYrZnZVT2xQOTkrRExvdnNkdSt3dHpIdUhycWIzQzVIUGpOV1FxL2dLWFV3LzZ2eDI3SjNPNlVlVzloeXJ5MzVEUktBb0ZBSUJENkRnTWpJK1JrWmFHaXJFeHVna055NXlsNVN4c2JxZXAxYlFSSzR2cXVMNmpvakZkaTNtM1ROVHN6VTFoeEdtbEpTVUkzWFdQdjNnVUEydVkyMEJGL3E3bXBDVFhWMVZRY29lNVFjYXpFaUVnY0RnZVJvYUhRMGRPallpdUpvcTJ0RGExc3RrajNaR2xKU2VEeGVFS3RDY0tDZ2xCYVhJenA4K1pSTHJvYTZ1cncremZmd05UY0hPOSs4b25FcnIrQXZsbDNzdENmYzg0dktBbHpSZG1ic1FDQXNha3BGcTFlamU4M2IwWitUbzdRTW9xS2lsaXhZUU4yZmY4OVVoTVRjZW5VS1FRc1hpeFIrNjFzTnVJaUlzQlNWTVFnRHcrSjZnQkF4TzNiS0MwcXdyeGx5MUJiVTBQbHE2bXJVeHZiUC83blAwTHJkczlYVWxiR056dDJTTnkzclBlVTZQQndQSDcwaUJyZnZkdTNjZVBpUlV5Zk81Y3FJNDNZeCtQeFVQcnNHV3djSEdqNUdwcWFlUGVUVDNCZ3h3N3MrZlZYdlAvWlp6QTJOYVd1dDdhMmdzbGt2dElpRno4cXFxcnduelVMWTN4OUVYN2pCcUxEdzdFakpRVXVibTZZOXNZYlBjYVpzN2F6dzV3bFMzRHU2RkZjUG4wYXVnWUdjQjQwU09MK1BiMjhrSkdTZ29meDhkVGE2TW1hSy96R0RVcmdzckMyeHVJMWF5U0s1OVhGdy9oNG5EbDhHQzV1YmdBQUhiNkRCZ29zRmlXV0M0c0QySjB1ZDRlVFpzeUEzOHlaQXRkUEhUeUl4TmhZa1hIc2VvcTdLQTlhMld6Y3VuSUZLcXFxbURCMXFzRDEwdUppUklhRXdOTFdGcmFPanVEeGVCaGdibzVibHkvRHhjM3RoZjMvSnhBSUx5ZEU2SklDRHFjZDNuNEJOS0hyY1ZvaXlvb0tZR1FxL2tTSEtPN2RES1NsdmYwQzBOeFkzNnR4QWgwL2pNcUtucUs0SUJlTkRYVm9hV3FFb3BJeTFEVzFZR2J0QUdOVFM3a0VwT3hPV3lzYmVZL1RVVlpjZ0phbVJxaW9xVU5MUnc4MmpvT2dvU1hjSjN0Zm9xSktkN1BCa1NKb0xUOVY1U1Vvekh1TStwb3FzRnVhb2E2aEJTMDlBOWc0RG9LS3FueUV5ZEtpcHlncHpFTjlUUlhhV3RuUTFOR0R2dUVBV0RtNFNQVVErREpUV1ZhTWtvSmNOTlRYb3JHK0Znd0dBNnJxbWpBd05vT0ZyU09VVmFSM3I5RGJ1V2xyWmVQYTZiK3A5REJ2UDVoYVBUOXA5U2c1RGtYNTJWUjYwdXczb2FwR1ArSDN5VExKWTBtOHpMeUk5OUhkclE2RDhmS3U5YlpXTms3KzlSTTRuSTc3eUswTHgxRDBOQWVMMzkwazA5b2xFQWdFQXVGVnhNTGFHbkVSRVNqSXpSWFloQlZIV2xJU2xGVlVZT2ZrUkQySGNMbGN4RWRGNGVhbFMyQXdHQmd2Ulh3dUFDakl6ZTBZazVRQ21ieFEwOUJBZlcwdGt1L2Zwd1NNeXZKeVhEbHpwc2U2MXk5Y2dKNmhJU1Z1Y0xsY2hGNi9qdlRrWktpb3FtSjBOMEhFeE13TXhZV0ZLSG4yVEtSQTFlV0dTcHkxd2IzYnQxRlJWb2JwODNwMndkOVFWd2RBZEJ5ZWh3a0pZREtaY08wbVlwUThlNGJRb0NEWU9EalFUdHhyYUdsaGxJOFA3dHk4aWREcjF6RnB4Z3l4L2ZNajY3cVROLzA1NTRwS1NsQlNWa1lybTQyY3JDdzREQndJTHBkTFBSdEtPNWFiRnkvQ2UrSkUybncrN1JTNGRFVlk3UUdBcHBZV1ZtellnRDIvL0lMbzhIRG82T2xKRkIvbjZ0bXpxSytyd3hoZlg3SHVMN3RUWFZXRndaNmVzTFMxUmNxREIwTExyUHYwVTFvNjVObzFaS1duQytRenBIeU9sdVdlVXBDWGg2dm56a0ZYWHg5K00yZUNxYUNBUnc4ZjRsNXdNT3lkbk9Ba2hiRFNSV1ZaR2RyYTJtQTBZSUNBYTNjVE16T3MvZmhqeEVkSHc5REVoSGFkM2RJQ0pTVWxLby9CWVBUSnZrOS9vNjZoZ2VuejVtSHNwRWtJdVg0ZDl5TWlZR3BoSVZTODZjN3dNV05RWEZpSXlOQlFITiszRCtzM2JjSUE4dzdYOXJGMzcrTEM4ZVB3bXpsVDZQM0l4YzBOeWlvcXlIM3lCUFcxSGZzWDdsNWVZdnNMQ2d5RWlaa1o1aTFmVG9sVmt0QWxTaDNmdng4anZMMHA5NUJtZlBmemh2cDZsSmVVQUFEcU8rL1A0aWpyTFBzeWkwRmhRVUZvcUt1RC82eFpBdmVKbHBZV25OaS9IMXd1RjdNV0xnVFFzYVpuTDFxRXZiLzlocU43OW1EOXBrMXlpVUZHSUJCZUQ0alFKUVU4TGhmV2pxNHd0M0dnWE9EeGVEeEVCbC9DbkJYdlNkMWUvcE4wV2t3Z1F4TnpPQTBaaHZpSVlKbkgrRGd0RWZIM2dwR2FFQWwyUzdQSWN0cTZCaGczNVExNCt3ZEk3TmUyK3liNC9OVWZ3c3VuNDhSRlhVMFZnZ1AvUVh4RU1OcGFCVjBsTUJnTTJEb1B3YlFGSzJGbDd5Snd2YTlvYktELzgxZlQxSks0TG8vSFExeDRFQ0pEcnRDRURuNllDZ3F3ZDNISDVEZVd3OHBlOGxNNlhiUzN0ZUpPMEhuY3Yzc1RGYVZGUXN0b2F1dkJ5MmNLSmdXOENSWkwrcE5aNHVhdFArclhWVmNpL1BwWnBEMklSbVZac2NoeUNnb3MyTHU0WThxOEZiQ3dGZTlHUlo1ekUzcjFOR29xTytKQktDbXJZT3I4bGJUcndZSC9VSy8xalFaZ3pLUlpZc2ZXMTFTVUZ1SEhUOTZTcUt3bzRhbzNsa2Z5cDd2UTlmSStpTFcxdGtKYjN4Q2xSVStwdk5UNFNPd3EvVCtzK21pYlVFdTB4dnBhdVk5RFZWM3p0UkcvQ1FRQ2dmRHE0VFJvRUJnTUJoNmxwR0NjRk1KVVVVRUJibCs5Q25VTkRSZ05HQUFHZzRIU29pSTBOalNBeVdSaTVvSUZzSE4ybG1vc2oxSlN3R0F3cERxaEwwKzh4bzdGN2F0WGNmSGtTZHlQaklTaW9pSUs4dk14ZHVKRWhOKzhLYmF1eDRnUk9MaGpCNHdHRElDbWxoYktpb3RSWDFjSEJSWUxpMWF0RXJCYXNuTnlRbUpzTEhLeXN1QTFkcXpRTm5NZmR6eWppckljeWNuS3dxMUxsNkJuWUNDUkM2OHVOM0NhV29MUFVJMzE5Y2pKeW9LTmd3UE56VnR6VXhPTzc5OFBKU1VsTEZ5NVV1QzNuZitzV1hqMDhDRkNybDJEMDZCQkVzZmNrWFhkeVp2K25ITUFHT1RoZ1FjeE1Uajg1NSt3dExGQmRXVWx0bnovdlV4akNRMEtRdmpObXpBMk5ZV0dwaVlhNnV0UlhGZ0lKcE9KcVhQbWlCMjdxWVVGRnExYWhXTi8vWVViZ1lIUTF0R0JCOStHZjVkZzF0N1dFZWJoN3ExYmlMMTNEL3FHaHZDZkpkM3prN2V2cjFBWGoveFkyOU5qSjNlSmQ5M3pwVVhhZTBwRldSa083ZG9GTG9lRHhhdFhVeHZ1ODFlc3dGKy8vb3F6UjQ5aTg3ZmZDclcrRVJkSHI2bXhFUUFRRVJLQ2lKQVFrZVhDYjl3UW12L1p1blVBZ0RsdnZvbVI0OFpKOUY1ZUJiUjBkREJueVJLTTkvZW5MRmdsWWNiOCtTZ3JMc2JqUjQ5d2FOY3V2TGRsQzdSMGRGQ1Fsd2NBR0RoNHNOQjZpa3BLY0hWM3g0T1lHSlFVRmNGaDRFQm82NGcvd0wxNHpScTREUnNtMVhOdFcyc3JVaElTd0dLeEVMQmtDWWFQR1lQL2JkMEtFek16YVBEZGY4T0NnaEFXRkNSeHUxMy9FeVNKQ2ZZaUtDc3V4cDNnWUtocmFNQjc0a1RhdFphV0ZoejU4MCtVUEh1R3lRRUJ0UDhWTmc0TzhKa3lCV0ZCUVRpd1l3ZFdiZHdJRlNKMkVRZ0VFS0ZMS3JwK2lIajdCK0RVM2wrby9QaUlZRXhidUZycUUvMEMxbHorczhGZ01NRHJkbUpIRXA3bFBVSGdzVCtSbDVVbVVmbmE2Z3BjT2JrUEQrOUhZT1ZIVzZHaEtidjdoNnpVQi9qbnorL1ExQ0RhRW8zSDR5SDdVVEoyYmZzUVB0TVhZUHJDMVRMM0p3MVBuenlpcFUwdHhMdm42S0swNkNsTzdQNFJ6L0tmaUMzSDVYQ1FsWktBckpRRWpQR2JqWUJsNnlYK1FaT1RrWUpUKzM1QlZYbUoySEwxdFZXNGZla0UwcE5pc2ZML3ZwYW83WmNCRHFjZE44OGZ4ZDBiRjlEZTFpcFIrY3lVZUZqWkR4UXJkTWx6YnFvclNoRis3U3lWdG5keFEySGVZM0N6TThEaGNsQlpXb1NuMlJuVTlla0wxd2dWaGcwSG1QZjQvcVNsdkxoUTdtMitqUEM0M1lTdWwxakFVZFBReE51ZmZvK1F5eWR4OC93UjZuOUNjVUV1ZG55OUVTcy8zQVpMTy9yYS9lLzYrWElmeDJlL0hZRyswUUM1dDBzZ0VBZ0VnaVJvNityQ3djVUZqOVBUVVZWUkFUMERBNG5xT2JtNm9qQXZEOCtlUGtWK2RqYVlUQ2EwZEhRd2NNZ1FqUEgxN1RIbVNYY3F5c3FRbjUwTnAwR0RhQnVCL2Nta0dUT2d3R0loN3Q0OUZCY1dRbHRYRjFObXo4WllQNzhlUlkvcDgrWmhnTGs1b3NMRGtaZWREUlZWVlF3Wk9oUyswNlpSMWdiOHVMcTdJL0RFQ1dTbXBxSzl2VjBnTGhhWHkwVjZjaktZVEtaUU4zRjUyZGs0OHVlZkFJQ0ZLMWRLNU5yc2ZtU0hDM2pqQVlLL094NG1KSURMNWRLc3VjcUtpM0h5d0FHVUZSZGowYXBWWUNvb29MU29DQzNOeldocWJFUkRmVDBhNit1aHE2ZUhzdUppbkQ1NEVCOTgrYVZFWTVGMTNjbWIvcHh6QUppMWNDRzRYQzR5VWxMd05EY1hKbnh1NnFRZHk2UVpNNUNlbkl6eTBsS1VGaFZCVTBzTGJzT0hZNXlmbjREN1EyRzR1cnRqeXB3NUNMcHdBV2VQSElHbXRqYnNuWjJSa1pxS2YvYnVCWVBCUUVKME5Hd2NIT0EyWWdUU0h6N0UvT1hMUmNhVUUwV1hxOHYrUnRwN1NrbFJFZjdldmgyTjlmV1lzMlFKclBqaUwxbmIyMlAyb2tXd2NYUVVLbkxWVmxlanBxb0tMQkZyWDgvQUFMTVhMWkpxL0ExMWRRaTVmaDBtcHFidzZoUzNiSG9wL0wyczZCa1lTSFVQWURLWmVQT2RkN0R6aHg5UVdWYUd3My8raWJXZmZJS0MzRnhvYW1uQlZJd1E1T0hsaFFjeE1SMnZlM0JiQ0FEdXc2V1A1NjJvcEFUL2dBQ1lXVnJDMnM0TzZjbkpLQzBxd2pRKzE1Y2FXbHFZUEdzV1JvZzQ2TkNkbHVabVpLYW1RbHRIaCtiZThtV2lzcndjaWl3V3h2bjUwYXl5S3N2S2NHenZYaFFYRm1MNG1ESHdGZUxTY1BMczJTZ3JMa1phVWhKMi9mQURscTlkQ3lNaC82c0lCTUsvQ3lKMFNVSFhwcWJIeUFtNGR1cHZLdDRUdTZVWjkrL2VoTGQvZ01SdDFWWlY0T0g5Q0NxdG9xcUdZV1A5YWYxSVEwellOWWxGTG43eW42VGpuMTNmNGQwdFA4bGtTZkVrUFFrSGZ2dENZcGVBUEI0UFlWZFBvNzI5RGJQZlhDdDFmOUpRWFZHS3gybUp0RHlud1VON3JKZi81QkVPL1BhRldPRk9HSkhCbDlCUVY0Tmw3MzNlWTltMEI5RTR0dXM3aVFTZ0xvcnlzM0g0OTYwWU1iNW5OeEV2bXFhR2VoemR1UTFQMHBQbDJxNjg1NmFwb1o1bWdaaWVHSXYweEZpaGJWZzd1bUxJQ09FL0tqZi9mRkNxOFVpQ0tHc3Nwb0lDTkxXRngxMW9xS3VoM1Q5RWxST0ZySlplM2VOc1NRT3ZtMFZYYnkyVnVydjJZRElWUkpTVURRYURnVW16bDhETTJoN0hkLytBbHFhTzA1YjF0ZFhZOC8wbldMcmhQNzJLMnlnSjhuS1hTaUFRQ0FTQ3JFeVlNZ1ZaYVdtNGMvTW01cno1cGtSMUxHMXRzZkw5OStVMmhqczNiNExINHdtTjZTRU9VYkZJWkxuR1lERGdPM1dxMEUwNGNXMTExUjNsNHlPUlpSWFFFWi9JWThRSXhFZEZJU1VoZ1daTkF3RHB5Y21vcjZ2RFlFOVBnUmhkOXlNamNmSEVDWEE0SE14ZnNVTEE2dVhpeVpQSWUvSUVtbHBhVUZWVGd3S0xoYktTRWhUbTVVRlZUUTJEaHdvK1F5WEZ4UUVBQnJtN1UzbFBNakpRVkZBQW9DUDJpekFVV0N5b2EyaEFWMThmNWFXbHVCRVlpSmtMRmtqMEdjaXk3b0JYZDg0QlFGVk5EWXRYQ3o4a0t1MVkvR2JPbE1qVm02ajZBT0F6ZVRMTmJXRnFZaUtPNzlzSFRTMHR2UFhlZTdoNDhpVE9IRDRNTTB0TE9BOGFoQ2VabVhpYW13c0ZGZ3NzRmd0TUJRVW9LQ2lBeStGZyticDE0TFMzNDBGTUREZ2NEdHJiMnFDc29pSTJCbEppYkt6SXRRV0lqaW5VMDl3QTB0OVRDbkp6VVY5WEI5K3BVekZ5L0hpQjY5M24rZnN0V3dCMHhEMnJyYTVHZTN1N1NPdExEUzB0ako0d1FXVGZiVzF0YUtpcmc1cTZPcFNVbGRIUzNJd2JnUjBIcVFkNWVvcXQrem9qYnA1VjFkU3c2WnR2cUhRcm00MnlraEo0amh3cGRpL00wY1ZGb3ZYVFc4WjB6bGxUWXlNdW5Ud0pkUTBObXZYdWw3LzhRaXZmMXRwS2lhZ1ZuZkhEK09QNFJZV0hvNjJ0clVkWGkxM3dlRHh3dVZ5cWphNjRmWDNwY1dYZ2tDSDRhT3RXcUhhSzRWd3VGOUYzN3VCR1lDQmEyV3g0VDV5SUdmT0ZIeHhsTUJoNDgrMjM4YysrZlVoUFRzWWYzMzJIYVhQblVwOGpnVUQ0ZDBLRUxobFFZTEV3MG5jNnphVlo1TzNMR09NM1crSi9BcEczTDRQTDRWRHA0ZU1teXkzR2l3S0xCZWNoSStBNDJCUG0xdlpRMTlTQm9wSVNxaXZLa0J4N0IxRWhWMmpDMUpQMEpDUkdoOEZ6dEs5VS9kVFhWdVBhNmIrcHRoeGNQVEhVZXlMTXJSMmdwcTZKeG9aYTVHYWxJU2IwR29xZTBvUGIzcnR4QVE0dTduRHg2UGxFakN4d3VWeWNQN1FEN2UxdFZKNnlpaW9sSm9xaW9yUUkrMzdhUW5QN3lHQXc0T1kxRGg2amZHRmliZ1VXU3dtMTFSWElTbjJBaUZzWDBWRDNQRUJ1Y3V3ZDJEaTZpaFU5QzNJeWNYVEhOMVNjbnk0TVRjd3hmSncvN0YzY29hV2pEdzZuSFJXbHo1QWFINFg3ZDIraXZiME56L0tmSVBoaWhiUWZSNy9TMXNyR1h6OXVFbkFweUdBdzRPSXhFb09HallHWnBSM1V0YlRSM3RhS21zcHk1R2FsSVRFcWxPWVNyanQ5TVRkbTF2YlEwVGVrWEJlS2dzRmc5TGt3MjUwUHR1M3E2QnYwZTRxZWdUSCt1K3UwUVBuNjJtcHNlNTkrNms5WXVaY04vdnNnMEh0aGlzdWx0eWVwYTFacEdlZzJBdS8vOXc4YytQVUx5aXF6clpXTk8wSG40T0loL21HcHQ2amxRdUIyQUFBZ0FFbEVRVlNvU1I3amdFQWdFQWlFdnNEVzBSRkRoZzFEWEVRRVJvNGZMOUlhcGE4b0tpaEFmRlFVM0VlTWdEV2ZGY1hyenFRWk01QjAvejVDZzRMZ05udzRkVUNJeCtNaDVObzFNSmxNQVRkeHhZV0ZDRHgrSEF3R0E0dFdyeFpxYmFDbnI0KzRpQWdVRno3M0tNQmdNR0J1YlkyQXhZc0Y0cWJVVmxjalB5Y0habFpXTkZGdDZLaFJ5TW5LZ3JxR0JqUzB0S0NwcFFXTnJqOE5EYWhyYWtKVnJlUEFEcnVsQmIvKzk3K0lDZ3ZES0I4ZkdFaGd4Zk9pMXgxQkVGVTFOYWlxcWVIdER6K0VvWWtKM3Yzb0kwU0ZoK05CVEF6Q2J0d1FPSVRXRTZNblRCQXJkRm5aMldIK2loVzlIYllBc3R4VGhvMGVEUVVGQmJIajVVZEhUdzlQYzNMQTQvR2d3R0xCeHNFQmM1Y3RrMm04elkyTitQRS8veEhJMTliVnhTZ2hvaHRCa01MOGZIQzVYRGlMY0Z2NG9yaDY5aXhxcXF1eGFOVXFzZGFRUDMzeEJab2FHcWc0ZmdDbytJME5kWFVJQ3dxQ0Fvc2xzZkRUeW1ianF3OCtBSXZGZ2dLTEJYWkxDd0QwdVRVWXZ5dkl4NDhlNGNycDAxQlVVc0tDbFNzeHRJZnZsZ0tMaFdWcjErTGF1WE9JdVhQbnBYWFJTQ0FRK2c4aWRNbkk2SWt6RUhybEZDWHlsQmNYNG5IcUF6aEtZREhVMXNwR1ROaDFLczFnTURER2IzYXZ4NlNnd0lMMzVBQ01ueklYV3JxQ3dXUzFkUTFnN2VBQ1o3ZmgrUHVYejJtV0g1SEJsNlVXdWtLdm5FSXJ1d1ZLeWlwWXNuWXpCZzBiUTd1dXBhdVBBUmEyR0RsaE9vTE9IRVRZTlhwUTNQT0hkc0JwOERDNWIwU3pXNXB4ZXQrdnlIaDRuNVkvZmRFYXFLcHJpS2dGdExlMzRkak9iMmxDaXFhMkxwYS8veVZzbk9nK3VyWDFER0JwNTR6UkUyZmk0UGF2YU5aMDEwNGZnT2RvWDZocENMbzdhR1czNFBpZUh3VkVya216bDhCdnpsSW9LTkEvQzMyakFYQWFQQXcrMCtmaDBQYXZVVktZUnhOdlhrYk9IOW9oSUhLWm1GbGg4ZHJOTUxNV2RKMmdiMlFLdTRGdW1EUjdDVkxpSTlEYzZZK2NuNzZjRzcrQXBTZ3JlZ29OYlYxb2FPbEFYVU1McW1vYU9MSmpHL1ZaZTR5YTBHUGNNSGxqWVNQOGRKOG9VaE9pcExZR2RmVWNoYTI3ei9aY3NBZU1UQzFwN2FpcUN3OVlMb3p1d2hSVG9YZENWM2ZyMHU3ZktYbGliR3FKalZ0MzRzQ3ZYNkFnSnhOR3BoWjQ2NE92UllwYzB4YXNndTlNNlZ5UUFNRE44MGNRZlBFNEFFQlJTYmxQM3hPQlFDQVFYajY0UEI2WUwyRU15emxMbHFBZ054ZG5EaC9HaHMyYlJicmdramR0cmEwNGZlZ1FkUFQwRUxCNGNiLzArYktncTYrUHliTm40OXE1YzRnT0Q4Y1kzNDdudDdpSUNCUVZGR0RTakJrQ3Jwc0dtSnRqeWR0dlE5L1FVS1F3Tk03ZkgrUDgvY0hsY3RIYTJnb3Vod01sSlNXUmM2cXRxNHROMzM2TCtqcDZQR1JsRlJVc0ZXRlIweDFsRlJVc2VPc3RLQ3NyU3lSeWRmR2kxaDFCT0haT1R0aXdlVFBsYmxDQnhjTFlTWk13ZHRJa2NMbGN0RFEzbzcydERSd09wK092dlowbWZqRVlqSTdmem95TzQzMWEzZUlmbVppYXduLzJiS2gxeG9HVDFtV2RKTWg2VDJFd0dCS0xYQUN3ZnRNbVdZWW5GQzBkSGZqUG1nVTJtdzB1aHdPbWdnSU1qSXd3Mk5PVEVwTmZOSGJPempBME1YblJ3eEJKUVY0ZUZCUVU0T0RTZnpIa0pXSHk3Tmt3TURJU3NOcnRqdC9NbWFnb0s2TkNuOWc0T0ZCeEx0VTFOV0h2N0F3elMwc0JDMTkrREkyTktXRlhXVVVGdG82T3FLdXBBWmZMaFlhV0ZtenM3ZnZWUXNySjFSVnpseTJEbzR1TDJISHoweFhqMDN2aVJPanFDKzZERWdpRWZ4ZGt0MHhHTkxYMTRPNDFIZ21SendPRFJnUmZsRWpvZWhBVmlxYUc1dzhGem00allHRGN1MU1TeG1aVytHRHJUcGhhOVh6NnlHbndNQXoxbm9UNGU4RlVYa0ZPQnRndHpWSlpsYld5VzhCVVVNQ2FUNzZEcmJQb1V6Qk1KaFBURjYxQlkwTXQ0dTQ4OXhWZVcxMkJoL2Z2d1dOVTcvOXhOamMxb0tLMENCbko5eEYxK3pMbFZyS0xzWlBuWVBSRThXNGFvbTlmb2NWOVVsRlZ3N3RiZm9LSnViWElPbW9hbW5qci83N0dyNXZYb0tHK0ZzQnpJVlBZaG5iRXJZdW9LSGxHeS9OL1l4bjg1NGcveWFWdlpJcjFuLytHSFZzM0N0Ui9tY2hNaVVkOFJEQXR6OHArSU5aOCtoMVUxVVNMakYwTUh1WXROTDh2NThiTFI5QTFSWFRvVlVya1VsUlN4dlNGYTJqWFpYRXYydGVreEVmMFhLZ2JDaXdXMUhzUm42OExKcE1wY3p0ZEFhdXBNZlZTNkdwcHBndWxTc3E5QzBvYkZYSUZ4VTl6TVhQSk8wTGIwdERVeHJyLy9JSUxSM2JDLzQzbFVOT1FYT1NURkg2QlY1VlljeEVJQk1LL0JsVlZaUUJBY1drVnpFeGV2czBiTlhWMXJIci9mYVFrSnFMazJUT1k4d1dLNzB1S256M0RrR0hETU9RbDJ0RHRUOFpPbW9Tbk9Ua0lDZ3lFL2NDQlVGQlF3TFZ6NStBOGFCQW1UcDh1dEk2d21GM0NZREtaVUZHUjdMZVRQQVFIaDRFRHBhN3pvdFlkUVRTaVltb3htVXdCYTBCcE1UUXh3Y1JwMDNyVlJrKzhxdmNVVWQvM2w0VzVTNWUrNkNHSVpieS9QOGI3aS9mNDh5TFExdFdGcndScjNrdE1yQzRHZzRHRnExYjFHUDl3NHZUcHRIWDA3c2NmU3o3UVBtTDRtREU5RnhJQ0Via0lCQUpBaEs1ZTRlMGZRQk82SGlYRm9hcThCSHFHNGsrdFJOeTZTRXVQbFNLMmw3aXhTSVBuS0YrYTBNWGxjbEgwTkJzMmpvUEUxQkxFZDhaQ3NTSVhQN09XckVYSy9VZzBOelZRZWZmdjNaSks2RHA3WUR2T0h0Z3VjWGxGSldYTVhQSk9qeUlYaDlPT096Zk8wL0ttTDNwYnJKRFNoWWFtTmtiN3pjS3RDOGVvdktTWWNBR2hpOHZoSVBMMlpWcWVwWjBUL0FJayt3R29wcUdKUmU5OGlsM2IvaytpOGkrQzJ4ZFAwTklhbXRwWXZ2RkxpVVF1VWZUSDNQRERibW1tbGZlZHNSRGFldlNIZUg2THZDNkx4TDkvL1J5VlpjVTlqa2tXbEpSVjhPRTN1MFZlYjI1cVFMYUllR2pOVFEwQ24vLzVRMy9RN2wxOXhmZC9kNnozOXJaV2JGazFRNkk2bjYwVy9WM2Q5Tk9CSHV1M05EZlIwcjF4ODVlVmtvQ0x4M2FEeStFZ0t6VUJpOWR1aHJXRDRJay9KV1VWTEhyblU1bjc2UWsydTRWNjNadnZFb0ZBSUJCZUxWd2RiUUFBajNNS1hrcWhDd0NNQmd6QXhINE8vbTVwWXdOTEc1dCs3Zk5sZ3NGZ0NGaE5iZnZqanhjMG1oZkRpMWgzaE5lWGYvczloZkI2SXVtaEJRS0JRSGlkSUVKWEw3Q3dkWUtWdlF2eW42UUQ2TER5aUx4OUdUTVh2eU95enBQMEpCUVg1RkpwWTFOTE9Benk3UE94ZG1lQXBhMUFYbU5kclZSdEtDb3BZOXlVdVJLWFYxRlRoK2RvWDVyWWsvODRIVHdlVCs3eGJOUTF0VEhNZXhKOHBpK0FwbmJQSnM5WnFROW9jWnEwZFEzZ05YNkt4UDA1RHhsQkUwZEtDdk1FTE9RZXB5ZWl0b29lWDh0dnpqS3AzcnUxZ3d0dHpiMU1GT1ZuSXpjcmxaWTNLZUJOYU92MjdxUm5mOHdOUHlHWFQxSVdnVHI2UnZDWkxoajhsTjhLaWNYcU9DVlZXVmFNOHVKQ2diTHlvQ2VycEtTWWNBRjNtQUNRLytRUkR2M3ZLMHllOXhaRytUNC9xZFhXMW9wV1B2SGtkYUsraG03TnFTYUZHMFYrdUJ3T0FvLzlTY1VRcXl3cnh1NXZQOExFMlV2Z0Y3Q1Vpb25SSDdRMFBiZFNVeUZDRjRGQUlQeHJHT2hrQlR0ck14dy9INHd4SXdaRGtkVTdxMmZDeThGUGUvZSs2Q0VRK2hreTV3UUNnVUFnRUFoOVQvL3QxTDJtakowOGg1YU91M01EYmExc2tlWHYzUXlrcGNmNHpaYTd5Q01KN1cydEFubjhsbGFTWUQvUVRXbzNYWTdkUkQxMlN6TktpNTVLMVVaUGFPc1pZTzFuUDJIbWtuY2xFcmtBNEVsYUlpMDllTGkzVkxHQ0RBZVkwZEpjTGhjbGhibTB2SnlNRkZwYVUxc1h6a01FZzBIM2hMMkxtOVIxK29PczFBZTB0TEtLcWxDM2dOTFNIM1BUUlVWcEVlNEdQYmNlbTdua0hTZ3FLUXVVNDdRL0Y3cmtIV05PRnFKdVh3VWdHTi9xcng4Mm9hRytGaGNPNzBCYVF0U0xHRnEvVTE5VFNiM1cwTlNXZVg2WUNncDQvNnMvTUdURWM1Y1FYQzRYd1lIL1lPOFBtMUJYVTlYcnNVb0svNzFaVFV5Y1FRS0JRQ0M4WGpBWkRIeTI4VTNrRlJUaHo0UG4wZGJPNmJrU2dVQWdFQWdFQW9GQUlQd0xlZkU3dEs4NFE0WjdRMXZYQUxYVkhaWTZ6WTBOZUJBWkFxOEpnajUxcThwTGtKNFlRNlZWMU5ReGJLeGZuNDJ0cnJvU3BVWDVxQ2d0UW1WcE1TcEtuNkd5ckJnVnBVVkN4VGorb0xDU1lHSHJKUFdZQmdpSklWWlhWUUVUTXl1SjZ0dTd1TUhZdEtNc0R6dzAxdGNoLzBrNnplS250cW9DMjcvY2dMa3IzaGM2RDhMSWUweTNrQ29wekVYZ2tWMFMxZTBhUzNjYTYrdkY5bUZsUDFBbWtiTzNGbEo5UmZZanV1czhhd2RYb1NLUnRQVEgzSFJ4NGNoT3RIZUtXQTZ1SG5BYk1VNW9PWnBGbDZLU3dQVmZqOTJpcFQ5WjF1SDcyM0NBT1RiL2ZGRHFhK0xJeTBwRGNVRU9BTURleFIxWktRblVOUzBkZlZTV0ZZSEg0K0dmM1Q5ZzNYOStoYVdkRXhhOTg2bkVydlp1bkR1TTI1ZWV1NlRzL3Q0a2dhV29KTEplZW1JTUR2N3ZLd0Fkcm5oK1BuSkQ3UGVpdmxhOHdGVEI1ejVTeDBEeXdPYkNVTlBReFBMM3YwUjA2RFZjT3JhYldodlpHUSt4L1l2MVdMSHhTMWc3dXZhcUQwbG9ySDl1YmF0S2hDNENnVUQ0VjJGbmJZWVAzcDZQUC9hZlJXcEdIcGJPOVlPRHJRVUdtT2lEK1FJT3l4RUlCQUtCUUNBUUNBVEN5d2dSdW5vSlUwRUJveWZOUk5EWlExUmVSUEJsb1FKTHhLMkw0UEdlYjdxUEdEZTVSNWRrMHBLWkVvL0VxREJrcHNSVDd0ZjZDblV0YmVucmFHZ0o1RWxqU2VZeHlsZkFTb2pINHlFNTlpNHVITm1CcG9ZT0FZUEw0ZURzd2QraHdGS1VTRXlzcmE2a3BaK2tKK09KaUpoSGt0TGNSQmRUK01VNEFCTEZtQkxHeTJCQkpJeUtzaUphMnR6R1FTN3Q5c2ZjQUVEOHZXQktKRkpRWUNGZytRYVI5UnNiNnFqWGFpL1lsVnhVeUJYcXRidVhEMDNvV3ZYUlZ1ejRlaVBZTGMxb2EyWGowUGF2c1BIckhkQTFNSDRSUXhVSy8yZXByS0xhYXd2WGlwTG43aVAxalV4NzFWWVhvM3ludzl6R0FVZisySWFheWpJQUhZTGJyY0JqZUdmemozTHBReHo4OTNJMUlmZFFBb0ZBSUx6ZXpQQWJqWUVPVnZoaHgzRnMvZTN3aXg0T2dVQWdFQWdFd212Rld3dW5Zc1ZDeVVOa0VBaUVsNU9YYzhmOEZXUGtoR2tJdm5pY2NnZFlYSkNEbkl3VTJEb1Bwc3F3VzVvUmQvY21sV1l3R0Jqak4xdHVZeWdyS3NDcGZiL2dhWGFHM05yc2lhN1lSTktnS01UNnBVMklHMFZwWURBWWNCODVIZ01zclBIbnR4OVJZaGNBbkQrOEF4WjJUakEydFJUYlJoUGZacnU4NExmNkFZQ21Sbm9mcjl1R05mL25EblRFU1pOUHUzMC9OMVVWcGJqNHoyNHFQWDdhUExGcnBxR3Vobm90ci9jcEN4V2xSVWlLdlFNQTBETTBnYVVkM2NyUzJNd0tTOVp1eHVFL3RvTEg0NkcrdGhvSC8vY1YzdnZxZDVFeHl2cWJCajRSUjBOTHA5ZnRGZVkrcGw0UHNKQmZVR2tMRzBkOCtNMmZPTHJ6VzJRL1NvYWVvUW5lWFArWjNOb1hCYnVsbWZZWlNlcU9sVUFnRUFpdkYzYldadGozMjZmSXlNcERhbVllbXB0RnUwb25FQWdFQW9GQUlFaU8yeUJCNzFNRUF1SFZnd2hkY2tCZFV4dWVveWNnN3M1eklTc2krQ0pONklxL2R3c3RUWTFVMnNWakpQU05Cc2lsLzRLY1RQejF3eWF3VzVvRnJ1bm9HMkdBdVRYMGpVMmhiMmdDUGFNQjFPdlBWcytVUy8vUzBOTGNKSkNucXFvdWw3YU56YXl3N0wzUHNlK256eWpMdWJaV05rN3YreFh2Ly9jUHNaWWlIRTY3WE1ZZ2p1N3pvNmdrS1BxOXluUzN6R01wU2krRUNxT3Y1NmF0bFkwamYyeWx2cCtLU3Nvd01EWkZaUEFsTk5iWG9hR3VCdlcxMWFpdnJVSmRUUlVDbG0xQVMvUHo3N0lzbG8zeTR1YUZvK0J5T3VKMWVJeWFJTFNNNjlEUm1EUjdDWUl2SGdjQUZCZmtJdlRLS1V5ZHY3TGZ4aW1Pc3FJQzZuVkZhUkZDcjV5Qzc4eEZNclhWMUZDSHN1TG43VDFKVDBKdFZZY2w1Y1JaaTZHajN6dFhodXFhMm5objh3KzRldXB2ZUkyZjBpOGlaMkowR00ydHJMR0VibDRKQkFLQjhQckJaRERnNG1RREZ5ZjVIZVFnRUFnRUFvRkFJQkFJaE5jQkluVEpDVy8vT1RTaEt6VWhDclhWRlZROHBZamdTOTNLQjhpbDMxWjJDdzcvdnBVbW9yQVVsVEJoK253TUh6Y1plb1ltY3VsSFhnaXp6bEdSWTh3WkIxZFBlRStlZzNzM0xsQjVUN016RUhYN3NsZ0xPalYxVFpwN3NEbkxOOGpWNGc0QWxKUlZhR0tuTU5GUEVvVEZWM3NaVUZGVm8xbDFkYmZ3a3BXK25wdm8wR3Q0bHZlRVNyZTFzbkhtNy8rSkxLK3ByWU55UGpGRlUrdkZXTmlVUE10SFVuUVlnQTZyeHBFVHBna1Z1d0hBLzQzbEtNeDlqRWZKY2ZBWU5RRitjNWIyNTFERlVscVVUMHRmUDNNUXpVMk5tTDV3dGRSdFBVNUxwRVJ1Qm9PQkorbEplSktlQkFBWTRUTzExMElYME9IV2N2YWJhNm4walhPSFlXN3RnRUhEeGtqZDFzTzRlMmhzcUlPT25nRTB0SFdocnFFRlpSVlZLTEFVMGRSUWgvVEVHRncvOHp4dW13S0xCZnVCYnIxK0R3UUNnVUFnRUFnRUFvRkFJQkFJQk1MckJCRzY1SVNwcFMzc0Jyb2grMUZIN0NBdWg0UFk4Q0Q0ejFtRzNNeFVsQmMvanh0alltWUZCMWNQdWZRYkczWWR0ZFVWVkpySlpPTGRMVC9DeG5HUTJIcWM5dDVieWJUTDRIS3d1REJYSUUvZThZS216RjJCbFB2M2FER3hnczRld3VEaFk2R2xveWUwanFxNkJrMU1hZXdEZDNscWFobzBvYXUycWtKTWFkSHd1ODJUQkNhVFNiTUlrVVlvazBhTVU5ZlFwb2xiVmVVbEV0Y1ZSMS9QamJHWmVMZVczZEhSTjBRWlh4d29QVGxaWmtyTHRWTi9VNkxPUUhjdjZCb1lvNlF3VDJoWkJvT0JKZXUySU83T0RZeWJPcmZYY2JEa1JWc3JHOC95c3dYeXc2NmVCcnU1Q1hOV3ZDZlZXQi9HM2FOZW0xczdvQ0EzU3k3akZFVk5aUm5DcnAwQnA3MGRROGRNeEt3MzEwcGw1VlZTbUlkYmdjY2tMajlpM0dTb3FNbkhBcFpBSUJBSUJBS0JRQ0FRQ0FRQ2dVQjRYU0JDbHh3WjZ4OUFDVjBBRUgvM0Z2d0NsdUwrdlp1MGNtUGtaTTBGQUtrUG9tbnB3Y084ZXhTNUFLQyt0cXJYZmRmSUlOVGtQVTZucFRXMWRhRW5aNkZMV1VVVnM1YXN4ZEdkMzFCNUxjMU51SHg4RDVadStGeG9IV05USzVvTHRXZDVncHZ2dlVYWHdCaFZGYVZVV3RaNGF2bFBwS3VucktKR2N5dllXRjhyY2QyYXlqS0p5eHFaV3FLY1R3REt5VXlSdUs0NCtucHVMR3c2NGxveG1VeG82dWhCUjg4STJycjYwTkxWaDVhT0hqUjE5S0NwcmR2NXB3ZE5iVDJVRlQybDZodWFtTWwxUEpLUUZITUhqNUppcWZRWXYxazkxbEZWMThENGFmT285SjJnODdoNS9raVA5YnFMNHY5WjAzTmZBUEQ5MzVkN0xKUDNPSTNXdnAzekVHUm5QQVFBUklWY0FidWxDUXZmL2dSTUJRV3FqSkt5Q2t5RXVPOXJxS3RCR3QvOTBObHR1RmloeTl6R0VSOXMyeVhSZXhGRjhLVVQxUGdUSWtPZ3JLS0dOOTU2WCtMNjVqYU9FcGMxTWJQQzlJVnJwQjRqZ1VBZ0VBZ0VBb0ZBSUJBSUJBS0I4THBEaEM0NTR1STVDbnA4WWtaVlJTbXlIeVhUckF4VTFUVXd6SHVTM1BvczdXYkJZZTNnSWxHOTNLeTBYdmY5T08wQkFNbmRpL0Y0UENURmhOUHlyT3dIOW5vY3doZ3lZaXdjWEQwN3g5aEJVc3dkakJnL0ZZNkRQQVhLV3p1NElDVStna3JuWkR4RVd5c2Jpa3JLY2h1VHBmMUFhaE1mNklpdFZsTlpKcFU3dGZyYUt1UktLU0NwcXFuVGhLNlN3bnd4cGVud0M3Yzk0ZURxanJRSFVWUzZvdVFaOHJMU1lPM29LbkVid3VqcnVWSFQwTVFYdi84RExSMTltcUFpam5JKzRVM2YyRlRnK2lmTC9JWFhLeTZVNlJvL3pZME51UFRQYmlwdFllc0VwOEhEZXF6WEhVNTdHMXJaTFZMWGs2V09LTklleEZDdkIxallZczJuMzJIWHRnL3hMTC9EbFdSQ1pBaGEyV3dzZmU4L1VGRG8rSGRsWWV1RVQzN2NMOURXM1JzWDBON2VScVhkUjAyZzRwSUpRMWxGRlJaU0NFM2RxU292UWZ6ZFcxUmFVVWtaRTJjdGxxb05VOHVlWTZ5d1dJb1lQczRmMHhldW9WbHo1V1dsSWVUeVNRd2ZQeGt1SGlQQllza25KaDZCUUNBUUNBUUNnVUFnRUFnRUFvSHdxc0Y4MFFONG5XQXltUUt4Zzg0ZCtvUG0vczFyL0ZTNWlpZE5mQUlHQURDWWtrMXBkT2pWWHZkZG1Qc1l1Wm1wRXBlUGp3Z1djTmMzVkk2aVgzZm1MTjlBYlk1M2NlSHdEdHBtZUJkT1EraENRWE5UQTJMQ3JzdDFQSFlEaDlEU1BCNFA0ZGZQU2RWRzZKWFRRc2N2RGlOVHVtdStKK2xKRXJtdTVQRjRpQWtMa3JnZkY4OVJZSFpiZnpmT0g2YmM2OGxLZjh5TmpyNlJ4Q0pYZFVVcEdqcXQ0aFNWbEdGbzNMOFdYWGVDenRGY09VNmV1N3hmKzVjWFhDNFh5YkYzcVBUZzRXT2dxS1NNbFI5dWhhYjJjeGVqS2ZFUk9McmpXN0ZydHI2MkNoRzNMbEpwVytmQk1EYVZ6aVdsdEM1Qmc4NGVBb2Z6ZkV4ako4K0J0cDZCVkczbzZCdmgzUzAvWXRWSDI3RHMvUyt3ZU8xbUxIcm5VeXhZOHpIZVhMY0Zhei83QlZ2M25NUGNsUjhJdUN5c3E2bkNvK1E0SE4zeERiWnVXSWlDbkV5cCtpWVFDQVFDZ1VBZ0VBZ0VBb0ZBSUJCZUY0aEZsNXdaNFRNRk55OGNwYXdlS2txZVVkZVlUQ1pHUytCaVRCcFVWTlZvY1pIeUhxZkJ1d2ZYaVBIM2dwR1RJUiszY21mKy9oOCsyTFlMS3FwcVlzdlZWSmJqK3VrRHREd3RYWDI0ZW95U3l6aUVZV1JxZ1hGVDV5THM2bWtxcjZLMENDR1hUMkx5RzNSeHdNVGNtaFpqRGVqWXlIWnc5WUNKdWJYRWZiYTFzcEgzT0EwT3JvSldZMDZEaDBIWHdCalZmTzRMSTRNdndkVnpsRVF4Mng0bHg5RTI4eVhGM01ZQkdRL3ZVK25tcGdiRTNiMkJVYjR6eE5hTERMNkU0b0ljaWZ2Uk16Q0c1K2lKaUk4SXB2S2VwQ2NqNk93aFRGdXdTdUoyZUR3ZUxTNVRmOHlOTlBDN1pEUzNkaEFxa0JrT01LZWx1MkwwS2JCWTBETTBrZm9hUHhhMlR0UnJhd2NYT0E4Wkx1VTc2TUIzNWlMNHpselVZN2tiNXc3ajlxVVRWUHJYWTdmRWxKYWNqT1Q3Tk1GdThMQXhBRHBpb0szODhHdnMvdTRUS2c1ZzJvTW9ITm14RmNzM2ZpWFVjdW5pMGQwMFN6T2ZhUXVrSHMvT3JSL0EwTVFjSXlkTXcwQjNMeWl3UlA5N0xNak5vbG1uYW1ocVMvUlpDa1BXOWNndnpEVTNOVUJSV1VXbWRnZ0VBb0ZBSUJBSUJBS0JRQ0FRQ0lSWEhXTFJKV2RVMVRRd3pOdFA2RFVYajVGeWowZGwzQzFXVFhMc1hXU214SXNzbnhRVGpuTUhmNWRiLytVbGhkajd3eWJVVlZlS0xGTldWSUM5UDIybWJXb0R3UFNGcXlXMm9wRVZ2NEEzQmF3c3dxNmNwZ21RWFhSM085Yktic0h1N3o3R28rUzRIdnZoY05xUkdCMkdYN2E4allUSUVLRmxHQXdHeGsxNWc1Ykg0L0Z3YVB0L2FiR0ZoSkVRR1lJanYyOEZqOGNUc0pycWljSER2UVh5cnAzNkcwK3pSVnVBSk1XRTQvS0p2VkwxQXdCK2M1WkNXVVdWbGhkNjVSVE8vUDBielgyaU1OcGEyUWk5Y2dyaDE4OEtYT3ZydVpHRzdFZlAzVStLY3IyNStlZUR0TDh1OUF4TlpMckd6MEMzRWREUTBnR1R5VVRBc2cyOWZqOHZpcnMzbmxzekdwdFpZWUNGTFpXMnRIUEd2SlVmME1xbko4Ymk4TzlmVStKWEZ3K2lRcEVjZDVkS1d6dTR3TVhEUytyeE5EWFdJK1BoZlJ6K1l5c3VIdHN0dHV6VkUvdG9sb3ArYnl6clVleVhOL3h4RmhrTUJ2UzdpYVFFQW9GQUlCQUlCQUtCUUNBUUNBVEN2d1ZpMGRVSGVQc0hJRHIwcW9ETE5tLy9PWEx2eTIzRU9KcjdRQjZQaHdPL2ZRbHZ2OWx3SCtrREhYMGp0TFkwNDluVGJOeS9leE1aeVIyV1BSNmpKaUF4T3F4WGZYZkZJeXZJemNKUG0xWmgxTVFaY1BVWUJkMy9aKysrdzVzcTN6NkFmOU9tZXk4NjZHNXA2YUJsbFUwWkJjb0dRVkcyaUlvSUlpS2lJSXFnSWdyNElnNUUrT0ZBY0xGRWhtVzJVR1FVYUtFTDJqSUszWXNPdXRQay9hTTBOQ1RwVEVrTDM4OTFlVjA1VDg1NXpwMG1KOUp6OTdsdlMydFVWVlVpTnlzRE1SZlA0RUxZdjNMbDlydzY5MFMzdmkxWHRyQ0d0bzR1eGs1OURkdS8va1E2SmhKVll2ZFBYMlBPZTJ0azl2WHc3WXErUThiaXpMSDkwckdTKzBYNDM3cmxjUEh3aFgvUFFEaTVlMVVuR1RRMVVWeFVpSnlNVk55SXY0TG9TMmVreVQ3WGpwMlV4dE4zNkRoRW5RdERjbEtjZEt5aXZBdy8vdDhLZFBRTFFMZStRYkJ6Y29PZWdSR0tpd3B3OStaMVJKdytJbjJQdGJSMTBHL29PSnc4K0dlRGZ3YnRuZHpoNU82RjVLUjQ2VmhaYVFtKy9lUXQ5QWthQTcrQS9nL2VNeEV5VW00ajRsUUlZaTVWOTlyeUMraVBxeEdubFUwdHg2S2RMU2JQV1lLZk42NlMrZnhmQ0F0QmRNUVpkT3MzQko2ZHVzR2luUjMwREF4UVZsS0NyUFM3U0l5TnhPWC9qcVBrZmhHR1BUTmRidDdIOGQ0OHFxSzhERGtacWNoS1QwRjIrbDFrcGQ5RlZ0cGRaS1RlbHU3ajJ0RlArUVF0UkVOVEU1MTdEWVJBUXdQMkxoMGUrL2xWNGU2dEJDVEZQVnloTjJERVJMbDl1dmNmaWxzSk1UZ2YrckI4NXJVckVkajk0MFk4LytwaUFFRDYzWnN5aVh1QlFJQ3hVK2MyS2FieXNsTHBZMk5UYzZYN3hWejZUNmJYbnBXdFBYb1BHdFdrY3paSGRxMWt2YkdwaFVwTDRoSVJFUkVSRVJFUkViVWxUSFMxZ0haMkR1amcyeFVKMFpla1k3WU9MbkQzOWxmNXVYb05Hb25USWZ1UW01VW1IUk5YVmVIVXYzdHc2dDg5Q28reGFHZUhaMmJNYjNhaWErQ29TYmgwNWhpU2srSlJYbGFLMElOL0lmU2cvR3FjUnptNWUySHE2MHViZGU3RzhPOFJpSE0rWFpFWWUxazZsaGg3R1pGblQ2Skw3MEV5KzQ2WjhpcnljaklSSDNWZVp2eFdRZ3h1SlRTOEg1a3lHaG9hbURwdktUWjl1bGltaENFQVhMc2FJVk5pOEZFQ2dRRFB2L0syekEzNWhwbzQ2MDE4OWVGOG1aNUNWU0lSVG9mc3hlbVF2UXFQTWJXd3dvUVgzMmhVb2dzQWZMdjN4Y1JaYjJMUHoxOURYRlVsSFM4dHVZL3dJL3VhVkg0UmFKbjNSaVNxUkU1R0tuSXowNUNUbVlic2pCVGtaS1lpT3owVkJmZHk2anhXVzBjWEhyNzFsNXhzQ1gySGpJV3htWVZhenEwS0IzL2ZLbjFzWkdLT3JuMkRGTzczekl4NXVIdnpPdEx1VkpmUTlPcmNFMk9tdkFvQUtMaVhnNjNybHN1VUxBd2NNUkdPYnA0SzU2cExhZkY5bWMrcXFZV1Z3djBxSzhxeC85ZE5NbU9qWDNpbHhWZW1LcEtkOGJDc3BYWDd4dlVqSXlJaUlpSWlJaUlpZXBLd2RHRUw2UjhzdTNxcjM5QnhMWEllb1pZMlhsNzhDVXpNTE92ZkdZQ2x0UjFlZmZjejZCc2FOZnZjbWtJaFpyLzlNUnpkT2piNEdOOXVmZkRLa3M4ZWU1bXZaMmJNZzZhbWJGNTMvNDdOS0NzcGxoa1RhbWxqMWxzcjBXL1llSmsrVVExbDA5NEp2UWFPckhNZmMwdHJ6UC9nLzJEbjVOYmdlYlYxZERIMTlXWG8zR3RnbzJNQ0FEdEhWMHgvWTduQy9rYUttRnEwdzZ0TDFzRFEyTFJKNStzMWFDUmVYZklaVEMzYU5mcFlvWmJpR0Z2aXZia1Jmd1hybHI2S0h6ZDhoSDkrK3dIblRoNUNVdHlWZXBOY0FPRFJxUnVFV3RxTmprTVZyR3p0NVVwRXRoVnhrZWVSRkJjbDNlNDNiSnpTejZWUVN4c3pGbndJQXlNVGpKNzhDbDVhdEFyNmhzWW9Lc2pEOTU4dFFVSGV3L2ZKMXNFRnd5Zk9iRkpNQmZteXBWZk5MQldYQVR5Ky96ZmsxVXBRdTN2N3c2ZHJ5L1VackV2dDhxdldqZWhWUjBSRVJFUkVSRVJFOUtUaGlxNFcwdEV2QUZZMjlzak9TSUcrb1pIU0ZRdXFZR1ZyajBXZmJzS2hQN2ZoVXZneHVUS0JRSFhKdTE2RFIySDR4SmtxdlVHdWIyaU1lY3UveE1tRGZ5THM4QzZVRnN2M1lSSUlCSER1NElOQm81OXZVdThjVldobjU0REE0Uk5rU3Y0VkZlVGgwRi9iTUdIbUd6TDdWdmMrZWgyOUJvM0UwWDA3Y08zS2hUcFhVV2tLaGZEdzZZcHUvWWJDTDZCZmcxWjNtSmhiWXVhMzJqb0FBQ0FBU1VSQlZPR3FiM0h1eEVHY0N0bWpzR2NZVUgyanYwdXZnUmcyWVRyTW10bmZ6YmRiSHl6ODVEc2MrdU4vaUk4NkwxZGFzK1o4UFFZRVk4U3pzNkJuWU5pczg3bDdkOGJTZFQvaDdJa0RPQi82TDlMdjNsUzZyNGFtSnR3NitxRjMwR2gwNmk3ZlUweTZuNHJmRytjT1B0RFEwSUJZTEpZN1ZxaWxqZlpPYnJCMzdnQjdsdzdRMHpmRUwxOS9MTjMzMGRXQVZML3lzbExzK2ZscjZiYVJpUm42RGhsYjV6R1cxblpZOXVVdjB1K3QvTndzYlA3OFBXU25QMXpScEt0dmdKbHZycWl6ZkY5VnBmejNZbzJDdk94SHpta3J0MDlPUnFyTTk0ZEFJTUNZS1hQcWpMMW12NXByVGRIM1kxUGN1WEZkNW5OdjgwaXZSaUlpSWlJaUlpSWlvcWNKRTExMVdMZjlTSk9QRlFnRWVIZnR0aVlkMjNQZ0NQUWNPS0pSeHhnWW1lQzUyVzloekpRNXVKMFFpNXpNVkpTVmxrQmJSeGZ0YkIzZzJyRVR0SFYwWlk1cHp1dXJUVk1veEpCeFV6Qm8xQ1RjU29oQlJzcHRsSldXUU4vUUNNYW1GbkJ5OTRLUmlWbVQ1bFpWakFBdzZvV1hNZXFGbHh1OHY0MjlNNmJQZng5VlZTTGNTYnFHdkp3TTNDOHNnS2l5QXJwNit0QXpNSUsxblNOczdKMmhLV3o4cGFTaG9ZRStROGFnejVBeHlFcTdpOVRrSkJRVjNFTkZlUm4wREF6Unp0WWV6aDE4NUc3ZU4rWHpJWDFON1ozdzBxSlZLTGxmaEp2WG8xR1FsNDNTa21KbzYrakN5dFllcnA2ZDVCS2h6WGtQTklWQzlCczJIdjJHalVkUlFSN3VKRjFEVVdFK2lvc0tvS0dwQ1QxOVExalp0RWQ3SjNmbzZoczAvSFdvNkwzUjBkV0RyWU1yMGxOdXdkYmVCUTZ1SG5CdzlZU0RxeWRzMmp2SkpNWisrbXFsTk1sbGJHYUJUdDM2TnZubjhyUTY4TnNXNU9kbVNiZkhUSm5Ub1BlOTVqT1prWEliVzlZdWsxbkpwYUdwaWFtdkw0V2x0WjNjY1VJdGJZZ3FLd0FBS2JjVDRlemhvM0QraEppSFpVMkZRaTJZbU11V0xwUklKTmoxNHdaVWlSNlcvZ3dJSEliMlR1NzF4NjZuTDEwNWVqMzZJa1pNZWdrYUdrMWZUQzJ1cXNLUnZiL0lqRG00ZURSNVBpSWlJaUlpSWlJaW9yYU9pYTRuaks2ZVBqcjZCd0FJZU96bjFoUUs0ZTdkR2U3ZW5SLzd1VnVTcHFZUUxwNitjUEgwYmJGenRMTnpRRHM3aHhhYi8xSDZoa2J3N2RibnNaMFBxTzdGNUtQaWM2cml2WGx4NFFvWW1aalZXWVl3THZJOFlpNmVrVzczSGp5Nnhmc3kxVjZ4MDVSU2pjb3Nuajdzc1I3ZnRjOWdUSm43SHFJdmh1UHNpUVBTY1hkdmYzVHRNN2pCODhSRm5zT083ejZUKzdsTWVua1J2UHg3S0R6R29wMHRNbE9UQVFCSDltNkh2cUV4WER4OHBFbi9zdElTeEVlZFIzakl3NzV4anU0ZDVYN2U1MDRlUkZMY0ZlbTJqcTRlUmp3M3EwRngyOWc3NDNaQ0xBQWc3YzVOYlBsaUtYb0VCc1BJMUFLTmVWc3J5c3R3THljTEYwNzlpNVJiaWRKeFV3c3IyRHE2Tm53aUlpSWlJaUlpSWlLaUp3d1RYVVQwVkt1dkpHUnVWaHArKy81ejZiYUJrUW42RHh1ditrQWtRRldWQ0pxYVFvaEVsUWc3dk92aE9RMk5WWCsreCtoZVRpYisrR0dkZEZ1b3BZMkpMNzdab0dNbEVnbU83TjJPWS90MnlKVGJGQWdFR0RkdExycjNHNnIwV0ordXZhV0pycEw3UmRpNWFVMjk1K3N4WUxqTWRuNXVGZzc4dGtWbWJPajRhVEF5TVc5US9OMzdEWlVtdWdBZ01UWVNpYkdSRFRxMklZSW56RkJwSXBTSWlJaUlpSWlJaUtpdFlhS0xpS2dPdHhQalVGcnlzTGZTc0FuVEcxVm1FUUFtemxvQUFORFRONUo3YnQ0SFh3SUE5djN5SGQ1OWNhUTBhVkU3cWRPdXZXT2o0MWFtc2JFM2w3YU9MdlFNaktDbHJZdXkwaElBd0hPekY4TEsxcjVCeDRmcy9obkgvdDRwTXlZUUNQRGM3TGZra2xLUEdqUjZFcTVHbkZiYUErOVJuYnIzUTdlK1EyVEc3dHk0TGxPeTBNckdIdjJEbjJuUWZFQjFxZEhFMkVoY09SL1c0R01hUWlBUVlNajRxUWdJREZicHZFUkVSRVJFUkVSRVJHME5FMTFFUkhYbzFuY0lFcUl2NDlLWlkzQjA2NGplZzBZMWVvN2VnMGNyZmM3Rm83cnNvb3VuTDFLVGsyUVNYRUIxTDdkQm95WTErcHpLZkxKNXI4cm1hb3hSejgvRzd6K3NSYjloNCtXU1NYVVpNbjRxTWxQdklQcGlPSURxMVdDVFgxc0MveDZCOVI2cnAyK0lCU3MyNHZnL3Z5SDI4bG5jeThtVVNWb0IxV1VJYmV4ZDBDTndHSG9NSENHM09zcXZSMzlZdDNmRUgxdlc0YzZONnhnM2ZXNmpldklKQkFKTW03Y01majM2SS9Mc1NXU21KcU9zcEFTQXBONWpINWtKR3BvYU1EVzNncE83RjNvTUdBNGJlK2RHemtGRVJFUkVSRVJFUlBUa1lhS0xpS2dlejh5Y2o5VGtKRXliLzc3UzNseENvVGFFUXEwbW44UEIxUlBtVmpiUUZBb2hGR3BEUjA4UFZ0YnQwV3Z3S0RpNWV6VjUzdGFpVzc4aFNMdHpBNk5mZUtWUnh3bUZXcGcrLzMzOHR2a0xKTVZGWWRaYksrSG8xckhCeCtzYkdtSE01RmN4WnZLcmpRMVp5cnE5RStaLytCWGlMcDlGUjcvRzl6OFVDQVR3N3hIWW9PUWNFUkVSRVJFUkVSRVJOWTVBVkh5enNYOVczaW9NbXZDd3Y4dXBmL2VyTVpLbngrTHB3MlMybjV2OUZub09IS0dtYUlnZUwxRmxCWVJhMnVvT28wN2xaYVV5L1o5OHUvVlJZelNxSlJhTFVWeVUzK0RlV05SMGdjUEhTaCtmM1BPVkdpTWhJaUlpSWlJaUlxS25tZERBdFVITjZibWlpNGlvQVZwN2tndW9Mc1AzSkNXM2F0UFEwR0NTaTRpSWlJaUlpSWlJaU9Sb3FEc0FJaUlpSWlJaUlpSWlJaUlpb3FaZ29vdUlpSWlJaUlpSWlJaUlpSWphSkNhNmlJaUlpSWlJaUlpSWlJaUlxRTFpank1cXNIWGJqNmc3QkNJaUlpSWlJaUlpSWlJaUlpbXU2Q0lpSWlJaUlpSWlJaUlpSXFJMmlZa3VJaUlpSWlJaUlpSWlJaUlpYXBPWTZDSWlJaUlpSWlJaUlpSWlJcUkyaVlrdUlpSWlJaUlpSWlJaUlpSWlhcE9ZNkNJaUlpSWlJaUlpSWlJaUlxSTJpWWt1SWlJaUlpSWlJaUlpSWlJaWFwT1k2Q0lpSWlJaUlpSWlJaUlpSXFJMmlZa3VJaUlpSWlJaUlpSWlJaUlpYXBPWTZDSWlJaUlpSWlJaUlpSWlJcUkyaVlrdUlpSWlJaUlpSWlJaUlpSWlhcE9ZNkNJaUlpSWlJaUlpSWlJaUlxSTJpWWt1SWlJaUlpSWlJaUlpSWlJaWFwT1k2Q0lpSWlJaUlpSWlJaUlpSXFJMmlZa3VJaUlpSWlJaUlpSWlJaUlpYXBPWTZDSWlJaUlpSWlJaUlpSWlJcUkyaVlrdUlpSWlJaUlpSWlJaUlpSWlhcE9ZNkNJaUlpSWlJaUlpSWlJaUlxSTJpWWt1SWlJaUlpSWlJaUlpSWlJaWFwT1k2Q0lpSWlJaUlpSWlJaUlpSXFJMnFjMG11blIxZGFTUGMvUHVxVEVTSWlLaUowTk9icDcwc1o2ZXRob2pJU0lpSWlJaUlpSWlhcGcybStpeXM3YVFQbzZLamxGakpFUkVSRStHS3pHeDBzZDIxbFpxaklTSWlJaUlpSWlJaUtoaDJteWlxMStQVHRMSDMyMzVFWVZGUldxTWhvaUlxRzByTENyQ2QxdCtsRzczRGZCVll6UkVSRVJFUkVSRVJFUU4wMllUWFpQR0Q0YTFsUmtBSURzbkI3UG12b25qWWFkbHlpNFJFUkZSM1hKeTgzQTg3RFJtelgwVDJUazVBQUFiSzNNOC8weVFtaU1qSWlJaUlpSWlJaUtxbjBCVWZGT2k3aUNhNnRMVkJDeis2RnQxaDBGRVJQUkVXYjl5SHJwMjhsQjNHRVJFUkVSRVJFUkU5QlFUR3JnS0dySmZtMTNSQlFEZC9EeXc3cU41MHBWZFJFUkUxSFRXVm1aTWNoRVJFUkVSRVJFUlVadlNwbGQwMVNndUxjT2YrMDdnVEVRTTBqS3pVVnBhb2U2UWlJaUkyZ1E5UFczWVdWdWhiNEF2Sm8wZkRBTTlYWFdIUkVSRVJFUkVSRVJFMU9BVlhVOUVvb3VJMmpheFJJS3gwOTVEY1drWkFPQ1BIMWFpbmFWcG8rZlpmU0FNMzJ6Ykk5MytkT2tyNkJQZ3E3STRpWWlJaUlpSWlJaUlpT2p4ZUNwS0Z4TFJrMEZESUlDbnU2TjBPejdoZHBQbW1UQXFFUDE2K2ttMzEyemNnWXpzdk9hR1IwUkVSRVJFUkVSRVJFU3RGQk5kUk5RcWVIczRTUi9ISnlZM2FRNkJRSUFsOHlmRHhzb2NBRkJVWElKVjYzOUNwYWhLSlRFU0VSRVJFUkVSRVJFUlVldkNSQmNSdFFwZUhzN1N4M0ZOVEhRQmdKR0JQajU4KzBWb2FsWi92Y1VuSkdQVFQzdWJHeDRSRVJFUkVSRVJFUkVSdFVKTWRCRlJxK0RWNGVHS3JzUWJkMUZWSlc3NlhCNU9lSFg2V09uMjNrT244ZmUvWjVvVkh4RVJFUkVSRVJFUkVSRzFQa3gwRVZHcllHWnFKQzA1V0ZaZWdkdDMwNXMxMzNOakJtSlF2NjdTN1kxYmQrSFMxWVJtelVsRVJFUkVSRVJFUkVSRXJRc1RYVVRVYW5UczRDaDlISmZROVBLRlFIVy9ybmZuVDRHbmUvV2NZckVZSDYzZGhqdHBXYzJhbDRpSWlJaUlpSWlJaUloYUR5YTZpS2pWcU4ybjYxcmk3V2JQcDZPdGhVK1h2Z0lyQzFNQXdQM2lVaXo3ZERNS2k0cWJQVGNSRVJFUkVSRVJFUkVScVI4VFhVVFVhdFR1MHhXWGVFY2xjMXFZR1dQMXNsZWdxNk1OQUVoTno4R0tMMzVFcGFoS0pmTVRFUkVSRVRWVVhrNE9McHcrcmJMNTd1WG1vcUs4WEdYejFTakl6MGYwNWNzcW02K2l2QnhSRVJITm1pTWhOaGE1V2Nxck05eTVkUXZKTjI1QUxHNTZyMTlxWFVxS2kxRlMzTEEvVXJ3ZUc0dThuSndXanFqaFd1cmFiSzYyZmgybEpDY2ovOTQ5ZFlkQlJFU3RrRkRkQVJBUjFlamdhZzhORFEySXhXSWszODFBU1ZrNTlIVjFtajJ2dTRzOWxpMmNoZzgvM3dZQWlJcE54TVl0dTdEb3RVa1FDQVRObnArSWlJaUlta2NrRXVGV1lpSVNZbU14NnRsbjFSMU9pOW01WlF2dTNyNE5YVDA5K0hYdjN1ejVkdjN5Qys3Y3VvV2xuMzBHZlFNREZVUUlWSWxFK0g3dFd1VGw1T0M1bVRQUnZVK2Zaczk1YU04ZW5BME5oYmEyTnJ6OS9lV2VsMGdrZGY2N1hGUlppVjkvK0FIYU9qcFkrdGxuME5UVWxOdm44SjQ5dUpXWWlHVnIxc0RZMUxUWk1iZWtpdkp5ZkxCZ0FRRGc4ODJiMVJ4Tjg1dzdkVW9sOHdpRlFyblAyc25EaDNIbTVFbThzWFFwYk8zdEFRQkgvL2tIenU3dTZPRGxKYlB2dG8wYk1lS1paekJ3K1BBNno1TjI5MjZUNGpNeU1ZR1JzWEdEOTIrSmE3TzVXdm82a2tnazJQSEREL0R3OFVHUGZ2Mms0OWVpbzNIKzlHbE1ldkZGNk9ucjF6dFBabm82Y2pJejRkTzVzOXh6WDY5ZWpYNUJRUmd6YVpMTWVGWjZPdkx6OHVEaDQ5T29tSW1JNk1uQlJCY1J0UnE2T3Rwd2RiSkQwcTBVU0NRU0pDVGRRV2ZmRGlxWnUzOVBmN3d5YlF5Mi9Qb1BBT0RBMGYvZzBMNGRKbzBkcEpMNWlZaUlpSjUyQjNmdFF2ang0M2g1NFVLNGVYcld1Mzl1VmhhdXg4YmllbXdzYmlZa1NGYy9OQ2JSZFNzeEVUOTgrU1g2RGg2TTBjODkxNlM0MzUwenAwbkgxZWpTc3lkZWVPbWxCdTA3ZWZac2JQamtFK3pldmgyT3JxNHdOVGR2OG5tTGk0cHdNeUVCbnI2K0tyMlJyaWtVWXRLTEwyTHordlU0Y2VnUWZMdDJoYTZ1Ym9PUFAzYmdBT0t1WE1HQzk5K1hqZzBjUGh3UjRlRTR0SHMzT25icUJBMk5oOFZsN3VYbVlzT3FWZWd6YUJDQ3g0OVhPR2RNVkJUS3k4b3dNRGhZNGMzNTRxSWkzRTVLZ3B1blo0TnV6aXQ2ejRWYVdqQ3pzSUJYcDA0WUdCd01BeU9qaHJ6Y3A5N2VIVHRVTW8rdW5wNU1vcXVpdkJ3Ulo4N0F3ZGxabXVRQ3FqOWZBNE9ENGVUcWlxejBkTmc3Tzh2TlZWVlZoY1M0T0hqNitzb2xVTC82NUpNbXhUZGs5R2dNSFRPbVFmczI5OW9NUDM0Yy8vejVaNk9QcTJGbGJZM0ZxMWJKamF2Nk9uclU0VDE3cEN0QkEvcjJsZjdzVTVLVEVYZmxDcjVac3dZdnZ2NDZyR3hzNnB6bitNR0R1QklSZ2E2OWVtSDg1TW5RcWVmNzUzcE1ESFp1M1FvdExTMHNYclVLdW5wNmpZNmRpSWphUGlhNmlLaFY4Zlp3UnRLdEZBQkFYRUt5eWhKZEFERDVtU0RjU2NsRVNPZ0ZBTUNtbi9iQnpOUUlRd09iLzllMFJFUkVSRSt6bU1oSW5EcDZGRVBIakdsUWtnc0F2dmpnQStuaittNWtLdVBTb1FPR2poMkxrSDM3NE9qcUNyOXUzWm8wajZHeHNjd0toQnB4VVZISVNFdkQ0SkVqRlI1MzR0QWh1Ykg3UlVXNGVPYU0wblBaMmR1anNLQUFsOCtmaDRhU1ZVeVBya3FKdTNJRjZhbXBNbU9aYVdrUWk4VVFDb1U0cmlDTzJvSWVpWC9YTDc4Z29vNFlhK1JtWjJQRm0yOHFmYjViNzk2WTlPS0xNbVA1ZVhsSXZYTUhlVGs1TUxlMEJBQ1ltcGtob0Y4L25BME54Y1V6WjlDamYzL3AvaG1wcVNncks0TlFXMXR1L3RLU0VnREErVk9ub0NrVXdqOGdRRG9HUUxvNjVQTDU4eENMeGZEdzhjRzkzRnk1ZVlSQ0lZeE1UT1RHTzNoNVFhQ2hBVWdrS0NrdVJucEtDazRkUFlySUN4ZncrcElsMHZoSk9XVXIwdDZkTXdlRFI0NUU4TGh4ZFk0cGN5NHNES1VsSlJpdUpQa1pkdVFJem9hRzRyM1ZxNkd0STFzRkpQTDhlZnoxODg4S1Z5VE9lZnZ0ZXM4dEZvdHhMaXhNbXJTeGMzQ0F0NStmd24xVmZXMENnSU9MaTlMdm5Qb28razVxNmVzSUFNNkdoaUxzeUJHMGQzVEU4N05teVNRWWg0d2VEWE5MUyt6YXZoM2ZyRm1EYVhQbXlLM0lxMjN5N05td2JkOGVSL2J2eDUyYk56SDl0ZGRnMDc2OTNINWlzUmpIRHg3RThZTUgwZDdSRWRQbXpHR1NpNGpvS2NaRUZ4RzFLbDRlanRnZlV2MDRQakZacFhNTEJBSzhQZmQ1cEdYbUlEcitKZ0JnemNZZDBOZlZRZDhlblZSNkxpSWlJcUtuUlhsWkdmYnUzQWxMYTJzTUdqR2l3Y2M1T0R2RHc4Y0hIajQrc0xHenc0cUZDNXQwL29IQndZZzhmeDc3ZnZzTkh0N2VUYnJSYVdSc3JQRG0rNzNjWEdTa3BTbTlNYS9vcG5KaGZqNE83OTFiN3psRDl1MVQrdHlqaWE2cmx5NGg4dng1aGZ0R1g3NWNiejh0UlRmVEFTQnc2TkI2b2xUdTFOR2pDc2M3ZUhzajRzd1p4Ris5aXI2REIwdkhCdzRmamd1blQrUDRvVVBvMXFlUGRFVko4czNxZjVjN3U3ckt6ZlhSVzIvSmJIK3hmTG5NZGsyU3BTWnBkMmozYmh6YXZWdHVIbnNuSjd5eGJKbmMrSXk1YzJXU0pFVUZCZGorL2ZkSXZua1RoM2J2eHJSbXJ2YWpwaWt2SzBQWWtTUHc4dk9EUzRjT3VGOVlDRkZWRlV6TnpLVDc5T2pmSHljT0hjTFowRkFNQ0E2V2pvdkZZcHo4OTErWVdWaWdTNDhlY25PN2VualVlZTZiQ1FuNDU4OC9rWkdhQ2hNek13U1BHNGV1dlhvcExhM1pFdGVtazZzcm5CUmNEdzJoNkR1cHBhK2p5UFBuOGZmdnY4UGMwaEt6NXMrSGxvS2tkZGRldldCaVpvWmZObTNDdG8wYjhjeVVLVElKNzlvRUFnRUdqUmdCZTJkbjdOeXlCZG1abVFvVFhWbnA2UWcvZGd4OUJnM0NxSWtUb1Nua0xVNGlvcWNaL3k5QVJLMkt0NGV6OUhGMDNJMTY2L1UzbHBhV0VKOHVld1VMbDMrTm04blZmMm0zY3QyUFdQUEJhK2phcWU1ZmVvaUlpSWhJWHZpSkU3aGZXSWd4a3lZcExJZWx6UHlsUzZXUGE4b1dOb1dHaGdhR2poNk5IVnUyNE5UUm94ZzJkbXlUNTFLbFVSTW5JbkRZc0VZZDgvdTJiVXB2bWdPTjcrZFUzM3pONlllbUxOSGw2ZXNMb1ZDSW1NaEltVVNYcVprWnV2VHNpZXlNREJRWEZVbExvOTI0ZGcxYVdscHdjbmRYT0ordHZUMDZQYkpTTC9yU0phU25WRmVCU0lpTFEyWmFHdnk2ZFlOTEIvbHFFQWQyN1dyd0RYQWpFeE9NbnpJRlgzM3lDWkt1WFd2UU1VOGpzVmdzTFQ4Wjh2ZmZDcE1yUUhYUzVkSG5GSTA5dXNvck5DUUVaV1ZsR1B2ODg5WG4yTDhmbDgrZXhkTFBQcFB1WTJKcUNpOC9QNXc1Y1FMOWhneVJqcDhOQzBOT1ppYW12UHh5b3hNZnYyN2VqT2pMbDZHanE0dmdjZVBRZitoUWFHbHBOZWhZVlYrYnF0WlMxOUhGLy83RHJsOStnYUdSRVY1ZXVGRHBpaThBY1BQMHhOd2xTL0Mvcjc3QzdsOS9SVUYrdmt3NXlLUnIxMUJWVlNWenpJUnAwNkN0bzRQcnNiSFNzWHU1dWRMdFo2Wk9oWjZCQVpLdVg1YytyNm1wQ2ZlT0hldjZjUkFSMFJPSWlTNGlhbFVjN05yQnpNUVE5d3J1bzZDb0dNbXBtWEMycjd1R2QyTVpHZWhqM1lyWHNXRDVWMGhKeTBhbHFBcnZmN1lWNjFmTWhiZW5pMHJQUlVSRVJQUWtFNHZGT0JzYUNrTWpJM1RxMmxWdGNmaDI3UW9qRXhPY08zVUtRMGFQbHVrQlJmSU1EQTFoWm1IUnJEa01qWTBWcnA3VDFkV0ZoNDhQNHE5ZXhiM2NYSm56akh2aEJaa1ZWQVg1K2JoNyt6YTgvUHdnVkpLVXNHbmZYbTdWUzNaR2h2UUcvY25EaDZHdG80UHhVNmJBd05CUTd2aUR1M1lwblZ1Um1yNXBGUlVWY3M5bHBhZmoyTUdEU0xwMkRlV2xwVEN6dEVUWFhyMHdZT2hRaFVtQXpMUTBIRDkwQ0RldVgwZFpTUWxNemMwUjBMY3ZlZzBZb1BUOE5mM0RQdDY0VWE0a1gwVjVPVDVZc0FDQTRzVEsvY0pDaEIwNVV2Mnp6OHVEUUNDQWpaMGRoai96ak15Ti84YThqcHA0Vm03WWdHTUhEaUFpUEJ4bFpXVnk1MSs4Y3FYTTlyb1ZLOUFyTUJEOWdvTHFIYXN0T3pNVFlVZU9ZR0J3TU13dExaR2RtWW1MWjg2Z1crL2VNRFEybHRtM1ovLyt5TXZKUVZGaG9YVHNkbElTM0RwMmhIOUFnSFJNSkJMaFhGaVkzTStyZTU4K01wL2g2TXVYMGNITEN5L01uZzFESXlPSUtpdng2K2JOZUhibVRPanE2cUtpdkJ3bkR4L0dvQkVqNU42YjFxNGxycU93a0JBYzNyc1h4aVltZUhYUm9ucS9VNnFxcW1CdGE0dTU3N3lETGYvM2Z6aDI0QUR1RnhWaC9PVEpFQWdFMlA3OTl5Z3JMYTMzdGNSR1JTRTJLa3JwODdwNmVsaTVZVU85OHhBUjBaT0ZpUzRpYWxVRUFnSDhmTndSOWwvMVAxeXZ4aWFwUE5FRkFHYW1SbGkzWWg0V3ZMOEJXVG41S0Nzcng3dWZiTWFHajkrQW03TjhXUVFpSWlJaWtuYzdLUWxGQlFYb0dSallxTlZjcXFhaG9RSGZMbDF3TmpRVU54TVNHdjNYL09rcEtkSWIrb3JVOVZ4Yk5HTENCSXlZTUtGWmMzeXdkcTNTNTdyMzZZTzRLMWR3TGl4TTVqeVBKZ2N1L2ZjZkpCSUpPaXNvTWRjUThWZXY0bVpDQWdZR0J5dThPUTlBMml1cG9XNG5KUUdBWEttMGhMZzQvUExkZDZpc3JJUzFyUzJzYlcyUmtweU1rSDM3a0p5VWhCZm56NWVwUkJGLzlTcCszYndaSXBFSWhzYkdjSFIxUlhGUkVRN3YzWXZVdTNlYjhHcnJsbkw3TnJaOS9UV0s3OStIcnE0dUhKeWRJYXFzUkZwS0NtNGxKa3F2aWNhK2pocWhJU0U0R3hvS0J4Y1g1T2ZseVQxdlpTUC9PNXUrb2FIY3VLS3gycExpNDFFbEVrbFhma2trRW1qcjZDZ3NIMXBUK3JSMnZGTmZlVVZ1aFdobFJRWCsrZk5QdWVPOS9QeVFkTzBhN2hjVlNjYzBORFVSRXhrSkFPalNvd2VpTDEvRzhQSGpVVnhVaEY4MmJVSm1XaHJhMmRxaVM4K2VTbDlEVzlPVTY2aW16NSs1cFNWbUwxaUFRM3YyUUU5Zkg4L05uS24wUE9mQ3doQisvRGltdi9ZYTVyN3pEbjc0OGt1Y0N3dURoN2MzZkRwM3hqc2Zmd3lKUkNKM1hOcmR1OWoxeXk4d3Q3VEU3YVFrZE92ZEcyNmVuZzk3N0QxQ2xSVmhpSWlvN1dDaWk0aGFIVDh2dDRlSnJyZ2JHQnNzM3hoY0ZheXR6TEQybzNsNGM5bFh5Qys4ai92RnBYaG41WGY0NnRNMzRXRFhya1hPU1VSRVJQUWt1Wm1RQUtEK3ZqZVBnMnVIRGsxT2RCa1pHNlAzb0VGeTR6V2x2WVlwNmRGMTVPKy9teFJyVTZraTRaWVlINCt0S2x6dE1PL2RkK0g0U0Q4aEx6OC9tRmxZNFB6cDB4ZzhjaVIwZEhYbGpxc1NpWEQrMUNrWUdobkJ0M1BuSnAxYlQxOGZIdDdlR0RSaWhOenFzUnBpc2JqQkpleFNrcE94YitkT0FOVzkzMm9VNXVkajU1WXRxS3Fxd3BSWFhvRi85KzRBZ09MNzk3SGwvLzRQMTJKaUVIWGhnalQ1VVpDZmo5Ly85eitJUkNJRWp4dUhnY09IUzFjWkpzVEZZVWNqeTl6VnA3U2tCRDl2Mm9UaSsvZlJlK0JBakpvNFVkb242WDVSRVhLenNwcjBPbXFMUEhjT0M5NS9IOVoyZGdxVEVhcmlIeEFBVTNOekdKbVlJUG5tVGV6Ly9YY0VqUm9sVnhKUDBiVndlTzlldWY1NGI2MVlBUnM3TzVrVmFLZVBIY09Cdi82Q2pvNE9UaHcrak5Ua2g3MmhyOGZFNEhwTVRIVXMzYnREUzBzTDRTZE9TTXNNem56OWRYajUrY21kVzlYSjhNTjc5cWgwdnJvMDVUcXlkM0pDVm5vNlpyNytPZ3lNakZCYVVvS2thOWN3ZnNvVXBlVWVMNTA5aS90RlJiQ3dzb0tPcmk3bUxGNk1TMmZQd3VmQjlXOW9aQ1N6ZjJWbEpVNGRPWUxqaHc2aGE4K2VlR2JLRkN5Yk53ODNybC9INVhQbllHWmhnVDZEQnFGN256N1EwOWRYNFUrRWlJamFJaWE2aUtqVjZlejdzRDcvMWRpYkt1L1RWWnVqWFR1c1hURVhDei80R3NVbFpiaFhjQitMUC9vV0d6OWRDR3Nycy9vbklDSWlJbnFLWmFTbUFnQnMyNnQvUmJ6MWd4Z3kwOUlhZmF5aHNiRmNXUy9nWVdrdlJjOEJqei9STldyaXhFYnRIeFVSZ2RRN2QyVEd6QzBzWkpJNHlvU0doRURmd0FBOSt0WDlSMmZHWnZML1p0YlEwRUQvSVVPdy80OC9FSGJraU1LK2FSZkN3NUYvN3g2R2poblQ2RjVLTlp6ZDNUSDd6VGV4WjhjT1JGKzZoUGxMbDhMQ3lrcjZmRTIvSDJVcnVuN1p0S2w2UlloRWdzTDhmR1NrcFVGUFh4L1B6cGdCdjFyOWpNSlBuRUJwU1FrR0JnZExrME5BZFFuSUVjODhnMjFmZjQzTDU4NUpFMFQvblR5SnNySXkrSGZ2anNHUGZIWTh2TDB4NnJubnNIdjc5aWE5WmtYK08za1NoZm41OFBUeHdmakprMldlTXpReWtpWVFHdnM2YXVzWkdBaHJPenNBaWxmTUtFcjBOTFJIVjIzNkJnYnc4dk9EV0N6R0h6LytDR3RiVy9TdjFZT3J4c1RwMDZXUFl5SWpjVDBtQnI1ZHVzRFQxMWRtUDVNSHZlQnF1NWViQzAxTlRlZ2JHbUxla2lYU3hOMzc4K2RqNFBEaEdEcDZOQUJBcUtVRkUzTnpuQTBOaFoyREE2YTkraW9zMmluK2cwaFZYSnUxaFlhRU5HcSs1bWpLZGRScndBRDA2TjlmbXNEdDNyY3ZiaVlrNE9LWk0rZzljS0RjT1pLdVhVUHFuVHZvMGErZk5QRnRaR3lzOEx1b3NySVNsOCtkdzRtREIxRXBFdUg1V2JOa1BxKytYYnFnNytEQmlBZ1BSMmhJQ0k3czM0K3V2WHFoWDFBUXJLeXRWZkl6SVNLaXRvZUpMaUpxZFp3ZGJXRm9vSWY3eGFYSXpzdEhXbVllMnRzMHI0ZEFYZHhkN0xIbS9kZXdlT1czS0srb1JGWk9QaGF2L0JaZnJwb1BLM1A1WDR5SWlJaUlxRnBOQ1RPVEIzMk4xTW5rUWNJbC85NjlCaDlUY3dOWGxYOVVKUmFMQVFBSGQrL0d3ZDI3VlRZdkFBUU9HOWFvL2ROU1V1UnVwbHUwYXlkVFRqQTFPUm1tNXVZd2VHUTFSV2hJU0hVQ3BJa2xEbnNHQnVMVTBhTTRkZlFvdXZmcEEzTkxTK2x6eGZmdjQ4aisvZEEzTUVBL0JVbU0yakxUMGhENjc3OXlZN1YxNjlVTEVlSGgrUG03N3pEL3ZmZWtKUkxGRDk1ZlpZbTB4UGg0bVcwTEt5dk1lZnR0NldlcHhyWG9hQUJBUU4rK2NuUFlPemtCZ0V3NXdvVFlXQURWUGFRVVViUWlxRG5pcmx3QkFKbmVWNG8wOW5YVXBpeG1vVkFJYlIwZExGaTJURG9ta1VqdzkrKy93OG5ORFYzcUtVdTVjZlZxaFluSThPUEhrWjJSZ2RjV0wxWllGclVtQVZ0V1ZvWi85KzBEQURnNE84TzNTeGZvR3hqVWVjNlU1R1JZMmRoQVEwTUR4U1VsTXM5VmlVUW9mMUQ2VUVOVEUrMXNiQ0FRQ0REdjNYY2hWTEpTQ1ZETnRma29LMnRyTEY2MXFsSHpLbHRaMWhMWFVlMWVpSjBEQW5CMC8zNmNQSHdZQVgzN3l2MnNqdXpmRHcwTkRRd2NQbHhoZkJLSkJIZHYzOGJWaXhkeDZleFpWSlNYbzBmLy9oZ3llclRDY29ybWxwWUlIajhlUTBhUHh0VkxseEIrNGdUV3IxZ0JUMTlmREJnMnJGV3NNaVlpb3NlTGlTNGlhblUwQkFMNGVidmh2NGpxa2hGWDQ1SmFOTkVGQUw1ZUx2ajR2ZGxZdHZvSGlFUmlwS1JsWStIeXI3SCtvM213YWFmK0d6ZEVSRVJFclZGTkx4eWRSM292cVlQMmcxSnRsUlVWRFQ2bVNpUUNBSVdsOVpwS1ZGa0pBUEQyOTRlOXMzT2pqcTBwbGZpNGlNVmlmTE5tRGR3OFBmSHl3b1VxblZzb0ZHTFV4SW5Zc1dVTGRtL2ZqcGNYTHBRbUZQZnQzSW1TNG1KTW5EWU5HRit3emdBQUlBQkpSRUZVdXZYODdOUHUza1ZhUFQydG5OemNNSExpUkJ6NDZ5LzgrZE5QbVBiZ1pyL293ZnVyckpUYXh4czNRa3RiRzVucDZkajc2Nis0ZmVNR2Z0bTBDWE9YTEpGSnZ1Umxad01BMW43NG9kSVlTb3VMcFk5ekhwUUt0RmF5MGxIVjEwdDJaaVlBd003Qm9jNzlHdnM2YWpOVmtzd09HalVLUWFOR3lZeUZIeitPcEd2WDRPVG1WbWMvTHFENlBYaFVabm82anV6Zmo5NERCOExaM1YzQlVROGQrK2NmQ0I4a3dzSlBuTUIvSjAvaWxVV0xsSzdzS1NrdXh0MWJ0OUF6TUJBQXNPcnR0MldlUDMzc0dFNGZPd1lBZUdQWk1qaTZ1Q0FoTGs2YXdHN3RSazJjQ0gwRmlhR1d2STRBUUZOVEUwTkdqOFpmUC8rTWtQMzdaVmE0WFRoOUdzazNicUJYWUtETVNyRkg0L3RoL1hybzZ1c2pvRzlmOUEwS2tsdU5WMWxaaVluVHA4UFczdjdoZVlWQ2RPblpFMTE2OXNUTmhBU2NPSFFJbTlldnh4dExsemI2KzVlSWlObzJKcnFJcUZYeTkzRi9tT2lLdllFUmcxdSsyVzlBWnk5OHVHZ1dWcTcvRVZWVllxUmw1R0RCc3Erd2J0VThPTEpuRnhFUkVaRWNqUWMzbUt1cXFwU1doM3RjYWxabktWcjlvVXhOb3E2b29BREhGWlJUcXluTnFPZzVaVW9lSkFvNjkrZ2hVMjZySVN5c3JHVDZCYlcwM094c2lNVmltUnZIdFJYZnY0OFFKZVVaTlRRME1IVE1tRHJuOSt2ZUhWY3VYa1JNWkNTT0hUaUFvV1BHNE16Sms3aDY2Ukk2ZUhraG9KNnlpQURRcFdkUHZQRFNTekpqdjIvYkp1MlpWS05mVUJEaW82TVJmZmt5em9hR292ZkFnZEpFWmwybEVRVUNBV3pzN1BEU2dnWFkrT21uU0VsT3h2RURCeEE4ZnJ4MG41clNkdTRkTzBvLzgzV3BTWFlxK3l5S1ZkempxdVo4OWNYVzJOZFJtNkxYVWw5ZnF1TUhEK0w0d1lNTlBzY0xMNzJFanAwNjRjZXZ2MFpsUlFYS1NrdngwN2ZmSWo4dkQyV2xwWGh2OVdxWi9WT1RrM0hteEFrOE8yTUcvdnpwSi9oMDdvenJNVEg0ZnUxYXZMcG9rYlRVWW0yUkZ5NUFMQlpMVjZoTmVmbGw2WE03dDI2RmI1Y3UwcktWRmxaV0VQajQ0Tjk5K3hCLzlTcjhBd0lhL0ZyVVJkbktzcGEramdDZ1crL2V1SFQyTEU0ZlBZcU9QajV3NjlnUnVkblpPTGhyRjB6TXpPcGNIZHJlMFJGdnIxd0pFek16bVpWaXRhWGR1WVBkMjdkand0U3BjRkNReEhMMThJQ3Jod2R5czdLVWxwZ2tJcUluRnhOZFJOUXErWHU3U1I5ZmlVdDZiT2Z0MzhzUHE1Yk14a2ZyZmtSbHBRalplZmxZK1A1WFdQZlJQTGc2eWYraVJFUkVSUFEwMDlQWEIxQzlDc1RJeEVTdHNSVGZ2dzhBQ3N0YzFYZE1UbFpXbmYyMkd0T0w2MTV1TGdESWxiOXJpTTRCQWVoY3g4MzAraElMalpWODR3WUFLQzN6VlZKY3JMU2ZVa01TWFFEdzdJd1pTTHQ3RjhjT0hFQlJZU0Vpd3NOaFltcUtGMTU2U2FVbEl3VUNBWjZiTVFQL3Qyb1ZNdFBUQVZTdkFBRUFyUWVyL2VxaW82dUxpZE9uWS9QNjlRZzdlaFRkZXZlRzVZTlZRVVltSnJpWG00dG5aOHlBbVVYOWxTWU1qSXhRVkZDQXZKd2N0SGQwbEh1K3B1U25JcHBDWVhYNXZMSXlhZW00R2pXZjEwY1pHUnNqLzk0OTVHUmx3ZEhGUmVuY2pYMGQ5WGxtNmxTWjdmTFNVdnk3YngrMGRYUVFQRzZjd21SYWJGUVVFbUpqMGIxUEh6ZzhFcXVEaXd1MHRMVlJXRkFBVGFFUWQyN2Rnb1dWRlp6ZDNlV1NzZVZsWmRpNWRTdWMzTnpRdFZjdi9QblRUekF6Tjhlcml4Ymh1eSsrd0pZTkcvRDZraVV5SlRPcnFxb1FmdXdZVE16TTBNSExDd0Jra2xjN3QyNUZPMXRibWJIMmpvNHd0N1RFcVdQSDZreDBxZnJhYks2bTlybHV6blVrRUFqdzNNeVorT3FUVC9ETDk5OWo1dXV2WTgrdnY2S2lvZ0l6NXM2RnJwNmUwbU9MQ2d1eHBsYjV5N3JzMmJFRGUzYnNxSE9mNVd2WHdzall1RUh6RVJIUms0R0pMaUpxbGR4ZDdLR25wNDNTMGdxa1orWWlLeWNmN1N3ZlQ3K3NQZ0crV0xOOER0Ny9iQ3ZLeXNweHIrQStGaTcvR2w5OCtCbzZkbkI2TERFUUVSRVJ0UVdXN2RyaFprSUNjckt5MUo3b3luMVFMazVaYVN4RkNoNzA4eG95ZXJUQ3BFM05pb2ZQTjI5V2VMeWltOXNaRC9yZUtDdWQxaHkxeTRFMVJGUkVSSjE5Z09LdlhnVUF1ZjVjTlpyU0kraFJldnI2ZUduQkFuenoyV2M0ZitvVWhFSWhacjN4Qmd4YjRDYTBtWVVGRnE5Y0NlTUhKYzlxVnV6VlZYS3RObGNQRDNRT0NFQlVSQVQrL3YxM3pIN3pUUURWSmQzdTVlWWkvdXBWOUJrMHFONTVIRjFjRUJzVmhhZ0xGeFFtdWk3OTk1L1NZNDBmSktQdTNyNE5iMzkvbWVkcWVuSEp4ZTNwaWN2bnppRWlQTHpPUkZkalgwZDllajBvL3dkVUoxWisyYlFKWXJFWXo4NllnVTVkdThydG41S2NqSU83ZHNIVzNoNFRwazVWdWtKbzZlclZNRFEyVnBxb3FhcXF3cStiTjZPd29BQXZ2ZkdHekg3bWxwYVl2V0FCTnExZGk5Q1FFRXlvbFl6NzcrUko1T1hrWU15a1NkRFEwTUM1c0RCcFdiNGFkMi9kUXZqeDQ5THRma0ZCNkJrWWlNTjc5aUFoTmhZZVBqNEtZMUwxdGRsY08zNzRBWnFhbXBnd2JWcWpqMjNPZFdSdWFZbHBjK1pnMjhhTjJMeCtQUUJnd3JScGNPdllzYzdqZEhWMU1XYlNKS1hQU3lRU0hObS9YeHBMUU4rK3NGRlNHclJtUGlJaWVyb3cwVVZFclpLbXBnWjhQZDBRRVZYZElEbzYvZ2FDK25kN2JPZnYyc2tENjFmTXhaS1B2MGR4U1JtS2lrdXc2S052c0diWmEvRHpjYXQvQWlJaUlxS25nSU96TXk2RWgrUHVyVnR3NmRCQnJiSGN2WFdyT3FZNmJ2US9LaXNqQTBEamttUDFTVTVLZ3JtbFphTldsaldVc3JKa3lxU2xwQ2k5bVg2L3NCRHgwZEVBZ0VPN2QyUE8yMityZElWVkRWRmxKUzZjUG8zeXNyTHFiWkVJeHc0Y3dQakprMXNrT1dwY3E2OVArWU9iNHRvTldORlZZK1N6enlMdTZsVWt4TVVoSmpJU3ZsMjZvUGZBZ2JnU0VZRi85KzJEaFpVVlBIMTlINTZqckF6blRwMkNiNWN1MHM5Uno4QkF4RVpGSWZ6NGNkZzVPS0JMejRkbDJDK0VoK05zYUtqUzg3dDVldUxpZi84aDVPKy80ZVRtSnYwYzNVNUt3dEYvL2xGNFRPRFFvWWk2Y0FFUlo4N0F5c1lHL1lLQ3BPWGY3dVhtSWpjN0crNGRPemI2ZFRUR3pldlhjZWZtVFFEQTNwMDdFWGZsQ3J6OC9PRGg0d05kWFYwa3hNWmk1OWF0ME5iUndmVFhYcXV6REY1OW53dUJRSUM4bkJ4TW5EWk5ZWWs2VzN0N3pIM25IWm5TaGRtWm1UaXlmejhzMnJWRHJ3RURBQUNIOSs1RldXbXB6TEdKOGZGSWpJK1hidmNMQ2tLdkFRTVFGaEtDZmIvOWhyZFdyRkNZOEZIbHRha0syUmtaeU03TXhQT1BsQ3RzcU9aY1I3cDZldEpWalJvYUdpZ3ZLNE5ZTEZaYWtoQ29YaTNXTHloSTZmUG5UcDFDUlhrNWhvd2VqVXRueitKbVlpS0dqeC9mSWdseklpSnFtNWpvSXFKV3k4L25ZYUxyU3V6alRYUUJnTGVuQ3paOC9BWVdmL1FkQ29xS1VWcGFnU1VmYjhMSDc4MUdRR2V2eHhvTEVSRVJVV3ZrNmVzTGdVQ0ErT2pvUnQvby9kL0dqZExIRXJGWTRmanNCUXNhUEY5OGREUUVBZ0U2MXJwNVg1OWJpWWtBb0hEVlRWUGtaR1VoTXowZFBmdjNWOGw4TGVuRW9VT29Fb25RZStCQW5BME54ZCsvLzQ1eEw3eWdzbVNYUkNKQlRHUWtEdS9aZzl6c2JEZzRPMlBVczgvaThKNDlpSW1NUkdKOFBQb1BHWUsrZ3dkRDM4QkFKZWQ4VkhGUkVRQkE2NUVTZ0hVeE1UVkYwS2hST0x4bkR3Nzg5UmM4ZlgzaDdPYUdvRkdqY096QUFXejcrbXVZVzFyQzNOSVNaYVdseUVoTmhVZ2tnbGVuVHRJNVBIMThwRC9YMzdkdHc1SDkrMkZtYVltODdHems1K1ZoN1BQUDQrL2ZmMWQ0L2tFalJ1RHFwVXZJU0UzRm1tWExZTy9raExMU1VxU25wRWhqZUpTdHZUMG1USnVHM2R1MzQrQ3VYUWc3Y2dUV3RyYlM0d2FQSEFuM2poMGIvVG9hdzYxalJ5eGZ1eGJKTjI0Z05pb0tzVkZSdUh6dUhEUTFOV0hyNElEVTVHUVltWmpnNVlVTEc1eElLOGpQUjJweU1sSnUzOGJkNUdSTWUvVlZBTlZsTTE5ZXVMRE84b3UxU3gyV2xaWGgxKysvUjJWRkJTWk9teWJ0SjdoeXd3YVpZOTZkTXdlRFI0NUU4TGh4TXVPNnVyb1lNbm8wOXYveEIvNzU0NDhtclpKcUxJRkFJTzA3MkZoaXNSZzVXVm13dExhdU03blVVQTI5anZMejhuRDg0RUZFbkRrRG9aWVdob3dlamZPblQrUGdybDA0ZCtvVUJnWUhvMHZQbmcxZVlWa2pKaklTKy8vNEEzWU9EaGcwWWdROGZYMnhlZjE2YkZxM0RqUG56a1U3VzlzbXZ6WWlJbnB5TU5GRlJLMVdaMjkzNmVNcnNZK3ZUMWR0N2k3MitPclRCVmo4MFhmSXlTdEFlVVVsbHEzK0FSKysvU0w2OS9TdmZ3SWlJaUtpSjVpSm1SazZlSHNqTVM0T2VUazVNdjF3NnBNUUc5dW84YnJrWkdVaCtjWU5lUHI2TnZndi9NdEtTM0U5SmdZbXBxWXlLeithNDF4WUdBREF2M3QzbGN6M0tOR0RYamtOVlR1QldGdnl6WnM0R3hZR1Z3OFBqSjg4R1FCd05qUVV1VmxaR0RGaEF1d2NISm9jWTBWNU9hNWN2SWp3WThlUWtaWUdiUjBkakp3NEVmMkhESUdHaGdaZWUrY2RuRGx4QXNmKytRZkhEaHhBV0VnSU9uWHJocTY5ZXNITjAxUHV4bnprK2ZPSVBIKytTYkZjZi9CWmFteXZudjVCUVlnNGN3WTVtWms0ZWVnUWhvMGJoNkZqeHNET3dRRm5UcHhBNnAwN3lNL0xnNEdSRVRwMjZvU2UvZnZMM1d3Zjk4SUxzSE53d0xtd01HU21wNk9vc0JBT3pzNllNSFVxbk4zZGxTYTZMTnUxdyt0TGx1RGZmZnR3T3lrSnQ1T1MwTTdXRnMvTm5JbE9YYnNxVEhRQjFhWGNyRzF0RVJvU2d0dEpTYmlWbUFnREl5UDRkZXNtODNsczdPdG9ESUZBQUdkM2R6aTZ1c0xiMzEvNkdsSnUzd1lBRk9ibjQvZi8vUS9lL3Y3dzl2TkRleWY1c3ZCcGQrL2kwTzdkU0V0SmtTWllOSVZDdEhkMGxPa1IxWmdlWXljUEhVSkdXaHFHamhrRE4wOVBoZnRJSkpMcTE2QmtqajZEQnVIS3hZczRmL28wTEt5c01DQTRXT1o1VlYyYk5ReU1qSkNmbDlmbzcxV2d1ZythU0NTQ2c3T3pkS3lscmlPSlJJS2IxNi9qZkhnNG9pOWRnbGdzaG52SGpwZ3dkU29zMnJWRHY2QWdITm0vSCtmQ3dyQjcrM1ljMnIwYi9nOTZFVHE3dTllWldDOHFMTVRSZi83QmhkT25ZZEd1SFY2Y053OUNvUkNPTGk2WU5YOCt0bS9haEkyZmZvb0J3Y0hvRnhRazdSbEpSRVJQSjRHbytLWkUzVUVRRVNsU1dTbkM2T252b2FLaStwZUdQZHMrZ1ptcDR2NEJMUzB0SXdlTFYzNkg5TXpxNXVJYUdocDRhODV6R0QyMGoxcmlJU0lpSW1vdGJpWWtZUFA2OWVnVkdJaG5hdlhEZVp4MmI5K09DK0hobUx0a0NaemRHbFptK3NUaHd3alp0dzhEZ29NeGNzSUVoZnZVN3RFbGtVZ2dGb3VocWFrSm9EcFo5TjNubjZOcnIxNTRmdFlzNU9mbFlkMkhIOExjeWdwdmZmaWhTc3NBMXNUUlZMVjdqT1ZtWldIVHVuVW91WDhmQzk1L0h6YnQyME1pa2VERW9VTTRmdkFncXFxcVlHRmxoZHpzYk9qcTZhRlQxNjdWeWFjSHIwY2lrVUJjVllXcXFpcFVpVVR3OVBWRmx4NDlrSFR0R3E1ZXVvVG95NWRSWGxZR0xTMHQ5QXdNeEtBUkkyQ29vQWRZU1hFeFRoMDlpck9ob2RMeWNYcjYrbkR2MkJFQi9mckIwOGNINzg2WmczYTJ0bktyOUs3RnhDQXJQVjM2dXNSaU1YNzczLytncmEwTkxXMXRhQWdFeU03S1FrSnNMTFIxZFBEZTZ0VXRVa3FTcXQvSC9Mdzg1R1puSXlNMUZTbkp5YmlkbUlpeXNqSm82K2pBdjN0MzlCc3lCS0xLU2x5SmlNQ1ZpeGVsdmZGTXpNemc3ZThQM3k1ZDRQNmdoMU5CZmo2K1hMRUNUbTV1Y083UUFjNXVibkIwY1lId3dTcWdkK2ZNZ1V1SER1amc3UzBUaDZpeUVwcWFtaEE4a2lpMXNyYUd0NzgvenA4K2piNjErcExsNStWQlYxOGZXbHBhRUFnRWlMNTBDVHUzYnNXWVNaT1VsdERMdjNjUFAzLzdMY1krLzd5MFZLc3FyODNhOXYzMkc4Nkdoa0xmd0FCdW5wN1MxMStmb29JQzNFeElnRmdzeHNzTEY2S0RsNWZLcjZQS2lncmNURWhBZkhRMFlxT2lVSmlmRHdCd2RIVkYwS2hSQ2xmVjV1WGs0T1RodzdoODdweTBMNXFCa1JFOGZYd1FOSElrTEIvME5Dd3BMc2FONjljUmMva3lZcUtpSUtxc1JKZWVQVEYrOG1UbzZ1bkp6Zm5YenovalprSUN0SFYwNE8zdkQwOGZIemk2dU1EY3lrb2xxOW1JaUVqOWhBYXVEZnBITlZkMEVWR3JwYVVsaExlSE02Smlxa3ZLWEk1T2VPemxDMnZZMlZoV3IreGE4UjN1cEdaQ0xCWmovYVkvY0RjMUMzTm1qT1Uvb29tSWlPaXA1ZXJoQWIvdTNYRWhQQnk5Qmd5UUtSbjJPS1Rkdll1TC8vMkh6ajE2TkRqSmRiK3dFQ2NQSDRhbVVDaHo4N3N1RmVYbCtQRE5OeUVVQ3FFcEZFcDdUdFdzQmp0MjRBQXFLeXN4Yk96WUZ1bDFCUUNqSms1czFQNVJFUkZ5ZllBaUwxeEFVVUVCeGo3L1BHemF0d2RRdlJJbmFOUW9kTzNWQ3hmQ3czSGorblZVVmxhaW9xd01rZWZQbzZxcVNycmk1Vkc5Qnc1RVRGUVVkbTdaQWdBd05UUERnT0JnOUFvTXJETzVwRzlnZ09IangyUHdpQkc0Zk80Y0xwdzVnOVRrWk55NGZoMmpubjFXdWw5N1IwZVpiYUI2cFVkV2VycDBXME5EQStrcEtjaCswSE90aHJtbEpjWlBtY0lrVnd1cHFxckM1KysvTDlQbnlzTEtDcDI2ZFlPbnJ5ODYrdnJLck1LeWQzTEN5SWtUY1RzcENaRVhMaUQ2MGlXY0RRMkZ0bzZPTk5GbFltcUtqelpzcVBNYXVwV1lLQzA3V2g5dmYzLzRkZXNtZDUzLzlPMjNTRTlKa1JuVDFkV0ZUK2ZPU3VjeU5UUERtOHVYSzN4T0ZkZG1iU01uVEVCVlZSVmlMbDlHOU9YTERaNVhRME1EVmpZMkNCdzZGQjI4SHBiYlYrVjFsSm1lamw4MmJZSklKSUsyamc2NjkrbURudjM3dzlIVlZXbGM1cGFXbURoOU9vYVBINDhMNGVHNEVCNk92SndjNU9mbHdjelNFb254OGRpOWZUdnk4L0lna1VnZ0ZBcmgwNlVMQW9jTWdYMnRsV21QempubjdiZHhMVG9hNGNlUDQwcEVCS0l1WEFCUS9YNDB0cHd1RVJHMWJWelJSVVN0MnM0OXg3RGwxK3FteThHRGV1QzlOOVR6VjhJMTdoWGN4OUpQdjhmMXBMdlNzVDRCdmxpK2NDYjA5QnJlNUpxSWlJam9TVkpTWEl5Tm4zNEtQWDE5ekh2MzNRYXZQbWl1eW9vS2ZMTm1EU3JLeTdIZy9mY2JYTHBLSXBIZ2wwMmIwTjdSRVVOR2oxYTYzL0dEQjVFUUc0dTVTNVlBQURhdlg0L0MvSHlJeFdJSU5EVGc0dTZPOFpNblEwdGJHMFdGaFFqOTkxK01tVFJKSmErdHRuLysvQk94VVZGNGIvWHFaaDhuRW9sd05qUVUvWWNNYWRSY0VvbEUraDlRblJ5citROEF3a0pDWU5PK1BUcDRlemY1ajhDeTB0TWhFb21rcFJOenM3S2dvNnZib0hLVUVva0VsUlVWcUt5b1FGVlZGWVJhV2kzVys0c2V1aEFlRGxGbEpkcloyc0xPd2FGUlAvT3FxaW9reE1iQzNjdXIwWDJibXV2cXBVdEl1WDBiWXJFWUVva0VCa1pHNkJ3UTBPZ3lnYXE4Tmx0S1MxeEhNWkdSa0Vna2Nzbk1ocEpJSkxpZGxBUXJhMnNZR2h0RExCWmo1NVl0TURZeGdhdW5KenA0ZVVGSFY3ZFJjeFlWRkZTdlVzdkl3SWhubnVFZm94SVJQU0VhdXFLTGlTNGlhdFVTYjk3RnE0dlhBUUFzekl6eDE5WlZMZllYc2cxVlZsNkJ6emIraWxObnIwakgzRjNzc1hyWks3Q3lNRlZqWkVSRVJFVHFrNVdlanVqSVNIaDZleXY5QzN4VnUzUHJGaExqNCtIWHRTdXNiR3dhZFd6WmcvSjZOYVVJaVlpSWlJaW9kV0dpaTRpZUNHS0pCQk5uTFVkKzRYMEF3TFlONzhIRnNla05rbFZGTEpGZzI0NEQyTEhubUhUTXdzd1lueTU5Rlo3dVRXL2VUVVJFUkVSRVJFUkVSRVFOVDNSeEhTOFJ0V29hQWdHNitYdEt0eU9pcnFreG1vYzBCQUs4UEcwTTNuMWpDb1RDNnEvUzNIdUZlSFA1VnpJcnZZaUlpSWlJaUlpSWlJaW81VERSUlVTdFhrRG5qdExIclNYUlZXUDRvSjVZdjJJK2pBMnI2NWFYVjFSaXhkcHQyTEhubU5LRzNVUkVSRVJFUkVSRVJFU2tHa3gwRVZHclYzdEYxOVc0R3lpdnFGUmpOUEw4Zk56dzNlZUw0R0RYVGpxMjlkZC84UGszTzFGWktWSmpaRVJFUkVSRVJFUkVSRVJQTnZib0lxSTI0YVdGYTNEclRqb0FZTzJIYzlHOTFpcXYxcUtvdUFRcnZ0aUd5T2hFNlppWGh4Tld2RDBMMWxabWFveU1pSWlJbmtRRlJjVTRmemtPNlptNUFIK3JJeUlpYWpaL1h6ZDA5dW1nN2pDSWlPaUJodmJvRXJaMElFUkVxaERRdWFNMDBSVVJkYTFWSnJxTURQVHh4UWV2WThNUGYrTGdzYk1BZ1BpRVpMeXk2QXNzZlhNYWVuZjNVWE9FUkVSRTlDUVFpY1RZc2ZzSXR1OEtRVldWV04zaEVCRVJQVEZleEFnbXVvaUkyaUN1NkNLaU51RmkxRFc4czJvVEFNREYwUmJiTnJ5bjVvaVVrMGdrMkhQd0ZEYjl2RS9tNXRNTDQ0SXdlK3BvQ0lXc0drdEVSRVJOVTFoVWpNVXJOK0ZtY2lwZUdEY1l2YnI1d3NYWkZnWjZ1dW9PallpSWlJaUlTS1c0b291SW5paWR2TjJncmEyRmlvcEszTHFUanB5OEFsaWFtNmc3TElVRUFnRW1qaDRBTHc4bnJGci9Fekt6N3dFQWZ2LzdPS0t2MzhDS3QyZkJ5c0pVelZFU0VSRlJXN1JoeXk1a1plZmgreS9laHJ1THZickRJU0lpSWlJaVVqc3VLeUNpTmtGSFd3dCszbTdTN1V0WHJxc3htb2J4OW5ER0QrdmZrU2xaR0h2dE5sNWU5QVhPWDQ1VFkyUkVSRVRVRnAwK2R4VW53eTlqNFp4SlRISVJFUkVSRVJFOXdFUVhFYlVaQWJYNmNrVkVYVk5qSkExbmJHaUFUNWErZ2xkbmpJV0dSdlZYYm1GUk1kNzdaRE8yL3ZvUCsyb1FFUkZSZy8wZEVnNW5leHNNN05OWjNhRVFFUkVSRVJHMUdreDBFVkdiMGFOV291dGkxRFdJSlcyanhhQ0dRSURKNDRPdzRlTTNZR1grc0dUaGpqM0g4TmFLYjVDZGw2L0c2SWlJaUtpdGlFdTRoUTZ1WE1sRlJFUkVSRVJVR3hOZFJOUm1PRG5Zd01MTUdBQlFVRlNNeEJzcGFvNm9jVHA1dWVLSEw5OUJRR2N2NlZoMDNBMjh1bWd0SXFMaTFSZ1pFUkVSdFFXbHBSV3d0YlpRZHhoRVJFUkVSRVN0Q2hOZFJOUm1DQVFDOU9qeU1FbjBYMFMwR3FOcEdsTmpRNno1WUE1ZW1qSUtHZ0lCQUNDLzhENldyUG9lLzdmNUw1U1VsYXM1UWlJaUltck5ha29oRXhFUkVSRVJVVFgrbGtSRWJVcmZIcDJrajhNdnRMMUVGMUJkeW5ENnM4T3dmdFU4bUpzYVM4ZjNoNFJqOXNJMWlJeE9WR04wUkVSRVJFUkVSRVJFUkcwSEUxMUUxS1owOC9lRWpyWVdBT0JtY2hyU00zUFZIRkhUZGZicGdLMWZMa0gvbnY3U3NZeXNQQ3hhOFEyKyt1RXZsSlpXcURFNklpSWlJaUlpSWlJaW90YVBpUzRpYWxOMGRiVFJ6ZDlUdXYxZlJJd2FvMmsrTTFNanJGd3lDOHZmbWdsalF3UHArTDUvd3pGNzBScEV4WEoxRnhFUkVSRVJFUkVSRVpFeVRIUVJVWnZUcjZlZjlISDQrYlpadnJBMmdVQ0FvUDVkOGVQRzkyUmVXM3BtTHQ3NjRCdHMzTG9MWmV6ZFJVUkVSRVJFUkVSRVJDU0hpUzRpYW5ONmQvZUJoa0FBQUxnYWZ3T0Y5NHZWSEpGcW1Kc2FZOVdTbDdEOHJSa3dNdENYanU4OWRCcXpGMzJCcTdFMzFCZ2RFUkVSRVJFUkVSRVJVZXZEUkJjUnRUbW14b2J3OFhJRkFJakZZcHk3RktmbWlGU25lblZYTi96MDlWTDA3ZEZKT3A2V2tZTTNQOWlJYi82M2g2dTdpSWlJaUlpSWlJaUlpQjVnb291STJxUit0WkpBNGVldnFqR1NsbUZ1YW95UDM1Mk45eGRPbDFuZHRmdGdHRjVlOURrdVJsMVRZM1JFUkVSRVJFUkVSRVJFclFNVFhVVFVKdlVOZUpqb2lvaTZqb3FLU2pWRzB6SUVBZ0dHQkhiSGp4dVhvaytBcjNROE5TTVg3NnphaEE4LzM0YU1yRHcxUmtoRVJFUkVSRVJFUkVTa1hreDBFVkdiMU43V0VzNE9OZ0NBc3JKeVhJNU9WSE5FTGNmQ3pCaWZ2UGN5bGoyeXV1djArU3VZdVdBMWZ2N3pYNVEvZ1lrK0lpSWlJaUlpSWlJaW92b3cwVVZFYlZidDhvVm5Ma1NyTVpLV0p4QUlNRFN3TzdaL3R4eGpodldGUUNBQUFGUlVWT0tuM3cvanhRV3JjZVpDTkNRU2lab2pKU0lpSWlJaUlpSWlJbnA4bU9naW9qYXJYMDgvNmVNekVkRVFQd1ZKSGhNakF5eDZiUksrLytKdGVIdTZTTWN6c3ZLd2ZNMVd2UGZKWnR4TnkxSmpoRVJFUkVSRVJFUkVSRVNQRHhOZFJOUm1kWEJ6Z0tXNUNRRGdYbjRScmlYY1ZtOUFqNUdIbXdPK1h2MG0zbHN3RldhbVJ0THhDNUh4ZUduaFo5ank2ejhvTGExUVk0UkVSRVJFUkVSRVJFUkVMWStKTGlKcXN6UUVBdlR0NFN2ZFBuTWhSbzNSUEg0YUFnR0NCL2JBOW0rV1k5TFlRZERVclA1S0Y0bkUyTG5uR0dhKzhTbE9oRjltT1VNaUlpSWlJaUlpSWlKNllqSFJSVVJ0V3Q5YWZickN6MTlWWXlUcVk2Q3ZpN2t2anNmVy8zc1hYVHQ1U01lejgvTHg4WmMvNDYwUHY4R3RPK2xxakpDSWlJaUlpSWlJaUlpb1pURFJSVVJ0V21kZkR4am82UUlBN3FSbFBkVUpIV2Q3RzZ6NzZIVjh0SGdXMmxtYVNzZXZ4Q1poOWx1ZlkvV0c3VWpOeUZWamhFUkVSRVJFUkVSRVJFU3F4VVFYRWJWcFdrSk45QWw0V0w3dytLbUxhb3hHL1FRQ0FRYjA2WXlmdjM0Zk01NExocGFXRUFBZ2tVaHc5TlJGekh6akUzejUvWi9JenN0WGM2UkVSRVJFUkVSRVJFUkV6Y2RFRnhHMWVVR0IzYVNQajdNbkZRQkFWMGNic3lhUHhFOWZMVVZRLzI0UUNBUUE4UC9zM1hkVWxHZjJ3UEh2RENCTkxCUXBnalJwWWdNTDJIdU1OUnBqaVNZeGlkbVlYalk5djVSTlQzYlhKS3VKSmpGTmphYlpZdStnb29BTlJKcUFTTzhkS1ZKbWZuOEFFNGFPSVdLNW4zTThSOTQyenpzT2ovRGM5OTVMZGJXS25RZE9zT1R4OTFqejQzWUtpcTUwOGtpRkVFSUlJWVFRUWdnaGhCRGkya21nU3doeDB4c3kwSjF1SnNZQVpHVGxFUldUMExrRHVvSFlXSm56eHZNUDhPMm5MMnRsdmxWV1Z2SGJEajhXUC80T1AveThoNUxTOGs0Y3BSQkNDQ0dFRUVJSUlZUVFRbHdiQ1hRSklXNTZ1cnBLeG8wWXJQbjZjTUM1VGh6Tmpjbkozb1lQWHZzSFgzNzhQTjREWERYYnk4b3FXUC83ZnU1ZC9nNmJ0aDJpL0dwRko0NVNDQ0dFRUVJSUlZUVFRZ2doMmtjQ1hVS0lXOEtrTWQ2YXYvdWRDS0c2V3RXSm83bHg5WE4xWU1VN1QvTHBPMC9SejlWQnM3MjRwSlMxRzNheTVQSDMyTGJuT0pXVlZaMDNTQ0dFRUVJSUlZUVFRZ2doaEdnakNYUUpJVzRKQS9vNVkySGFBNEQ4Z21KQ0krSTZlVVEzTnE4QkxuengwWE44OE5vL2NMSzMwV3pQS3loaTViZWJlZUNwRDloN0pGZ0Noa0lJSVlRUVFnZ2hoQkJDaUJ1YUJMcUVFTGNFcFVMQmhORmVtcThQSHp2VGlhTzVPU2dVQ2tZTzY4L2FUMS9telg4dXhkYkdRck12SXp1UGYzK3hpYVZQdjgvMmZRRlMwbEFJSVlRUVFnZ2hoQkJDQ0hGRGtrQ1hFT0tXTVhIMEVNM2Zqd1dkbC9KN2JhUlVLSmc0MnBzZi8vYzZMejE1TDczTWUyajJwV2JrOHI5dmZtZmhvLy9peDEvMlVsQjBwUk5IS29RUVFnZ2hoQkJDQ0NHRUVOb2swQ1dFdUdXNE90dlMyOW9jZ0pMU2NvTFBSWGJ5aUc0dU9qcEtway95WmNNWGIvRFVzcnV4TVBzejRGVlVYTUs2My9heDhORi84ZG5YdjVPU2x0MkpJeFZDQ0NHRUVFSUlJWVFRUW9nYUV1Z1NRdHd5RkFvRmsrcGxkUjBPT05lSm83bDVkZW1peDd3WjQ5aTQ1aTFlZS9ZK0hQdFlhL1pWVkZTeVkzOEFEeno5QVcvOSt6c2lZeEk2YjZCQ0NDR0VFRUlJSVlRUVFvamJubTVuRDBBSUlUclN4REhlclA5OVB3QW5UNGRUV240Vkl3UDlUaDdWelVsUFY0Yzd4ZzFqeXRpaG5Ea2Z6Uy9iam5EdVFnd0FhcldhNDBGaEhBOEtZNENIRTR2bVRNSjNxQ2RLaGFLVFJ5MkVFRUlJSVlRUVFnZ2hoTGlkU0tCTENIRkxzYmUxd3RtaE41Y1NVcW1vcU9URXFRdE1HVHUwczRkMVUxTW9GQXdiN01Hd3dSN0V4aWZ6Nng5SDhEc1Jpa3FsQXVCQ1ZEd1hvdUxwWTlPTCtYZE40STV4dytqQmRjVWxBQUFnQUVsRVFWVFNSYStUUnkyRUVFSUlJWVFRUWdnaGhMZ2RTT2xDSWNRdForSVliODNmRHg4NzI0a2p1Zlc0T05ueHh2TkwyYmo2VGViTkdJZUJmaGZOdnFTMExGYXMrWlZGajczRGhzMEhLQ291NmNTUkNpR0VFRUtJemhJVEVVRnVWbGF6KzVNdVh5YngwaVhOZzFPdHljM09wcnlzck1WanFpb3J5YzdJSURzenMxMWpyVk5lWG41TjV6V2w0dXBWcXF1cW10MmZuWkZCVlF2NzZ5dk16eWNwUHI2amh0YXFsTVJFQ3ZMenI5dnJWVlpVVUhMbFNvZGQ3NmV2djJibGh4OWUwN21SNTg5VFdGRFFZV01SN1hNenpodjFSWVdGRVI4VGM4M255N3pSZGgwOWIvd1ZQMzM5TlVISGpuWDJNSVFRU0VhWEVPSVdOSEcwTjJzMzdBVGd6UGxvQ290TDZHNWkzTW1qdXJWWTlUTGxxV1YzODhEQ3FmeXg3d1RiZGg4bHY3RG1CODM4Z21LKzM3U2JEYi92Wi95SXdjeTZZeVQ5UFp4UVNGbERJWVFRUWdndEZWZXY4dVl6endEd3lkZGZkL0pvT2taVlpTVS9mZk1OWGZUMWVlMmpqOURSMFdsMHpONnRXN2tjRzh2ckgzOU10eDQ5V3IzbXRvMGJVYXZWL09QNTU1czladk9HRFlRRUIyUFN2VHV2dlA4K2VsMjZOSHRzUTd1M2JDSDQyREh1Zit3eFhEdzgybnhlbllSTGw3QnpjTkRjNjV2UFBNUEU2ZE9aZXRkZEFGeUtqc2FoYjE5MGRIVXBLUzdtdjIrL3pkQ1JJNW0vZEdtcjF3NDZkb3dqZS9ab1BoOGxWNjZRblpIUjVySDFNRE9qUjgrZVd0c3kwOVBKeWN6RWMvRGdSc2V2K3ZCRFJrK2F4S3dGQzdTMlo2V25VNUNYaDZ1bnA5YjIyS2lvTm8yanE0a0oxcmEyamJiNzc5L1BvVjI3T3V6em41R2FlazFCaTB2UjBheGJ2UnBIRnhlV3YvQ0MvTzV5bmQyTTgwWkRQMzc1SlJhV2xyejQ3cnR0T2w3bWpkWmRyM25qcjdodzdod0dob1l3ZG15N3p6MFZFSEJOcnpsODlPaHJPaytJVzUwRXVvUVF0eHdyQzFNODNSMklpRTZndWxyRjBaTWh6SjRxUHdqOEhicDFOZWIrZSs1ZzRld0pIRGg2bXQvKzhDTTVyZVlwdk1yS0tnNGVPOFBCWTJmbzA5dVNHVk5HTUhYQ2NBazZDaUdFRUxlbzNaczNFM0Q0TUk4ODl4ek9ibTZ0SGw5ZVhzNnBZOGNJRHcwbE15Mk55b29LdXZYb2dmdUFBVXlhUGgyVDd0MWJ2Y2JsMkZpKytmUlRSazJjeU16NTg5czk1bGVXTDIrMFRWZFBqNTVtWm5nTUdNRDRxVk14TmpGcDkzVnZaK0dob1Z3dEwyZjgxS2xOTGxhWEZCZVRFQmVIczV0Ym14YXJvU1piWU95VUtjM3VQeFVRUUVod01QMjl2SWdJRGVYWEgzNWd5YU9QdGpsWU1YVGtTTTZmT3NYNk5XdDQ0dVdYbTF4WWJVNTZTZ3BmL2VjL2VQbjRzUENoaHhydFQ0eVA1N3RWcTdqdjBVZnBOMmdRS1VsSkFEaTE0WHVrS1hGUlVXejY5dHMySDMvSFhYY3hhZnAwclcySGQrL20vT25UZVB2Nk11ZmVlOUUzTUdqeEdoZkR3OW4wN2JmbzZlbng0cnZ2MWl6cTF2cjI4OC9iTkE3M0FRTjQ2S21uZUdYNWNxYk5uY3Y0Tys5czh6MWNEODd1N25qNytuSXVLSWpnNDhmeGJlT2lkZDBjb3F1cnkrdWZmSUp4MTY2dG5yUHFvNDlJU1VnQTRMMlZLK21pTHoybGI0WjVvN0NnQUZWMU5UM056TnAyVS9YazUrYWkxTkdoZSszWVpkNjROZWFOdjJyTGhnM1hkRjVUZ2E2NnVhaXBPU1U5SllYVi8vNDNGVmV2TW4vcFVpNWR2TWk1b0NDOGZIeFk5UERETGI1VzZPblQvUHp0dDFqYTJQRFB0OSsrcHZFS2NiMUlvRXNJY1V1YU5Ib29FZEVKQU96ek95V0JycjlabHk1NnpKd3lrdW1UUnhCNE9weHRlNDV4TnV6UHNnMUpxWm1zK1hFNzMvNjBrekcrZzVoMXgwZ0dlZmFWSnlXRkVFS0lXMFI0U0FqSERoNWt5cXhaYlFweUZSWVVzT3JERHlrdUxNVFF5QWdyR3hzQVVwT1RDZlQzSnp3a2hDZGZlYVhWQlVWSEZ4ZW16SjdOL3UzYjZlUGt4TUFoUTY1cC9DNGVIaWlVU2xDcktTMHBJVDBsaFdNSER4Snk2aFJQdlB3eXB1Ym0xM1RkMjBsWmFTa0F3Y2VPb2FPcnk2Qmh3elRiQUF5TmpBQTRGeHlNU3FYQzFkT1QvTnpjUnRmUjFkWEZwSHQzS2lzcUtDb29vTENnZ0xMU1VzeDY5ZElxYTJiV3F4ZFFVeTVzMjhhTkRCbzZsSHNmZVlURHUzZHpjT2RPTnE5Zno3ejc3MGVwYkwxamc2VzFOZjk0L25sV2ZmUVJHNy81aHVmZWZCTmR2YmIxbkxXMnRXWGl0R2tjM3JNSEN5c3JKazZicHRtWG41dkwrdFdyY2ZQMHBOK2dRUUFreHNXaFZDcHhiNURoMEY3TFgzaWgxZStQajE5L3ZjbnQ5eTViaG5YdjNoellzWU9rK0hqdWYrd3hySHIzYm5TY1NxWGk4TzdkSE42OW05NTkrbkRmOHVWYWk5VUFiNjFZQWNDN0w3ekF1S2xUR1hmSEhacDk3Nzd3QXVQdXVJTnhVNmVpbzl1MjVhZkMvSHcrZlBYVkZvKzUxaXlPby92M2M2VzR1Tm45Q29VQ1hWMWRVaE1UMmIxNWM3UEh6YmpubmtiYnFxcXFPSFB5cE5iOU55VTVJVUVUNUJJMzE3eXg5dE5QeWM3TXZLYlAzOGV2djY2VjdTWHpSc2ZPRzMrM3pldlhjell3a0kvV3JPbndhemVWQ2RlY25iLzlSc0RodysyNi9wWGlZdGF0WGszRjFhdE1uam1Ub1NOSDBxMTdkODRGQlJGNS9qeFZsWlV0L244WGV1b1VBTjYrdnUxNlhTRTZ3NDB4WXdnaFJBZWJNTnFMMVQ5dXBhcEtSVlJNSWdsSjZUajBzZTdzWWQzeWxBb0ZvNFlQWU5Ud0FhUm01TExuMEVuMkhnN1NsRFdzcktybVNNQTVqZ1NjdzliR29pYkxhN3dQUGJ1My91U2pFRUlJSVc1TVY4dkwyYlpwRSthV2xreW90MWpYa3BMaVlwUktKZmMrOGdnRHZMMDFUL0NYbHBTd2J2VnFFdUxpMkxkdEcvYys4a2lyMXhvL2RTb2h3Y0ZzLy9sblhQdjFhN1NnMWhZUFBQNjQxaFBReFlXRmJQanFLeExqNDltelpRdjNOWkg1SmJUOXEwRjVzSCsvOFliVzEzV0x3NmRQbkFCZ3o1WXQ3Tm15cGRGMWJPM3RlZnIxMTRtTGp1YkhMNy9VYk4rMGRtMmo2NFdkUGN1dlAveUFrNnNyQ3g1OEVJVkN3YVFaTThqSnl1TE15Wk1VNXVkejc3SmxiY3JLczdDeVl1N2l4Znp5L2ZjYzNyTkhVejZzTGFiTW5rMTVlVGtEdkwyMXRsZFhWMlBadXpmM1BQQ0FabHRrV0JnbTNic1RjZjU4azljYTRPMU5hVWtKRjhQRGdacXNGSUNUZm40QW1veWg3ajE2WEZObUNkUUVkQ1pNbTRhdGd3T2IxcTRsT3pPenlRWHJyUFIwQWc0ZFl1U0VDY3lZTjYvSlJXZmpybDFScTlVQWRPblNwVkZHazE0VDIxcWliMkRBNkVtVG10d1hlZjQ4aFgraEQ5RHBFeWZhVk5hd3RYSmlEUU5kT3JxNjZPbnBFWFQwS0dPblRHbnhZYjZUZm40b0ZBb01EQTIxQWpxM3E1dDkzdmdyWk43b3VIbmo3NlpTcWRyY0c2NjBwSVNNMUZUU2twUEpTRTJsdXJxNnlheTlPbGtaR1lRRUI3ZnAybG50S0Q4Sk5RSDQ5V3ZXa0orYmk3ZXZMMU5telFLZ3I0Y0hYYnQxNDBwUkVkSGg0ZlQzOG1yMlhtSWlJMUVvRkhnTkg5NnUxeGFpTTBpZ1N3aHhTK3JSclN1amh3L0UvMlFvQUxzUEIvSGtRM003ZVZTM2w5NVdadnpqdmxrOHVHZzZnYWZEMlhud0pHZENvelg3VTlLeStYcmREcjdidUl2Und3Y3ljOHBJdkFhNm9wUXNMeUdFRU9LbUVuRGtDRmVLaXBpMVlFR1RKYWVhMHIxblQ1NTk0NDFHQzFsR3hzYk1XckNBVlI5K1NFeGtaSnV1cFZRcW1USnpKaHZYcnVYWXdZUGNNWHQydSsraElaUHUzWm16ZURIL2UvOTk0cUtqV3ovaE5xVlNxYlF5SDZ4dGJSblFJS3Z1d3RtenBLZWtBQkFUR1VsbVdob0Rod3pCMGNXbDBmVjJiZDZzV1JSMUh6Q0FqOWFzNGZkMTY2aTRlcFVsano2cU9VNnRVbkZreng0TzdOaEJMeXNyWnR4emoxYVd4NFJwMHlqTXp5YzJLb29WNzd6RHRMbHpHVEppUkt2WlhWNCtQaHpjdFl0akJ3NHdmUFRvTmkwSTF5MVEyams0a0ZJdld5Y2pOWlhreTVjWk5uSWtNUkVSZUF3Y1NFbHhzZWE5YUs1a1ZSOG5KN0l6TXZqamwxKzB0dGQ5dmJnMitIczVMbzZjN094V3gxZGZYSFEwMWRYVld0dnV2dTgrdXVqcmN6RWlRck10UHpkWDgvWGNKVXN3TkRZbTd1SkZ6WDRkSFIzNnVydTM2N1hieXNEUWtGa0xGalNaWlhBNU5sYlRRNm1wc3FQMTFlMVhLcFdOc2pBNnVxOVBkVlVWTHU3dVJJZUhFeE1aaVZzeldUY2xWNjRRZHVZTWRvNk83ZXFYZEt1NTFlYU5heUh6eHMxUHBWS1JVeHM0VDR5UDU0ZFZxMGhQVFcwVWpIZHdkbTd4T2pFUkVjVFVleDg3MHRhZmZpTHgwaVdjM2R5NDUvNzdOZHVWU2lXRGh3MGo0UEJoenA4NTAyeWdLL3pjT2FxcnFuQjJkNmQ3ZzU1dFF0eUlKTkFsaExobHpaZzhRaFBvT3VCM21rZnZtNFdlbmt4NzE1dWVyZzVqUnd4aTdJaEJwR2Ztc3VkUUlIc09CNU5YVUFSQVZaVUsvNU9oK0o4TXhkclNqQmxUUm5MbmhPR1k5ZXpXeVNNWFFnZ2hSR3RVS2hXQi92NTBOVEZwOUZSNlMxcDZVdHZNd2dLb3lSUnJxLzdlM3BoMDcwN1FzV05NbmptelF4WW1lNWlhQWxCUlVkRm9YMVo2T29kMjd5WXVPcHFyWldYME5EZkgyOWVYY1ZPbU5QbjBlbVphR29mMzdPSFN4WXVVbDViU3c5U1VZYU5HNFR0dVhMT3YzMUsvallxclYzbnptV2VBcGhmdHJ4UVZjZlRBQWFMQ3dzalB5ME9oVUdCbFk4T2RjK2RxTFRTMjV6N3F4dlBPNTU5emFOY3VUZ2NFVUY1ZXJ2WDZWcjE3TitycmtwMlJvVm1rOWR1N2x5NzYrc3hadkxqSno4RHV6WnZSclgxZGhVS0JRcUVnSVM2T01aTW5hLzVONjJmOTlSczBpTWp6NS9uZisrODMrUjVPblRPSG8vdjJzWG45ZW80ZU9NQ3piN3lCWGdzbG1rcXVYQ0V2T3h1MVdzM0JuVHRaOE9DRHpSNWI1NWZ2djI5eWUrVDU4MFRXeTc1NC91MjNPVk9ibGZMTy8vNkhRYjMrTmgrKzhnb21QWHJ3OUd1dkFkREx5b3IzVnE0RTRORHUzUnpkdjEvemRWUllHQUMvcjF2WDZ0Z2EydkRWVjVTWGxiVjZYRVJvS0JHaG9jM3VOekEwNUozUFA5Y3MxcXRxTXpNeVVsTWJaU2JVMytiYXIxK2J4cmwzNjFiaW9xTjU0cFZYTk1GenRWcE5kbVltSGdNSEFqU2I5WFUyTUpDeTBsTE4vdmFVU3M5S1Q2ZXNyQXg3SnlldDdTcVZTdk41Yk03ZzRjT0pEZzhuNk9qUlpnTmRwNDRmcDZxcWl1R2pSN1AxcDUrYVBDWS9ONWNUUjQ1d01TS0N2SndjRklDMW5SMFQ3cnhUVThhdXZ2cnpSRnBLQ29kMzd5YngwaVdxcTZ2cFpXWEY4TkdqOFIwM3J0SFlyL1c4dXZkSjVvMi9SdWFOanA4My9rNTEyV2ZIRHgwaVBTV0ZqTlJVTXRQVHFhcXNCR28rcjFXVmxkamEyek5zMUNpc2JXMnhzYlBqNnhVcld1M0I5M2VWTGp5NmZ6OW5Bd094dExibS9zY2VhL1M5NmVYalE4RGh3MFNGaFZGeDlXcVQ0d3c5ZlJvQWJ4K2ZOcjJtRUoxTlZueUZFTGNzNzBGdVdGbVlrcEdkUjlHVkVnS0N3NWd3dXUwTE1LTGpXVnVhc1d6SlRKWXVuRTdRMlhCMkhRemtWRWlVNWdmSDlNeGN2djFwSjk5djJzM0lZZjJaTW5Zb1BrUDZvZCtsWTMreEVFSmNQMnExbXBUMGJDSmpFa2hPeVNRcExZdlU5QnhLU3Nzb0xiMUsyZFZ5cXFyYVZncEVpUHAwZFpVWTZodGdaS1NQc1pFaHZhM042V1BUQ3p0YlMvcTVPbUJyYlNHOUlLK0RoTGc0aWdzTDhSazd0czNaWEsycGU4TGUzTkt5emVjb2xVcjZlM2tSNk85UGZFeE1oencxbmhBWEI5Q29ORk5NWkNUclY2K21zcklTUzJ0ckxLMnRTVWxNWlAvMjdTVEd4ZkhnVTA5cGZmYWl3c0w0NmV1dnFhcXFvbXUzYnZSeGNxS2t1Smk5MjdhUm1wejhsOGZaVUVwQ0F0K3ZXa1hKbFNzWUdCaGc1K0JBVldVbGFTa3BYSTZOMWJ3MzdiMlBPdjc3OXhQbzc0K2RveU1GZVhsdEhsZFVXQmp4TVRHTW56cTEyVUNuU3FYU0xGZ0RGT1RuazVlVGc3T2JHNjhzWDg2aWh4OW04UERoNk92cjAyL1FJSlk4K3FqVzhVMFo0dXZMcnMyYjZkMm5UNnVMMWRFWExxQldxekUyTVNFa09KaEowNmRyZXZvMHAvNkNmVnB5TWo5ODhRVkZCUVdNbVR3WmIxOWZiT3pzZ0pwZVJHZE9uZ1Nnb3J4Y3MyQ3RVcWtvTGlyQ3p0RlJjeDJsVXFsWmRLejd2bXE0Q1BuMGE2L1JzMTd2dUN2RnhRVDYrek40MkRBc3JLeUFtc1gwdXNBeHdFdnZ2YWY1dWJ1K3RPUmtOcTlmajZtNU9RbHhjUXdaTVFKbk43Yy9lOWMxVVBlNWFMaFlmK0hjT1M2Y082ZTFMVHdraFBDUUVBQWVmK21sUnRkcWlyMnpNLzc3OTNOZ3h3Nm16YTJweXBHWmxrYkYxYXM0OXUwTDBPekM4TVh3Y01wS1MxdGRPTTdPeUNBL0wwK3ppSzVXcS9ueWswK3d0TGJtaVZkZTBUcjJYRkFRZTdkdDQ2NkZDeGs0ZEdpVDEvTVlPSkFlUFhzU2ZlRUNCWGw1bWtCNUhaVktSZEN4WXhnYUdURjQrSEEycjEvZjVIWFdmdlladWRuWjlPalprejZPamhRWEZwSVVIOC82Tld0WStzUVRta0JmUXhkQ1F0aThiaDFkdTNYRDF0NmVvc0pDMHBLVDJmN3p6NlFtSldtVndmc3I1OG04MFRGazN2aFRSODBiSFMzMDFDbk9CZ2FTbnBKQ2NWSE5RN3E3ZnY4ZEEwTkRyR3hzR0RwaUJGYTllN1A5NTU4Wk9uSmtrOTlqbFpXVnJRYTZjckt5R3QxL1M4ZTJSVlJZR0h1M2JjT2tXemNlZXZwcFRhKzcrbXp0N2JHd3RDUTdNNU9vc0RBR0RSdW10Yitvb0lENG1CajB1blM1NXY2blFseHZFdWdTUXR5eWxBb0ZkMDd5NGNkZjlnSTE1UXNsMEhWajBOVlZNdHBuSUtOOUJwS1JuY2ZlUTBIc09SeEVUbDRoVVBPRGUwQndHQUhCWVJnYWRtSFVzSUZNR09YRnNNSHVrcFVueEUyZ29xS1N3RE1SQko2SjRGeFlEQW9kWFFaNjlzTytqeDJUSjNwajI5c0dFNU91R0JrYVltUm9oSzV1eHl5T2k5dExWVlUxcFdXbGxKYVZVVng4aFpUVU5KSlNVamtUbHN6M1ArOUhyYXJDZTRBckk0WjZNbUtvSjEza29ZbS9SWHhNREFCT3JxNGRkczI2UmIyR2l5NnRjWEp4NmJCQVYwcGlJdHMzYlFKcWVvRFZLU29vWU5QYXRWUlhWN1A0SC85Z1VPMmlkOG1WSzZ6OTdET2l3OE1KUFhVS3I5cW5ud3NMQ3ZqbHUrK29xcXBpNmwxM01mN09PelVaQmpHUmtXenM0QkpxWmFXbHJGdXpocElyVnhneGZqd3o1czNUbEhxN1VseE1idTBpV1h2dm83NlFvQ0NlK2IvL3c5TEdwc25GeitZWUdobmgycThmRTZaTkl6ODN0OG15Z0NxVlN1dXA4MHNYTDlLMVd6Y3NiV3cwMnhRS0JZdVdMYU9vc0pEOG5CeXQ4MDNOelJzOXRhNnJwOGU0Tys3QTF0NisxVEdlRFFwQ3FWU3k1Qi8vWU8xbm4zRms3MTdtTDEzYXB2czdHeGpJdGsyYjZPL2xSVWh3TUdjREF6bnA3OC9zQlF2d0hUZU9nenQzYW5veTVlWG0wcTFIRHdBSzh2SlFxVlJhQzh0dFlXaGtwTFh3WDF4VVJLQy9QeTRlSGpqVWJsOVdtL1ZYcDJ1RG5rT1ZsWlVjTzNDQXczdjI0TzNqdzl6Rmkzbjl5U2U1ZFBFaTU0S0M2R2xteHNnSkV4ZzZjbVNUQzZWMWkvV3BTVW1zL09BRGxqN3hoRmJXMFN2TGx6TjU1a3hOWDVpMjZqZG9FRU5IanVUby92MjRlWHJpNU9xcUtXWHE1T1lHMUFURXc4NmNZVnk5NzgvMitLNDIwK1hWRHo4RWFqNVhmUndkaVl1T3ByeXNUS3ZYWDF4ME5GZUtpdWpXUXVrdXBWS0p6OWl4N1AvakQ0S1BIMi9VNHkwcUxJeUN2RHpHVEo3Y1l1REV4czZPaFE4OWhIMjljbWU3TjIvbTJNR0QrTy9mMzJ5Z2EvdW1UY3hldUZBckN5c3FMSXlmdnZtRzB5ZE80RGw0Y0pQbnR1YzhtVGRxN042OHVkbnhsbHk1MHVMK2htVGU2TGg1bzZQbDUrYVNsNU9EbzRzTFdlbnBaS1NsOGRwSEh6VUtZbS8vK2VkbXIxRng5YXJtLytEbVJGKzRRUFNGQ3gweVpxakpodnY1dSsvUTY5S0ZoNTU2cXNVU3ZGNCtQaHpZc1lQelo4NDArcG5yL0prenFOVnFQQWNQYmpWWUo4U05RbFlMaFJDM3RHa1RmVm4zNno3VWFqVm56MThrUFRNWGE4dHJhNzRxL2g1V0ZxWThkTzkwSGxod0o4SG5JdGwxOENUQlp5TTFwUXpLeWlvNGRPd01oNDZkd2RqSWdMRytnNWd3Mmd1di9tN282blo4dlhRaHhMV0x1WlRNcm9NbjhUOFppcHVMQytQSGpPYkJCNWJSMjhhNnM0Y21ia0c2dWpwME16R2htNGtKVnIxNjRlS3NYV29xTlMyZHM2Rmg3RG9jd0tkZi84YTRFWU9ZT1dVa3JzNTJuVFRpVzFOR2Fpb0ExazAwcEw4V2wyTmpDZlQzcDBmUG5veWVPTEZkNTFyV2ppRXpMYTNkcjd0K3pacWFKOURWYW9vS0NzaElTOFBReUloN0huaEE2MG5tZ0NOSEtDc3RaZnpVcVpwRlhxZ3B4VGh0N2x5K1g3V0tjMEZCbW9YZWszNStsSmVYTTJqb1VDWTJLTTNsMnE4Zk0rYlBiN2JueXJVNDZlZEhVVUVCYnA2ZXpMbjNYcTE5WFUxTU5BdVc3YjJQK256R2p0VXNJTGNuYTlLaGIxK1dQZnNzV3pkdTVNTFpzenoxMm10YWk3UjFQV0RxWjFyRWhJZmo0dUhSNkZwR3hzYTg4ODkvTnRyKzRqdnZZR0ZsaGYrK2ZRd2ZNd1lqWTJNaVFrUFpzbUZEcTMyWjhuSnlpTDk0a2I3dTdqaTd1ZUhXdno4aHdjRk1uam16eFlYQ3dvSUNkdnp5Q3hHaG9VeWVPWk5KTTJZUUVoeU03OWl4R0JnYThzY3Z2NUNXbkV4QlhoN2V2cjZjQ3dvaU5URlIwN2Vscmp4Ync4ekJodFJxdGVaWXFNbDRNSzYzQUYxVVVBREFwZWhvemNKNG5hNG1KcmdQR0tENXVyS3lrbk5CUVJ6WnZadktxaW9XUHZTUTF1ZWd2NWNYb3laTzVIUkFnQ2F6eXR2WGw5R1RKbUhSUktabDZPblRta0JSYTk3NHozL1FiOE9pNmV5RkM3bDA4U0svZnY4OXo3MzFGdUVoSVpoYldtSnBYZk16eGNYd2NQWnMzWXFWclcyenBRSmI0ajVnQUlIKy9xUWtKR0RyNEFEVVpKTEZSRVp5T1RaV0U5eFJxOVhFUlVWaFpHemM2djBOSHpPR1E3dDNjeW9nZ01reloycGx1WjcwODBPaFVEQ2loWEtsQUVzZWZiVFI5OVhveVpNNWR2Q2dwbzlUVTN6R2pHSEUrUEZhMnp3R0RtVENuWGR5Y09kT2dvOGZiekxRMVo3elpONm9jZXpnd1diSFcxcFMwdUwrT2pKdi9EM3pSa2VhTUcwYUU2Wk5BK0MzSDM4a0l5MnRVWkNySlNxVmlzcUtDdlRybFp0c2l1L1lzZHc1dDIzOTVQZHQyMGJRc1dNdEhyTng3VnF1bHBjemYrbFNlcmZ5Z0VkZG9PdGllRGpsOVRJR29TYWpEY0RiMTdkTll4UGlSaUNCTGlIRUxhMlhlUStHZTNrUWZLN21DY0I5UjRKNTZON3ByWndsT29PT2pwS1J3L296Y2xoL3N2TUs4QThJeGUva09hSmlFalhIbEpTV3MvZElNSHVQQk5QTnhKaHhJd1l6Y2JRWEEvczUveTFOZ29VUWJYTWhLcDROdng4Z0tTMkh1Yk5tc083clJ6RTNhL3N2Z2tMOEhYcmJXTlBieHByWjA2ZVNuWnZMZ2NQK3ZQV2ZkZGozTnVlK2UrNWdnSWRUNnhjUnJhb3JRZFc5SFlzL3pjbk95R0REVjEvVlpOUXNYOTdxNGxCRGRZM1NDeG8wZ20rTDJLZ29yYS9OTEN4WS9zSUxqWnF2MXoxMVBXelVxRWJYcUh2eXYzNDV3cm9HOHo1anhqVDV1czFsWjF5cnV0NHV6ZlV2cXRQZSs2aXZwVEZucHFYaHYyOWZvMjMxRGZIMTVYUkFBT3RXcithcFYxL1ZQQ211cWwyd3JwOVpjVEVpQW05Zlg4Mi9UMFphR3JGUlVYU3Z6V3FvVzZDR1Azc0JBZXpkdGczUHdZTXhNalp1ZHF3TkhkMi9IN1ZhcmVtYk5tSGFOS0l2WE9EUXJsM05ablZWVlZYeCtidnZZbUJveUtQLy9LZDJacU5Dd2JpcFU3RzJzK1A0d1lQTWUrQUJUTHAxSXpJMGxJUkxseGhWRzhoTmpJOEgwQ3BCVnYvNnhZVTFGUTgrZXZWVktpb3FtTDF3SVFCN3RtNXRja3duL1B3YWJldmo2SWhiLy80a0p5UVFkdVlNWndNRHFiaDZsZUZqeGpCNTVzd21TOEtabXBzemRjNGNKcytjU2RqWnN3UWNPY0tLdDkvR3JYOS94dDF4aCtaZVV4SVNPSEhrQ0I0REI5SzFXK3M5ZG8yN2R0WDgzRjVkVlVWU2ZIeVRQOGZyR3hnd2YrbFMxbjcyR2V0V3J5YngwaVVtejV5cDJUOTh6QmlPSHo3TUh6Ly96QXYvK2xlVHZmRWFVcW5WbXRmeXFBMTBSWVNHYWdXNkFLMUFWMFpxS3NWRlJRd2VQcnpWM3plNm1wZ3djTWdRUW9LRENROEowUVFCc2pNeWlJdU94dFhUczlWU21IVkJvT3FxS3ZKeWNzakp5aUk3TXhPbytUeFVWbFEwbVNIUzFQY3l3QUJ2Ync3dTNObHNrS3c5NTkzdTg4YUw3NzdiN0QzVVhjdkMwckxKNCtxL2pzd2JmOSs4Y1NPcDZ6UGE4R2VaakhxZjdmdVdMOGZJeUlqQzJvQmphd1lPR1VKZkR3L05OZlQxOVJzOWlHRmpaMGRCWGg0bi9md1lPR1JJaTlsWXB1Ym0yRHM1a1JnZlQwUm9LRU5xZzFxNVdWbWtKQ1ppMHExYmswRmpJVzVVRXVnU1F0enlaa3dlb1FsMDdUMFN6TktGZDk3d1B4VGQ3aXhNZXpCLzluam16eDVQZW1ZdWZpZEQ4QXNJSWU3eW4wK2pGUldYc1BQQUNYWWVPSUZwajI2TUh6V1lDU085NmVmdWdGSjZzZ2h4WGFTbTU3RHF1eTJrWmhhd1pNRTkzRGw1UW9mMTZCR2lJMW1ZbWJGa3dUd1d6WnZEdmtOKy9IdjE3L1MyN01IVHkrYlIyOXE4OVF1SVpsVmN2UXJ3bDUrMHpzbk01SnZQUHFPc3RKUWxqejdhcGllOEcrcFN1L2hiV1ZIUjduUGZXN2tTdlM1ZHlFeFBaOXRQUDVGdzZSTHIxNnpoOFpkZjFzb1V5TXZPQnVBL2I3M1Y3TFhLU2tvMGY2L3JwMkhaekZQM0hmMkVldDJDZUYxL2wrYTA5ejdxYSttSjlyVGtaTkphNlR0bTcrek05SG56MlBYNzcvejI0NC9jVjdzQVhGVlZCYUJWMXEyc3RKUVRSNDV3NHNnUkFQejM3Y04vM3o3TlFudFphU2tsVjY2MCtIcHRVWkNmejVtVEp6RTFOOWVVMEhKd2RzYkZ3NE96Z1lHTW5qUUphMXZiUnVmcDZ1b3lmK2xTWFByMVEwOVBqNWpJU0hiOCtpdVB2Zmdpamk0dVFFM21YbDBmS0FCSFYxY3Vob2RUVlZXRnJxNHVNUkVSbUhUdnJwWHhjREU4bkJOSGpoQWZHNnY1UEp2MTZvV1hqNC9tNjljLytRU1RlZ3ZFbVdscGZQN2VlOXovMkdOYVpjRHFwQ1VuODgyS0ZSZ1lHVEZzMUNoR1RacWtXZml2VTFsWnliejc3OWU2VngxZFhieDhmUER5OFNFK0pvWWplL2J3OVlvVlBQM2FhK2pwNi9QZHlwWG82T2d3WTk2OE5yM1hCM2Jzd0gvZlBuUjFkYW11cmthbFVqVmJhdFRaelkyUjQ4ZHp3czhQcFZMSjhIb0JZNlZTeWJTNWM5bncxVmVjOVBkbnpPVEpyYjUyZFdVbHVyV2ZMMmMzTi9TNmRDSHkvSG1tenBrRGdGMXR3Q3ZwOG1YTk9SZkR3d0h3Yk9JOWJjcUk4ZU1KQ1E0bTZPaFJUYURycEw4L0FDTWJaRTQxSlNZaWdpTjc5NUlVSDYvSlZxcXZ1YkovelQxc1VGZnFyclNaNytmMm5DZnp4cldybnhrbTg4YmZPMi9jS0xJeU1nRG8xcjI3MXZiUDNubW53MTdEMWRPelVhbkplZmZmVDBGZUhxbEpTZno4M1hjODhQampMV1pSZXZuNGtCZ2ZUOWpwMDVwQVYranAwd0J0Q3ZBTGNTT1JRSmNRNHBibk85U1RudDI3a2w5NGhlemNBazZIUnVQajNhLzFFOFVOd2RyU2pNVnpKN040N21TUzByTHdDemlIWDBBSWlTa1ptbVB5Q29yWXV2c1lXM2NmbzVkNUQ4YVA5R0xpYUc5Y25lM2FWUnBEQ05FMmxaVlZiTnh5a08zN1RuRGZvdmw4TW1lMi9CSWtiZ282T2pyTW1EcVphVk1tOHZ2MkhUejUydWZNdVhNVVMrWk5rUjZRMTBoWkc5eXVycTdXQ2dpMVIyWjZPbXMvL1pTU0sxZFl0R3daL2IyOHJ1azZkWXZDMXhwd1Z5Z1VXTm5ZOFBBeno3RHlndzlJU1V6azhLNWRta1Z3K0hPUnVhKzd1K2JlVzFKVldkbmltRlR0NkZYVEZuV3YxOXJZMm5zZjliWDAvbnI1K0xEbzRZZTF0djN5L2ZlRUJBZHJiUnM5YVJKUkZ5NXc0ZHc1QXYzOUdURitQTlcxQzliMU16UGVXckZDOC9kM1gzaUJ1VXVXTU1EYkd6MDlQVTZmT01HWG4zelNyckUzWitldnYxSlZWY1hrV2JPMC9qKzdjODRjdnZqNFk3WnYyc1JqTDczVTVNK1ZTaDBkSWtOREFUaThlemU1V1Zsa1oyUm9Tb0xWcWV0LzRqRndJRkZoWVVTZVA0K2xqUTNwS1NuNGpCMnJkV3hhY2pLeFVWRTR1cmlnVXFtNEhCdkw4aGRlQU9ESW5qMkFkb1lEVUZONms1clBjVlAvSi9mdTA0Y1gzbm1IN2oxN052dC9kbHBTRWxzMmJPRHVKZklwWmJnQUFDQUFTVVJCVkVzMFFaLzZuRnhkY1hKMUpUY3JDN05ldmFpc3FNRGMwcEtKMDZaaDNrUnBza2VlZTQ2cjVlVVU1dWRyc2lQZFBEMXJTcVNwMVNoMWRPaHBhc3F3MGFPYkhBL0EwRkdqT09Ibmg2NmVuaVo3cDQ3bjRNSFkyTmx4Wk04ZWZNZU5hN0gzRlVCcGFha21XMGRYVHcrbjJ1QkJRWDQrUFhyMnhNRFFrQjQ5ZTVLU21JaEtwVUtwVkJJVkZvYU9yaTZ1L2Z1M2VPMDY5azVPMk5qWkVSOFRRMlo2T2oxTlRUa1hHRWhQTXpPdE1uQk5DVHR6aGszZmZvdSt2ajZqSmszQzNza0pVM056ekN3c2VPdlpaMXM4dDdrSC9TcHFBeHpOdlRmdE9lOTJuemRheXRocXpYL2Zlb3ZzekV4TndFdm1qYjkzM3VnTTJabVo3TisrSFVNakl4UktwU2FqdTJFUDAwZWVlNjdWYS9udjIwZGNkSFNyeHphVlZkZWxTeGVXUHZra3F6NzRnTWp6NTluMSsrL01XckNnMldzTUhEcVVIYi8rU214VUZHV2xwUmdhR1drQ1hWSzJVTnhzNUxjNUljUXRUMDlYaDZuamZmamxqOE1BN0Q0VUtJR3VtMVFmbTE0c1hYQW5EOHlmU2tKeUJrZU9uOFh2eERsU00zSTF4MlRsRlBEYkRqOSsyK0dIalpVNTQwY01ac1RRL25pNDJxT2pJd3Z4UXZ4VnFlazUvT3UvUDJCamJjY1BhMVpKaVVKeFUxSXFsU3k4ZXc2VHhvM2xzeSsvNHNuWFB1ZnRGeCtpdDVYMDhXeXZ1a2J6WlNVbG1EUjRhcmt0MGxOU1dQdjU1NVNYbFhIZjh1VjREaDU4eldPcGUwSy9xWVdmOXRBM01HRGUvZmZ6OVlvVkhEMTRrQ0VqUm1nVzQweTZkeWMvTjVkN0huaWd4YjVOZFl4TlRDZ3VMQ1F2SjRmZWZmbzAybDlYK3JFcE9ycTZWRmRWY2JXOHZGSHBvZWF5RVV5NmRhTWdQNStjckt3V3MrTGFleDhkVGFGUU1QK0JCL2pzM1hmSlRFOEhhcklDQUsyeWJBMy9MZlgxOWJXMlBmM2FhNXBTY1A5Ni92bHJHa3Q0U0FqaElTSFkydHZqM2FDM2tLMkRBOTYrdnB3TkRPU2tuNSttYkZoOXUzNzdUWk5KVjJmTFR6ODFPcTV1d1hyZ2tDSHMvUFZYamg0NG9QbE1ORnhNOVBMMVpmaVlNUmgzN2NyK1AvN2djbXlzWmw5K2JpNUd4c1lVRlJTUVhDL3pxTEMyWkdkQ1hKd200QW5ReDhtSm5tWm1GQmNWOGZIcnI3ZnBQZG02Y1NOYk4yNXM4WmczL3ZNZlRMcDE0NG1YWDI3MndUSVhEdzllV2I0Y243Rmp1WHZKRWdBY1hWdzBXU3R0c1dmTEZwUktKWlVWRld4YXU1YkhYbnBKRXpSUktCU2FCZHpXZ2x6bFpXVlVYTDJxMWRQSTJjMk5pK0hoWEF3UDE1UVh0ZXJkbStqd2NMSXpNK2xxWWtMUzVjdTQ5T3VuMWJ1bU5TTW5UR0R6K3ZXY09uNGNhMXRieXN2TG1UQjllcXNQNEIzYXZSdTFXczJTNWN1MXNubnFNbWRidTcrbVNwVFY5V2N5YXlLZzBON3paTjdvT0RKdi9MM3pSbWZvWVdwS1pGZ1kxVlZWS0JRS3V2WG93Y3o1ODdHeHN5TTdJd056UzBzVUNvVldLY0M4bkJ5K1c3bVNXUXNXNEY0dm1INDJNQkRnbXNzRzl1alprL3NmZjV4dlB2MlVnTU9ITWUvVnExRXZ2anJHWGJ2aTZ1bEpkRzBRMmRiZW5xejBkS3hzYkZyTkRoZmlSaU9CTGlIRWJXSGFGRjlOb092azZYRHlDNHJwMmNPa2xiUEVqVXFoVU9EWXg1cGxTMmJ5OE9JWnhGeEs0VWpBV2Z4UGhwQ1Y4K2RUY0drWk9XemFkb2hOMnc1aFltekVjRzkzZklaNE1teXdPejI2L2JWRk1DRnVSMGRQaHZMNU43L3owQVAzTVhlbTlEc1VOejl6TTFNK2VPdDF0dTNjemRPdmZzWnp5K2N6ZGtUYnlsT0pHdWE5ZWhFZkUwTk9WbGE3QTEycFNVbDgrL25uVkZaVThPQVRUK0RxNmZtWHhwSmJXeWJRek1MaUwxMEhhcDdBSGp4c0dLR25UL1BITDcrd3JEYWJ3dDdabWZ6Y1hLTEN3aGc1WVVLcjErbmo2RWhFYUNpaHAwNDFHZWc2ZS9Ka3MrZDJxMTFVVGs1SWFGUlNxcTRYVjZOeHU3bHhMaWlJMHdFQkxRYTYybnNmZjRlZVptYTgrTTQ3bWhKcGRZdjVMUVVzQ3ZMeXVCZ1JvU25EcFc5Z29BbTJYb3U4bkJ3MnIxK1BVcWxrM3YzM043bndPdjN1dTRrS0MyUFBsaTA0T0R2VHU3WVhVWjBYMzMyWHZKd2NQbjNuSFZ3OFBGajZ4Qk9hZlZWVlZheDQrMjJ0WG0rR1JrWU1HVG1Tb0tOSFNVMU1wTGU5UFE2MXZhSHE5R2pRRzY2K3pQUjBUQzBzaUl1T1pzdUdEWTMySHp0NFVPdnJSUTgvVEU4ek13d01ERnA4cWwrdFZuTmd4dzdOdjhPd1VhTzBna0lOMVFWKzhyS3orZmViYnpaN0hFRHdzV01FSHp2VzdQNEhuM3l5eVI1T2dmNyt4RVpGYWNvU0hqOTBpSDNidDJ1Vk8ydVlMZEdjdWpKaXZXcDdNd0gwZFhNRElEWXlVaXZRZFNrbWhxS0NBcExpNDFHcFZBenc5bTdUYTlRWlBIdzR1emR2NXZ5Wk02U25wS0NycTl0c0w2ejZjbW9ESDdZTlBtT1hMbDVzOWR5STBOQW1GN0xyM25lM1p1Ylg5cHduODBiSGtYbmo3NXMzT291ZW5oNGZmdm1sSnZPeC92OG5QNjVlallMR2ZkNUNUNTBpSnpOVFUzcTVvYUFXN3QrOWYvOFdTNEk2T0RzemQvRmlOcTlmejQ1ZmY2V251YmxXTUswK2J4OGZvaTljSU96TUdjM1BVcExOSlc1R0V1Z1NRdHdXK3RqMFlrQS9aeTVFWHFLNldzWCtvNmRZZEZmTFRickZ6VUdoVU9EVzF3NjN2bllzWDNvWGtkRUorSjA4aDkrSkVQSUxpalhIRlplVWN2ajRPUTRmUDRkQ29jRER4UjZmSWYzdzllNUhYeWRiNmVzbFJDdCsyK0hIMWowbldQSFIrN2c0TzNYMmNJVG9VSE5uemFCL1B3OWVmK2NETXJMeldEQzdjeGJ3YmtaMkRnNmNDZ2dnK2ZMbGRqMXRuWnlRd0hmLyt4OHFsWXBseno3YklVOXExejJsYm5jTi9iMmFNdjJlZTRnTUN5TW1NcEx3a0JENmUza3hZdng0enA4K3piN3Qyekd6c01DdDNxTFIxZkp5Z280ZG83K1hseWJZNWpOMkxCR2hvUVFjUG95Tm5SMWU5VEtHVGdVRUVGamJ1NmNwem01dW5EbDVrdjEvL0lHOXM3TW1JeUVoTG82RE8zYzJlYzdZS1ZNSVBYV0sweWRPWUdGbHhlaEprelRscHZKemM4bk56cWF2dTN1NzcrUHYwcTFlcjVlcnRRdWxkUXQrS1ltSkhEOTRrSUs4UFBKemE3TDM5MjNmRHZ6NWxQdC8zMzc3bWwrN3BMaVk3MWV1cEt5MFZQUFVmVk82ZHV2RzNNV0wyYmgyTFQrdVhzMlRyN3lpdGJpb1ZxdjU1ZnZ2cWF5b3dHUGdRTlJxdFdhQmMvZm16ZVRuNXJKbzJUS3RhNDY3NHc2Q2poNUZyVll6Y2RxME5vKzVxcktTdEtRa0JnOGZydGxXbHlIUlVINXVybFltaGw2WExveWUxUHp2UDBISGpsRng5U3FUWjg3a2JHQWc4Ykd4M0RsbkRsMmJ1SFo5eHQyNk1iYzI2NklwMnpadXhOSEZSV3ZNRFRYVi95dzVJWUZkbXpmVDA4eU1LYk5tb2RUUklTb3NqT01IRDlMWHpVM3JNOXNXU2ZIeEFGcWwxV3o2OU1IUXlFaVR2UVF3YnVwVTdwZzlHeDFkWGI2djdTUFUza3hUUFQwOWhvMGF4YkdEQnlrdUxNVGIxN2RObWFaR1hidFNYRmpJK2RPbk5jR24zT3hzZHY3Mlc2dm43dG02RlZNTEMwMWdTcVZTY1dUUEhpTFBuOGZBMExEWi9tRHRPVS9talk0ajg4YmZNMiswSkNNdGplaXdNT3lkbmYvVzdMQ21IcGdvTGl6RXZEYUxzRTVWWlNXQlI0OWlZR0NBUTkrK1RWNXJXd3NaY2c4KytXU0xnUzZvQ1R5bXA2Unc0c2dSTm43ekRVKzgvSEtUNzF1L1FZUFFOekRnY2x3Y3hZV0ZLQlFLQmpmSWNCYmlaaUNCTGlIRWJXUEdaRjh1UkY0Q1lPL0JJQmJPbmlqOW0yNHhTb1dDL2g2TzlQZHc1TW1INW5JaEtwN0FNeEVFblkzVTZ1bWxWcXVKakVrZ01pYUJIMzdlUTg4ZUp2aDQ5Y04zU0QrR0RuYkgyS2p0cFVtRXVOV3AxR3ErV2IrRDRKQllWbi82Ynl6TXBiU2J1RFc1T0R1eCt0Ti84OC9YM3lJdnY0aEhINWd0RDBHMGdWdi8vaWdVQ3FJdVhHRHNIWGUwK2J4dlAvdU04dkp5VE0zTk9iSjNMK3pkMitSeERadXN0eVRxd2dVVUNrV3pUeXkzVi9jZVBaZzBZd1o3dDI1bDErKy80OWEvUHc3T3preWFNWU5EdTNieC9hcFZtSnFiWTJwdVRubFpHUm1wcVZSVlZlRlJydytQbTZjbkk4YVBKOURmbjErKy81NERPM2JRMDl5Y3ZPeHNDdkx5bUwxd0lYLzg4a3VUcno5aDJqVEN6cDRsSXpXVmoxOS9IVnQ3ZThyTHlraFBTZEdNb1NGclcxdnV2dTgrdG16WXdPN05temw2NEFDVzF0YWE4eVpPbjA1ZmQvZDIzOGYxVUZKYzg0Q1NYbTBaTlZWMU5hR25UMk5tWVlHRGl3dm5UNTltOHN5WkRCczltdTQ5ZXZEcVk0L3g4Tk5QWTJwdURyUnY4YnE0c0pEdlZxNGtPek1UTHg4ZlRjWlFjd1lPSFVyY3hZc0VIenZHMXl0V3NPelpaeldMbGdxRmdtbHo1K0svZno5Yk5tekFmLzkreGt5YXhKWGlZazc2K1RGNTVrenNuYlFmRVBIYnQwL3o5eE5IanVBK1lFQ2JldHpGUmtWUldWbUpROSsrcUZTcU50OXZhOEpEUXRqeDY2L1kyTmt4WWRvMDNQcjM1K3NWSzFqejMvK3k5UEhINldWdDNleTVCZ1lHK0Rib0ZWVGZ0bzBiNldWdDNlSXhEZVZrWmZIREYxK2dxcTdtM21YTDBLL05BcG0vZENsZi9mZS8vTDUrUGErOC83NVd1Ym82Nm1iNjNrVmZ1QUJvbHdKVEtCUTg4ZkxMV24yQzZucDRsUlFYRXhzVmhWdi8vcHB0N2VFN2JoekhEeDFDclZZM1d6S3NJWjh4WXppMGF4ZmJmLzZaMHlkT29LZW5SM0ppSW1NbVRjSi8vLzRXei9VYVBwenZWNjZrbDdVMUp0MjZrWldlVG5GUkVUcTZ1aXg2K09GbU0yN2JjOTd0UG05MEpKazNPbjdlYU0yNXdFQ09IampBdyszNHVhS2grZ0hKT25WOTE1cFRYRmpJMWZKeUxHMXN0TFlmMmJ0WDA1UHQ0STRkV3YxQTIzcnR0cGc1Zno1WjZlbkVSa1h4d3hkZjhOU3JyMm9GaTZFbW9PazVlRERuZ29MSVNFdkR4Y09EN2cyT0VlSm1JSUV1SWNSdFk5eUl3YXhhdTRXU3NuS1MwcklJajc3TUFBL0pTcmhWS1pWS0JubjJaWkJuWHg1YmVoZnBtYmtFbjRzazZHd2tJZUd4VkZUOFdZTTh2NkNZZlg3QjdQTUxSa2RIU1g5M0ozeUg5c1BYMnhON1cwc0ppSXJiMmpmcmQzQStLcGt2VjN5Q2lZbVUvQlMzTmd0ek0xYXYrSVFYL3U5dDFxN2Z5Zktsc3p0N1NEZTg3ajE3NHRLdkg3R1JrZVRsNUdnV0QxdFRYbDRPMUpTT3k4dkorY3ZqeU1uS0l2SFNKZHo2OTIvMVNmTDJHRE5wRXFkUG5DQW5NeE8vUFh1NDQ2NjdtREpyRmpaMmRwdzRjb1RVcENRSzh2SXdOakhCZmNBQWZNYU1hYlM0ZDllaVJkalkyUkYwOUNpWnRZdklkZzRPM0wxa0NRNTkrelliNkRMdjFZc25YbjZaZmR1M2t4QVhSMEpjSEwyc3JabS9kQ2tEdkwyYkRIUkJ6UlBjbHRiVytPL2ZUMEpjSEpkall6RTJNV0hna0NFTUdqcFVjMXg3NzZNdFFvS0RDUWtPYnZkNUFCY2pJZ0EwV1FhOTdlMTUrOU5QTlVHRzg2ZFBZOTZybDFaNUxsTnpjeXpxbGFLcjA5TGlZRnB5TXV0V3I2WWdMdy8zQVFOWThPQ0RiUnJmWFFzWGtwdVZSVngwTkY5ODlCRjNMVnJFNE9IRGEwcHExL2FQU1U5SlljK1dMV3ovK1dmTitIekhqZE82enBHOWV6bDEvRGdPZmZ0aTNMVXJFYUdoclB2eVMrNS83TEVtZXlYVmR5b2dvS2FhUWYvK1JJV0Z0V25jTFNrdUt1TGd6cDJjT240Y3MxNjllUERKSjlIVjFhV1BveU1QUGZVVUc5YXNZZVVISHpCdTZsUkdUNXAwWGNxOVphU2w4ZTFubjFGU1hNemN4WXV4cjFlZXphRnZYKzVhdEFoSFY5Y21nMXlGK2ZrVTVPV2gyNkNNWFc1Mk5uSFIwZGphMjJ0Nk05VnA3bk1lY3VvVUtwVktLd3V6UGN3c0xIRDE5T1JLVVZHTFpVVHJtenh6SmpxNnVwdzZmcHowbEJTNjkrekpuWGZkeFpncFUxb05kTTI0NXg2c2JXMDU2ZTlQd3FWTEdCZ2FNbkRJRUNaT245NWk1a3Q3ejd0ZDU0Mi9nOHdiMTFmQ3BVc1lHQmhvU3BhMlI5MThrNWFjM0dRWjRwYUVuajROb0RVUHhFWkY0YmQzTC9iT3puZ09Hc1NlclZ2SlRFOW4ydHk1VFg0Mi93cWxVc21TUng5bDFVY2ZrWnVWeFk5ZmZzbGpMNzdZNkhQajVlUER1YUNnbXI5TDJVSnhrNUpBbHhEaXRtR2czNFhKNDRid3g3NFRBT3crRkNpQnJ0dUl0YVVaYzZhTlljNjBNWlJmcmVCOFJCeEJ0ZGxlR2RsL05vS3ZybFp4UGlLTzh4RnhmTDF1QjFZV3B2Z004Y0RIMnhPdi9uMHhNR2o1RndraGJpVy83ZkFqT0NSV2dseml0bUppMHBVVkg3ekRFeSs4UXMrZWZsTEdzQTBtM0hrbk1SRVJITjIvdjhWU1JQVjE5SUxpMGYzN1VhdlZUR2hIT2FlMmpFTkhWNWVYR3ZUVUFQQWNQTGpONWN3VUNnWERSNDltK09qUjdSNkR0YTB0RHozMVZMdlA2K1BreEFPUFA5N3EyTnB6SDIzNU4rdGxiZDBvb3k0NlBKeXM5SFROMXlxVmlwKy8rNDR1WGJxZzE2VUxTb1dDN0t3c1lpSWk2S0t2ajNQdElxU09qazc3TTJtYWVEaEpYUytESVNRNG1OL1hyNmU2cW9yQnc0YXg0S0dITktVZFc2T2pxOHZTSjU1ZzNlclZ4RVZIODh2MzMxTmNWTVRZS1ZNQXVGSlV4SVZ6NTBpTWowZmZ3QUI3WjJkaUl5UDUrTFhYR0QxcEV0UHV2cHNEZi96QjRUMTc2TjJuajJaeCtMdVZLNG1KakdUVlJ4K3grSkZIc0xhMXBlTHFWZFJxTmJxNnVtU2twcUpVS2ttS2p5ZnkvSGxjUER5MFNvNjkvOUpMN1hxTFNrdEt1SFR4SXVIbnpoRWVHa3BWWlNWZVBqN011ZmRlREF3Tk5jZjFkWGZuMlRmZjVQZDE2emkwYXhmSERoNmszNkJCdUhsNjBzZlJFVk1MQzA0RkJMVHBOYlBTMDF2c05WTm42SWdSSkYrK1RIRlJFUk9uVFd1MDJBODB5bzc2OE5WWGdacHlnWVg1K1ZSVlZUWHEyN1ZueXhiVWFqVmpKayttdUtpb1hlL1pwclZyMmJSMnJkYTJ4MTk2U1ZOcXJLWHZpNGVmZnJyWmZVMmRwMUFvbURodFdwTmw2VnI3L2xNb0ZJd1lQNzdOMldOLzViemJiZDZvTHpzemsxZVdMMi8yVXEzdGIwam1qZWExWjk1b0dOeHVxS3FxaXRURVJQcDdlYUhUaGl5NGhwemQzQWc2ZXBUdi92Yy9QQVlPYkRMUTNwQmFyZFk4SEdGZ2FNaUFJVU9BbWlEWCtqVnJNREkyNXQ1bHkraHBab1pDb1dEZkgzOFFlZjQ4MXJhMmxKV1dBbkJvMXk2VU9qb282bDFUcFZLaFVxbW9ycXBDcFZZemJlNWNsRXBsaTk5cmhrWkd2UHplZXkyTzE3VmZ2K3NlN0JXaW8wbWdTd2h4VzVreGVZUW0wT1YvSW9RbkhwcER0Njd0TDBVaGJtNEcrbDN3OGU2SGozYy9ubEdyU1V6TkpPaHNCTUZub3JnUVhkUEhyVTVHZGg1LzdEdkJIL3RPb0tlbmk2ZWJJOTREWGZEeWRNWE5wUTk2dWpxZGVDZEMvSDJPQlo1bjY1NFRyUDcwM3hMa0VyY2RFNU91ZlByaHV6eisvRXRZV1pneWRzU2d6aDdTRGMzSjFaV0JRNGR5S2lBQTMzSGoydDAzNDY5S1MwN216TW1UREI0K0hJZDYyUi9pK3V2ZHB3OHo3cmxIYTF0eFVaSFdnclZTcVNROUpZWHNqQXl0NDB6TnpabXplSEdiZWhuVnFhaW9JQ00xbGNMOGZIUjBkRERwMW8zcTZtcE9IRG1Dc1lrSk9rb2xwMDZjMEpSZmMzSnp3N2hyVjBhTUc4ZUVhZFBhbmJYZlJWK2ZoNTk1aGoxYnRwQ2FsTVR3TVdNNDZlZEgxSVVMeEVWRm9WUXFHVHBxRkpObnpNQ2tlM2RTazVMWXUzVXI1cGFXYlBqcUs4SkRRdWpyN3M3OWp6Mm1XUngrK09tbjJmVHR0MFNGaGJIeWd3OTQ3TVVYS1NzcjQ0ZFZxelN2YTJ0dlQzaElDRUNqTW91UHYvUlNrKzlaWVVFQmF6LzdUUE4xYkZRVVd6WnNvQ0F2VDdNWTd1bmx4ZGpKazdHdDE3ZXFQbE56YzVhLzhBTFJGeTRRY1BndzUwK2ZKdlRVS1FCbXpKdkg3aTFiMnZTK1hZNk41WEpzYkt2SERmRDJadWpJa2VqbzZPRGR4b3lDSHFhbUpNWEhvMWFyMGRIVnhkSEZoWG4zMzYvWlg1Q1h4OFh3Y093Y0hCZzBiQmdWVjYrMjJIT29MUnFXL1JKL3pZMCtiOVQ1SzUrYnM0R0JtdUJGWldVbHB3TUNaTjVvUlh2bWpkWUNYU21KaVZSVlZlSHA1ZFdtMTI1bzRKQWhaTjkxRjhGSGozSTJNTERaRXFrTjZYWHBncE9ySzlQbnphT3JpUWtYSXlMNDhZc3ZNRFF5NHVGbm5xR25XVTFKK0xGMzNFRi9iMitDang4bkxqcWE4ckl5bEVwbHMvMDQ2N2g2ZXJiNVlRMGhiZ2NTNkJKQzNGWmNuT3h3Y2JJak5qNlpxeFdWN0RvWXlPSzVMZGZrRjdjMmhVS0JnNjBWRHJaV0xMcHJFaVdsNVp3SmpTYm9iQ1RCSVpIa0Z4UnJqcTJzckNJMFBKYlE4RmhnRHdZRytneHdkOEpyb0F2ZS9WMXdjYktWSHpURkxTRTFQWWZQdnY2TkZSKzlMejI1eEczTHd0eU1qLzcxQmkrKzlpYk9qcmIwdHBMdmhaYk1YYnlZNU11WCtlM0hIM255bFZkYVhYVHFLSlVWRmZ6Nnd3LzBNRFZsenIzM1hwZlhGRTE3K2IzM05MMlU2bHYwOE1Nc2V2aGhyVzB2L090ZlZGWlVVRmxSUVhWMU5icDZlcTFtWVZoWVdtcGxEdlMydDZlTHZqN0hEeDBDNEw3bHl6WDdUL3I1a1orYkM0QngxNjdNWHJRSXFPbTc5dEs3NzdaYTZxc2xPam82ekZxd0FKVktoVnF0WnMvV3JWamEyREI5M2p5OGZYd3dOakg1YzR4OSt2REljODl4cGJpWXZkdTJNWDdxVktiT21hUDE4MklYZlgyV1B2RUVmbnYza25UNU1uMmNuTWpQemEzSkdGS3I2ZGFqQjFObXphSmJ6NTRVRnhYaFZwdjVZbWhraElXbEpSWldWazB1V0hjeE1OQjZ6NXpkM0xDMXQ2ZmZ3SUU0dWJuaDR1SFI1TDlYVTl3SERNQjl3QUNLQ3d0ck1tMHlNaGc5ZVhLNyt2SzFSMXVEWEFCUHZQeHlpL3Q3bUpweTd5T1BZR1ZqZzBLaFFOL0FnRmtMRnZ6VklZb09jalBNRzNYK3l1ZG16T1RKVkZkVkFUVkJPNWszcnEvRXVEaDBkWFgvVWcvUFNkT25NMm42OUw4MGpyN3U3Z3dkTllyeFU2ZGlabUdodGMvVTNKeHBjK2RxYlZPcjFhaXFxMUdyMVZwLzZyU2xSNXNRdHhORlZVbDgyOExRUWdoeGk5anZmNHFQVjI0RXdNS3NCNXZXdkkydXJnUW5SR01xdFpyWVN5a0VuYXNwY1hneExxbkZwN2VNalF3WTVObVh3WjR1RE83dmpKTjliM1IwNUxNbGJpNlZsVlU4K2RybnpKdytnN2t6LzlvdmMwTGNDcmJ0M00ydXZYdjQ4cVBuME5QcjNBV0ZDWGMveTRNTHA3RjA0WjJkT283bVpLV25jeUVrQkxkKy9acDkwcnVqSlYyK1RHeFVGQU85dlR1OHI0VzR1ZFV0Q1A3ZER5R1ZsWmEycVFkTmFVbEpxNHZ5YXJWYWVzT0tkcWtyay9mZXlwWHRDdUJlNjNtM09wazNoQkRpeHFOcjdOU21TVTVDdjBLSTI4N0VVZDU4dlg0SCtRWEZaT2NXY0R3b2xBbWp2VHQ3V09JR3BGUW9jT3RyaDF0Zk81WXV1SlBpa2xMQ0lpNFJFaDVMeUlWWTRoUFR0STR2S1MzbjVPbHdUcDRPQjhEUXNBc2VmUjBZNE9GRWYzZEhQTndjTURaczJ4TndRblNXalZzT1ltMWxLMEV1SVdyTm5UV0RNeUhuMmJUMTBBMGJZTHBSOUxLMlpwSzE5WFY5elQ2T2psb04zb1dvbzFBb3JzdmliMXNXcTRFMjlRMlN4V29oT3BmTUcwSUljZk9TakM0aHhHMXAzVy83K1BHWHZRRDBjM1hneTQrZjcrUVJpWnRSWVhFSjU4UGpDQW1QSmZSQ0xBa3BHUzBlcjFRb2NMUzNZWUM3SS8wOW5QQjBkOFRTdktmOGNpSnVHS25wT1R6NTJ1ZjhzR1lWNW1hbW5UMGNJVzRZT2JtNVBQVDRNM3o1OGZPZFdzTHdScy9vRWtJSUlZUVFRb2lPSkJsZFFnalJndGxUUjdOeDh3RXFxNnFKakVrZ0tpWVJEMWY3emg2V3VNbDBOekZtN0loQmpCMHhDSUQ4Z3VLYUhsNFJsN2dRZFltRTVBeXRVb2NxdFpwTENhbGNTa2hsKzc0QUFDeE1lK0R1MmdkM0YzczgrdHJqMnRkT3NyNUVwMW4xM1JidVd6UmZnbHhDTkdCdVpzWjlDK2V6NnR2TmZQekc4czRlamhCQ0NDR0VFRUtJZWlUUUpZUzRMZlhzM3BYSlk0ZXk5MGd3QUZ0MisvT0c2OUpPSHBXNDJmWHNZY0tFMGQ2YVVwaFhTc3FJdUhpWjhLaDRMa1JmSmlvMmtZcUtTcTF6c3ZNS3lBNHE0SGhRR0ZCVGVxSlBiMHZjWGY0TWZqazUyS0NucTNQZDcwZmNYaTVFWGlJMXM0QlA1c3p1N0tFSWNVT2FQM2MyZit6Wng0V29lQVo0T0hYMmNJUVFRZ2doaEJCQzFKSkFseERpdGpWdjVqaE5vTXYvWkNqTEg3Z0xDN01lblR3cWNTdnBhbXlJajNjL2ZMejdBVkJaVlUxc2ZESVhvdUlKajc3TWhjaExGQmFYYUoyalZxdEpUTWtnTVNXRC9YNm5BTkRUMWFHdmt5M3VmZnZRMTlFT0YwY2I3RzJ0Nk5KRjc3cmZrN2gxYmRoOGtDVUw3dm5ibTI4TGNiTlNLcFVzV1RDUG56WWY0Sk0zSCt2czRaQmZlSVZOV3c5eThuUTQ2Wm01V2huRVFnZ2hoQkJDZERhL3JmL3I3Q0dJMjRnRXVvUVF0eTFuaDk0TTd1OUNhSGdzMWRVcS90aDduRWZ1bTlYWnd4SzNNRDFkSGZxNU90RFAxWUdGZDlVRXRkSXpjNG1PU3lJNkxwR28yRVJpTHFVMHl2cXFyS29tS2lhUnFKaEV6VFlkSFNWMnZTMXhjZWhOWHlkYitqcjJ4dG1oTjkxTldtOVlMRVJERitPU1NVckw0YzdKRXpwN0tFTGMwS1pPbnNnUFAvMU16S1ZrWEozdE9tMGN4NFBDV0xIbUZ5b3JxL0J3dFdmVThQNFlHeHAyMm5pRUVFSUlJWVFRb2pNcHFrcmk1ZEUvSWNSdDYrVHBjUDd2bzdVQWRPdHF6SzlyLzRXQmZwZE9IcFc0blZWVnFVaElUaU1xTm9ubzJFU2k0NUpJU0VwSDFjWW45UzFNZStEc2FJT0xveTJPZmF4eDdHTk5iNXRlVXZwUXRPalRyMzZsdDUwcmkrZmYzZGxERWVLR3QvRzNMYVNseFBIUHh4WmM5OWVlY1BlelRCemx6WkVUNXhnL2NqRFBQanFmSHQyNlh2ZHhDQ0dFRUVJSUljVDFvR3ZzcEdqTGNSTG9Fa0xjMWxRcUZRODg5VDZwR2JrQS9QT3hoY3k2WTJRbmowb0liZVhsVjRtNWxFTHM1Wm8vY1pkVFNVaE9wN3BhMWFiemRYU1UyRnIzd3FHUEZZNTIxdGpiV2VIUXh3cGJxMTdvNmtxWnV0dGRSVVVsOXp6eUZ1dStYbzI1bVdsbkQwZUlHMTUyYmk0UFBmWVV2Njk5NTdxWGtKMXc5N01ZNkhmQmQwZy8zbjd4b2V2NjJrSUlJWVFRUWdoeHZiVTEwQ1dsQzRVUXR6V2xVc25jR2VQNDRydXRBR3paZFpTWlUwYWdVTFJwRGhYaXVqQXcwR2VncHpNRFBaMDEyeW9ycTBoTXlTQXVJWlc0K0ZSaUUxSzRGSjlLU1ZsNW8vT3JxMVdhdmw5SENkVnMxOVZWWW10amlXTWZheHpzck9oajB3dGJHd3RzclMwd01OQy9MdmNtT2wvZ21RamNYRndreUNWRUcxbVltZUhpM0plZ3M1R01IVEhvdXI5K2RiV0taeCtkZjkxZlZ3Z2hoQkJDQ0NGdVZCTG9Fa0xjOXFaTjh1V0hUWHNvS1Nzbk1TV0RzK2N2TW5Td2UyY1BTNGdXNmVucDB0ZlJscjZPdGxEYlZrbXRWcE9SbFVkY1FncVhMcWVSa0pKQlFsSUd5V2xacUZTTnM3K3FxbFFrSktXVGtKVGVhSis1YVhkc3JYdGgxOXVDM3RZVzJOVUd3YXd0emFVTTRpMG04RXdFNDhlTTd1eGhDSEZUbVRCMkZDZlBuT21VUUplRldYY3BWeWlFRUVJSUlZUVE5VWlnU3doeDJ6TXkwR2Y2RkY5KzMrRVB3T1pkUnlYUUpXNUtDb1VDYTBzenJDM05HT1B6NStKclpWVTFxV2xaWEU1S0p6RWxrOHZKNlNRa1paQ1NudDFrQUF3Z0o2K1FuTHhDUWlOaXRiWXJGUXFzTE0yd3RiYkF4c29jcTE2bVdQY3l3NnFYS1ZhV3BwZ1lHMGxHNUUxRXJWWnpMaXlHQng5WTF0bERFYmVoaE5oSWd2eDI0K0xweFpCUms2LzVPbXExbXZ5Y1RJeE51cU52WU5pQkkyeWU5NkNCck51NENiVmFmZDNudko0OVRLN3I2d2toaEJCQ0NDSEVqVTRDWFVJSUFjeWROcFl0TzQraVVxc0pQaGRKVWxvV2ZXeDZkZmF3aE9nUWVybzZPUFN4eHFHUHRkYjJ5c29xVXRPek5RR3dsUFFza3RPeVNVN0xwS3lzb3NscnFkUnEwakp5U012SWFYSy9zYUVCbHIxTU5RRTNLNHVhdjljRXdzd3drcEtJTjVTVTlHeVV1bnIwdHJGdS9lRHJSSzFXazV1VmpsS3B4TlRDcXJPSDAyRkNnL3o1NmNzUEFmanZoZ09kUEpxT3QrdVh0UlRsNXphNWIvSGpyemJhcGxLcDJQTERTdEtUNDBGTm13SmR4L2R0cGF5MGhOS1NZcTRVRlhDbEtKK0MzR3dLY3JPcHFxcGszTFI1ekZxOG5KKysvSUM4N014bXIyTnFZY2w5VC81ZjIyK3VDYmE5YlZBb2RVbE56OEhXeHVJdlhhdTk5UFN1YjE4d1NrVlQ1d0FBSUFCSlJFRlVJWVFRUWdqeC8remRkWFJVNTliQTRkOU1KdTVHRklmZzdnN0ZpanVsMUtsUTJuNXdLN2N1bDNxNXQ2VXRGYUNVbGlLbGFIRXJIaVFFbHdBSlR0eVR5U1NUWk9UN0k4azBNcE5ra3RDVXNwKzFXSmxqNzlsbkpNRFpzL2NyaFBpN2swU1hFRUlBQVg3ZTlPcmFsb05oWndCWXYzbS96SDhoL3ZGc2JWVm1FMkJHbzVIVWREWFJzWW5jamswa09qYko5RE0ySVFtZHpud1ZHSUFtUjh1MW03RmN1eGxyZHJ1emt3TyszaDc0ZW52aTYrMkdyN2NuUHQ3dStIcDdVTWVuNExHTGs2TlVoZjFGSWlKdjBLWmxpeG9aNi9LNTQ1d0kvWU9iVnk2U21aNEtnSmV2UHkwN2RLZi84SWs0dTdwWGFoeUZRc0dlVFNzNXRuODdrNTU4a1c3OWgxVTVwbGNlR1ZKbW5WS3B4TW5abGVCR0lYUWZNSUxXblhwV2VYenhwd3NuajVBVUYyMTJtN2xFMS82dHE0bTdmUTJWclIwbkR2MUJwOTREYWRxcVk3bm4yTEI4Zm9sbE8zc0hYRnpkQ2F6ZkdEY1BMeFJLSlVhamtaaWJWMG1LaThiVHg2L01HR25KQ2VSa1oxbHhaWmExYmRXU0M1SFgvL0pFbHhCQ0NDR0VFRUtJa2lUUkpZUVFoU2FPN0dkS2RHM2ZlNHducGc3SHpjVzVscU1TNHErblVDanc5blREMjlPTmRxMmFsTmltMXh1SVQwb2pPamFCdU1SVTRoTlNpRXRNSVQ0eGxmaUVWREt6Tk9XT3Jjbldvc21PNThidGVJdjdPTmpiNGVQdGpvK1hCM1c4UGZEeWNNUFQweFZQRDFlODNBdCtlcnE3NHU3bWpGS3BySkZydmxmZGprNmdmcjI2MVJwRHI5T3hjTTRiWEwxWThQdlQxczRlRnpjUHNyTXlTWWk1U1VMTVRVNkU3bUxHVy8vRDF6KzRVbU9PZi96L3VCa1Z3Ym9sODZqWHVCa0JkUnRWSzBaWGQwL3M3QXRhMnVsMGVXU21wWERwVERpWHpvVFRiY0J3SmszN1Y3WEdGMzhxcWxiTDBXVHgzbk1UcVJOUTl2MFZjK01LMjljdXdjM0RpeWRmL3BEdlBucVpYK2ZQNGNVUHY4UFYzYXZjOGIzckJQRDhPM054Y25GRnBTcS9zdW10dVV2THJET1gvS3lxZW5XRGlZNUpyTEh4aEJCQ0NDR0VFRUpValNTNmhCQ2lVSnVXaldqU01KZ3IxNlBSNXVheGZ1dEJIcHQ4ZjIySEpjVGZpbzJOa2lCL2I0TDh2YzF1MStSb2lVOG9TSHpGRmYxTVRDRXVJWVdFeEZTeXRia1Zua09ibTBkMGJCTFJzVW5sN3FkVUtIQjNkOEhUdlZRU3pOTVZUemRYM0Z5ZGNYTnh4dFhOQ1hkWFoxeWNITEd4a2NSWWNiZGlFeGwwWC9sVk5CWEp5OU55OWVJWm1yUnN6OERSRDlLNGVWdVVOallZalVZdW56M095Z1Z6eUV4UFpjVjNuekxyL1c4cU5hWktaY3VrSjEva213OWVaT1hDLy9Hdjk3K3RWcFhmbUlkbjBMNTdmOU95UnAzQjlqVkxPTEpuTTJGN3Q5S3dhU3M2OXhsYzVmRkZXWmZPSE1OZ01OQ3UyUE1Pa0pXWnpwS3ZabVBRNjVuMDFFc0VOV2pDdU1kZVlPV0MvL0xUM1BlWS92cWNjdWZaVXRyWTRPWlJmaklzUHkrdndpUllUYWdYSE1TZWZSZnUrSG1FRUVJSUlZUVFRcFJQRWwxQ0NGRklvVkR3d0pnQmZQUmx3VGZBMTI3YXo4UlIvWEYyZEtqbHlJUzRlemc3T3RDNFFSQ05Hd1NaM2E3SjBaS2NrazV5U2dhSktla2twYVNUbkpKT1luSTZpY2xwSktka29OWmtWK3BjQnFPUnRIUTFhZWxxdUZtNStGeWNIWEYzZGNMRnhSbDNWK2VDWkppckU2NHVUcmk3dXVEcTRvaVRvd011VG80NE9ka1hQSFoyeE1uUkVaWHFuNWNraTRsTEpqZ29zRnBqS0pVMmpIM2tPWG9QR1Z0aXZVS2hvSG03TG94L1lpYS9mUDBCdDY5SEVoOXpFLytnK3BVYXQwRklLMXAxN01tRms0YzVkV1F2SFh2ZVY2MDRpM04yZFdmQ0V6TkpqTDNGMVV0bk9icDNpeVM2YXRpRlUwY0FhTis5bjJtZE5sdkRvdis5UldweUFrTW5QRWFMZGwwQjZOeDdNREUzcm5Cd3gzb1cvZTh0cHIzMFBvNU9MbFU2cjlGb0pDc3pIV2UzeXJYS3JJN2dvRUJpNHN6UFZ5aUVFRUlJSVlRUTRxOGppUzRoaENobVFLK08vUHpiTm1MaWtsRnJzdmw5V3lnUGpSOVUyMkVKOFkvaDdPaUFjN0EvOVlQOUxlNmoxZWFTbEpwQmNrb0dTYW5wcEtXclNVM0xMUGlab1M1TWJtV1NrYW5CWURSYWRmNHNUUTVabWh3Z3hlclk3ZTFzY1hMNk13bm03T2lJYzlGakp3Y2M3TzJ3dDdjcitHbG5oNE85clduWndkNjJZSjJESFhhRjI0cjJxODBFbWlZN0IxZlhxaVVVaXRnN09KWkpjaFhYckUxbjArUGsrSmhLSjdvQStvK1l5SVdUaDltL2RVMk5KcnFLdE9uU202dVh6aEozKzNxTmozMHZNT2oxS0cxc3lxelg2M1ZjT251Y29QcE5UTzBxc3pMVFdmUy90NGkrSGtYbjNvTVpQUGFoRXNlTWZ1aFpzclBVbkRqMEIvTm16K0tSRjk0eTI3SlNvODVnMDY4THk2ejM4dlduMTZEUjNMcDZDVjErWHFYYlpGYUhtNnNyR2szT0hUK1BFRUlJSVlRUVFvanlTYUpMQ0NHS3NiRlI4dkRFSVh3MmJ3VUFxemZzWWZ5d3ZqZzYydFZ5WkVMY094d2M3S2tiV0llNmdYWEszYzlnTUpDUnFTRXRveUFSVnBRRVMwM0xKRU90SVZPdElVT2RqYnJ3c1RvcjIrckVXSEc1ZWZuazV1VVhWSkRWSUtWU2lhM0tCcFhLQmx1VkNsdVZDcFd0RGJZMk50aW9iTEMxVmFGU3FZcnRZNE90eXRhMGoxS3BSS2tFaFVLSlVxa28rS2tBaFZLQlVxRXMvS2xBb1NqOGFWcFdvbFpuNCtSb3VVMWNUVjFmRVpXdGRlM2tHb2EweHJ0T0FERTNyMWhWRFZaWmpzNEZTVDZkTHIvTU5yMU94NkUvTm5MeThHNFNZMjhENE9zZlRJZWVBK2c5Wkt6WjFuamFuR3oyYjEzTjJmQlFVaExqc0xHeG9YN1RsZ3dkLzBpNWNSVE5HL1h3ODIrV2FMRlk1UFRSZlN6NzltUGd6em13U3J0NjZTeGhlN2R5SS9JQ21SbHBZRFRpNmV0SHN6YWRHZnZJYzlXNnR1THgrUVhWNS9lbDMzRWo2Z0o2bmM1c1BGY3Zua1dicmFGRGp3RUEzTDUybVNWZmYwQjZTaUpkK3cxbDBwTXZsVGxHb1ZBd1pmcS9jWFIySVhUbjczejU3Z3Ywdlg4Q0EwWk13c25GemJSZmRwYWEvVnZYbERtK1FVZ3JlZzBhemFGZEd3Qk0xV0tsMlRzNG9zNUlJenRMalpPTEswYWpzY3B0TVowY0hjbk95V1hVSTI5VTZmaXFTa3BKKzB2UEo0UVFRZ2doaEJCL2Q1TG9Fa0tJVWdiMTZjS1MzN1lUbjVoS2hsckR4cDJoUERDbTVpc0poQkRWbzFRcUMrYms4bkNsVWYySzIrOFpqRVkwMlRsa1ptYVRxZGFRbWFVaFE2MUJyUzVjVm10UWEzTEl6dEdTbGEwbE8xdExkbzRXalVaTFZuWU9Cb1Boamx5SHdXQWdOODlBYmw3WlpNdWRwbFFxY0hKMHVxUG51SG5sRWxDUXlBaHUwTlRxNDF0MjZNN0JIZXU1ZU9wb2pTZTZrdU5qZ0lKcW9PS0tWeDhCdUxwN1lURG9pYmw1aFppYlZ6aC8vQkRUWC84TVd6dDcwekVwaVhFcytQUTFVcFBpQVhCMGNzSE8zb0hJY3llNEduR0dydjJHMW1qc1JYUzZmTllzL3BMakIzY0JCYyt6cTRjWEJyMmVwTGhva3VLaVN5UzZxbkp0UmRUcHFheGI4ZzI1T2RtNHVIdVFsWkZ1TnFaejRhRUF0TzNXbDRoVFIxbnkxZnZvOVRvR2pIeUE0Wk9uV1V3c0tSUUt4ajd5SEhVYmhiRHU1M25zM2Z3YkxtNGU5QnMyd2JTUGIwQXdyODFaYlBiNDBKMi9jL0x3SGh5ZFhTeTJvcXpYdURsUkYwN3huK2NuWWFPeXhkblZqYmUvWEc1MjM0bzRPam1TcmMxQnA3c3p2eHNzeWNpc1hIdFhJWVFRUWdnaGhMaFhTS0pMQ0NGS1VhbVVQRFJoTUo5Ly94c0F2MjNZdzloaGZiQzN1L01UMndzaDdoeWxRb0dyc3hPdXprNEVCZmhZZGF6UmFDUTNMNzhnOFZXWUJOUGthTkZrNTZESkxsaVhtNXRQYm00ZTJ0dzhjdlB5MEJZdTUyanp5TTNOUjV0WHNDMHZMNThjYlM2NTJvTGw2bFNaM1EzMmJ5dW92bW5ab1FjdWJoNVdIOStnYVVzTzdsalBqYWlMTlJwWHJqYUg4SU1GMVVodE92YzJyVGNZREN6NTZuMmlyMGNSM0xBcFU1NzVOLzdCRFFDNGZ2azh2OHo3a0J0UkVXeGIvUk9qSDNvV0tLaVFXdkxWYkZLVDRuSDM4bUhLTTYvUXBHVUhGQW9GcWNrSnJGbjhKVWYyYktuUitJdXMrZkZMam9mdVFtbGp3K0F4RDlGcjhCaWNYRndCU0U5SjR0QWZHNnQxYmNYdDM3Nld3SHFOZVBqNU4zRng4MENqempBYms2dUhKd0Nuait5bDM3Q0pORzNWZ2E3OTc2ZHRsejc4Ny9Xbjhhb1R3TFNYM2k5elhQRnRqWnUzNDNUWXZoSkpydkxrYUxJSTNiV2hNRm4yUE02dTV1Zm9tamh0Rmh1V3pTY2g1aFlBalZ1MHJkVDQ1ZG03N3F0cWoxRlpBOGJQb2tsRDgzTWdDaUdFRUVJSUljUzlTaEpkUWdoaHh0QUIzVmk2ZWdlSnlRWHpBMjNlZFpnSkkvclZkbGhDaUZxaVVDZ0s1OXF5dzh2RHJlSURLc2xvTktMVEc5RHJkT1RyOWVqeTllVHJDdjdvZFBub2RIcDBPajM1K1hwMGVoMzVPbDNCWTlNK09neEdJMGFqRVlQQlVQZ1RqRVlEQmtQUmVpTkdqQmhNNnpEdCs5djYzV1RuWk9QbTZscGoxMVJjMkw1dFhEd2RocTJkUFNNZmZLcEtZOVFKckFkQVl0eXRHb3NyS1Q2YVZZdStJRDBsQ1IrL1FBYU1uR3phZHVib1BxNUhuc2ZWM1l2cHIzMW1hbThJMExCWmE4WTkrankvelB1QW8zdTNNdnlCSjFHcGJEbDFaQyt4dDY2aHRMSGhxVmMrTERHM2xKZVBIOU5lbk0zY3Q1OGpJYmJtcmdIZ1NzUnBqb2NXVkhKTmZmYTFNbTBQUGJ4OUdmSEFrOVc2dHVKeXRUazhOdk5kMDNHV2trbURSay9sL0luRDdGeTNsUFk5QnZEVXZ6OHliWXVQdVluZW9EZDdYUEZ0SHQ2KzlCOCtxWkxQUkVFYnl1ZmUvQi9YSTgvVHJwdmx2Nis5NndTYVRiSlZSVTUyRGs0T2Q3YjFweEJDQ0NHRUVFS0lpa21pU3dnaHpMQlYyZkRnK01GOHRYQTFBQ3ZYNzJiVTRKN1lTVldYRUtJR0tSU0t3am0zYkhDb2hmTnYvZU1JMlRrNWR5VFJGWFhoSk91V3pBTmd3dU16OGZVUHJ0STRIbDYrQUdTbXBWUTVsZzNMdm1mYjZwOEJ5TS9Ua3BtZUNoUzBSWnowNUw5d2RQb3o0WFBpMEc0QWVnd2NVU0lSVkNTa2RVY0E4bksxeE55NFF2MG1MVGdUdHQ4MFh2RWtWeEdWclIxZCtnNWw4OG9mcW53TjVoemR1eFdBeHMzYm1wM2JxN1NxWEZ0eDdidjFNM3RjYVVvYkcwWlBuYzc4VDE1bHo4WmZtVGp0WHhVZVUxa2FkUWFiZmwxWVpyMWZZSDI2OWh2SzBtOCtZdWszSDVrNXNpUUhKMmMrWExDK1dyRms1K1RnNUZpMnhhTVFRZ2doaEJCQ2lMK1dKTHFFRU1LQzRmZDFZOW5xSGFTa1paS2Ntc0cyUGNjWWMzK3YyZzVMQ0NGcWpMT1RJMnAxRnY1MTZ0VG91TmN2bitlbnVmOUJyOU14Wk53akZ1ZExxZ3c3aDRJVVlGNnVGcVBSYUhGK3AvS29NOUtBdEJMcmVnNGF4YmhIWHlnelh2VDFTQUNPN043TWlkRGRsUmdYb205Y0FhQlJzellXOTNYM3NxNWRabVhjaUxvQVFJdjIzU3ExZjFXdXJiakErazBxSFZ1VGx1M3g4US9pVE5nQkpqd3hxOFR6WEpYWHNFaDJscHI5VzllVVdkK2lmVGU2OWh1S3U2Y1BHV25KZVBuNFlXTnIvc3NwU1hIUjFZcWhTS1phamJPelZIUUpJWVFRUWdnaFJHMlRSSmNRUWxoZ1oyZkxnK01HOGMzaWRRRDh1bjRYd3dkMXgxWmxVOHVSQ1NGRXpRZ0s4Q0U2SnBhbWpjdFdJVlhWMVV0bldmejVPK1RsYXVrL1loSkR4ajlTdlFHTFRXRlcxZVRFdzgrL1NmdnUvY25WNW5BdVBKVDF2M3pENFQ4MmtaK1h4d05QdjF4aTMrenNMTUI4Y3F3MFhYNWV3VEZabVlEbFZuN1ZpYjA4UmNrb1Z3K3ZTdTFmbFdzcnpzSFJ5YXI0R2pSdHlmR0R1OGhJVGNiRDJ4ZWRMaDhBRzV1cVYwZjdCZ1R6MnB6RkZyZi8zM3RmOHRHTGo5QnI4Qmo2RFo5WVp2dlpZd2Y1WmQ0SHRPbGMvUyt1Uk1mRVdqM2ZueEJDQ0NHRUVFS0ltaWVKTGlHRUtNZUl3VDFZdm5ZbmFSbFpKQ1Nsc1hQZk1VWU02bEhiWVFraFJJMm9GMWlIVzlFeE5UWmUxSVZUTFA3aVhmTHpjcmx2MUJTR1Q1NVc3VEZ6dGRrQTJGdVpaREhIM3NHUnpuMEc0K0h0eThMUFhpZjh3QTRhaHJTbWE3K2hmKzVqNzBoT2RoWVBQUDB5WGZvT0xXZTBQeWx0Yk5EcmRlVG41VnJjcDd4dFJRd0dnOW4xZXIzNU9hMVVLbHYwT2gzYUhFMmw0cXpLdFJWbmJiTE95Ym1nSldaQmZMN2thQW9TYmZZT2Q2NVJwNGQzSFJxM2FNZmV6Yi9ScGU4UW5GeituRk5QblpISytsKyt4YzdlZ1NIanFwbUFCVzVGeDFBdnNHYXJJWVVRUWdnaGhCQkNXRTlaMndFSUljVGZtWU85SFErTUhXaGFYcjUyRnpxZCtSdVJRZ2h4dDZrYjdNZk5XN2RyWkt4TFo4UDU4Zk4zeU0vTFpkaWtKMm9reVFXUWxwSUlnSWRuelZYT05HblpubjdESndHd2NmbjNwS2NrbWJiNUJnUUJFQjk5bzlMamVmbjZBMysyQmpTbnFMMmhPZllPQmUzdjFJVnpoNVdXa2hCcmRyMWZVRDBBcmwwOFc2azRxM0p0MVJGejh5cndaOElyTlNrT0FQZkNlZGZ1bElHanA1Q2x6bUQxajE5aU5CYVVCT1pxYy9ocDduOVFaNlF5ZlBJMFBMeXJuNkM2ZFR1YTRDQkpkQWtoaEJCQ0NDRkViWk5FbHhCQ1ZHRDBrTjY0dVRvREVKZVF3dTZEeDJzNUlpR0VxQmt0UXhwd0x1Sml0Y2VKT0JYR3ozUC9nMTZYejloSG5tUGc2QWRySUxvQzhkRTNBZkFMcWw5all3SU1IZjhJUG42QmFIT3lXZjNqWE5QNjV1MjZBbkE4OUE4MDZneUx4eGUxNFFObzJxb0RBS2VQN2tPZFVUWlpsWkdXekluUVhSYkg4dkVyU0VCZE9odGVabHQrWGk3SExSemJybXMvQU02ZE9NU3RxNWN0amwra0t0ZG1yWFZMNWpIL2sxZjUvTTFudVhyeERBRjFHK0htNlEzQTdXc0ZpVUQvYXJ5V0JyMmU2T3RSbkRzZXlzSHQ2OWl3ZkQ0L3pYMlB6OStjenNibDh3Rm8ycW9qclR2MzR0enhVRGF1V0lBNkk0MkZuNzNPcmF1WGFOZXRINzJIakszeStZczdleUdDVmlFTmEyUXNJWVFRUWdnaGhCQlZKNGt1SVlTb2dLT2pIWlBIM0dkYVhyNTJsOFgyVWtJSWNUY0pEdkRGb01zbkpqYXV5bU9jUDM2SUpWL05ScS9YTWVuSmwyb3NpVkRrUnVRRm9HQytwNXFrc3JWajRyUi9BWEQ1M0hIQzltMERvT2VnMFRpN3VxTlJaekQvazllNEVYbkJWQlZrTkJxNWRmVXlLNzcvbFBBRE8wMWo5Um84R3BYS0ZtMU9Oai9NZVpQWVc5ZE0yMjVmdTh6Q1QxOUhvYlQ4eis2V0hic0RCYTBmOTJ4YWlWNnZBd3BhN2YweTcwUFRYRnlsOVJ3MEN0K0FZQXg2UFQvTWVZTmorM2VVYUpHWUVIdUxWWXUrS0xhLzlkZG1MVS92T2x5Sk9FM2M3V3ZVYlJqQ1E4KzlidG9XY2Vvb0FBMUNXbGsxNXJvbDgvaGc1bFFBVWhMaitQTGQ1MW55MWZ0c1dENmZnOXZYY2Zuc2NmTHo4MHBVaWsxNGZDWWUzcjRjM0w2T1QxNStqSnRYTHRLa1pUdW1QUE5LbGErdHVPaVlXSXdHbmN6UkpZUVFRZ2doaEJCL0F6SkhseEJDVk1MWVliMzViZjF1MUpwc2JzY21zdmZRYVFiMjZWamJZUWtoUkxVb0ZBbzZ0ZzNoeE9tekJBVUdWR21NWDc3NUVJTmVqMHBseSs2TnY3Sjc0NjhXOXgzN3lBeGF0TzlXNmJHTlJpTVJwd3VTSTBYSm9KclVwR1Y3dXZZYnlySDlPOWkwWWdITjJuVEd3OXVYUjJlK3cwOXozeVB1OWpXKytlQkZIQnlkY0hSMlJhUE9JQzlYQzBCSW0wNm1jWHo5Z3huLytFeFcvL2dGc2JldThjVmJ6K0xxN29uUmFDUXJNeDFmLzJDR2puK1UzNWQrWnphT2Z2ZFA0T1NoUGFRa3hySjExV0wrMkxBQ0p4ZFhNdE5TY0haMVo4aTRoOW55MjQ5bGpyTzFzK2VwVno3aXg4L2ZKakgyTnFzV2ZjN2FuNzdDMWNPVHZOeGNzck15QVpqODFFc0F1TGk2VzMxdDF1by9Zakk5Qm81Q3BWS2hzclV6clU5Tml1ZEt4R2tjblYxbzFMeU5WV002dTdoQjRmUmdqczR1OUIwNkhxODZBWGpYQ2NDN2pqOHVicDVsNWc5emRuR2phYXVPaEIvWVFWNnVGb1ZDd1gyakhzVFd6cjdLMTFiY3lUTm42ZGcyeE9wNXk0UVFRZ2doaEJCQzFEeXA2QkpDaUVwd2RuUmd3cWgrcHVWbHEzZGdLUHdXdkJCQzNNMTZkRzdGdm9PaFZUN2VvTmNEQmUzdVVoSmp5LzJUcTgyeGF1eW9DNmZJU0UybVFkT1dlTmNKckhLTTVSbjE0SFJjM1QzUjVtU3o2c2VDNnFmR3pkdnl5c2NMNlQxa0xENytRZWgwT3RUcHFiaTR1dE91V3orZWZPVkRPdmNlWEdLY3J2Mkc4dHpibjlPeVF6Y2NuVjNRWkdWaVorOUF2K0VUbWZtZnIzRng4N0FZZzRPVE15KzhPNWNlOTQzRTNjc0huUzZmL0x3OE92UzRqMW16djhIVHg4L2lzZDUxQW5qeGcrOFk4L0FNR29hMHhzN2VnY3kwRkpRS0JjM2FkT2JCWjE4cnNYOVZyczBhQ29VQ0IwZW5Fa2t1Z0IxcmwyQXdHT2phNzM1c2JLejdydDNRQ1kveHpsY3JBSEJ4ODJEd3VJZnAxR3NnRFpxMnhOWGRxMHl5NmVhVmkzdzlleWJoQjNaZ1k2TWlvRzVEakVZalA4eDVnMS9uZjBaOHpNMHFYMStSdlFjTzBiTno2MnFQSTRRUVFnZ2hoQkNpK2hRNnpUVzVVeXVFRUpXUXBjbGh5alAvUVpOVDhJMzM5MTUrblA2OU90UnlWRUlJVVQxNWVmbE1mT3BkbGl6NERoOXZyOW9PcDRTRmM5NGc4dHdKSHB2MUxtMDY5Njd0Y0VRNVBudDFHa2x4MGZ4dmFkbTJoeGRPSE9hbkwvK0RnNk1Uci8zM0oxemRQYzJPOGNvalEvQU5DT2ExT1l1cnREMzZlaFM3Ti83SytST0hNQnFOK0FZRTgrRDAxNmpiS0lRRDI5ZXg2L2RsYUxNMUFOUnYwb0syWGZyUXBHVjdBdXMzdHFveUt5a2xoU2VlZllFMWk5N0gxdmF2YlpBeFlQd3MycmR1eXR6M1gvaEx6eXVFRUVJSUlZUVF0VUhsM0toUy8xbVRpaTRoaEtna0YyZEh4by80czZwcjBZck41T3YwdFJpUkVFSlVuNTJkTGYxN3RtZm5ubjIxSFVvSlVSZE9Fbm51QlBXYnRKUWsxMTNzNXBXTHJKai9HUUNqSG56R1lwS3JPbkkwV2N5Yi9TKytmUGQ1emgwUHhjSFJtZUdUcC9IS3h3dXAxN2daQ29XQ2ZzTW04T2JudnpCb3pGUmMzRHk0ZWVVaW0zNWR5STUxUzZ4dVA3aHo5ejc2OVdqL2x5ZTVoQkJDQ0NHRUVFS1lKNGt1SVlTd3dzVFIvWEJ4ZGdRZ0ppNlpUVHNPMVhKRVFnaFJmU01IOTJUOXBpM285WCtQNUgxK1hpNXJGbitOU21YTDVLZGZxdTF3UkRWNCt2Z1IzRENFbm9ORzBXM0E4QXIzZGZmMHNmb2NqczR1Qk5acmlLZVBIOE1uVCtPdHVVdTViOVFVYkZRbEUxRk9McTdjUC9GeDN2bHFCVSs4T0p1dS9ZWXk0WWxaVnAxTHA5ZXpmdE1XUmc3dVlYV2NRZ2doaEJCQ0NDSHVER2xkS0lRUVZ2cHR3eDdtTDlrQWdMdXJNOHUvZnhkbko0ZGFqa29JSWFybjFmZm5jOStBd1l3WU9xaTJRMkg1ZDU5dzZzaGVwanp6YnpyM3FmcDhVZUx2d2FEWG8xQXFyYTZjTWpjT0NnVktaZG52NnVsMCtkallxS3A5am9wczJiR0x2ZnYrNExOM25yMmo1N0ZFV2hjS0lZUVFRZ2doN2lYU3VsQUlJZTZRY2NQNjRPOWJNSTlOaGxyRHIrdDIxWEpFUWdoUmZZOU1Hc0x5Vldzd0dBeTFHb2ZCWUdEWTVHbTgvZVZ5U1hMOVF5aHRiR29rQWFXMHNUR2I1QUpRcVd6dmVKTExZREN3Zk5WYUhwazQ5STZlUndnaGhCQkNDQ0dFZFNUUkpZUVFWckt6cytXcGgwZWFsbGR2M2s5aWNub3RSaVNFRU5YWHBrVWpndnc4V1AzN3hscU5RNmxVNHVYamg0ZTNiNjNHSVVScHE5ZHZKTWpQZzlZdEd0WjJLRUlJSVlRUVFnZ2hpcEZFbHhCQ1ZNR0EzaDFwMnFndUFIbDUrU3orZFVzdFJ5U0VFTlgzZjA5T1lObksxU1NucE5aMktFTDhyU1NucExEc3Q5WDgzMU1UYXpzVUlZUVFRZ2doaEJDbFNLSkxDQ0dxUUtsUThOempZMHpMTy9lRmMvVkdUQzFHSklRUTFSY1U0TVBZKzNzeDk5djV0UjJLRUg4cmM3OWR3TGhodlFueTk2N3RVSVFRUWdnaGhCQkNsQ0tKTGlHRXFLTDJyWnZTdlZOTEFJeEdJOTh2MlZETEVRa2hSUFU5TkdFdzhmRXhyTis4dGJaREVlSnZZZjJtTGNUSHh6QjEvS0RhRGtVSUlZUVFRZ2doaEJtUzZCSkNpR3FZL3VnWWxBb0ZBQ2ZPWENiODlNVmFqa2dJSWFySDFsYkZlNjg4d2MrL0xDZnE2clhhRGtlSVdoVjE5Um8vTDEzQmU2ODhnYTJ0cXJiREVVSUlJWVFRUWdoaGhpUzZoQkNpR2hyVTlXZll3TzZtNWU5LzNvREJZS2pGaUlRUW92cUMvTDM1MS9SSnZEbjdJNUtTVTJvN0hDRnFSVkp5Q20vODUwUCtOWDJTdEN3VW9nb2lMMXdnSlRIUjR2WmIxNjl6OCtyVnY4Vy9uUTBHQXhGbnp2d3RZckVrSnp1N3RrT3dXbHgwTkdlT0gwZXIxZFoyS01JS0dXbHBITnF6eCtyanNqV2FTdTEzNHVoUmZ2LzFWNnZITitkTWVEaVh6cCt2a2JHRUVFTGMzZVJyaVVJSVVVMlBUeG5HN29NbjBPYm1jZjFXSER2MmhUUHN2bTYxSFpZUVFsUkwzeDd0aUU5SzVlVTMzK1hienovRDFkV2x0a01TNGkralZtZngwcHZ2TW1GRWIvcjJhRmZiNFloL3VMemNYTjZaT1JPQXp4WXNxT1ZvYW9ZdVA1OWxDeGRpWjIvUEc1OThnbzJOVFpsOXRxMWJ4L1dvS043ODlGUGNQRHlzUHNlOFR6NGhPU0dCMlY5K1dlNjZ5amk4ZHkrYlZxMWkxT1RKOUI0NDBPcFlvQ0JaRm43b0VPMjZkTUhCd1FFb1NFNWxaV1phTlk2TG14dU9UazRsMW1uVWFqNzQ5Ny9wTjJRSXc4YVBCMENuMDVHV25GeXBNZDA5UGJHenR3Y0tudmVhNE9MbVJwOUI1YmQwUGJKL1AyRUhEdkRTZSsvaEVCaFlJK2U5ay82Sm44V3ErTzJubjdoNitUSU9UazUwNnQ2OTRnT0EvVHQzY21qM2JwNmNOUXUvQ2w3cnFJZ0lUb1dGTWZiQkI2c2Q2NHBGaS9EMTg2TjU2OWJWSGtzSUljVGRUUkpkUWdoUlRUNWU3a3dlUFlCZlZ1OEE0S2NWV3huUXF3TU85bmExSEprUVFsVFA1TkVEU0UzTDVPVzMzdVB6ajJaTHNrdmNFOVRxTEY1KzZ6MTZkQWhoOHVnQnRSM09YV1hMbWpXRTd0N05VLy82RjQyYk5hdHcvOGlJQ01JT0hPRG10V3RvMUdyc0hSeW8yN0FoL1lZTW9Vbno1cFUrNy9Xb0tCWis4UVc5N3J1UGtaTW1XUjMzYTlPbmwxbW5zclhGMDl1YkZtM2EwSC9vVUp4ZFhhMGU5MTUyL3ZScGNyVmErZzhkYWpiSnBWR3J1WEhsQ28yYk5hdFNrZ3NnTnljSGJVNU9oZXNxa3BxY3pLNk5HN0YzY01EQjBaRlRZV0VWSHVQZzZFaUx0bTFMckxzZUdjbTZaY3U0ZVBZc2p6MzNIQXFGZ2hOSGpyQnAxU3FyNGpHWGJMdDg0UUpHbzVFbUxWcVkxaVhHeGZIVmh4OVdhc3hwTTJmU3JGVXJBUGJ0MkdGVlBKYjQrdm1WbStqUzYvV2NPM0VDLzZDZ0NoTWZvbnBXTEZyRWhkT25lZUgxMTdHeHNlSHJqeittU2ZQbXB2ZWh0VVpObnN6WEgzM0VsalZyYU5tMmJabkVxemwxL1AzUlpHWHgvWC8veXhQLzkzL1ViOVNvS3BjaWhCQkNWSmtrdW9RUW9nWThNRzRnbTNZZUlpMGppNlRVZE5aczNzL0RFd2JYZGxoQ0NGRnR6enc2bWg5KzJjUnpMNy9HRngrL2o2K1B0SEFULzF4SnlTbTg5T2E3OU9nUXd0T1BqcXJ0Y080cTUwK2Q0c0N1WFF3ZU5hcFNTUzRvcUJySTFXb0pEQTZtVGtBQWlYRnhSRjY0UUZSRUJGT21UYU45MTY2VkdxZGgwNllNSGoyYUhiLy9UcjFHaldqYnFWT1ZycUZwaXhZb2xFb3dHc25XYUlpTGp1YkFybDJjT25hTTUxNTlGUzhmbnlxTmV5OHBhcThYZHVBQU5pb1Y3YnAwS2RGeXIraUcrY213TUF3R0F5R3RXcEdXVXJaRnJrcWx3dFhkL1k3SHE4dlBaK244K2FiV2VxdVhMS25VY2I1K2ZtVVNYWTJiTjZkYm56NkVIVHpJSDVzM00zalVuNzlEaXFxRGpoNDR3UHJseTAzTHIwMmZ6b1JISHFGcjc5Nm01U0xaR2cwYXRScUEwOGVPNGVEZ2dKdTdPMG54OFFEa0ZzYjh5dXpaK1ByN200MHpKVEdST2UrOFl6YitWOTUvdjFMWGFrN3A1TEM1WkhHUmJJMm0zTzJsTldqY21CbXZ2bHJsMk80MVIvYnQ0MHg0T01QR2p5Y2dPQmlBWWVQR3NmRzMzOWkvY3lmOWh3NjFlc3lBNEdDNjl1NU5lbW9xMlJwTnBSSmRMZHEyNWZFWFh1RG5iNzlsMFpkZjh2anp6MWY2N3dJaGhCQ2lKa2lpU3dnaGFvQ1RnejJQVHhuRzNBV3JBZmgxN1M1R0RPcUJwN3VCakgrZ0FBQWdBRWxFUVZSVVB3Z2g3bTVLaFlMcGo0M0cwM012TTE3OE41Lzg1MjJhTnBadjZZcC9ucWlyMTNqalB4OHljVVFmSm8zdVg5dmgzRlZ5dFZyV3IxaUJqNThmQTRZTnEvUnhJeVpNb0UzSGp0amFGVlRCRzQxR3R2LytPL3UyYjJmcnVuV1ZUblFCOUI4NmxGTmhZZnorNjYrRXRHeUpnNk9qMWRmeDZJd1pwdlp1QU9xTURKYk9uOC9OYTlmWXVuWXREMXR4cy81ZTlaOFhYeXl4UE9mdHQwc3NGeVY0d2c4ZEFtRHIyclZzWGJ1MnpEakI5ZXZ6ZjIrK2VZZWlMS0RYNjFtMmNDRngwZEc0ZVhoZ1oyL1BqSC8vR3hjTDFYdnBxYWtzbmplUGhOaFkrZzQyLzRXMmtaTW1FUmtSd2U0dFc2eXFTalRueVA3OTdOeXdvY1M2TDJiUE5qMHVTbUNrcGFhaVZKcWZmajA5TmJYY2MrUmtaL1BocTYvU3JYZHZSaytaVXVWWTd4cyt2TXk2dzN2M290ZnJLMnh2V0pxbmwxZVY0N2pYcURNejJicHVIZDYrdmlXZTV4NzkreE4yNEFDN05tNmtiYWRPWlpMMDFpUWVMNVg2REpkV1BESFp0RVVMSHAweGcyVUxGcENmbncvQXZ1M2J5eHlURUJ0cmNadTdweWNkdXNrMEFFSUlJYXduaVM0aGhLZ2h3d2YyWk8ybS9keUtUU1JibThzdnE3WXo2K21KdFIyV0VFTFVpTW1qQitEdjY4WExiN3pORTQ4OHhMaFJJMm83SkNGcXpMcU5XL2g1MlFwZW5ENUo1dVNxZ3RBOWU4akt6R1RVNU1sbTI5UlowckhVM0M4S2hZSUJ3NGF4Yi90Mk10TFMwT3QwMktncTkxOVdwVkxKNEpFaldmN0REeHpZdFlzaG8wZGJkUTNtdUxxN00zYnFWTDc2OEVPdVhMcFU3ZkgrcVF3R1E0bEVTMEJ3TUcxS1ZkV2RPM0dDdU9ob29LQmxaVUpzTEcwN2RhSmgwNlpseHR1OFprMkoxejAxT1ptdGE5ZlNaL0RnS3JkRDI3dHRHejUrZnJScTN4NmxVb2xlcDJQbDRzVmNQSHVXY1ZPbjBpZ2toTy9tek9HN09YTjQ0dm5ueTFSSW5UOTFpclZMbDZMTnlTbFJnVldhbmIwOTR4NTZpTXZuemxHM1lVTmlidDJxVXJ3QUE0Y1BaK0R3NFlRZE9NQzY1Y3Q1NmIzM1NyUUFqTDE5bTMwN2R2RGpWMTlaTmU2ak0yWmdYemlIMk8zcjE5SGw1K01mRkZUbE1RQ0dqaGxUWXZ2VlM1ZllzM1VyM2ZyMEtiTk5rNVdGd1dEQTFjM05xbk1XS2YxK3U1ZnQzYnFWdk56Y01pMUNsVW9sQTRZTlkrWGl4Znl4ZVRPVEgzKzh4SEhtNXFFN2Zld1lXV28xM2Z2MlJXVnJXK2tZU2lmUm1yVnF4V3NmZm9oTDRldTdiZjE2aThlYTI5YWdjZU1TaWE3S0pPV1NFaExLM2ErNkZZeENDQ0h1RHBMb0VrS0lHcUpTS1hubTBkRzgvZWtpQURidFBNVDRFWDJwRzFpbmxpTVRRb2lhMGJkSE94bzNDR0wyNXo5ei9OUVpYbngrT2o3ZTBzcFEzTDJTVTFLWSsrMEM0dU5qK09iVEZ3bnlsL2V6dFF3R0EwZjI3Y1BGMVpVMkhUdFdlN3o4M0Z3QVBEdzlLNTNrS3RLNlkwZGMzZDA1ZXVBQWcwYU9ySkdiNFI2RjFTVjVlWGxsdGlYR3hmSEhsaTFjdVhTSjNKd2NQSDE4Nk5pOU8vMEdEelliZTBKc0xMdTNidVhxNWN0b3M3UHg4UEtpUzY5ZWRPL1h6K0w1aTI3ZWZ2RDExeVdxelFEeWNuTjVaK1pNNE05S3FlS3lNalBadjNNbkY4K2VKUzAxRllWQ2dYOWdJUGVQRzFlaTJzaWE2eWlLWi9hWFgvTEg1czJFaDRhaTFXcExuTjgvS0lpQnBTcDhrdUxqVFltdXZkdTJZV2R2ejlpcFUzRjJLZHY5WU11YU5haUtuVmVoVUhEKzFDbnNIUnlxbE9qU3FOWHMyclFKRjFkWFdyVnZUMDUyTmt1Kys0N3JVVkVNR3ovZTlQdy84OUpMTEo0M2o2OCsrb2o3eDQ2bDU0QUJwQ1Ftc25YZE9pTE9uTUhEeTR0SFo4d3dtNXdycmxtclZxYjVzSXBmUHhTOEpzV1hvYUFxcC9oeWFXZE9uQ0FnT0pqNG1CaSttRDI3ekd2OTBudnZXVzVkbUpURS85NTl0OFM2VnUzYm14N2Z2bkVEZ0d0UlVhUlZVUDFWWE9lZVBmSDI5Ylc0ZmNmR2pRRDBIRkIybnNQdjU4d2hLU0hCN0h1MnRNcTgzK0RlL0N6bWFyV0VIejZNbmIyOTJlclhOcDA2c2ZHMzN6Z2RIczZJaVJOTGZOWkdUWjVjWnYrcmx5K1RwVll6Y3ZKa2JLMUlkQUhvZERwQ2QrK21SNzkrMkRzNG1KSmNscDZQbFlzWGN5b3NyRkx2QVFBbloyZUxyODJlclZzcjNDNkVFT0xlSUlrdUlZU29RVDI3dEtaTnk4YWNpN2lLWG05Zy9wSU5mUFRHMDdVZGxoQkMxSmlnQUIrKy9lUmZyRmozQjAvTW1NbkREMHhpMHJqUjh1MXFjVmN4R0F5c1hyK1JaYit0WnR5dzNyd3pheEsydHZKZm82cTRjZVVLNm93TXV2WHRhMVUxbHptYXJDeldMVjhPd01BUjFsZU5LcFZLV25mb3dKRjkrN2dXR1ZudDFuRlFjSDFBbVlxWHlJZ0lmdm51Ty9MejgvRUxDTUF2SUlEb216Zlo4ZnZ2M0x4eWhjZGZlQUdGUW1IYS8rTFpzeXhic0FDZFRvZUxteHYxR2pWQ28xYXpiZjE2WW03ZnJuYWNwVVhmdU1IaWVmUFFaR1hoNE9CQTNRWU4wT1huRXhzZHpmV29LTk56WSsxMUZObTNZd2RIOXUyamJzT0dGYmJISys3aTJiTmNpNHlrLzlDaFpwTmNVUEQ1TEo3bzh2VDJwbUhUcHB3NWZweFJEenlBUTdGS29zbzRjZlFvZXIyZWJuMzdvbFFxeWMvTEl6c3JpL0VQUDB5M1BuMU0rd1hXcmN2TU45OWs5Uysvc0duVktnN3MzRWxtUmdaS3BaSStnd1l4YU5Rb3E4OWQ1SC92dldkeGVlZUdEV1ZhRkJaUloyUnc3ZkpsaG8wYlYyYWIwc2FHNlMrL0RCVE14V1dPd1dCZytzc3Y0K2praEZhckxSTi9VYUxyVkZoWXBhOEZvRkZJaU1WRTE4bWpSN2w1OVNvaExWdGFYU2xtU1hudnQzdjFzM2pwL0hueWNuTnAwN0ZqbWNRYkZNeHoxN3hORzA0ZVBjcUYwNmN0VmlFV3AxQW9yRTV5UWNGenVuMzllbzd1MzgrVWFkTm8wS1NKMVdPVXg5bkZwVXhsWUpFOVc3ZFd1RjBJSWNTOVFmNDNKNFFRTlVpaFVERGowVEU4OS9vWEFCd09QOCtoWStmbzFiVk5MVWNtaEJBMXg5Wld4V01QM00rZ3ZwMlo5K05hTm16ZHprT1RKekIwMEgyb3FubWpXNGc3U2FmWHMrT1BQU3hmdFpZZ1B3KytsU3F1YXJzV0dRa1UzUGl1aWwrKy81NjgzRncwV1Zra3hNYmk2Ky9QUTg4OFE5dFNyZThxcTFIVHBqV1c2SXErZVpQZlY2d0EvcHdQQ1NBelBaMFZQL3lBWHE5bjZ0TlAwNjV6WjZBZ1VmZkQzTGxjT24rZTA4ZU9tZHB2WmFTbnMvTEhIOUhwZEF3ZE00Yis5OTl2K25KQVpFUUV5eXRaMVZCWk9kblpMUG4rZXpSWldmVG8zNThSRXlhWTVrSExVcXROU1JGcnI2TzRVMGVQTXZPdHQvQUxETVJvTkZZNk5rY25KMEphdG1UQXNHR2twYVRnYWFZcTJHQXdsS2xlNmRTakI5Y2lJemtkRmxadTFVMXBScU9Sb3djT29GS3BURWt0Tnc4UFpyM3pUcG5FYkdKY0hPZFBuU0lqTFEyQXpJd01qRVlqTmlvVm1lbnBYRHh6aGdaTm1waU5PWFQzYmphdFdtVmE3dEcvUDJNZmZKQzZEUnR5My9EaHBwdnd2eTVhaEVLcFpQTGpqNXY5Z3NpT0RSdW8yN0NoYWZuVXNXTUF0Ty9hMVpSMExUSzMySHhkbFRGbDJyUXlyMlgwalJzRTFhdkh6TGZlc21vc1M3STFHamF2V1FQQUVBdUpoNnF3OUg2N2x6K0xWeTVlQk1yLzNkc29KSVNUUjQ5eTlkS2xDaE5kdHJhMlpoTm1sZEdtWTBlZW5EV0xGVC84d0lMUFAyZlFxRkZscWpxRkVFS0lPMDBTWFVJSVVjTmFoTlJuY04vTzdEcHdISUN2RjYyaFk1dG1PRHJhMVhKa1FnaFJzNElDZlBqMDdlbWN1M2lOWld0Mjh2UHlsWXdkT1p3aEEvdmpLeTBOeGQ5SVVrb0tPM2Z2WS8ybUxUU3NXNGZYbnB0TTZ4WU5LejVRVkNnK0pnYUFnQ3BXYmtSZHZFaGVZYnRDaFVLQjBXZ2src1lOR2pkclpySGlwengraFhFa3hNWmFmZXd2MzMrUFFxa0VvNUhNOUhUaVkyTnhkSEppNHFPUGxraThoZTdaUTA1Mk52MkhEalhka0lhQ3FvTmg0OGF4ZU40OFRoNDlhcm9wZlhqdlhyUmFMZTA2ZCthK1VqZC9RMXEyWk1Ta1NheGR1dFRxZUMwNXZIY3ZtZW5wTkd2VmlyRVBQbGhpbTR1ckt5NnVybFc2anVLNjllMXJtaS9LWE1XWEpRMmFOT0hKV2JOWXQzdzU1MDZjNElVMzNpaFJHYVRYNndGS1ZIUUJ0TzNVaVEwclZ4Sis2SkJWaWE3SWlBaFNFaFBwM0xObmlYWnFDb1dDK05oWWJsMjd4czJyVjdseTZaS3BVaWk0Zm4zR1B2Z2c3YnAwNGZhTkc0UWRPTUNGMDZjNWM3emczL1l1cnE3VUNRakFwMDRkWE4zZHFkdWdnU21oQlNVclNPbzNhbVJxdDNnc05KVFQ0ZUdFdEdyRnVSTW56TVpicjJIREV1MFpUeDQ5U3FObXpYRDM5Q3l6NzJjTEZ2RGE5T2s4UEgyNnhiYWhaOExEV2JGb0VXLy85NzlsNXNSS1QwMUZuWmxKeTNZMU55L2h1bVhMMEtqVmhMUnFSZDBHRFdwc1hFdnZ0M3Y1c3hoYldIMFdFQnhzOGZ5QmRlc0NWS3BTemNuWm1WeXR0bEp6WWdGbDNsTk5XN1JnNWx0dnNlUzc3NnBjK1NpRUVFSlVoeVM2aEJEaURwaisyQmdPSFR0SHRqYVh4T1IwZmxtMW5lbVBWWDlTZENHRStEdHEwNklSbjczekxKRlhiN041MXhHZWVIWU5UUnMzWVVEZlhuUnMxNWJnb01EYURsSGNnNkpqWWpsNTVpeDdEeHdpNnVvVit2Vm96d2V2UGs1STQ3cTFIZG8vU2xGeXdMMXdMaXRyZmZEMTF4aU5SclE1T2NUSHhCQis2QkQ3ZCs3a2RIZzRNLzc5YjdQVk0rVXBTZ2lrRjFibFdDT3FzRUtpaUxldkw5TmZmcmxNa3VIU3VYTUFkT25WcTh3WXdmWHJBeVZ2TEVkZXVBQlFvazFlY1MzYXRyVTYxdkpFbkRrRFFPK0JBOHZkejlycktLNjhtQk5pWTltM2ZYdVpkY1YxNnQ2ZDhOQlFsbnozSFMrOC9ycXBrc1JRbU9ncVhkRmxaMjlQeTdadE9SMGVUbEo4dk1VNXFVbzd1R3NYQUgwR0RUS3QrKzJubnpoei9EaDZuUTRvcURKcjBLUUovWVlNb1dYNzlteGJ1NWI4dkR5Y25KMU44MjNsNWVZU0dSSEIxY3VYdVhIbENqZXVYT0ZhWkNRS2hZSm5YM21sUkVMTFhLdTBxSXNYVGRXQmtSY3VtTjRUcFhsNmU1dWUyL2pZV09LaW8rblFyUnVud3NLNGVlMGE4R2Vid2VadENqcEdwQ1lsRVgzenB0bnhVcEtUTFQ0M1JYT21KU1Vrc0tXd0NxdXliRzF0eTFSc0hkbTNqM01uVDVxdUF5ZzNhV0p1MjVncFU4ek82MlhwL1hZdmZ4YlRVbElBeXYwZFdUVEhZSHJodnVWUktKVzRlM3JTd2N4OFg4V2RPbmFNakxRMEhCMGR5Mnp6OVBabTVsdHZtYXJrS2txYVdkb2UwcW9WVHhiT2VTYUVFRUpVbGlTNmhCRGlEdkQyZE9PSkI0Zno3VS9yQVZpMWFTK0QrM2VtVVgyNTJTdUUrT2NLYVZ5WGx4clg1WVZwNHpoNklvTER4NCt6WlBrS0ZFb1ZiVnUxcEY3ZFlPb0ZCeEVjRklpYnF5dE9qbzQ0T2psaWEyYWllQ0Vxa3EvVGtaT2RRM1pPRHBscU5kRXhzZHlLanVIVzdXak9Yb2pBYU5EUnNXMElvd2Qzb3Z2cmoyQm5aLzI4STZKaVJkVlk5bFZzZVFVRkZScU9UazQwYk5xVWhrMmI0dUxteHY0ZE85aXlaZzBQVjdLNm9JaGRZVnV3L0x3OHErUDQ0T3V2c2JXekl5RXVqdlhMbG5IajZsVisrZjU3WnJ6NmFva0tvOVNrSkFEKysrNjdGc2ZLMFdoTWo1TUwyNVA1V2FoNnE4NXpaMDVTUWdMd1p6V0hKZFplUjNFZTVTUTJZMi9mTmxXYldGSy9jV09HVDVqQTV0V3JXZlh6ejZiWFdWZVlmREkzVDFDYlRwMDRIUjdPeWJBd2kvUHhGQmNYSFUzVXhZczBiOTI2eEZ4UjNmcjB3ZDdCZ2FCNjlRaXVYeC8vb0NCVGxWQ3VWc3ZwOEhBY25aMUxqR1ZuYjAvckRoMW8zYUVEQUhxZGp1VEVSRFJaV1JYT1IzVDUvSG1XenA5UFVMMTZQUGI4ODJibnNsdS9mRGxuamgrbmFjdVdwblhxakF5Z0lMRlZmQTZ0bFlzWEF6RHI3YmNCMkxaK3ZjV3F1dkxhU2hZOTE5Y2lJMDB0U0N2THpjT2pSS0xyZWxRVW0xZXZObFZsRmpIWHZ2RFE3dDFvc3JMTWJxdFhySnF0T0V2dnQzdjVzNmpOeVFIQXZwenFxYUxLcXZ6OGZQUjZmYm56S0tZa0pWRy9VU09HalI5ZmJxeVhMMXhBazVXRnFoSnplWmw5L2Zmc1FhTlcwNzFmUDl3OFBNd2VWM3IrTjAxV0Z0dldyYk40bm9xMkN5R0V1RGZJWFFVaGhMaER4ZzN2eTViZFI3bHhLdzZEd2NEbjgxY3g3K05aS0sxbzd5S0VFSGNqT3p0Yit2Wm9SOThlN1RBYWpjVEVKWE1oOGpyUk1ZbnMyWGVCbUxoa05Kb2Nzbk55eWRibW9OTVphanRrY1JkU3FaUTRPVGppNUdpUHM3TWpRUUUrMUF1c1ErZTJkWGxzWWwrQ0FueXNhcWttcWtaWmVPTlVyOWVYYVRkWFZkMzc5bVgvamgxRVJrUllmV3hSNjd2eWJ1aVdSNkZRNEI4WXlMU1pNL242bzQrSXZubVQzWnMzTTNUc1dOTStSVGZ5bXpSdmJycis4dWp5ODh1TnlXREZIRmVWVVhTK2ltS3o5anFLSysvNTdkQ3RHMU9tVFN1eGJ1WGl4U1dTTlZCUTVYTHgzRG5PblR6SmtYMzc2TkcvdjZuS3FuUkZGMER6MXEyeHM3Zm5WRmdZUTBaWDNDbGg3N1p0QVBTLy8vNFM2eHMwYVVLZGdBQ09IenBFVkVRRVVjWGVaMWxaV1FDa0ppZHpZT2RPaTJONyt2aFliQmRZM05FREI5aTRjaVYrZ1lGTWZmcHBqb1dHMG1mZ1FOTThUUUQ3dG0vbnpQSGorQWNHTW1yU0pOUDZwaTFhOEZteE9hT0syaEIrVm1vZXFZZWVlYWJDMW9YbXRPbllzY3hZbGZIMkN5K1VTSzRreGNlejVMdnYwT2wwakp3MGljMnJWNXUybVp1bjZkVFJvMml5c3F5YXc4blMrKzFlL2l3V0hWUGUzM09LWXZQQWxaZjAxR1Jsa1JRZlQvc0txcm1nSU1IbVZDb1JYTndQYytmaTZlM041TWNmTC9NYVIwWkVvRkdyYWRxaUJlT21UcTN3WEVXeU5ScjI3ZGhSNWUxQ0NDSHVEWkxvRWtLSU84VEdSc21MVDA5aTFqdGZBeEJ4K1RwYi96akN5TUU5YXpreUlZVDQ2eWdVQ29JRGZRa085SzE0WnlIRVhjZlJ5UWtvcURad2RYZXZrVEdMcWlyS3V6RnJpYVl3VVZHVitiMUt4T0Rnd0lSSEhtSEI1NSt6ZjljdU92WG9nWStmSHdDdTd1NmtwYVF3OGRGSEs5VmEwZG5WRlhWR0Jxbkp5UVRWcTFkbWUxSDdSM05zVkNyME9oMjVXcTJwdlYrUm9tc3R6ZFhOamZTME5KSVRFNm5YMFBKY2ROWmVSMDFUS0JSTWV2UlI1cjcvUGdseGNVQkI1UWxRSWhGVVJHVnJTNHMyYlVpSWl5UGJ3clVYMGVia0VIWHhJbzJiTmFOaDA2Wmx0bXZVYXJhc1hXdngrTXZuejNQNS9IbUwyMXQzNkZCaG91dlFuajFzL08wM0dvV0U4T2lNR2R5NmZwMTkyN2R6NHZCaEhuenFLWUxxMVdQbnhvM3MyYm9WTHg4ZnBzMmNXZVkxcmd4MVJnWXBoWlZLWmJabFpsbzlYbmtNQmdQNStmbW16ejBVdEFuVjV1UXdhT1JJK2d3YVZDTFJkYWZkeTU5RmV3Y0hjckt6eWRWcWNURFRSaEFLS2hTaElMRlgzaGNSem9TSFl6UWFhZHlzV1lYbjFXUmw0V1VoeHF6TVRLNUhSWms5bDE2dlovT3FWZGphMnBaSWNxVWtKV0dqVXVGaFpoNjZJcjUrZnJ6eS92dG10NzAyZlhxRjI0VVFRdHdiSk5FbGhCQjNVTnRXalJuVXR6Ti9IQ2lZdkhyaEw1dm8xYlV0bnU3VnUva2loQkJDQ1BGMzRGT25EdGNpSTBsT1RLeXhSRmRSSlZkZ2NMRFZ4eGJkOEMvZCtxb3FHb1dFMEw1TEYwNkhoN05oNVVxZW5EVUxLR2k3bDVhU3dzV3paODNPSjFSYXZZWU51WEQ2TktlUEhUTjdjLzNFNGNNV2ozVXJ2QUYrKzhZTldyWnJWMkpiMGZ3L1plSnUxb3lUUjQ4U0hocGE3czExYTYvalR2RDA5dWFWMmJOTkxjeUtXbUdhYTEwSU1IYnFWQnlkbkNxczFuUndkT1NOVHo0aDIwTHJSVjkvZjdQVlRDdCsrSUZ6SjAveTd1ZWZsMGptRlBmR2pCa1d0eFhYcVdkUGNyS3pHWEQvL2Rpb1ZEUnIxWW9YMzMyWGxULyt5SGR6NWhBWUhNenRHemNJcWwrZko1NS92c0xQVDFIYTkrcWxTeVFuSlZHbmNKNnlEU3RYVmhoTGtSMGJObFI2MzlMNkRoNXNlbHo4K3B1MmFNRXpMNzFFbzVDUUtvOWRWZmZ5WjlIRHk0dWM3R3pTMDlMS3pDTll4RFNIWWpsSkpMMWV6NkU5ZS9EdzhqTE5NMmRKZm40K2VibTVPTHU2bXQxKzRmUnBqRWFqMlNUdzNtM2JTSWlMWThURWlYalhxUU1VSk1hKy9PQURBb09EbWY3S0s2YTV2WXFiK3RSVDJGdEk1RlZHZFk4WFFnaHg5NUJFbHhCQzNHSFBQamFHdzhmT2thM05SYTNKWnNHU0Ridys4NkhhRGtzSUlZUVFvdHJxTm1qQXNkQlFibCsvYnJaeXhwTFEzYnV4c2JHaGM2OWVKWklha1JFUmJQenROd0I2RHhwa2RUeTNyMTh2aUt1Y204cldHRDV4SWhGbnp4SVpFY0g1VTZkbzNhRURQZnIzNTB4NE9OdC8veDF2WDErYXRXNXQyajlYcStYb2dRTzA3dERCbEd6cjFyY3ZGMDZmSm5UM2JnTHIxcVZEdDI2bS9ZK0ZobkprM3o2TDUyL2NyQm5IRHg5bXg0WU4xRy9jMkZTcGR1UEtGWFp0Mm1UMm1MNkRCM1A2MkRIQ0R4M0MxOStmM2dNSG1tNGdwNldra0pLVVJKUG16YTIramp1bCtEdzl1WVdKTGpzekZWMUF1UzNUU3JPenQ3ZXFRaW94TG81ekowL1N2RTBiaTRrc3JWYUx3V0FvTTRlWE9RNE9EZ3dhT2JMRU9oZFhWOXAyN3N5dDY5ZUp1WFdMUG9NR01XemNPTE90R2cvKzhRZVJGeTZnenN3a015UERWTVcyY081Y2JHeHNHRnRZRmZQUTAwL1Qya0oxMmRuangvbjF4eDlOeTN1MmJxMHdia3U2OXU1dHFySXMvVHJVUnBJTHVLYy9pLzVCUWNSRlJ4TWZFMk14UVJVZkV3T1VQMGZZd1QvK0lEa3hrUkVUSjFhWVFNNHFyQkMwbE9nNmUrSUVTcVdTVm9WejJSV1BZOCsyYlRSczJwUSt4WDZ2dTdpNTBhTi9mL2J2Mk1HZXJWdkxmRjRBMm5YcFVtNU1GYW51OFVJSUllNGVrdWdTUW9nN3pOdlRqY2VuRE9lN245Y0RzR1BmTWU2L3J5dnRXMWYrWnBBUVFnZ2h4TjlSczlhdFVTZ1VYRHgzanI1RGhsVDZ1SnpzYlA3WXZKa3RhOWJnSHhTRXZZTURxY25KcENZbm8xQW9HRFJ5WktYbVFDcnQ0cmx6S0JRS21oZTdVVndkN2g0ZURCd3hnbTNyMXJGNTlXcWF0VzVOZzhhTkdUaGlCSDlzM3N6aWVmUHc4dkhCeThjSGJVNE84VEV4NkhRNldyUnBZeHFqV2F0VzlPamZueVA3OXJGeThXSjJidHlJcDQ4UHFVbEpwS2VtTXZxQkJ5eFc1UXdZTm95ekowNFFIeFBEcDIrK1NYRDkrbWh6Y29pTGpqYkZVRnBBY0REakgzNll0VXVYc21YTkd2YnYzSWxmUUlEcHVQdUdENmRKOCtaV1g4ZGZRYU5XQTJCYmhSWisxWkdUbmMzeWhRdFJLQlRsenY5VmRLUGZ4VUpyekdNSER3S1FtWjVlWXV4cmtaRkVuRG5EK1pNbjBXcTFORy9UaHZ2SGppV2duS3BGbFVxRm00Y0hBWFhyNHV6c1RISmlJc2RDUTNudG80L3c4UExDYURDd2R1bFNzalVha2hNU3lNdk5KVGMzOTgrZldpM1hyMXdCNE5LNWM5U3hVTVZtamVnYk53cXUzMEtpNDY5MkwzOFdHemRyeHFtd01LNUZSdEt0VHgrek1WK1BpZ0lzSnlLdlJVYXljOE1Hdkh4ODZORy9mNFhQZDFwS0NsRFFrckUwalZyTnRjaElHalp0V3FKMWJFNTJOc3QvK0FFN096c2VlT0tKTXNtMElhTkhjL0hzV1hadjJVS3oxcTJwMjZCQmhYRUlJWVFRNWtpaVN3Z2gvZ0xqaHZkbDI1NmpYTDlWTVAvQTNQbXJXRFQzTld4dDVkZXdFRUlJSWU1ZTdwNmVORzNaa3FpSUNGS1RrL0h5OGFuVWNaMTc5a1NUbGNXVlM1ZUlpNG5CYUREZzR1Wkd1ODZkNlRsZ0FBMmFOTEU2bHVURVJHNWV2VXF6MXExeE1YTWp0cXI2REJ4SStLRkRKQ2Nrc0hmclZvYU1HY1BnVWFNSXJGdVhRM3YyRUhQckZ1bXBxVGk3dXRLOFRSdTY5ZWxEbllDQUVtT01tVEtGd0xwMU9icC9Qd2x4Y2Fnek02bmJvQUhqSDNxSUJrMmFXTHk1N2xPbkRzKzkraXJiZi8rZEcxZXVjT1BLRmVvRUJERHBzY2RvMDdHajJadnJBRjE2OWNJdklJQjlPM1p3NDhvVnJrZEY0ZXpxU3R0T25Xalh1Yk5wUDJ1dm96Sk9oWVZ4S2l6TTZ1TUFMbCs0QUppL2tYNm5wQ1Ftc25UQkF1SmpZeGs5WlVxNXlhZVVwQ1NnWkJWYWtRTTdkN0psN1ZwOC9QeTRjUG8wbTFhdFl1Q0lFWHd4ZXpicWpBeWNuSjNwMktNSDNmcjB3VDhvcU1LNFNpY2V6b1NIY3l3MEZDOGZIM1p2MmNMT2pSc0JXTDlpUlluOUZBb0Z0bloyMk52Ym05b2Rydm5sRi9yZmZ6LzFHemV1OEx6bFNTNXNEVnFaTnFXVzNnUGF3bm1qTEcxMzkvUzBxa0xzWHYwc3RtcmZudlVyVm5ENS9IbDBPbDJaZWJFTUJnTVJaODZnVkNwcFhhckNDdURHMWFzcytmWmJBQjU0NGdtTDdVS0xDejkwQ0FBL003OFh6cDQ0Z2NGZ0tGSE5sUmdYeDY4Ly9raGlYQnhUcGsxRGFXTkRRbXdzMnB3Y3NqVWFzdFJxTkdvMW5sNWVKTWJGOGR2aXhjeDY1NTFLeFNLRUVFS1VwdEJwcmxrL3c2OFFRZ2lyWFl5OHlmTnZ6RFcxL0pnMmRRU1BUS3o4TjUrRkVFSUljVzhiTUg0VzdWczNaZTc3TDlSMktDVmNpNHhrd2VlZjA3MXZYOFk5Vkh2dG1kY3VYY3F4MEZCbXZQb3FEYXA1UTE5VXpXdlRwMU1uSUtCTVJkMmw4K2RKaklzelZSUVpEQVorL2ZGSDdPenNzTFd6UTZsUWtKU1lTT1NGQzlqWjIvUDZ4eC9qN09KQzFNV0xMUHJ5eXhxTnNTaUdYSzJXUTN2MnNIZjdkblQ1K1l5WU9KSGVBd2NDWURRYVNVNUl3TW5aR1h0SFIxUXFGZWxwYWF6ODhVZXVSMFh4eXZ2djQrdm5aeHJ6V0dnb2E1Y3VwVkZJQ0UvT25NbkdWYXNJTzNBQVJ5Y243T3pzOFBEeW9rbno1cWpzN0ZEWjJHQ2pVbUZqWTROZXIwZW4wNkhYNmRBVi90SHJkRFJyM1pxUWxpMUx4SDBtUEp3Vml4YngyWUlGSk1UR2toQWJpNE9qSXc1T1RqZzRPQlE4ZG5URTFzN09WRFZUZE16YmMrWllOWWZlcmV2WGNYRjF4Y25aR1pXdExVcWxrb1RZV0piLzhBTko4ZkZNZi9sbGk4bW8xNlpQcDF2ZnZvUWRPR0RWNjFLa1pidDJQUGJjYzFVNjlsNnplc2tTamg4K3pKUnAwMHEwWVFRNGYrb1VTK2ZQcDAzSGpqdzhmWHFKYmVHSER2SDdpaFhvOVhvbVBmWVluWHIwS0xIOTkxOS81Y2FWSzdpNnVlSG81SVNOU2tWaWZEelJOMjdnNk9URXF4OStXS1o5NWZkejVuRGo2bFhlL1BSVDA1eGdoL2Z1clhBT09SdVZDbWNYRjJ4c2JFaExTYUgzd0lHTW1qeTUwcy9CYTlPbjQrdm54eXZ2djEvcFk0UVFRdHhkVk02Tnl1K3RXN1RmblE1RUNDRkVnUlloOVJrL3ZDOXJ0K3dIWU5tYW5kelh1eE5CL3Q2MUhKa1FRZ2doUk5VMUNnbWhiZWZPSEFzTnBYdS9mdVZXeE53cHNiZHZjL3p3WWRwMzdTcEpybG9XVks4ZUl5Wk9MTEZPblpsSllseWNhVm1wVkJJWEhVMVNmSHlKL2J4OGZCZzdkYXFwOVptWGp3LzNEUjllby9HbHA2VnhZTWNPVG9hRmtaT2RqWDlnSU9NZmZyaEV0Wk5Db2VENy8vNFhUZUc4V0FxRnd2Umx0YTY5ZTVkSWNnRUUxNitQWDBBQWo4NllnY3JXbHZFUFBVU0xObTA0RmhwS1hIUTBpZkh4eE55NmhWNnZONDFUbnRLSmg5TDhBZ1B4Q3d5cy9FVlhNUGRTYWI5ODl4M3F3amFOcFRWdjA2WlNGVmZ2ZnY2NVZlY3NVcm95U1ZnMmFPUklUb2VIczJmYk50cDE2V0thLzh0b05MSjd5eGFVU21XWlZweHgwZEdzWDc0Y2hVTEJsQ2VmcEwyWk9heTh2TDFONzkwaUNvV0M0QVlOR1B2Z2cyV1NYQmxwYWR5OGRvMmcrdlZOU1M0b2VCOWZpNHpFMmNVRkZ6YzNYTjNjY0NuNjQrS0NzNnVyYVQ2OFhLMlcvNzMzSG9mMzdxVkgvLzc0MUtsVFk4K1RFRUtJZTROVWRBa2h4RjhvVzV2TEV6TS9Kakc1b0c5LzF3NHQrUFR0NlJWTy9DdUVFRUlJOFhldDZBTEkxbWo0K3FPUGNIUnk0dm5YWGtQMUY3YWV5cy9MNDV0UFB5VXZONWVaYjcxbHVuRXEvbm9waVluWU96aFVxbldrMFdna1B5K1AvTHc4OUhvOUtsdmJNamZRNzRTODNGeSsvdmhqbkp5ZDZUVmdBRzA3ZHpiN2IvR2pCdzZRa3BTRVhxZkRZREJnNytCQXd5Wk5hRzVoM3JLYzdPeEt2ZmQwK2ZubzlIb3dHbEVvRkNYK1VQalR4c2FtekhFM3IxM2owTzdkVEgzNjZVcGZhOUV4NHg5K0dBZEh4MG9mZDJqUEhwSVNFa3lWWmthakVYdDdleG8wYVZJaW9XTE90blhycU5lb0VRaEFWRXNBQUNBQVNVUkJWSzNhdDYvMCtVVFZIZGkxaXkxcjFqRDZnUWZvZGQ5OUFJUWRQTWk2WmNzWU5ISWtnMGVOS25QTStWT244UGIxcmZCTENRYURnYnk4UEF4NlBYWjJkdVgrWGs5TlRrYWRtVW45Um8ycWZDMVJGeTlpYjI5UFBTdkdrSW91SVlUNDU2dHNSWmNrdW9RUTRpOTI1UGdGM3Z4NG9XbjV2VmVlb0g5UCtZK2dFRUlJSWNyM2QwNTBRY0Y4TE9kT25hSlp5NVlFTjJqd2w1MzMxdlhyUkYyOFNOdU9IZkgxOS8vTHppdnVYbnFkRGh1cEhCTC9BRWFqa2VVTEYzTHAvSG4rNzgwM3NiR3g0ZXVQUHFKaGt5WTg5dnp6NVNZbGhSQkNpTHVCSkxxRUVPSnZiUGJuUDdQdjBDa0F2RDNkV1BMTld6ZzdPdFJ5VkVJSUlZVDRPL3U3SjdxRUVFSUlJWVFRb2laVk50RWxYKzBRUW9oYThIOVBqc2ZGdWFCOVNFcGFKb3RYYktubGlJUVFRZ2doaEJCQ0NDR0VFT0x1STRrdUlZU29CVjRlYmp6NzJCalQ4dnF0QnpsLzhYb3RSaVNFRUVJSUlZUVFRZ2doaEJCM0gwbDBDU0ZFTFJrK3NEdnRXalVCQ25xcmYvck5NclM1ZWJVY2xSQkNDQ0dFRUVJSUlZUVFRdHc5Sk5FbGhCQzFSS0ZROE8vbnArSmdid2RBVEZ3eWk1WnRydVdvaEJCQ0NDR0VFRUlJSVlRUTR1NmgwR211R1dzN0NDR0V1SmY5dmoyVXJ4YXVOaTNQL2VBRjJyZHFXb3NSQ1NHRUVPTHZhTUQ0V2JVZGdoQkNDSEhQMmJ2dXE5b09RUWdoN2xrcTUwYUtTdTEzcHdNUlFnaFJ2dEZEZTNIZy85bTc3L0NvcXJXTnc4OU1la0pDQ0tIM1FPaWhJeDFCUURvQ1Vtd0hFWTl5VUEvMjNzWEtzZUluQ2lxS0ZBRXBTaS9TWWtCQ2dJUVdJTFFBSWIxQmVwdjUvb0NNaFBSUUpwRGZmVjFlT211WGVmY1VndnZKdTliZlFRbzhlRnlTOU1uWEMvWGpsNi9JMmRIQnlwVUJBSUR5cGwxcmI3VzdQUFV4QUFBQUFJQ2dDd0Nzem1ndzZLV25IdENqVDMrczFQUU1SVWJINjd1Zi85QnoveGxuN2RJQUFFQTUwNjVWRXowOGZwQzF5d0FBQUFDQWNvTTF1Z0NnSEtoWnpVTlBUQnBsZWJ4cTR3N3RDVHBxeFlvQUFBQUFBQUFBb1B3ajZBS0FjbUpJdjY3cTBxR2w1ZkgwYjM1VlNtcTZGU3NDQUFBQUFBQUFnUEtOb0FzQXlnbUR3YURubnhpdlNpNU9rcVNZdUVUTitINnBsYXNDQUFBQUFBQUFnUEtMb0FzQXlwRnFIdTc2NzcvdnRUemV1RDFBbS8vYVo4V0tBQUFBQUFBQUFLRDhJdWdDZ0hKbVFPOU91ck43Tzh2akw3NWJyTWpvZUN0V0JBQUFBQUFBQUFEbEUwRVhBSlF6Qm9OQnowOFpyK3FlN3BLa2xMUjBmZkRWTDhySk1WbTVNZ0FBQUFBQUFBQW9Yd2k2QUtBY2NuVngxdXRQVDVEQllKQWtIVHB5V3ZPWGJiUnlWUUFBQUFBQUFBQlF2aEIwQVVBNTFhWlZZejEwN3dETDQxOFdyOWZobzZIV0t3Z0FBQUFBQUFBQXlobUNMZ0FveHlhTUc2d1dUUnRJa2t4bXM5Ny9jcTVTVXRPdFhCVUFBQUFBQUFBQWxBOEVYUUJRanRuYUd2WEdNeFBrN09nZ1NZcU1qdGVYczMremNsVUFBQUFBQUFBQVVENFFkQUZBT1ZlN3BxZWUrYzg0eStNL2ZmZG93OWJkVnF3SUFBQUFBQUFBQU1vSGdpNEF1QVVNNk4xSi9YdDNzanorWXRZU2haNk5zR0pGQUFBQUFBQUFBR0I5QkYwQWNJdDRadkpZMWFubEtVbkt5TXpTMjlQbktEVTl3OHBWQVFBQUFBQUFBSUQxRUhRQndDM0N4Y2xSNzd6d2lPenNiQ1ZKWjhPajlkbk1SVEtielZhdURBQUFBQUFBQUFDc2c2QUxBRzRoVFJyVjFkUi8zMnQ1dk1Wdm4vN1lzTU9LRlFFQUFBQUFBQUNBOVJCMEFjQXRabWovYnJyN3pzNld4OS9NV2Faako4NWFzU0lBQUFBQUFBQUFzQTZDTGdDNHhSZ01CajA3ZWF3YTFxc3BTY3JPTnVtZC8vMmtpOGtwVnE0TUFBQUFBQUFBQUc0dWdpNEF1QVU1T2pyb25SY2ZrYU9qZ3lRcE1pWmVIODlZSUJQcmRRRUFBQUFBQUFDb1FBaTZBT0FXMWFCdVRiMHc1VDdMNDcvM0hOYkM1WDlhc1NJQUFBQUFBQUFBdUxrSXVnRGdGdGF2VndmZE02aUg1ZkdjaFd2MDk1N0RWcXdJQUFBQUFBQUFBRzRlZ2k0QXVNVTlNWEdVbWpXcEwwa3ltODE2Ly9PNU9oTVdhZVdxQUFBQUFBQUFBT0RHSStnQ2dGdWN2YjJkcHIzeXFEemMzU1JKcWVrWmV1UGpINVNja21ibHlnQUFBQUFBQUFEZ3hpTG9Bb0RiUURVUGQwMTdlWkxzYkcwa1NXSGhNWnIyK1Z5WlRDWXJWd1lBQUFBQUFBQUFOdzVCRndEY0psbzJhNlJuSm8rM1BONGRlRVEvekY5dHhZb0FBQUFBQUFBQTRNWWk2QUtBMjhpUWZsMDBlbWh2eStOZmY5K3N6WC90dFdKRkFBQUFBQUFBQUhEakVIUUJ3RzFteXNPajFLNjF0K1h4OUc5K1ZjakpjMWFzQ0FBQUFBQUFBQUJ1RElJdUFMak4yTm9hOWM2TGo2aG1kUTlKVW1abWx0NzQrQWZGeGwrd2NtVUFBQUFBQUFBQWNIMFJkQUhBYmFpeXE0cytlUFV4T1RyWVM1Smk0aEwxNmdlemxaYVdhZVhLQUFBQUFBQUFBT0Q2SWVnQ2dOdVVWNFBhZXUzcGY4bGdNRWlTVHB3TzA3UXZmcGJKWkxKeVpRQUFBQUFBQUFCd2ZSQjBBY0J0ckZmWE5wbzhZWVRsOGQ5N0R1dWJuMVpZc1NJQUFBQUFBQUFBdUg0SXVnRGdOamR1UkY4TnY3dUg1Zkh5TmI1YXRtYTdGU3NDQUFBQUFBQUFnT3VEb0FzQWJuTUdnMEZQUHpaR2Q3UnZZUm43WnM0SzdRdzRaTVdxQUFBQUFBQUFBT0RhRVhRQlFBVmdZMlBVV3k5TWxGZUQycElrczltc2FaL1BWY2pKYzFhdURBQUFBTGVqa01PSEZSY2RYZWoyczZkUDY4ekprK1ZpL1ZpVHlhVGcvZnZMUlMyRlNVdE50WFlKcFJZUkZxYjllL1lvUFQzZDJxV2dGQzRrSkdqSGxpMmxQaTQxSmFWRSsrM2R0VXUvLy9wcnFjOWZrUDBCQVRwNmlGL2dCQUJJdHRZdUFBQndjN2c0T2Vyak55YnJpWmMvVjJ6OEJhVm5aT3JWRDJacjVpZlBxVWExS3RZdUR3QUFvRUxLek1qUW0xT25TcEkrbVRYTHl0VmNIOWxaV1pvL2U3YnNIUnowNmtjZnljYkdKdDgrNjVZdjErbmp4L1hheHgvTHpkMjkxTS94OVVjZktUWXFTdTkrK1dXUll5V3hjK3RXclZxeVJNUEhqVlBQZnYxS1hZdDBLU3dMMkxGRGJUdDNscU9qbzZSTDRWVHl4WXVsT2s4bE56YzVPVHZuR1V0SlN0SzBGMS9VblhmZnJjR2pSMHVTc3JPemxSQWJXNkp6VnE1U1JmWU9EcEl1dmU3WFF5VTNOL1hxMzcvSWZmN2V2bDMrdnI1Njd1MjM1Vmk3OW5WNTNodnBkdnd1bHNYaW4zN1N5V1BINU9qc3JJNWR1NWJvbU8wYk4yckg1czE2OU9tblZhT1k5L3A0Y0xBQy9mMDE4djc3cjduV2hULzhvR28xYXFoNTY5YlhmQzRBd0syTm9Bc0FLcEJxVmQzMTBldVA2Nyt2ejFCNmVvYmlFeS9xNVduZmFjWUhVK1htNm1MdDhnQUF3QzFzemRLbDh0dThXZjkrNWhrMWJ0YXMyUDFEZ29QbDcrdXJNNmRPS1NVcFNRNk9qcXJYcUpIdXZQdHVOV25ldk1UUGUvcjRjYzMrL0hQMXVPc3VEUnM3dHRSMXZ6eDVjcjR4V3pzN1ZhbGFWUzE4Zk5SbjRFQzV1THFXK3J3VjJhR2dJR1drcDZ2UHdJRUZobHdwU1VrS1BYRkNqWnMxSzFQSUpVa1phV2xLVDBzcmRxdzQ4Ykd4MnJSeXBSd2NIZVhvNUtSQWYvOWlqM0YwY2xLTE5tM3lqSjBPQ2RIeStmTjE1TUFCUGZ6RUV6SVlETnI3OTk5YXRXUkpxZW9wS0d3N2R2aXd6R2F6bXJUNFp5cnk2SWdJZmZYKyt5VTY1NlNwVTlXc1ZTdEowcllORzBwVlQyR3ExYWhSWk5DVms1T2pnM3YzcW1hZE9zVUdIN2cyQzMvNFFZZURndlRVSzYvSXhzWkdNejc4VUUyYU43ZDhEa3RyK0xoeG12SEJCMXF6ZEtsYXRtbVRMM2d0U1BXYU5aV1NuS3h2Ly9jL1BmTGYvNnFCbDFkWkxnVUFnRElqNkFLQUNxWkpvN3A2NTRXSmV1MkQyVEtaelRvVEZxbFhQcGlsejk1K1NrNU85dFl1RHdBQTNJSU9CUWJLZDlNbURSZyt2RVFobDNTcGF5QWpQVjIxNjlaVjlWcTFGQjBSb1pERGgzVThPRmozVFpxa2RuZmNVYUx6TlBMMjFvQVJJN1RoOTk5VjM4dExiVHAyTE5NMWVMZG9JWVBSS0puTlNrMUpVVVJZbUh3M2JWTGc3dDE2NHFXWDVPSHBXYWJ6VmlTNTArdjUrL3JLeHRaV2JUdDN6alBsWHU0TjgzMysvaktaVEdyYXFwVVM0dUx5bmNmVzFsYXVsU3ZmOEhxenM3STA3N3Z2TEZQci9UWjNib21PcTFhalJyNmdxM0h6NXVyU3E1ZjgvL3BMZjY1ZXJRSERoMXUyNVhZSDdmTDExWW9GQ3l5UFg1NDhXZmYrNjErNm8yZFB5K05jcVNrcFNrbEtraVFGN2Q0dFIwZEh1Vld1ckpqSVNFbFN4dVdhWDNqM1hWV3JXYlBBT3VPaW96WDl6VGNMclArRjk5NHIwYlVXNU9wd3VLQ3dPRmRxU2txUjI2L1dzSEZqVFhucHBUTFhWdEg4dlcyYjlnY0VhUERvMGFwVnQ2NGthZkNvVVZxNWVMRzJiOXlvUGdNSGx2cWN0ZXJXMVIwOWV5b3hQbDZwS1NrbENycGF0R21qaVU4OXBaKy8rVVkvZlBtbEpqNzVaSWwvRmdBQWNEMFFkQUZBQmRTbFEwczlNM21jUHY5dXNTVHBTTWdadlRuOUIzMzAydU95cytOSEF3QUFLTG1NOUhTdFdMaFFualZxcU8vZ3dTVStidWk5OThxblF3ZloyVi82UlJ1ejJhejF2Lyt1YmV2WGErM3k1U1VPdWlTcHo4Q0JDdlQzMSsrLy9xcW1MVnZLMGNtcDFOY3hZY29VeS9SdWtwUjA0WUxtZmZlZHpwdzZwYlhMbHVtaFV0eXNyNmplZWZiWlBJK252L0ZHbnNlNUFVL0FqaDJTcExYTGxtbnRzbVg1emxPM1FRUDk5N1hYYmxDVmwrVGs1R2orN05tS0NBdVRtN3U3N0IwY05PWEZGMVdwa082OXhQaDR6Zm42YTBXRmg2djNnQUVGN2pOczdGaUZCQWRyODVvMXBlcEtMTWpmMjdkcjR4OS81Qm43L04xM0xmK2RHMkFreE1mTGFDeDQrZlhFK1BnaW55TXROVlh2di9TU3V2VHNxUkgzM1ZmbVd1OGFNaVRmMk02dFc1V1RrMVBzOUlaWHErTGhVZVk2S3Bxa2l4ZTFkdmx5VmExV0xjL3IzSzFQSC9uNyttclR5cFZxMDdGanZwQytOTUhqMGF1K3cxZTdNcGowYnRGQ0U2Wk0wZnhaczVTVmxTVkoyclorZmI1am9zTERDOTFXdVVvVnRlL1NwY1QxQVFDUWk3dVpBRkJCRGIrN3V5NGtwZWpIQmFzbFNYdjNIOU9ITSticnpXY25GUG8veXdBQUFGZnoyN0pGeVJjdmF2aTRjUVZPVTFlWURsZXQvV0l3R05SMzhHQnRXNzllRnhJU2xKT2RMUnZia3YwdnE5Rm8xSUJodzdUZysrL2x1Mm1UN2g0eG9sVFhVQkRYeXBVMThvRUg5Tlg3Nyt2RTBhUFhmTDdibGNsa3l2TjN4MXAxNjhybnFxNjZnM3YzS2lJc1ROS2xLU3Vqd3NQVnBtTkhOZkwyem5lKzFVdVg1bm5mNDJOanRYYlpNdlVhTUtETTA2RnRYYmRPbmpWcXFGVzdkaklhamNySnp0YWlPWE4wNU1BQmpYcmdBWGsxYmFxWjA2ZHI1dlRwZXVUSkovTjFTQjBLRE5TeWVmT1VucGFXcHdQcmF2WU9EaHIxNElNNmR2Q2c2alZxcFBObno1YXBYa25xTjJTSStnMFpJbjlmWHkxZnNFRFB2ZjEybmlrQXc4K2QwN1lORy9UalYxK1Y2cndUcGt5UncrVTF4TTZkUHEzc3JDelZyRk9uek9lUXBJSDMzSk5uKzhtalI3Vmw3VnAxNmRVcjM3YVU1R1NaVENhNXVybVY2amx6WGYxNXE4aTJybDJyekl5TWZGT0VHbzFHOVIwOFdJdm16TkdmcTFkcjNNU0plWTRyYUIyNm9OMjdsWnlVcEs2OWU4dld6cTdFTlZ3ZG9qVnIxVW92di8rK0tsMStmOWV0V0ZIb3NRVnRhOWk0Y1o2Z3F5U2hYRXhVVkpIN1hXc0hJd0RnMWtEUUJRQVYySU9qK3lzcEtVVkxWbTZWSkczYkVTaFhGMmM5TzNsc21lWnpCd0FBRll2SlpOTGYyN2Fwa3F1cmZEcDB1T2J6WldWa1NKTGNxMVFwY2NpVnEzV0hEbkt0WEZtN2ZIM1ZmOWl3NjNJejNQMXlkMGxtWm1hK2JkRVJFZnB6elJxZE9IcFVHV2xwcXVMcHFRNWR1K3JPQVFNS3JEMHFQRnliMTY3VnlXUEhsSjZhS25jUEQzWHUwVU5kNzd5ejBPZlB2WGs3YmNhTVBOMW1rcFNaa2FFM3AwNlY5RStuMUpXU0wxN1U5bzBiZGVUQUFTWEV4OHRnTUtobTdkb2FOR3BVbm02ajBseEhiajN2ZnZtbC9seTlXZ0YrZmtwUFQ4L3ovRFhyMUZHL3F6cDhZaUlqTFVIWDFuWHJaTy9nb0pFUFBDQ1hTcFh5MWIxbTZWTFpYdkc4Qm9OQmh3SUQ1ZURvV0thZ0t5VXBTWnRXclZJbFYxZTFhdGRPYWFtcG1qdHpwazRmUDY3Qm8wZGJYdi9IbjN0T2M3NytXbDk5OElFR2pSeXA3bjM3S2k0NldtdVhMMWZ3L3YxeTkvRFFoQ2xUQ2d6bnJ0U3NWU3ZMZWxoWFhyOTA2VDI1OHJGMHFTdm55c2RYMjc5M3IyclZyYXZJOCtmMStidnY1bnV2bjN2NzdjS25Mb3lKMGFkdnZaVm5yRlc3ZHBiL1BoY2FLa2s2ZGZ5NEVvcnAvcnBTcCs3ZFZiVmF0VUszYjFpNVVwTFV2Vy9mZk51K25UNWRNVkZSQlg1bXIxYVN6NXRVTWIrTEdlbnBDdGk1VS9ZT0RnVjJ2L3AwN0tpVml4Y3JLQ0JBUThlTXlmTmRHejV1WEw3OVR4NDdwdVNrSkEwYk4wNTJwUWk2SkNrN08xdCttemVyMjUxM3lzSFIwUkp5RmZaNkxKb3pSNEgrL2lYNkRFaVNzNHRMb2UvTmxyVnJpOTBPQUtnWUNMb0FvQUl6R0F5YS9QQTl1cENVb2cxYmQwdVNWbTNjSVhjM0YwMTZZS2lWcXdNQUFPVmQ2SWtUU3Jwd1FWMTY5eTVWTjFkQlVwS1R0WHpCQWtsU3Y2R2wvM3VJMFdoVTYvYnQ5ZmUyYlRvVkVuTE5VOGRKbDY1UFVyNk9sNURnWVAweWM2YXlzckpVbzFZdDFhaFZTMkZuem1qRDc3L3J6SWtUbXZqVVUzbCthZWpJZ1FPYVAydVdzck96VmNuTlRmVzl2SlNTbEtSMUsxYm8vTGx6MTF6bjFjSkNRelhuNjYrVmtwd3NSMGRIMVd2WVVObFpXUW9QQzlQcDQ4Y3RyMDFwcnlQWHRnMGI5UGUyYmFyWHFGR3gwK05kNmNpQkF6b1ZFcUkrQXdjV0dISkpsOExUSzRPdUtsV3JxcEczdC9idjJhUGg0OGZMOFlwT29wTFl1MnVYY25KeTFLVjNieG1OUm1WbFppbzFPVm1qSDNwSVhYcjFzdXhYdTE0OVRYM3ROZjMyeXk5YXRXU0pmRGR1MU1VTEYyUTBHdFdyZjMvMUh6NjgxTStkNjlPMzN5NzA4Y1kvL3NnM1JXR3VwQXNYZE9yWU1RMGVOU3JmTnFPTmpTWS8vN3lrUzJ0eEZjUmtNbW55ODgvTHlkbFo2ZW5wK2VyUERib0MvZjFMZkMyUzVOVzBhYUZCMTc1ZHUzVG01RWsxYmRteTFKMWloU25xODFaUnY0dEhEeDFTWmthR2ZEcDB5QmU4U1pmV3VXdnU0Nk45dTNicGNGQlFvVjJJVnpJWURLVU91YVJMcituNkZTdTBhL3QyM1RkcGtobzJhVkxxY3hURnBWS2xmSjJCdWJhc1hWdnNkZ0JBeFVEUUJRQVZuTkZnMEl0UDNLK2s1RlR0RERna1NacTNkS05jSzdsbzdJZysxaTBPQUFDVWE2ZENRaVJkdXZGZEZyOTgrNjB5TXpLVWtweXNxUEJ3VmF0WlV3OCsvcmphWERYMVhVbDVlWHRmdDZBcjdNd1ovYjV3b2FSLzFrT1NwSXVKaVZyNC9mZkt5Y25SQTQ4OXByYWRPa202Rk5SOS84VVhPbnJva0lKMjc3Wk12M1VoTVZHTGZ2eFIyZG5aR25qUFBlb3phSkNsMnl3a09GZ0xTdGpWVUZKcHFhbWErKzIzU2tsT1ZyYytmVFQwM25zdDY2QWxKeVZaUXBIU1hzZVZBbmZ0MHRUWFgxZU4yclZsTnB0TFhKdVRzN09hdG15cHZvTUhLeUV1VGxXcVZzMjNqOGxreXRlOTByRmJONTBLQ1ZHUXYzK1JYVGRYTTV2TjJ1WHJLMXRiVzB1bzVlYnVycWZmZkROZk1Cc2RFYUZEZ1lHNmtKQWdTYnA0NFlMTVpyTnNiRzExTVRGUlIvYnZWOE1tVFFxczJXL3pacTFhc3NUeXVGdWZQaHA1Ly8ycTE2aVI3aG95eEhJVC90Y2ZmcERCYU5TNGlSTUw3RGpjOE1jZnF0ZW9rZVZ4NE81THY0alc3bzQ3TEtGcnJpK3VXSytySk82Yk5DbmZleGtXR3FvNjlldHI2dXV2bCtwY2hVbE5TZEhxcFVzbFNYY1hFanlVUldHZnQ0cjhYVHh4NUlpa292L3M5V3JhVlB0MjdkTEpvMGVMRGJyczdPd0tETXhLd3FkREJ6MzY5Tk5hK1AzM212WFpaK28vZkhpK3JrNEFBRzQwZ2k0QWdHeHNqSHJyK1lsNmFkcTNPbkQ0cENScDVzOHI1T2JxcklGOVM3NFFQQUFBcUZnaXo1K1hKTlVxWStmRzhTTkhsSGw1dWtLRHdTQ3oyYXl3MEZBMWJ0YXMwSTZmb3RTNFhFZFVlSGlwai8zbDIyOWxNQm9sczFrWEV4TVZHUjR1SjJkbmpaa3dJVS93NXJkbGk5SlNVOVZuNEVETERXbnBVdGZCNEZHak5PZnJyN1Z2MXk3TFRlbWRXN2NxUFQxZGJUdDEwbDFYM2Z4dDJyS2xobzRkcTJYejVwVzYzc0xzM0xwVkZ4TVQxYXhWSzQyOC8vNDgyeXE1dXFxU3EydVpydU5LWFhyM3Rxd1hWWnJwcmhzMmFhSkhuMzVheXhjczBNRzllL1hVcTYvbTZRekt5Y21ScER3ZFhaTFVwbU5IL2JGb2tRSjI3Q2hWMEJVU0hLeTQ2R2gxNnQ0OXozUnFCb05Ca2VIaE9udnFsTTZjUEtrVFI0OWFPb1hxTm1pZ2tmZmZyN2FkTyt0Y2FLajhmWDExT0NoSSsvZnNrWFRwTmF4ZXE1WThxMWVYYStYS3F0ZXdvU1hRa3ZKMmtEVHc4ckpNdDdqYnowOUJBUUZxMnFxVkR1N2RXMkM5OVJzMXlqTTk0NzVkdStUVnJKa3FWNm1TYjk5UFpzM1N5NU1uNjZISmt3dWROblIvUUlBVy92Q0QzdmpmLy9LdGlaVVlINitraXhmVnNtM2JZbC9Ia2xvK2Y3NVNrcExVdEZVcjFXdlk4THFkdDdEUFcwWCtMb1pmN2o2clZiZHVvYzlmdTE0OVNTcFJwNXF6aTRzeTB0Tkx0Q2FXcEh5ZktlOFdMVFQxOWRjMWQrYk1NbmMrQWdCd0xRaTZBQUNTSkFkN08zMzQ2dU42NXMydmRlTDBwVFVVcHYvZlF0bmEycXBmcjJ0ZmN3TUFBTngrY3NPQnlwZlhzaXF0YVRObXlHdzJLejB0VFpIbnp5dGd4dzV0MzdoUlFRRUJtdkxpaXdWMnp4UWxOeEJJdk55VlV4ckhMM2RJNUtwYXJab21QLzk4dnBEaDZNR0RrcVRPUFhya08wZmRCZzBrNWIyeEhITDRzQ1RsbVNidlNpM2F0Q2wxclVVSjNyOWZrdFN6WDc4aTl5dnRkVnlwcUpxandzTzFiZjM2ZkdOWDZ0aTFxd0w4L0RSMzVrdzk5Y29ybGs0UzArV2c2K3FPTG5zSEI3VnMwMFpCQVFHS2lZd3NkRTJxcS8yMWFaTWtxVmYvL3BheHhULzlwUDE3OWlnbk8xdlNwUzZ6aGsyYTZNNjc3MWJMZHUyMGJ0a3laV1ZteXRuRnhiTGVWbVpHaGtLQ2czWHkyREdGbmppaDBCTW5kQ29rUkFhRFFmOTU0WVU4Z1ZaQlU2VWRQM0xFMGgwWWN2aXc1VE54dFNwVnExcGUyOGp3Y0VXRWhhbDlseTRLOVBmWG1WT25KUDB6eldCekh4OUpVbnhNak1MT25DbndmSEd4c1lXK05ybHJwc1ZFUlduTjVTNnNrckt6czh2WHNmWDN0bTA2dUcrZjVUb2tGUm1hRkxUdG52dnVLM0JkcjhJK2J4WDV1NWdRRnlkSlJmNFptYnZHWU9MbGZZdGlNQnBWdVVvVnRTOWd2YThyQmU3ZXJRc0pDWEp5Y3NxM3JVclZxcHI2K3V1V0xybmlRclBDdGpkdDFVcVBYbDd6REFDQWtpTG9BZ0JZdURnN2F2cGJVelQxOVM4VkZoNGprOW1zRDcvOFJUWkdnL3IwYUcvdDhnQUFRRG1UMjQzbFVNWXByNlJMSFJwT3pzNXE1TzJ0UnQ3ZXF1VG1wdTBiTm1qTjBxVjZxSVRkQmJuc0wwOExscFdaV2VvNnBzMllJVHQ3ZTBWRlJHakYvUGtLUFhsU3YzejdyYWE4OUZLZURxUDRtQmhKMHYvZWVxdlFjNldscEZqK08vYnk5R1ExQ3VsNnU1YlhyaUF4VVZHUy91bm1LRXhwcitOSzdrVUVtK0huemxtNlRRclRvSEZqRGJuM1hxMys3VGN0K2ZsbnkvdWNmVGw4S21pZElKK09IUlVVRUtCOS92NkZyc2R6cFlpd01CMC9ja1ROVzdmT3MxWlVsMTY5NU9Eb3FEcjE2NnR1Z3dhcVdhZU9wVXNvSXoxZFFRRUJjbkp4eVhNdWV3Y0h0VzdmWHEzYlgvcjdjRTUydG1Lam81V1NuRnpzZWtUSERoM1N2TysrVTUzNjlmWHdrMDhXdUpiZGlnVUx0SC9QSG5tM2JHa1pTN3B3UWRLbFlPdktOYlFXelpralNYcjZqVGNrU2V0V3JDaTBxNjZvYVNWelgrdFRJU0dXS1VoTHlzM2RQVS9RZGZyNGNhMys3VGRMVjJhdWdxWXYzTEY1czFLU2t3dmNWditLYnJZckZmWjVxOGpmeGZTME5FbVNReEhkVTdtZFZWbFpXY3JKeVNseUhjVzRtQmcxOFBMUzROR2ppNnoxMk9IRFNrbE9sbTBKMXZJcThQM2Zza1VwU1VucWV1ZWRjbk4zTC9DNHE5ZC9TMGxPMXJybHl3dDludUsyQXdBcUJvSXVBRUFlVlNwWDBtZnZQS1ZuM3B5aGlLZzRtY3htVGZ2aUZ4bU5Sdlh1ZHYybU5nRUFBTGMrNCtVYnB6azVPZm1tbXl1cnJyMTdhL3VHRFFvSkRpNzFzYmxUM3hWMVE3Y29Cb05CTld2WDFxU3BVelhqZ3c4VWR1YU1OcTllcllFalIxcjJ5YjJSMzZSNWM4djFGeVU3SzZ2SW1reWxXT09xSkhLZnI3amFTbnNkVnlycTlXM2ZwWXZ1bXpRcHo5aWlPWFB5aERYU3BTNlhJd2NQNnVDK2ZmcDcyeloxNjlQSDBtVjFkVWVYSkRWdjNWcjJEZzRLOVBmWDNTTkdGRnZqMW5YckpFbDlCZzNLTTk2d1NSTlZyMVZMZTNiczBQSGdZQjIvNG5PV25Kd3NTWXFQalpYdnhvMkZucnVLcDJlaDB3VmVhWmV2cjFZdVdxUWF0V3ZyZ2NjZTAyNC9QL1hxMTgreVRwTWtiVnUvWHZ2MzdGSE4yclUxZk94WXk3aDNpeGI2NUlvMW8zS25JZnprcW5Xa0huejg4V0tuTGl5SVQ0Y08rYzVWRW04ODlWU2VjQ1VtTWxKelo4NVVkbmEyaG8wZHE5Vy8vV2JaVnRBNlRZRzdkaWtsT2JsVWF6Z1Y5bm1yeU4vRjNHT0ttanJVY01VNmNFV0ZuaW5KeVlxSmpGUzdZcnE1cEVzQm0vTlZRZkNWdnYvaUMxV3BXbFhqSms3TTl4NkhCQWNySlNsSjNpMWFhTlFERHhUN1hMbFNVMUswYmNPR01tOEhBRlFNQkYwQWdIeXFlN3JyOC9lZTByTnZmSzNJbUhpWlRDYTk5L25QZXZmRlNlcHhoNCsxeXdNQUFPV0VrN096cEV2ZEJxNlZLMStYYytaMlZSUjFZN1l3S1plRGlyS3M3NVduQmtkSDNmdXZmMm5XWjU5cCs2Wk42dGl0bXp4cjFKQWt1VmF1cklTNE9JMlpNS0ZFVXl1NnVMb3E2Y0lGeGNmR3FrNzkrdm0yNTA3L1dCQWJXMXZsWkdjckl6M2RNcjFmcnR4cnZacXJtNXNTRXhJVUd4MnQrbzBhRlhydTBsN0g5V1l3R0RSMndnUjk4ZDU3aW9xSWtIU3A4MFJTbmlBb2w2MmRuVnI0K0NncUlrS3BoVng3cnZTME5CMC9ja1NObXpWVEkyL3ZmTnRUa3BLMFp0bXlRbzgvZHVpUWpoMDZWT2oyMXUzYkZ4dDA3ZGl5UlNzWEw1WlgwNmFhTUdXS3pwNCtyVzNyMTJ2dnpwMjYvOS8vVnAzNjliVng1VXB0V2J0V0hwNmVtalIxYXI3M3VDU1NMbHhRM09WT3BYemJMbDRzOWZtS1lqS1psSldWWmZuZVM1ZW1DVTFQUzFQL1ljUFVxMy8vUEVIWGpWYVJ2NHNPam81S1MwMVZSbnE2SEF1WVJsQzYxS0VvWFFyMml2cEZoUDBCQVRLYnpXcmNyRm14ejV1U25DeVBRbXBNdm5oUnA0OGZML0M1Y25KeXRIckpFdG5aMmVVSnVlSmlZbVJqYXl2M0F0YWh5MVd0UmcyOThONTdCVzU3ZWZMa1lyY0RBQ29HZ2k0QVFJRnFWdlBRNSs5ZDZ1eUtqazFVVG81SjczdzZSKysrK0tpNmQyNXQ3ZklBQUVBNTRGbTl1azZGaENnMk92cTZCVjI1blZ5MTY5WXQ5Ykc1Ti95dm52cXFMTHlhTmxXN3pwMFZGQkNnUHhZdDBxTlBQeTNwMHJSN0NYRnhPbkxnUUlIckNWMnRmcU5HT2h3VXBLRGR1d3U4dWI1MzU4NUNqM1c3ZkFQOFhHaW9XcmJOMjFtZnUvNVB2cnFiTmRPK1hic1U0T2RYNU0zMTBsN0hqVkNsYWxXOThPNjdsaW5NY3FmQ0xHanFRa2thK2NBRGNuSjJMcktMUlpJY25aejA2a2NmS2JXUXFSZXIxYXhaWURmVHd1Ky8xOEY5Ky9UV1o1L2xDWE91OU9xVUtZVnV1MUxIN3QyVmxwcXF2b01HeWNiV1ZzMWF0ZEt6YjcybFJULytxSm5UcDZ0MjNibzZGeHFxT2cwYTZKRW5ueXoyKzVNYis1NDhlbFN4TVRHcWZubWRzajhXTFNxMmxsd2IvdmlqeFB0ZXJmZUFBWmIvdnZMNnZWdTAwT1BQUFNldnBrM0xmTzZ5cXNqZlJYY1BENldscGlveElTSGZPb0s1TEdzb0ZoRWk1ZVRrYU1lV0xYTDM4TENzTTFlWXJLd3NaV1preU1YVnRjRHRoNE9DWkRhYkN3eUJ0NjVicDZpSUNBMGRNMFpWMzltaVZBQUFJQUJKUkVGVXExZVhkQ2tZKzNMYU5OV3VXMWVUWDNqQnNyYlhsUjc0OTcvbFVFaVFWeExYZWp3QTROWkIwQVVBS0ZTdEdsWDErWHRUOWV3Yk14UVRuNmpzYkpQZStkOGNUWHZsMytyU29XWHhKd0FBQUxlMWVnMGJhcmVmbjg2ZFBsMWc1MHhoL0RadmxvMk5qVHIxNkpFbjFBZ0pEdGJLeFlzbFNUMzc5eTkxUGVkT243NVVWeEUzbFV0anlKZ3hDajV3UUNIQndUb1VHS2pXN2R1clc1OCsyaDhRb1BXLy82NnExYXFwV2V0L2ZnRW9JejFkdTN4OTFicDllMHZZMXFWM2J4ME9DcExmNXMycVhhK2UybmZwWXRsL3Q1K2YvdDYycmREbmI5eXNtZmJzM0trTmYveWhCbzBiV3pyVlFrK2MwS1pWcXdvOHB2ZUFBUXJhdlZzQk8zYW9XczJhNnRtdm4rVUdja0pjbk9KaVl0U2tlZk5TWDhlTmN1VTZQUm1YZ3k3N0FqcTZKQlU1WmRyVjdCMGNTdFVoRlIwUm9ZUDc5cW01ajAraFFWWjZlcnBNSmxPK05id0s0dWpvcVA3RGh1VVpxK1RxcWphZE91bnM2ZE02Zi9hc2V2WHZyOEdqUmhVNFZlTmZmLzZwa01PSGxYVHhvaTVldUdEcFlwdjl4UmV5c2JIUnlNdGRNUTgrOXBoYUY5SmRkbURQSHYzNjQ0K1d4MXZXcmkyMjdzTGMwYk9ucGN2eTZ2ZkJHaUdYcEFyOVhheFpwNDRpd3NJVWVmNThvUUZWNVBuemtvcGVJK3l2UC85VWJIUzBobzRaVTJ5QW5IeTVRN0N3b092QTNyMHlHbzFxMVQ3djJzNlI1ODlyeTdwMWF1VHRyVjVYL0xsZXljMU4zZnIwMGZZTkc3Umw3ZHA4M3hkSmF0dTVjNUUxRmVkYWp3Y0EzRG9JdWdBQVJhcFRzK3FsYVF6ZitscXg4UmVVbFoyak56LzVVUis4K205MWJ0ZkMydVVCQUFBcmF0YTZ0UXdHZzQ0Y1BLamVkOTlkNHVQU1VsUDE1K3JWV3JOMHFXcldxU01IUjBmRng4WXFQalpXQm9OQi9ZY05LOUVhU0ZjN2N2Q2dEQWFEbXJlK1B0M25sZDNkMVcvb1VLMWJ2bHlyZi90TnpWcTNWc1BHamRWdjZGRDl1WHExNW56OXRUdzhQZVhoNmFuMHREUkZuait2N094c3RmRDVaNnJuWnExYXFWdWZQdnA3MnpZdG1qTkhHMWV1VkJWUFQ4WEh4Q2d4UGw0anhvOHZ0Q3VuNytEQk9yQjNyeUxQbjlmSHI3Mm11ZzBhS0QwdFRSRmhZWllhcmxhcmJsMk5mdWdoTFpzM1QydVdMdFgyalJ0Vm8xWXR5M0YzRFJtaUpzMmJsL282Ym9hVXBDUkprbDBacHZDN0ZtbXBxVm93ZTdZTUJrT1I2My9sM3VpdlZNalVtTHYvK2t1U2RERXhNYys1VDRXRUtIai9maDNhdDAvcDZlbHE3dU9qUVNOSHFsWVJYWXUydHJaeWMzZFhyWHIxNU9MaW90am9hTzMyODlQTEgzd2dkdzhQbVUwbUxaczNUNmtwS1lxTmlsSm1Sb1l5TWpMKytYZDZ1azZmT0NGSk9ucndvS29YMHNWV0dtR2hvWmV1djVDZzQyYXJ5Ti9GeHMyYUtkRGZYNmRDUXRTbFY2OENhejU5L0xpa3dvUElVeUVoMnZqSEgvTHc5RlMzUG4yS2ZiMFQ0dUlrWFpxUzhXb3BTVWs2RlJLaVJ0N2VlYWFPVFV0TjFZTHZ2NWU5dmIzR1AvSkl2akR0N2hFamRPVEFBVzFlczBiTldyZFd2WVlOaTYwREFJQ0NFSFFCQUlwVnQzWTFmWFo1emE3NHhJdkt5c3JXR3gvL3FQZGVta1JuRndBQUZWamxLbFhrM2JLbGpnY0hLejQyVmg2ZW5pVTZybFAzN2twSlR0YUpvMGNWY2Y2OHpDYVRLcm01cVcyblR1cmV0NjhhTm1sUzZscGlvNk4xNXVSSk5XdmRXcFVLdUJGYlZyMzY5VlBBamgyS2pZclMxclZyZGZjOTkyakE4T0dxWGErZWRtelpvdk5uenlveFBsNHVycTVxN3VPakxyMTZxWHF0V25uT2NjOTk5NmwydlhyYXRYMjdvaUlpbEhUeG91bzFiS2pSRHo2b2hrMmFGSHB6M2JONmRUM3gwa3RhLy92dkNqMXhRcUVuVHFoNnJWb2ErL0REOHVuUW9jQ2I2NUxVdVVjUDFhaFZTOXMyYkZEb2lSTTZmZnk0WEZ4ZDFhWmpSN1h0MU1teVgybXZveVFDL2YwVjZPOWY2dU1rNmRqaHc1SUt2cEYrbzhSRlIydmVyRm1LREEvWGlQdnVLeko4aW91SmtaUzNDeTJYNzhhTldyTnNtVHhyMU5EaG9DQ3RXckpFL1lZTzFlZnZ2cXVrQ3hmazdPS2lEdDI2cVV1dlhxcFpwMDZ4ZFYwZFBPd1BDTkJ1UHo5NWVIcHE4NW8xMnJoeXBTUnB4Y0tGZWZZekdBeXlzN2VYZzRPRFpickRwYi84b2o2REJxbEI0OGJGUG05UllpOVBEVnFTYVVvTCt3eWtYMTQzcXJEdGxhdFVLVldIV0VYOUxyWnExMDRyRmk3VXNVT0hsSjJkblc5ZExKUEpwT0Q5KzJVMEd0WDZxZzRyU1FvOWVWSnp2L2xHa2pUK2tVY0tuUzcwU2dFN2RraVNhaFR3NThLQnZYdGxNcG55ZEhORlIwVG8xeDkvVkhSRWhPNmJORWxHR3h0RmhZY3JQUzFOcVNrcFNrNUtVa3BTa3FwNGVDZzZJa0tMNTh6UjAyKytXYUphQUFDNG1pRTc1VlRwVi9nRkFGUklaOElpOWV5Ylh5dmh3cVdwVTJ4dGpYcmptWWQxWi9kMlZxNE1BSURiWDkvUlQydmkrTUY2ZVB3Z2E1ZVN4Nm1RRU0zNjdETjE3ZDFib3g1ODBHcDFMSnMzVDd2OS9EVGxwWmZVOEJwdjZLTnNYcDQ4V2RWcjFjclhVWGYwMENGRlIwUllPb3BNSnBOKy9mRkgyZHZieTg3ZVhrYURRVEhSMFFvNWZGajJEZzU2NWNNUDVWS3BrbzRmT2FJZnZ2enl1dGFZVzBOR2VycDJiTm1pcmV2WEt6c3JTMFBIakZIUGZ2MGtTV2F6V2JGUlVYSjJjWkdEazVOc2JXMlZtSkNnUlQvK3FOUEhqK3VGOTk1VHRSbzFMT2ZjN2VlblpmUG15YXRwVXowNmRhcFdMbGtpZjE5Zk9Uazd5OTdlWHU0ZUhtclN2TGxzN2UxbGEyTWpHMXRiMmRqWUtDY25SOW5aMmNySnpsYjI1WDl5c3JQVnJIVnJOVzJaOTVmSjlnY0VhT0VQUCtpVFdiTVVGUjZ1cVBCd09UbzV5ZEhaV1k2T2pwZisyOGxKZHZiMmxxNlozR1BlbUQ2OVZHdm9uVDE5V3BWY1hlWHM0aUpiT3pzWmpVWkZoWWRyd2ZmZkt5WXlVcE9mZjc3UU1Pcmx5WlBWcFhkditmdjZsdXA5eWRXeWJWczkvTVFUWlRxMm92bHQ3bHp0MmJsVDkwMmFsR2NhUmtrNkZCaW9lZDk5SjU4T0hmVFE1TWw1dGdYczJLSGZGeTVVVGs2T3hqNzhzRHAyNjVabisrKy8vcXJRRXlmazZ1WW1KMmRuMmRqYUtqb3lVbUdob1hKeWR0Wkw3NytmYi9yS2I2ZFBWK2pKazNydDQ0OHRhNEx0M0xxMTJEWGtiR3h0NVZLcGtteHNiSlFRRjZlZS9mcHArTGh4Slg0TlhwNDhXZFZxMU5BTDc3MVg0bU1BQUxjV1d4ZXZvdWZXemQzdlJoY0NBTGg5TktoYlU1Ky85MTg5OS9iL0tTRXhTZG5aSnIzMzJjOTZLZU1CRGV4N2g3WExBd0FBVnVEVnRLbmFkT3FrM1g1KzZucm5uVVYyeE53bzRlZk9hYy9PbldwM3h4MkVYRlpXcDM1OURSMHpKczlZMHNXTGlvNklzRHcyR28yS0NBdFRUR1JrbnYwOFBEMDE4b0VITEZPZmVYaDY2cTRoUTY1cmZZa0pDZkxkc0VINy9QMlZscHFxbXJWcmEvUkREK1hwZGpJWURQcjJmLzlUeXVWMXNRd0dnMlY5cWp0Njlzd1Rja2xTM1FZTlZLTldMVTJZTWtXMmRuWWEvZUNEYXVIam85MStmb29JQzFOMFpLVE9uejJybkp3Y3kzbUtjblh3Y0xVYXRXdXJSdTNhSmIvb1l0WmV1dG92TTJjcTZmSTBqVmRyN3VOVG9vNnJ0ejc3ckZUUG1ldnF6aVFVcnYrd1lRb0tDTkNXZGV2VXRuTm55L3BmWnJOWm05ZXNrZEZvekRjVlowUlltRllzV0NDRHdhRDdIbjFVN1FwWXc4cWphbFhMWnplWHdXQlEzWVlOTmZMKysvT0ZYQmNTRW5UbTFDblZhZERBRW5KSmx6N0hwMEpDNUZLcGtpcTV1Y25WelUyVmN2K3BWRWt1cnE2VzlmQXkwdFAxNmR0dmErZldyZXJXcDQ4OHExZS9icThUQUtCaW9LTUxBRkJxWWVFeGV2NmQvMU4wN0QvckR6ejkyQmlOSEZ6dy9QQUFBT0RhbGRlT0xrbEtUVW5SakE4K2tKT3pzNTU4K1dYWjNzU3BwN0l5TS9WL0gzK3N6SXdNVFgzOWRjdU5VOXg4Y2RIUmNuQjBMTkhVa1dheldWbVptY3JLekZST1RvNXM3ZXp5M1VDL0VUSXpNalRqd3cvbDdPS2lIbjM3cWsyblR2bldEWktrWGI2K2lvdUpVVTUydGt3bWt4d2NIZFdvU1JNMUwyVGRzclRVMUJKOTlyS3pzcFNka3lPWnpUSVlESG4rMGVWLzI5alk1RHZ1ektsVDJyRjVzeDU0N0xFU1gydnVNYU1mZWtpT1RrNGxQbTdIbGkyS2lZcXlkSnFaeldZNU9EaW9ZWk1tZVFLVmdxeGJ2bHoxdmJ6VXFoMHpQdHdNdnBzMmFjM1NwUm94ZnJ4NjNIV1hKTW4vcjcrMGZQNTg5UjgyVEFPR0Q4OTN6S0hBUUZXdFZxM1lYMG93bVV6S3pNeVVLU2RIOXZiMlJmNjVIaDhicTZTTEY5WEF5NnZNMTNMOHlCRTVPRGlvZmluT1FVY1hBTnorU3RyUlJkQUZBQ2lUeUpoNHZmRE9Oem9mRVdzWmUreGZ3L1hBcVA1V3JBb0FnTnZYWGZjK296SEQ3OVFURTBkWnU1UUNSVWRFNkdCZ29KcTFiS202RFJ2ZXRPYzllL3Ewamg4NW9qWWRPcWhhelpvMzdYbHg2OHJKenBZTm5VTzREWmpOWmkyWVBWdEhEeDNTZjE5N1RUWTJOcHJ4d1FkcTFLU0pIbjd5eVNKRFNRQUFiZ1VFWFFDQUd5NHU0YUplZU9jYmhaNzdaOXFaaCs0ZG9Fa1BEQzN3TjJNQkFFRFpQZmpFTk5XcTdxRlAzM25TMnFVQUFBQUF3QTFYMHFDTFgrMEFBSlJaMVNwdSt1cjlxV3JXcEo1bGJQNnlUZnBtemdxWlNyRCtBQUFBS0xudW5WdnJTTWdaSlY1TXRuWXBBQUFBQUZCdUVIUUJBSzZKbTZ1TFBudjNLZm0wK0djdTlXVnJ0dXZUYjM1VmRyYkppcFVCQUhCN2VXRDBBTm5iMittcjJiOVp1eFFBQUFBQUtEY0l1Z0FBMTh6RnlWSFQzL3lQT3JWcmJobGJ0OFZmYjN6OHZkTFNNcTFZR1FBQXQ0OHFsU3ZwdVNuanRHMW5rTjc1OUNjNnV3QUFBQUJBck5FRkFMaU9zckt5TmUzelgvU1gvMzdMbUxkWFBYMzh4dVB5Y0hlelltVUFBTncrL3RwMVFKOS90MWlabVZscTd0MUFqUnZWbG91VGs3WExBZ0RndHZUdytFSFdMZ0VBS3F5U3J0RkYwQVVBdUs1eWNreWE4Y015cmR6Z1p4bXJXZDFEbjd3MVJmVnJWN2RpWlFBQTNENFNMaVRyMXhXYnRIUDNRWVZIeGN2TTJwZ0FBTndRVzVkL1plMFNBS0RDSXVnQ0FGaU4yV3pXcnlzMjYvdjVxeXhqYnBWYzlPRnJqNnRWODRiV0t3d0FBQUFBQUFEQUxZR2dDd0JnZFp0ODkyajYveTFRZHJaSmttUnZiNmMzbnBtZ1hsM2JXTGt5QUFBQUFBQUFBT1VaUVJjQW9GellkekJFYjMzOG8xTFMwaVZKQm9OQlQwMGFyZEZEZTF1NU1nQUFBQUFBQUFEbEZVRVhBS0RjT0hVbVhLOU1tNldZK0VUTDJMZ1JmVFY1d2dnWmpVWXJWZ1lBQUFBQUFBQ2dQQ0xvQWdDVUs5R3hpWHA1MnJjS1BSZHBHZXZhc2FYZWVPNWh1VGc1V3JFeUFBQUFBQUFBQU9WTlNZTXVmbzBlQUhCVFZQZDAxOWNmUHFOMnJiMHRZN3YyQnV1cGw3L1ErY2c0SzFZR0FBQUFBQUFBNEZaRlJ4Y0E0S2JLeXM3UlY3Ti8wNW8vLzdhTXVWVnkwYnN2UFpJbkJBTUFBQUFBQUFCUWNURjFJUUNnM0RLYnpWcSsxbGN6NTZ5UXlYenB4NUNOalZIL2ZYU003aG5VdzhyVkFRQUFBQUFBQUxBMmdpNEFRTG0zZC84eHZmUHBUMHBPU2JPTTNUT29oNTZhTkVhMnRzeXVDd0FBQUFBQUFGUlVCRjBBZ0Z2Q3VmQm92ZkhoOXpvYkhtMFphOWZhVysrKytJamNYRjJzV0JrQUFBQUFBQUFBYXlIb0FnRGNNcEpUMGpUdDg3bmFIWGpFTWxhN3BxZW12ZnlvdkJyVXRtSmxBQUFBQUFBQUFLeUJvQXNBY0VzeG1VeWE5Y3RLTFZtNTFUSm1iMituWnllUDFhQytYYXhZR1FBQUFBQUFBSUNiamFBTEFIQkxXcmZGWDE5OHQxaFoyVG1Xc1NIOXVtanFZMlBsWUc5bnhjb0FBQUFBQUFBQTNDd0VYUUNBVzliUjQyZjB6cWMvS1NvbXdUTG0xYUMyM24xeGt1cldybWJGeWdBQUFBQUFBQURjREFSZEFJQmIyc1hrRkgzMDFYenQyaHRzR1hOMmROREwvMzFRdmJ1MXRXSmxBQUFBQUFBQUFHNDBnaTRBd0MzUFpEWnIwWXJOK25IQmFwbk0vL3k0R2pPOGp4Ny8xd2paMmRwWXNUb0FBQUFBQUFBQU53cEJGd0RndGhGMCtMamUrMnl1RWhLVExHTXRtemJVMnk4OG91cWU3bGFzREFBQUFBQUFBTUNOUU5BRkFMaXR4Q1ZjMUxUUDUyci80Uk9XTVRkWEY3MzR4SDNxMmFXTkZTc0RBQUFBQUFBQWNMMFJkQUVBYmpzNU9TYk4rWFdORmk3L004LzRzQUhkOWVRakkrWG82R0NseWdBQUFBQUFBQUJjVHdSZEFJRGIxdDk3RHV2akdRdDBNVG5GTWxhM2RqVzk4Y3dFTld0UzM0cVZBUUFBQUFBQUFMZ2VDTG9BQUxlMW1QaEVmVEpqZ2ZZZUNMR00yZGdZOWZENHdYcHdkSDhaalVZclZnY0FBQUFBQUFEZ1doQjBBUUJ1ZXlheldjdFhiOWZzZVN1VmxaMWpHZmRwNGFYWG52NlhhbGIzc0dKMUFBQUFBQUFBQU1xS29Bc0FVR0djT2hPdWFWLzhvdEN6RVpZeEZ5ZEhQVDE1clByMzZpaURvVVEvRXdFQUFBQUFBQUNVRXdSZEFJQUtKVE16Uzk4dldLMmxxN2JsR2Irclp3YzkvZGdZdWJtNldLY3dBQUFBQUFBQUFLVkcwQVVBcUpEMkJCM1Z4MTh2VUZ6Q1JjdFlsY3FWOVBSalkzVm45M1pXckF3QUFBQUFBQUJBU1JGMEFRQXFyQXRKS2ZwczVtTDk1YjgvejNpdnJtMzA5R05qVmJXS201VXFBd0FBQUFBQUFGQVNCRjBBZ0FyTmJEWnJrKzhlZmZQakNsMU1UckdNVjNKeDBwT1RSbWxnbnp0WXV3c0FBQUFBQUFBb3B3aTZBQUNRbEpDWXBLOStXS3J0TzRQeWpIZHExMXpQLzJlOGFsYjNzRkpsQUFBQUFBQUFBQXBEMEFVQXdCWCsyblZBWDg3K1RmR0ovNnpkNWVqb29NY2ZHcTU3QnZlVWtlNHVBQUFBQUFBQW9Od2c2QUlBNENwSkthbjY5cWZmdFc2TGY1N3gxaTBhNmNVbjdsZjlPaldzVkJrQUFBQUFBQUNBS3hGMEFRQlFpRDFCUi9YWnQ0c1ZHUk52R2JPMU5XcmM4THYwMEppQmNuS3l0MkoxQUFBQUFBQUFBQWk2QUFBb1FscGFwbjVZdUVvcjF2NGxzL21mSDRYVnFycnJpWWtqZFdmM2RqSXduU0VBQUFBQUFBQmdGUVJkQUFDVXdLRWpwL1hGN0NVNmRTWTh6M2dIbjZhYSt0aTlhbEMzcHBVcUF3QUFBQUFBQUNvdWdpNEFBRW9vSjhla1A5YjdhYzdDTlVwSlM3ZU0yOWdZTlhaWVgvMXIvRUE1T3pwWXNVSUFBQUFBQUFDZ1lpSG9BZ0NnbEJJU2t6UnIza3B0MkxvN3o3aW5SMlU5TVhHayt2Um96M1NHQUFBQUFBQUF3RTFBMEFVQVFCa2RQaHFxTDcvL1RTZE9oK1VaYisvanJmOCtlcThhMWE5bHBjb0FBQUFBQUFDQWlvR2dDd0NBYTJBeW1iUnl3dzc5dUhDTmtsUFNMT05HZzBHRDdycERFKzhmb21vZTdsYXNFQUFBQUFBQUFMaDlFWFFCQUhBZEpGNU0xdmZ6Vm1ydFp2ODg0dzcyZGhvN3ZJL3VHOVZmTHM2T1Zxb09BQUFBQUFBQXVEMFJkQUVBY0IwZENUbWptWE5YNk5DUjAzbkdLN3U2YU1LNFFSbytzSWZzYkcyc1ZCMEFBQUFBQUFCd2V5SG9BZ0RnT2pPYnpkcXgrNkJtejF1bGMrSFJlYmJWcWVXcHh4NGNydDdkMnNwZ0tOSFBZQUFBQUFBQUFBQ0ZJT2dDQU9BR3ljNDJhZldmT3pWMzBUb2xYa3pPczYxRjB3YWFNdUVlK2JSc2JLWHFBQUFBQUFBQWdGc2ZRUmNBQURkWVNscTZGcS9Zb2lVcnR5Z2pNeXZQdG02ZFdtbmkrTUZxMnJpZWxhb0RBQUFBQUFBQWJsMEVYUUFBM0NReDhZbjYrZGQxV3IvRlh5WnozaCtyM1RxMTBzUGpCcXRaRXdJdkFBQUFBQUFBb0tRSXVnQUF1TWxPbjQzUXJGOVd5bjlmY0w1dEJGNEFBQUFBQUFCQXlSRjBBUUJnSlllUGh1cm5KZXUwSitob3ZtMEVYZ0FBQUFBQUFFRHhDTG9BQUxDeTRHT245ZlBpRFFvSU9wSnZXOWVPTFRWeC9HQTFhMUxmQ3BVQkFBQUFBQUFBNVJ0QkZ3QUE1VVJ3U0tqbUxsNnYzWUg1QTY4dUhWcnF3ZEg5MWJxRmx3eUdFdjNzQmdBQUFBQUFBRzU3QkYwQUFKUXpSMExPYU82UzlRV3U0ZFdzU1gyTkg5Rlh2YnUxazQyTjBRclZBVGVHMld4V1dFU01na05DZFM0c1NtZkRvM1UrSWxZcHFXbEtUYzFRV2thNnNyTk4xaTRUTjVDdHJWRk9EbzV5ZG5hUWk3T1Q2dFR5VlAzYTFWV3ZiZzIxYk5wUWRXdFZJK2dIQUFBQUFPUkQwQVVBUURsMTlQZ1ovYnk0NE1DclpqVVAzVHZzVGcwWjBFM09qZzVXcUE2NGRwbVpXZnA3ejJIOXZlZXc5aDBJa2NIR1ZtMWF0VlNEK3ZWVXYyNGQxYTFUVzY2dWxlVHM1Q1JuSjJmWjJ0cFl1MlRjUU5uWk9VcE5TMVZxV3BxU2twSVZkajVjWjhQTzY4elpjenB3T0ZobVU3WTYrRFJWdDA2dDFLMVRLOW5iMjFtN1pBQUFBQUJBT1VEUUJRQkFPWGZzeERrdFhybEYyM2NHeVdUSzI5SGk0dXlvNFFONmFQU3czcXBXMWQxS0ZRS2xFM0x5bkZadjJxbHRPNFBVek50YmZYcjFWTWQyYlZTbmRpMXJsNFp5N0h4NGhQWUdIZEMydi93VWN1S0U3dXpXVnNNR2RGZlR4dldzWFJvQUFBQUF3SW9JdWdBQXVFVkVSc2RyMlpydFd2UG5UcVdsWmViWlptTmpWTjhlSFRUK25yNXEwcWl1bFNvRWluYnd5Q25OKzIyanpvYkhhdFR3b2JyN3JqN3lyT3BoN2JKd0M0cUppOVBHemR2MCsrcTFhbERIVXcrTnVWcytMYnlzWFJZQUFBQUF3QW9JdWdBQXVNVWtwNlJwOVo4N3RYeVZyMkxpRS9OdGI5ZmFXNk9IOUZhM1RxMWxhOHM2WHJDKzh4R3grdnJIWlRvZmxhZ0h4NDNSb1A1OVpXUEROSVM0ZGprNU9Wci81MVl0V0xKVWRXcTQ2NytQM3FzNnRUeXRYUllBQUFBQTRDWWk2QUlBNEJhVmxaMmpiVHNEdGVTUHJUcHhPaXpmOXFwVjNEU2tYemNOR2RCVk5hdlJOWU9iTHlzcld3dVdiZEx2NjNmb29mdkdhdXpJRVRJYUNWOXgvWmxNSnYzMiswck5YL1NiUmc3cW9RZnZIU0E3TzF0cmx3VUFBQUFBdUFrSXVnQUF1TVdaeldZRkhqcXVKWDlzbGYrKzRIemJEUWFEdW5Sb29lRjM5MURYamkwSkduQlRuSStJMVR1Zi9xVGF0ZXJwbVNjbk0wVWhib3JZdUhoOThjMTNpb3c4cjdkZmVFUjFhbGExZGtrQUFBQUFnQnVNb0FzQWdOdElhRmlrVm0zWW9RMWJkeXNsTlQzZjl1cWU3aHJTdjV1RzlPK3FhaDd1VnFnUUZjSDJuVUg2Y3ZadmVtVENReG8xYklpMXkwRUZ0R0xWR3YwOGI2R2VtVHhXdmJ1MXRYWTVBQUFBQUlBYmlLQUxBSURiVUhwR3ByYnRETlNxRFRzVkhCS2FiN3ZSYUZUM3pxMDFZbUIzZFd6YlhFWkRpZjQrQUJScnljcXRXcjUyaHo1OCszVjVOL2F5ZGptb3dJNmZQS1hYM3YxQW80ZjAwTGdSZmExZERnQUFBQURnQmlIb0FnRGdObmN5OUx4V2JkeWhUZHYyS0RVOUk5LzJHdFdxcUgrdmp1cmZwN01hMXExcGhRcHhPekNaelpyOXkwcjVCeDdYWngrK3AycWVUQmtINjR1SmpkTnpyNzJscnUyOTlmaUVFWVQ2QUFBQUFIQWJJdWdDQUtDQ1NFdkwxSllkZTdWcTR3NGRPM0d1d0gyOHZlcHBRTzlPdXF0WEIxV3Q0bmFUSzhTdDdMdTVmMmova1hQNjdJTjM1ZXBheWRybEFCWkpTY2w2L3ZXMzFhNUZmVTErZUlTMXl3RUFBQUFBWEdjRVhRQUFWRUFoSjg5cDFjYWQydXkzUjJscG1mbTJHdzBHZFdqYlRIZjM2YXllbmR2SXljbmVDbFhpVnJGazVWYXQyN0pYMzN6MkNTRVh5cVdrcEdROThmekxHbkpYUjZZeEJBQUFBSURiREVFWEFBQVZXSHBHcG5ZR0hOS203UUhhSFhoVUpwTXAzejZPamc3cWRZZVBCdlRwcEE0K3pXUmpZN1JDcFNpdmZQL2VyNWx6VjJubTU5T1pyaERsV2t4c25LWTgrNktlbkRoQ3ZidTF0WFk1QUFBQUFJRHJoS0FMQUFCSWtoSXVKR3VyM3o1dDh0MmpvOGZQRkxpUGg3dWJlbmRycTE1ZDI2aE5peWF5dFNYMHFzak9SOFRxcVZlLzBHY2Z2Uy92eGw3V0xnY28xdkdUcC9UQ3EyL3E2NCtmVloyYUJMTUFBQUFBY0RzZzZBSUFBUG1jQzQvV1p0KzkydVM3UitHUnNRWHU0K3Jpck82ZFc2dG5GeDkxYXRkY2pnNU1iMWlSWkdWbDY4bFh2OVN3SVVNMWF0Z1FhNWNEbE5pS1ZXdTBldDFhZmZQUk03S3pzN1YyT1FBQUFBQ0FhMFRRQlFBQUNtVTJteFY4N0l3MitlN1dWcjhnWFV4T0tYQS9CM3M3M2RHK3BYcDBhYTF1blZySnJaTExUYTRVTjl2UGk5YnBkTmdGdmYvV3E5WXVCU2kxMTkvN1VJM3JWZEhENHdkWnV4UUFBQUFBd0RVaTZBSUFBQ1dTbFoyandJTWg4dk0vSUwvZEI1V1FtRlRnZmthalVlMWFOVkd2cm0zVW80dVBxbm00MytSS2NhT2RqNGpWazY5K3FaKysvVnFlVlQyc1hRNVFhckZ4Y1hwa3lsUjl3eFNHQUFBQUFIRExJK2dDQUFDbFpqS1pGSHpzalA3eTM2Ky8vQThvSWlxdTBIMmJOcTZuTzlvMVY2ZDJ6ZFd5V1NQWjJkcmN4RXB4STd6eS9peDE2dFJWNDBlUHRIWXBRSmt0WHZhNzl1emRwWS9mbUd6dFVnQUFBQUFBMTRDZ0N3QUFYQk96MmF4VFo4TGw1MzlRdnJ2MjY5U1o4RUwzZFhLeVYvdldUZFdwYlhOMWJ0ZGNkV3A1eW1BbzBkOUZVRTRjREQ2cDZkOHUxZnp2Wjhwb05GcTdIS0RNVENhVEhucnNDYjMweEZqNXRQQ3lkamtBQUFBQWdESWk2QUlBQU5kVmVHU3MvSFlmbEovL0FSMDZlbHBtYytGL2hhaFozVU9kMjdWUTUzYk4xZDdIVzVWY25HNWlwU2lMbDk3N1RuZjFIYUNoQS90YnV4VGdtcTNac0VsYnQvMnBUOTc4ajdWTEFRQUFBQUNVRVVFWEFBQzRZUzRrcFdqdi9tUGFFM1JVQVVGSEZSdC9vZEI5alVhaldqU3RyMDV0bTZ0OWEyODE5MjRnQjN1N20xZ3RpblBzeERtOS9lbGNMZnBwdG14c21JSVN0NzdzbkJ6ZE4vRXhUWHRwb3BvMnJtZnRjZ0FBQUFBQVpVRFFCUUFBYmdxejJhd3pZVkhhSFhoRWU0S09hWC93Q1dWbVpoVzZ2NjJ0VVUyOTZzdW5oWmQ4V25pcGRRc3ZWWFoxdVlrVjQycWZmN2RZZGVvMTFRTmpSMXU3Rk9DNldiQmttY0xEVHVpNS80eXpkaWtBQUFBQWdESWc2QUlBQUZhUmtabWxRMGRPYVhmZ0VRVUVIZFhwc3hIRkhsTy9UZzIxYWRsWXJWczBrazl6TDlXcVVaVTF2bTZTek13c2pmbjNXNW83YTZZOHEzcFl1eHpndW9tSmk5TWovM2xLdjMzL3J1enBJZ1VBQUFDQVd3NUJGd0FBS0JkaTR5OW83LzVqQ2pwMFFnZVBudFQ1aU5oaWo2bGF4YzNTN2RYQ3U0RzhHdFNXbzRQOVRhaTI0dG0rTTBpck4rL1Q1eDlOczNZcHdIWDM3Q3R2YXNTQWp1cmRyYTIxU3dFQUFBQUFsRkpKZ3k2YnQxNS8rcDBiWEFzQUFLakFuSjBjMWFSUkhmWHM0cVBSUSsvVWlJRTkxS3BwSTNsV3Jhd2NVNDRTRXBObE51Zjl2WnUwOUF5Rm5vdlU3c0FqV3Z2bkx2MjYvRTl0Mnhtb0l5Rm5GQlVUcjV5Y0hMbTZ1c2pPMXRaS1YzWDdXTFJpczdyYzBVM052SnRZdXhUZ3Vzdk16TlRlb0NEMTdOTEcycVhjZERrNU9abzdjNmFxVkswcWQ0K0N1eldYL3ZLTGJPM3NWTFZhdFRJL1QzWjJ0ckt6c21Rd0dzdDFKMjVhYXFyOC92eFREUm8zTHRkMTNpcHVsZmY5Vm5Qa3dBR1pUQ1pWY25XOUx1ZExURWhRU2xLU25GM3lUaEVkRngwdFUwNk83QjBjaWozSHdYMzdWS05XcmV0U3o4MlNuWldsWGI2K3NyV3prNnVibTdYTHVhbXV4N1dISEQ0c1NmaytON25Pbmo2dHhQaDR1Ym03VjRqdi83WDhlYmR1K1hKbFoyV3BXbzBhQlc2VGxPZG5jRWh3c0hadDM2Nm1MVnNXZUQ2ejJWeWlHdUpqWXhVVEdhbktWYXFVcXQ0YklmemNPWVVFQjZ0cXRXcXl2VW4vNzNZaElVR3gwZEZ5YzNjdjAvR1pHUmtLM0wxYnRldVZyM1ZlczdLeVpEYWJaVFFhQzl5ZWtwd3NlL3RyKytYUThIUG5GSDd1bkNwWHFWTG10WnY1TStTUytiTm1hZHZHamVyU3ExZXgrMGFFaFduQjdObEtpSXRUNDJiTmJrSjF0NWIzUHZ6cTNaTHN4OTBoQUFCd1UzbTR1NmwzdDdhV0RvdTB0RXdkT1JHcUE4RW5kZWpJS1IwT09hUDA5SXc4eDVqTVpvV2VpMVRvdVVodDNCNGdTVElZREtwYnE1cTh2ZXJLdTNGZE5mT3FyeVplZGVUcTRuelRyK2xXWlRhYnRlOUFpQ1pPZU5UYXBhQWNDejBlckYxYjE4aTdWWHQxN05HL3pPY3htODFLaUkyU2kydGxPVGc2WGNjS0M5ZWhiUnZOWGJDd3hEZTZLanFRQUFBZ0FFbEVRVlNHYmlkbWswbEhEeDVVcCs3ZEM5d2VGUkdoZ0IwN1ZLZCtmYW1RRzJyRlNVMUowYWR2djYyVXBDUk5mdjU1ZVRWdFd1cHptRXdteFVSRktlTGNPYVVrSjZ2SFhYZHB0NTlmaVk2dFdidTI2bnQ1bFdqZlE0R0JXdi83NzhySXlOQ2drU05MWEY5TVpHU0o5eTJJazR0TG50QmlsNi92Tlowdmw2MnRiYUh2N1kxMlBkNzM4bVQrckZsS1QwdlR2NTk1eHRxbDZPZHZ2bEhQZnYwMGZGekoxaGFNallyU3lpVkxOR0Q0Y05WcjJERGY5amt6WmlncVBGeWZ6SnFWWjN6Nm0yK3FmWmN1dW0vU3BDTFA3Ly9YWDFvK2Y3NGVmdUlKdFd4NzdaMnhiMDZkcW01OSttakk2SC9XQkUxTlNWRktVbEt4eDdxNHVoWjYwL1JxVWVIaFdybDRzV3JWL1gvMnpqc3NpblB0dy9mQzBydjBKaWhGQkx0aUY3dEdqU1pHalNXSmVveUpKUjZUbU9Ta25aUGV5NWRFalpwRWpWMWpqTDJob29nRkxJQ0NLRklVcEVudlM5dnkvUUc3c214aFFUUXgyZnU2dkhEZmVXZm1uWm5kZDJhZThuczgrUGM3NzJnMENqOU1IcFZqRjlmVnNlWG5uekUyTWVIdHp6OVhhK2crc25zM3Q1T1RlZWVMTDNSMkpPZzZyemVsNytEQnJWcXZyYmpmK1M0OE5KVEJZakdkdTZrRzNJU0hoaUkwTXNLdmMyZEZXM3BxS2hISGp6Tmg2bFNWL2trSkNSejQvWGZtTEY2TWc1T1QxdjJlUEh5WVMrZk84ZVZQUDVHVm5zNyszMzVqMG93WjlmZjhoOHorMzM0alBUVVZOMDlQWEQwOFdyMGRtVXhHbFVpaytOMlVsNVZSVzFORHIvNzlWZnFlRFFzajR2aHhsYmxQVjA0Zk84YUpnd2ZKVEUvbmlSa3pkSDZHZk5EMytNdm56bkYwNzE3ZS92eHpUTTJVbjZWdkppU3dhZFVxWmk5ZVRLZWdvRmJ2KzlTUkkxeUxqZVh0enovSHFCV093cmFlUXphdFhrMWRiUzNQdi94eWk4ZlNsRGNYTEFEZzQrWExkUXIwdUYvdVptV1JuNXZiYkwvU2toSTJyRnlKU0NSaTB2VHBEM3hjZjJmMGppNDlldlRvMGFOSHo1K0ttWmt4dmJyNjA2dHIvWXVqUkNJbE5TMkwrQnUzU0VoS0krVldKaG5aZVNycnlXUXlNckx6eU1qTzQrVFpHRVc3cTdNOXZ0NGVlSGs0NGVuaGpKZTdNeDd1VGxpWW1UNjBZM3BVeU16SngwQm9oTHZiWHlkU1d5YVRVWmlYZzRHQkFlMGNYZjdzNGJTSTdXdSs0dmJOZVA3OXdYS3NiUDc4Q0ZwMUhOenhDMlhGaFdxWHpWcjBsa3FiVkNybGoxK1hrNU54QzJUbzVPZzZjM1EzVmFKS1JKWGxWSlNWVUZGV1RFbGhQaVdGK1lqRmRRd2RONFdKc3hhdzVjZFBLY3JYL1BMWHp0R1paMTk2Vi9lRFU0T0h1eHNDQXlGWk9RVjR1TFUrYStsUklDb2lnajFidDZxMGIxRmo1UG55cDUrSWpvekV3TUNBYnIxN3QzcWZlN1p1VlJocGorelp3NkkzM21qV3FKcWJuYzNac0RCS1Mwb295cytucUtBQWlVUUNnTDJURTROR2pPQ1B6WnQxMnYvZ2tTTjFkblQxR1RpUXlQQncwbEpTa0Vna09rY3BmL1ArK3pyMTAwUlRwNFc2YTlRYVRNM00valJIVjJ1dXV4eTVrVW1PUUNEQXlOZ1llMGRIdkgxOTZUTndJQjVlWG0wK1ptM2NpSTlIWEZlSFZDcjlTemhFV29LeGlRbFo2ZW44dW5JbGkvL3puMmFOM3kwaE55ZUhRN3QyMGRIZlgyR2szN0YrUGJFWEx1aTB2am9EYzIxTkRSS3hXS2t0OHZScGp1M2IxK3oyeGsyZXpMREhIdE5wMys1ZVhnUVBHc1RGczJlSmlZcjYwMzRyalhsVWp2M2FsU3ZVVkZjemJPeFl0Zk5rWlhrNWFTa3ArSFRxMUtKc0dWM245YWI4Mlk2dSs1bnYyaG9yR3h0S2lvcjRkY1VLbHJ6OU5tYm11Z1gzaWNWaVNvcUxXZm41NTR5Y01JR1JFeVlvSERkTjUrVFc4dEtiYjZxOUgxKzlmSm5ieWNtNGVYcVNrWlpHUmxwYXM5c3lNaktpWjc5K2lzOXhseS96eCtiTjFOVFVxS2lBQ0FRQ09uWHBnb1dsNVgwZlEyTkdUcGhBWGs0T2tlSGgxRlJYOC9UY3VVck9yckJEaHlqSXkrUHhhZE9VOXYyZzcvRngwZEU0T0R1ck9Ma0FPdnI3WTJWanc3N3QyMW4yd1FjNlpjODFkVURMWkRJU3JsN0Z3ZG1aeEd2WHRLNnI2YmZaMW5QSXpZUUVKR0x4STNtUDFvWEMvSHpXZnY4OUpjWEZBUHp3eVNkYSs3LzYvdnU0dUxrOWpLRTlrdWdkWFhyMDZOR2pSNCtldnhTR2hnYjQrM2ppNytQSkZJWUNVRmxWemEzYldTVGR5aVQ1VmlZM2IyVndKK011VXBscXFkR2MzRUp5Y2dzNTA4UU80OWpPRms5M0o5cDdPTlBlM2JuK3I0Y1REblkyLzdoTUR6blhrOUxvR3RpNStZN05rSmVkUWVTcFE2UWt4RktZbDRORUxNYkt0aDErUVQwWk9YRUdEaTd1T205TElCQnc4c0FPTHA0K3lyVG5YNlhmc0hHdEh0ZnJ6NDFSdTMxVGN3dnNuVnp4OWd1aWU5OFFPblRxMHVwOU5DYnUwaG5xYW12SXVIV1R3SjZxMGFWL0JSSmlJc25QeVZTN1RKMmo2L1RoMzhuSnVJWFF5SmpvY3lmb1BYZ2tma0c5dE81ajM5WTFTcCtOVFV5eHRMTEJ6Y3NIYTl0MkNBd01rTWxrWktXbmtwK1RpWjJEcXB4UGNVRXVWYUtLRmh5Wlpyb0ZCWktRZFB0djcranEzcWNQUG8waXpjVmlNZDkvL0RHVHBrOVhrVUFTMTlWeCtmeDVwRklwSDczK3V0cnQvZmZycjdYS1hwME5DeU11T3BxQUxsMXdkblBqOUxGakhOMnpoL0ZUcG1nZHA1V05EWVg1K1FwSm5QemNYR2JPbjQ5dlFJQlM1bFBJNk5GcUk5cmxxRFBPZmZQZWV6cEZ6cjZ6ZUxIVzVmOSs1eDJGczBWYk5IakVzV01jK3VPUEZrV01hK3I3NW9JRmpCZy9uckZQUEtHMTdjK210ZGU5S1g2ZE85ZlBCVklwVlNJUmVYZnZrcE9aU1dSNE9GMTc5ZUtwWjUvVk9ZUGxmaGs0YkJoaXNmaWhHTkRPaG9VMTJ5ZnJ6aDJ0L2R6YnQ2ZURueDhBMXJhMnpKdy9uN1hmZjgrR2xTdDU2YTIzZERaK2EwTlVXY21tVmFzd05EUlVNdkFHZE8zNndLUUF0ZjJPbXY3ZXIxeThTRzVPanRidHlXUXl6QzBzdUp1VlJXZ3p6cVEvK3pmMlZ6ajJLcEVJZ0FzUkVSZ0toWFFQRGxhMEFZcnZWY3lGQzBpbFV2eURnaWd1VkEyY0VRcUZXTm5ZcU4xWFM3SVZEK3pjcWRQdjVVSFNWdk5kWTVwZXp4TUhEM0xpNEVHdC9ld2RIZm5QSjUvZzZ1SEJ0RGx6MlByenoyejkrV2ZtTFYycTA3emw1ZVBESy8vN0g5dlhyU1A1eGcyR1AvWVloZzFPRUhXU2lycFNWbHBLVFhXMXh1WGxwYVhzM2JZTnFKZkQwOVhaYVc1aG9lVG9jdmZ5b3MrZ1FWaFlXbkk3SllXa2hBUVd2djQ2bHRiV1dGcFp0Y21jSjZlMHVCaGpFeFBNek0yWk9YOCtVcW1VbUtnb0FNVmNXRkpVeEttalI3RzJ0Y1hFVkRtUThrSGU0OHRMUzBsTFNXSE1wRWthZnh1dUhoNWtwcWR6NXZoeGpOUklHSGIwOTFlU1k5UjBUZkp5Y3BxOVhrMGRYUTlxRGhrNGJOaWY1dVFxTFM3bXM3ZFUzNDhhMDlxc1FZQ1V4RVMycjEyTFFDQmd3V3V2YWJ5L3hzZkdFcnAzTHdGZHVyUnBRTXZmRWIyalM0OGVQWHIwNk5Iemw4ZkN6SlN1Z1Q1MERmUlJ0RlhYMUhJN1BhZkIrWlZCMHExTWJ0L0pRaXlXcXQxR2ZsRUorVVVseE1RbktiV2JtUm5YTzc3YzZqTy9uQjN0Y0hGc2g1T0RIWTcyZGdpRmY3L0lNVGtabWJsNHRiOS83Zmt0UDM1SzlwMWJHQm9Lc2JLMW83YW1tcExDUEM1RmhISWxLcHpuWC9zRTMwRGRKWStlbXZ0djBwT3ZzM3ZqQ3RyN2RNTFZVN2VNRFUxWTJkaGhiRklmK1NpUjFDR3FLQ2Z6ZGpLWnQ1TTVlMnd2M242QlRQblgwdnZlejdEeFUwbFBUYVJqd0YrL0h0UTNtNDhCVUZWWndmdUxwK0xrcXZvOXlFcEw0ZWdmRzdHMmJjZnpyMzNDcWs5ZlkvdWFyM2oxazFWWTJhaXYrU1RIM3NtVmwvNzNIZWFXVmdpRlJscjd2dnVkNm91ME9pZGxhMm52NlVGbWxtcFc2TjhOTTNOektzckttdTFuNytURTJiQXdLc3ZMNmRtdkh5UEhqMWNzMjdoNk5RT0dEc1UvTUZCcmRIVENsU3NjL1AxM2JHeHRtVFpuRHFibTVxVGV2TW5wWThkd2NIYldHb0Z2Ym1IQmk4dVdBZlcxZjY1ZnZZcW5sMWViMVNRQ0dQWDQ0L2UxdnJXTkRYdTNieWN5UEZ5bi9zMUZ4QThZTm93blo4Njhyekg5RmJpZjY5NlUyWXNXS2NrR1NhVlNVbTdjNFBpQkE4VEh4SkNkbWNuQzExNXJkWDJWbHFETm9kcldITmk1czlrK3Q1T1R1WjJjckhGNXlPalJDa2NYZ0c5QUFJTkdqT0JzV0JpWHpwNGxaTXdZbGUra3V1OW83SVVMaXV3c1l4TVRQbDYrSElEcXFpclcvdkFEaGZuNS9PdmYvOGJPM2w2eFRvL2dZSG9FQnpkN0RJMUp2bkdEd3Z4OHhlZWNyQ3lGdkZmL2tCQkZlOEtWS3pwdjgrcmx5MXkvZWxXbnZtZE9uR2kyejROeWREMUt4LzdCcTY4cXRYLzEzLzhxZlpZYmN5K2RPd2ZBNFQvKzRQQWZmNmhzejhQTGkzKy84NDdhZmVYZHZhdHpSbURlZmNyRzNpLzNNOS9kemNvaUxUVlY4VmwrM2UwZEhaVWNmUWQyN3NRL0tFaEpadTVtUWdKSkNRbEsvUnBuNzNUcjNadVVrQkF1UkVRUWUvRWl2ZFhJOXFuRHpOeWNmeTFaUWsxMXRjTEpCZkQ2UngvcHRINWpwRklwSnc4Zkp1elFJUUM2QndmajNDVERSRnhYeCthZmZxS21wZ1pEUTBPOC9meDRadjU4MEJCY0tCYUwyYkZ1SGJlU2t1ZzlZSURTc3NibkxYVGZQcElTRXBUbXdJcXlNbEp2M2xSYVJ4NzBjdlhTSmFWMlZ3OFBuTFRVSFB6c3JiZm9GeExDVTg4OGc0R0JBVFBueitmWEZTdHdjbkZST1B6M2J0OU9YVzB0azZaUGYyZzF4NkJlU2xZbWs5RTlPSmd2MzlXdWVIQjA3MTYxN1JPZmZscWw3bGhMbjFFMFBSODlxRG5rWWQ2am0ySmlhc3Jna1NQVkxydCs5U3FsRFZsWUxVVXNGaE4yNkJDbmpoekJ5Y1ZGNVY3YmREOG5EaHlnYTY5ZXpKdy92OVYxMC80cDZCMWRldlRvMGFOSGo1NUhFbE1UWXpyN2U5SFovNTdFVVoxWVF0cWRiTkl5YzhuSXpDVXQ4eTRabVhsazNzM1Q2QUNycXFybFprb0dOMU15VkpZWkNBVFl0N1BCMmNrT1o0ZDJ1RGphNGV6VURtZkhkamc3MnVIc1lJZXA2WVBYOTM1UTNNbk9ZOVFJN2RrNXV0RE8wWVdoNDZmUnRjOGdqRTNxSXhzemJ5ZXpkZlhuNU9ka3NtM05GN3o3ZjV1VlhxeTFJUlFhTWUzNVYxbjU4YXZzK1BrYlh2bm94L3ZLdW52aTJVWDA2RDlNcWEwd0w1c2JWeTV5OXRoZTBwS3Y4OFA3UzVueDR1c3EvVnJDMkNseldyM3VuMFhpMVl0SXBWSzZOem51aXJJU052N3dJVktKaEduemwrSHU3Y3ZrT1V2WThkUFgvUHJkK3l4NDZ5dXRkYllNREEyeHR0WHVES3VyclczV0NkWVd0UGR3NTJSNHdnUGZ6MThCZFRKNyszLzdUZW56cSsrOXg2a2pSd0JJdlhtVGFiTm5ZeWdVVXBpWFIwRnVMa0U5ZTJLcnBYajk5YXRYMmZyTEx4Z1pHek5uOFdJc0c2SlBuMXUwaUIrLytFSWgyL05ueWsyTm5qaXh6YmIxK29lYWExOWZPbitlMDZHaFd2czB2U2FoKy9aeDh2Qmh0WDFQSGo2c3NreGQyNStSNWZXZ3I3dUJnUUgrUVVINGR1N01INXMzYy9uOGViYjg5Qk9ML3ZPZlp1Zi92N0tjVWRPeHlRMTl4WVdGbUZsWVlOb2tHK0ROQlF2VVpyMmtwYWJpMWJHanhuUHgyT1RKK0FVR0V0Q2xQa041M09USkFKd0pDNk9pckV6eFdjNlJQWHR3OC9Ta2U1OCtBSXI3YzFsSkNiK3VYRWwyUmdaUHpweEpwNkFnQ25KemFlZm8yT3B6Zk9uc1dhNWV2cXo0bkpxWVNHcGlJcURzN05uMnl5ODZiM05PTTFtWjZoQ0x4US9WS0EyUDNyRzdlbmpRdFltY2JYeDBORG1aOVpuZ1NkZXZrNXVkVGJmZXZaVWNEWElPN3RxbDlWa3ZxY0dKODFmbmZ1ZTdsTVJFSmFlMi9McDM3OU9IV1MrOG9HZy9zSE1uN1R0MFVES2tWNGxFSkNVa2FEU3VRNzJ6d3N2SGg5NzkrMnVVTFphaktSRGowNVVyRVJxMS9CbXNNRCtmSGV2WGMrZldMU3l0clhucW1XY0k2dEZEcVk5VUt1VzNEUnRJVDAxbDJwdzVWRmRWY1dEblRvNGZQS2kyM2xWRldSbmIxNjdsZG5JeWZRWU9iTEZqSXljcmkyMXIxNnBkMXJSOTNPVEpXaDFkVFJFS2hUei84c3VLK1MvMndnVnV4TVhSbzI5ZnhYemJtQWQxajVkS3BWdzRjd1p2WDEvYU9UamNWeFpSVTZxcnFscFVqN1M2cWtyanNnYzloenhzVE0zTW1QajAwNGpyNmxSK0w3ZVRreFZaYzgwRlBNbVhHeGdZc1BDTk45ajU2NjhVNU5VSDRlWG01UENGaHVDQXhzVEh4QkRmWlA1ZjlNWWJlUHY2Nm53OC93VCtPdDhlUFhyMDZOR2pSNCtlKzhSSWFJaGZSMC84T2lwSHFvbkZVbkx5Q3JpVG1VdDZWaTUzTW5PNWs1WExuWXhjS3FzMFMyNUlaVEx5QzB2SUx5emhHcmZWOXJHMnNzRFpzUjN0Yksyd3RiSEUxdG9TVzF0TDdLemxuNjJ3c2JIQXpzWUtFK01IYjlSdkNWazVCWGk0MzcvRzkreWw3NmtZd0R3NitERjEzaXVzL3ZSMXlvb0xTVXU1ams4TE1wMjgvWU1JNmpXUWhKanp4RWFlb3RmQUVmYzl6c2JZTzdreGVNeVQ5Qjh4Z1lQYmYrSHNzYjFzVy8wRnB1WVdCSFJyV2JUNm8weENiQ1FBUGZvUFZiUlZpeXBaKzgyN0ZCWGtNbmJLSERwMzd3dEFuOEdqeVVwTDRVem9IdForOHk3emxuMkVtWG5yYWlMSVpESXF5a3F3c0ZZdmI5U1dlTGk3a1pWVDhNRDM4MWRoMXZ6NWRBOE9SbHhYeDd0TGx2RHNnZ1YwN2RXTFcwbEovUFR0dDBSSFJWRlhWOGZ3Y2VNNGRlUUk1MDZlSkdUTUdFNGVPWUtUcTZ0V0oxZFVSQVQ3dG0vSDBOQ1FPWXNYNDk2b2xwS3RuUjNQdi93eVAvL2YvL0hINXMwVTV1VXg5c2tuVmVhR3U5blpDb1BLblZ1M2dQb0lkcXNHSTBqWFh2WE85NGpqeDRrNGZ2eSt6a1ZMYTQ4SWhVSSsvZkZIcFRaSEZ4Y3F5c3RWYXV2WTJObGgyWkQxNXVqaW9oTFZheWdVYXMxU2Erb2MrK2I5OStrZkVxSmszTlRVOXJCcGkrdXVLd1lHQmt4NTdqblNiOTBpL2RZdDRxT2o2ZGJnaklGNzEvVEQ3Ny9ueE1HRFhEcDdsdXJxYW9YUmIvT2FOVnlMaldYVTQ0K3JkWGpHWHJqQWp2WHI2ZWp2ejRMWFhsUGFwcnJpOUhrNU9adzRkSWlVeEVScXFxcXdjM0NnVi8vK0RCMDlXc1VZMTl6WTVGU0pSS3o0L0hQczdPMlovL0xMemNwdXhjZkVzUFhubnhrOGNpU1BUNXVtdG8rUmtaR1MwVlZlenlrbUtvcUtzaktWK2s1SDl1ekIyYzFOcFgzZDh1WGN6Y3BpOU1TSkRHaVFkRnkvY2lVZC9meVlPbnUyMW5GcVl0WUxMeWlNKzVvY2VZREtiNjh4dXZ5V3MrN2M0ZmVORzNsNjdseVZqSVh5c2pKKy9yLy9vMU5RRU9PblRIbG9qdEZIN2RoZDNOMlZzbndCOGh0a1JRRk9IVG1Dc1lrSlQ4NmFwVGJyOTlDdVhWb2RhbytDZEdGYnpIZURSNDVVek52YXJudHJNVEl5VW1SeXRlL1FRY1dSWFZ4VVJOVHAwd0FxeStRWXREQXJSQ3FWY3U3a1NZN3QzMDl0VFEwOSsvVmowdlRwS2hLekVvbUVIZXZXRVJjZHpkQXhZeFIxcGdyejh6bC82aFNpaWdxbXpabWpjQkRjVEVoZzE2Wk5sSldVTUhUTUdNWTk5WlNLSTZ3Z041ZnFCb25FOHRKU0FETFQwMVhHK1B6U3BZcnJkZnpBQVNMRHczbnYyMjhWeXo5cW1QTWJVMXhZU09pK2ZRd1pPVkxwV2pkR2ZuMkxDd3ZadTIwYlZqWTJQREZqaHRiejFkYjMrRXZuemxGV1VrS2ZSdGx1OFRFeGF2dHFvbk8zYm1wL240MnplKytYQnpHSGFMdEg1K2ZtY2pvMGxKVEVSTXBLU3pFeE1jSER5NHRCSTBlcWRVUTJKaTAxbGJCRGgwaFBUVVVxa2VEbzRrSy9JVVBvRnhLaTlCMDhzbnMzS1ltSkxIN3pUVVUybFV3bUl6ODNWMUcvVXBOak9qb3lraXFSU0xGY0lCQWdycTJsc3FLQ252MzZFWHZoZ3NaZ3FZMnJWbUZrYk15cytmTlZsaFhrNWJGQnkzM2puNHplMGFWSGp4NDlldlRvK2RzakZCcmc2ZWFFcDVzVGcraXFhSmZKWkJTVmxKT1JsVXRhWmk1M2N3dkp6Uy9pYm40eHVmbEZGSmVVTjd2dHN2Skt5c29yZFJxSHFha0pkamFXQ29lWW5ZMGxObGFXbUptYlltNXFncG1aS2VabUp2WC9URTB4TXpQR3pOUUU4NGJsUmtiQ05xMG5WaW1xd3NycS9vczNhekthZVBuZXEvOGxxbWhlVXEwcHd5Wk1KU0htUEtjUDcycHpSNWNjb2RDSUo1OWJqRVJjUitUSlEvejI4N2U4L2UwR1JXYWFOcVFTU1lzTkJYOEdtc1lwa1loSmpMdU11NWN2amk0ZVFIMG0xOXB2M2lYemRqSjlCbzltOUpQUEtLMHo2Wm1GaUNyS2lUNTNnaFVmdnN4elM5NVZLL2xZV1Y3S2dlMC9xN1MzYzNSaDBLaEozRWxOUkZ4WHE5anZnOFRheW9yS1NzM1JwMzgzdHExZHF4VEJ2S1dKa1QxazlHaUdqUjJMbWJrNThkSFJoTzdmVDIxdExkR1JrUnF6aE9ycTZ0aTNmVHVYenAzRHpOeWMyWXNXMGJGUlBUQTVMbTV1TEhyOWRkWXRYMDU0YUNpM2s1T1pPbnUyVXZSMGJGUVU0YUdoU3V2dDI3RkQ4WCs1VThBL01GQWxLcmd4dXRUNmtCdjRKQklKQWdNRERKck1ueEtKaEV2bnppbHFSRFNPTG5iejhDQ3dlNzNrNnRydnYxY1lhWnFPVTA3VEdnNnVIaDY4OHIvL0VkaTlPMjRlcXQ5elJ4Y1hsVFp6UzB1VmRuVnRENHUydk80dHdjREFnTUVqUnJCbjJ6WmlMMTVVY25USkNROE5KVEk4SE04T0hTZ3BLbEswOStqYmwydXhzVnlMaVZIcjZJcUxqZ1pRa2NaU1I5TDE2MnhhdFlxNnVqcWNYVjF4ZG5VbE16MmQwTDE3U1U5SlllNlNKV3J2eVpyR0pzZk0zSnhKMDZlelk5MDYxbjcvUFM4dVc2WlM1MFhPcmFRa2RxeGZqNTI5UFVQSHRGelNWYldTcVhhNjl1cEZyMzc5R0RwMkxGQ2ZiVkNZbDhmbys1UUQxWVdXWkJRMEpldk9IZForL3oxMXRiVlVWYW8razVtWm0rUG02Y21aRXlmSXljemsyUVVMMnJTdXovM3lLQno3amJnNGJpVWxNV3pzV0kzU3RsS3BWS3VqcXlBdlQyZmp2RHpiNFdIeFo4eDM2ckp5UmsrYzJLS3NaRGRQVHhYblptTURlRk5uZG12SXljeGsxK2JOWkthbFlXZHZ6M01MRnVEZlNHNnhNWGs1T1NSZXU4YUFZY09VYXBsTm1qNGRZMk5qd2tORHljcklZTnpreWNSRlIzUDEwaVhNek0wVlFUbnEyTE50R3lrTm1aQnlWbnoybWVMLzgxOTVCYWpQdnBGL040MGFzbSsweVRBREpGKy9UdXlGQzNUcDJWT2pvd3NhcEJqWHJLR21wb2JaaXhaaFptNU80clZyZEFvS1Vuc2ZhTXQ3dkZnczVtU0RUR1JqNmNlbXozZk5vYW4yYWx0SkZ6WkhXOHdoalpGblhvcnI2ckN4czhQYng0ZXlraEtTcmw4bjZmcDFSaytjcUZIS09qNDJsbDBiTjJKcGJZMkhseGRsSlNWa1oyU3daOXMyTXRMU21EYm5ua3FIbDQ4UDRhR2hITnUvWC9GY21adWRUVzFORFIwYXNxazBPYkp2WHJ0R2xVaWtzbnpwdSsrUzFQRGRVM2Y5cTZ1cUtNelBaOEN3WVdxWFM2VHFsV3IwNkIxZGV2VG8wYU5IajU1L01BS0JBSHM3YSt6dHJPblJSVlUrb2JhMmp0eUNZdkx5aTdtYlgwUnVYcjBEN0c1QkVYbjV4ZVFWbENCdHdZTm1kWFVOT2RVMTVPU3FGdDdWQlVOREE0VUR6TnpVRkRQemV1ZVhvWUVCaG9hR0NBM3IveG9hR2lBME5GUzBHeG9hSUJRMityOUIvZC95Y2hIbVpwcmw1KzZYYXRFOWc0dWRmY3VMWFhmdzc0SzlreXRaNlNuY3pVckh4VjN6QytqOU1tSEdDOFJHbnFLOHRJaExFYUVNR24zUDRDK3ZGL1hzUysvZzdPN0YzczJyU0V0T1FDSVdLMnBkTmUzWG8vOHd0cTMrZ3BqekozRnk4K1EvWDY1VHU5L1M0Z0krZWZrWlpESVo4NVo5UkdEUGU3VVdKR0l4NTA3c0orWjhHSG5aOWRLYWppNGU5Qnc0bk1Gam5sU1IvZE4xbkhKU2I4UlJMYXFrNTREaEFHVGN1c25HNVI5VFVwaEgzNkZqbWZiOE1wVjFCQUlCTXhhOGdabUZKV2VQN2VYNzk1WVE4dGdVaGsrWWhybmx2WmRuVVVVNXB3L3ZVbG5mMnorSVFhTW1jZTc0UGdCRnRsaFRURXpOS0M4dFJsUlJqcm1sRlRLWnJOVk9Ybk16TTBSVk5hMWE5MUhrOFduVGNIQnlZdWVHRFlncUs1azBmVHIrZ1lIY1NVdGo1NisvQXZjTVAwL09tc1c2SDM3ZytJRURtSmlhMG5mSUVKWHRwYWVtc25QalJncHljM0Z3Y21MTzRzVktCcjJ2L3Z0ZkN2UHpGUVk3UnhjWC92MzIyMno5NVJkU2I5N2t1NDgrb3UvZ3dReDc3REhzN08xNWJQSmt4ajc1SkZCdnFNck95T0Qxano3QzN0RlJzYzJlL2ZvUjBMV3IxbHBBdDVLUzhOQmlsSUo3QnI3ZFc3YVFuNXZMakhuenNHbklXSXVQaWVISW5qMFVGeGJpN09ySytDbFRDT2g2THhDaTc1QWhpdk14LzVWWFZESzZtdkxPRjE4b2ZaWm4rN1JHWnV5dlFGdGY5NVlpZHpwbXBLV3BYUjRiRmNYU2Q5L0YyYzBObWV5ZU82ZHp0MjZZbXBseE56dTdmdXpPOSs0OTFkWFZKQ1VrWUd4aVFqY3RUbFNvbC9EYjlzc3ZTQ1FTWnIzd2drTGlyN0tpZ2wrKys0N0VhOWU0Y3ZFaVBmdjEwM2xzamVrUkhFeFpTUW1IZHUwaWRPOWVKcW5KRHNqTnllSFhsU3V4c3JibXhXWExzTEpSem9BOUd4YW1KSSttemxqWjBybHp4UGp4aXVDVnpMUTBUaDA1Z3JPcks5MkRnd25kdTdkRnp6d0E0NTU2U20xN1RYVTFtV2xwK0FRRUtOcGFtNjE0S3ltSmpULytpRVFxWmM1TEx5bHRVNDVRS0dUbTg4L2o0T1RFaVlNSFdmSDU1L3hyeVJJY25WditiSEsvUEtySGJtWnVqbjlnSU1QSGphTzRzRkR0NzFvcWxXcVZIVXVNanljeFByNUYrMzBZUE16NTd0Q3VYUzNLVnBabmc4WEh4Q2c1Tm9JSERWS2JaWGt0TnBZYmNYRUlqWXdRMTlXUmxaNk9pN3Y3ZmNuQkxmLzBVd0NHakJyRjJDZWVVR1JqcWNQVnc0T1gzbm9MNXlhT1A0RkF3TGlubnNMTTNKd2plL2F3ZWMwYUFKemQzSGpobFZkVTVyZkdQRDV0R2xVaUVRQTdOMnlndUxCUWtaRUw5VUVyclNYcCtuVU1EQXp3NmRSSll4K1pUTWJ2bXphUmRlY09ZNTU0QXArQUFNNmZPc1crSFR1VTdnOFBpbk5oWVpTb3FRWDF3WGZmdFdnN3BocmUrZHBTdWxBYmJUR0h5Q2t1TEdUN3VuVkl4R0tlbkRtVC9rT0hLdTUxaWRldXNXWE5HazRjUEloUHAwNXFKUkwzYnR2RzQ5T21NWEQ0Y01WNmNzZlo1ZlBuQ2VyUlF4SHNGTmk5TzMwR0R1UjBhQ2lkZ29MbzZPOVAwdlhyQUhScytONFVGeFlTZC9teUlraWtPZG81T0NqK3IrN2MzNGlQUnlxVjR1anNySFo1Y2NFL1I2bWlwZWdkWFhyMDZOR2pSNDhlUFJvd05qWlNaSUtwUXlxVlVsQlVSbjVCQ1NWbDVSU1hsbE5TVmtsSmFYbkR2d3FLU3lzb0thMmdwS3lpeFFhaXBrZ2tVc29yUlpSWGl1NXJPM0lNREFTWW16MjRpT1pMRWZWWkc4NXU3WEgzYnAxK2VHRFAvcHdKM2NPTjJLZ0g2dWd5TlRNbnNHZC9ZczZmSkNFbVVzblJKYWU4cElqZEcxZFNVeVhDMHNhV2l0SVNyZHNNRGhsRHpQbVQ1R1Zua0pOeFMyM21VMnprS1dReUdUWjJEZ1EwY3ZvMHpxd0NzTEpwaDFRcUlTczloYXowRks1ZFBzZUN0NzdFeUZpMVJweXU0NHkvZEJhQWJ2MUN1QjRieGNZZlBrSWlFVFA4OGVtTWYzcWVSdU9vUUNEZ3llY1c0OW5SbjkwYlZuRHE0RzlZV3RzeWROeTl5RjFIVncvZS9HcTkydlhQSHR0THpQbVRtRmxZMG1mSWFMVjkydnNFa0p3UXl3Y3ZUY05RYUlTRmxUWC8vVjV6RFFwdG1KbWJVU0VTTWZ5cGwxdTFmbXM1dGZ1SGg3by9nSGxMbDFLUW04dHZ2LzZxTUVSbHBLVWhrOGtJNk5LRmVVdVhZdDRva3QvSnhRV0hocGRvSzJ0cjh1L2V4YUloT2xVaUZyTjc2MWFpSXlPUnlXUjA2OTJiS2M4OXA5RlEwaGdMS3l0ZWVQVlZUaDg3eHZFREI0aUtpT0J5WkNSdmZmb3BWalkyQ0FRQ1NvcUx5YzZvZCtBYUNBUUs0L3JOYTljVVJxTWJjWEVhOTlFU3cxS1hYcjNZdm5ZdDMzLzhNV01tVGVMS3hZdWtwYVppWlczTlU4OCtTL0NnUVZybHZPNG5vMHNUNnVUSWRLM2YwWmo0bUJoQ05SU2RieFV5R1Y2K3ZnL2t1cmNFZWYvS2N2V1oxZjFDUW5CMnE1ZmViVHhYQ1lWQ3V2YnF4YVZ6NTRpUGlXSDR1SEdLWmRldlhFRXNGdE03T0ZoRi9xZ3BaMCtlcEVva1l0allzVXJmTlF0TFM4Wk5uc3o2RlN1SWlZcFM2K2pTTkxhbWhJd2VqYm1GaFVhSHJwT0xDNk1tVEtCNzM3NXFKVVU5T3gvRy9QSUFBQ0FBU1VSQlZIUmdSSU5FbEtidmlFd3FiWkdqUy80N3FCS0oyUHJMTDBpbFVvWGNYWGhvYUpzNHVyTHUzT0c3ano3Q3hkMGRuNEFBckcxc2NQZnlZcW1XR2lYTFAvdE03WGZvOHZuejdONjZGV05qWStZc1hFaEJiaTYrQVFGcWovbm8zcjI0dDIvUDFObXoyYjFsQzZ1Ky9KTFppeGFwTllJK0tCN2xZL2YyOWVYNWwxOW05OWF0eEVkSHMrVHR0NVVDRk9UT0JtM1pHUDFEUW5oTWc1U2V5cGozN0NFcUlrS3A3VkdkNzhSMWRjVEh4Q2o5ZmlZL281d3h2MmZyVmpwMTZhSXdyc3ZiNURpNXVpcXlVMDRjUEtoMlRHVWxKZXplc2dWSEZ4Yzh2YjJKaVlyaXAvLzdQOXpidCtlNWhRdFZaQVoxUlc1dzF5U2QyaFFYTjJWWjlDcVJpQnR4Y2NSRVJaR1NtSWhBSUtCOWh3NWtaV1NRbTUzTnlpKytvRnVmUHZnRkJPRHQ2NnN5UDdzMlpFVVhGeFlxTXJBYlo5c2wzN2pScXVPU1NDUWtYNytPWjRjT1dyTWNqKzdkeTVXTEYrbld1N2RDbHEvM2dBRWNQM0NBMEgzNzZOS3pwMExTVGs1YjNlT0xDd3M1ZnZBZ3ZnRUJLbGx0Umkyc3NhYnBYdENXMG9YYWFJczVSTTdac0RCcWEyb0lIalNJQWNPR0tTMEw2TktGWVk4OXh2RURCemdiRnFaMm51czNaQWlEUmlpcmhRUjI3ODdRTVdNSU8zU0lDMmZPS1AwV0owMmZUdXJObS95MmZqMnZ2UGNlMTJKamNYQjJWamgwYjE2N3h1SGR1M0h4OEtDVGhteEhUV2dMZE5pN2ZidmFkZ01EQXl5dHJmOVM5Y3orS3VqUGlCNDlldlRvMGFOSFR5c3hNRERBeWNFV0p3ZmJadnRLWlRJcUtrV1VsRlpRMnVBQUt5NnRvS3lpZ2lwUkRWWFZOWWlxYWhCVjExQlZWVjMvVjFTRHFMcWFxcXBhUk5YVlNDUi9mWm1DdXRvYThySXp1SHp1QkdkRDkyQnBaY016aTk5dWRUYU90MThnWjBMM2tKYmN1cGZZbHVEWndaK1k4eWZKeVZCZmorMzAwVDl3YTkrUloxOTZCMHRyV3lyTFM3VnV6emV3SjdiMmpwUVU1aE1iR2E3VzBSVnovaVFBZlllT1ZSZ1lwVklwRzMvNGlNemJ5WGgwOEdQR2kyL2c0dUVOd08yYjE5aTA0aFBTa3E5ejVQZGZtZlRNd2xhUDA4cTIzbkI2SmZJVVE4ZE54UytvSjMySFBVYTM0Q0Y4ODlZTHRITnlaZDZ5ajFUV2E3ek1KNkE3Vnk2RUt6bTV0RkZWV2NIWjQvc2FuR1V2WVdHbDN2ZzlkZDdMN051eWh0eXNPd0Q0ZE5hOXZwczZCQUtZTzMxYzh4M2JnQTIvSFhrbysybEtYazRPa2VIaDNJaUxvNk8vUDAvUG5jc1g3N3lEdWJrNXQ1T1RDZDIzajRDdVhYRjJkYVdpdkp5TFo4NFFIUm1KcmIwOTArYk00ZnlwVTZ6KyttdnNuWnpvM0xVcll5Wk5vcWE2V2lHenBzNmdydzJCUU1Dd3NXUHAyck1uQjNmdHd0N1JVY240ZDZXUlVlWEluajEwOFBOajBJZ1JiRnE5R25FejJWT05hZXB3VWpmWCtBY0dzdlRkZDludzQ0OEtvOEhBNGNNWk4zbHlzdzRQUUtQRHFuUDM3b29NTVYwTHd3dUZRb3hOVEpRTTJ6S1pqSDA3ZHVEbDQwUFB2dXF6SE9Vcy8rd3pKU05RbFVoRWZtNnVUdnZXRlJjUGp3ZDIzWFZGbmtHblNSNVdYaGRESFQzNzl1WFN1WE5jaTQxVmNuVEpaUXZsTldPMEljODZDUjQwU0dXWlBKTXdxOEZScSt2WU5OVmErbjNqUnFYUFo4UENsR29USGQ2OVcyVWRaemMzbHIzL1BsNGQ2KzhyalEybDZ2YWpycTJwY2RNL0tJam5seTVGSWhhejVhZWZLR3FJR0pkbk9uNitlclhhOFRmZWg2T3pNNjkvcEhyZnFDd3Y1M0prZlUzSTI4bkpkTzdXalU1QlFkeEtTc0xlMFpISHAwN2xWbEtTeG0wL1BuVXFVSi9CMU5IZkgzRmRIZnQzN3VSQ1JBUzI3ZG94NzkvL0ppVXhrZjIvL1lhTm5aMlNnUkxxcytQQ2p4N0ZMekNRNTVjdXhjemNuTzFyMTdMMmh4K1krOUpMK0hYdXJHNjNiY0tqZE95NTJkbUVIejJxdkg1MnR0TG4zdjM3Yytuc1dUYXVXc1dTdDk1U3pLSFNCaU4xWThQcjNVYnJQcnRnQWVibTVwU1dhQThTa3RPdGQyOThPM2RXYk1QRXhPU1JtdThrRWdrcERRNllxSWdJb2lJaUdEeHlwT0pacjM5SWlOSzI5bXpkaW52NzlrcnRqUjFkenE2dUNrbERkWTR1cVZUS2psOS9SVlJaeVhNTEZ4TGQ4SjJiOHV5ei9MWmhBeXUvK09LaFpUSFdWRmVUblpIQnJhUWtVcE9TU0V0T1JpS1JZR1p1VHIrUUVBWU5INDVUdzdQSStWT25pSW1LSXVMWU1TS09IVU1nRU5ETzBSRm5WMWRzN096dzhQSlN6TmxYTGw1VTdPUEF6cDM0QlFZMlc0ZEpHNmszYjFKZFhhMTFHeWVQSENIODZGRTYrUGt4L1YvL1VyU2JtSm95ZU9SSWp1M2Z6Nld6WitrL3RMN1diVnZmNHlQRHd4RUlCRXg1N2ptK2ZQZGRwYjd2TGxuU291TjlHTktGYlQySGFDSzVJYU5LMC8yOFcrL2VIRDl3Z05zcEtXcVhxN3UzUTMwUVZkaWhReW8xNEV4TVRaazJadzYvZlBjZEcxZXRJajAxVlVrV3NlK1FJWndKQzJQZjl1Mjg5c0VIT2gxRG53RUQ2TnFybDBKbFFmNTdpSXFJb0txeWttbHo1dENyZjMrVjlXUXlHZkhSMFpoWldPRHA3ZDNzZnY1cDZCMWRldlRvMGFOSGp4NDlEd0VEZ1FCclN3dXNMUzNBdmVVdm1US1pqTG82TVZVMXRZaEUxVlJWMTFCVlZZdFlJa1lza1NLUlNKQklwSWdsWWlRU0dSS0pGSWxVZ2xqY3NFd3FSU0t1L3l0dTZMdGo5d2xFVlNLc3JhenUrL2pXZmZzL2JseTVaekFUQ28wWVBPWkpSajR4QzBzTnpneGRjSEpyRDBCZXpwMzdIbU56V0ZqWE95d3JOZFFUcTZtdVlzN1M5ekN6cUg4aDBlU2trU01RQ09nemVEUW45bTNqNm9VSXhqODlUMmw1YmxZNjJlbXBDQVFDK2c2OVYwUGhhbFE0dDVPdVlXWFRqZ1Z2ZnFuWUgwQ0hUbDJZUFBzbE5xMzRtS2hUaHhrLy9Ya1ZDVU5keHpscTBpeXVSWi9uMk83TjlCZ3duUGx2ZktwWWRqY3JIWWxVdlJSTTQyVzI5bzRNRzY5YmhDK0FtWVVsaTkvNWh0dEoxK2plYjZqR2Z2Wk9ibXFkYksyaFNsU0ZoWms1YzZiZmY1MEtYWG5ZenE2UzRtSldmUDQ1QmdJQms2WlBaK0R3NFFwSFFRZC9mN3IyNmtWcFNRbHhseTlqWkd6TXBsV3JFQWdFako4eWhmNGhJUmdLaGZRWk9KQ2toQVF1blQrUGs0c0xKcWFtUERsckZnTHFJOWRiaTMyRERGUmpDVGVaVE1iRnMyZHg5L0lpS3oyZHN0SlNEdXpjaWJXdExlOSs5WldLM051ZXJWdUpqNGxSS2lxdkRvbEVnbEFvNUdaQ0FuZHUzVkpaN3RlNU0vbTV1VWpFWWtxS2lqaDlURlhTRStwcnBHaHlTcWlqY1UwMFRiejgzLy9pNXVuSnlBa1RHRGxoZ3RLeXMyRmhwQ1FtNHVYajAyeXRqbytYTDFmNjNIZndZUG9PSHF6eldIV2hvcno4Z1Z6M2xsRGNVTnZLcmwwN3RjdHROYlJEdlpTUXRhMHRtZW5wQ25tazZxb3FrcTVmcDUyRGcwNVpMRVg1K1FCOC9kNTdHdnVvcTRla2JXeFBxSkVubENNRElrSkRGZkpVZzBlT1ZJcDBiNHE1bHJvejhob2lZckdZNHdjT1lHdG5weEx4Zm1UUEh0dzhQWld5MWRvNU9DQ1JTTmkrYnAxSzVzRDlzRy9IRGk1RVJDaWk5ZnNQSGNya1diUDR2dzgvVkRHQTZzS1hQLzFFV1drcENiR3hlUHY0OE96Q2hWaFpXMk5uYjAvWTRjTWMvdU1QT2dVRktSa2FqKzdaZzB3bVV4Z211L1RzeWV4Rml6aThlN2NpVytSQjhLZ2RlM1pHaGlMVFZoTmVQajZNbnpLRmc3Ly96czRORzNpMllhNlVCeWcwempMNTdzTVBXM3lNbXBBN1loK0YrUzR5UEp6UWZmc1VjbnZ1N2Rzejlza244ZXZjbVNOcUhOZHR3Y0dkTzBsTlRHVEUrUEYwOFBOVE9McTZCd2RqWVdYRnhsV3IrUEdMTDVpN1pBbmVQajRQWkF3eW1ZdzEzM3hEZW1xcTRseFlXbHZUbzI5ZmducjBJS0JMRjZYdnBxV1ZGV01tVFdMMHhJbmN1WDJibS9IeHBOeThTV1o2T29VTk5kcWVXN2hRc2UwTFo4NWdhR2lJUkNJaE16MmRDeEVSaXZwY3JTRytJZmdocUdkUHRjdVBIempBaVlNSGNXL2Zuam1MRnlOc2trRTFjUGh3VGg4N3hxa2pSd2dlTkFoRG9iRE43L0hkZXZmRzJkMWRTZXBPem94NTgxVGF0R0dtSVZPeHBLaUltd2tKT205SFhlMUpPVzA5aDJpaXFDR3pUOVA1Yk5kdy82d3NMMGNxbGFwazdkdG91RTliMjlhL0M2cTd2L3QwNnNUQVljTTRkK29VQmdZR1NuTGZCZ1lHakpzOG1jMXIxbkErUEp3aG8wWTFld3dHaG9hVWxaUnc1ZUpGRXE5ZDQzWlNFajM3OVdQWisrL3p4K2JON055d0FSbjFqa0dvbDA2T2pvd2tNanljb29JQ3ZEcDJmS0JCR284cWVrZVhIajE2OU9qUm8wZlBJNEJBSU1EWTJBaGpZeU5zckZvblBkS1VROGZQSTZxcWFoTkhsN1dkUGZaT2JvanJhcWtvSzBFc3J1UGNpZjNrNTJReVljWjhYRDA3dEdxN3R1M3FYMVRLaWx0WDE2d2xTQ1QxTDFpR2h1b2ZrWHYwRzZya2ROS0ZQa1BHY0dMZk5ncnpzc200ZFJQUGp2ZHFBTWl6dWZ5NzlNYk80Wjd6TS9wY2ZTVC9nSkVUMU83UHYwdDlzZTdhbW1xeTBsTHc4bFYreWRGMW5BYUdoa3lhdFlBMW4vK0hrL3UzTTNWZTY0MEZUYWtzTCtYQTlwOVYycDNkdk9nN2RDeWJWMzdLNXBXZnFsbFRHVk56Q3o3NWFjOTlqVVZVVllXNVdmTlpPNDh5dG5aMnpIL2xGVXhOVFRHM3RLU2lRZTd0djE5L0RVQjVXUmtHQmdiMDZOc1hxVlRLN01XTHNiS3h3Y0RBQUpIb25oU3FxNmNuTStiTlUwandXTGJCM0NDbmNhWlZmRXdNUlFVRmpKOHloYXowZEtZOCt5eTd0MjdsdC9YcldmYkJCeW9HSGFHT1JlVnJhMnN4TlRNaktTRkJLU05HSGRldlh1WDYxYXRxbDQyZU9KSFhtekhRMXRYVnNmelRUd25vMnBVSlU1clBhTFJ6Y0dqV2VSWjI2QkJoOG9Mek9qQmozcndXWnlEb3dvTzY3aTFCSHEzdDdhdGU5cmFwVEZUVGZmWUlEaWJpK0hHdXhjWXlaTlFvRXE1Y1FTSVcwNnQvZjUzR0pEZlMrZ1lFYU13cTA0U21zUTBjUGx6anZuWnQya1J0YlMxUS8zMVB1SEtGQmErOTFxcjZadkxhZEhkdTNlTDRnUU4wOFBkWHRNazVzbWNQem01dVN1MFNpWVNOcTFaeDg5bzErZzRad3Eya0pBcmFJSHVtTUM4UEZ3OFBKazZieHBwdnZsRmtLN3o0NnFzYWErdDg5dFpiREJnMmpPR1BxUTlRYU9mZ3dLSTMzc0RPd1VGeHZvMU5UQmo3eEJQczNyS0ZZd2NPS0J4K2lmSHhYTDk2bGU3QndZb01PSUJPWGJyZ0Z4aW9WYmIwZm5uVWpyMW52MzRxeHZNZDY5ZXJ5Sm9OSGptU0cvSHh4TWZFRUJrZXpvQmh3eFRCRlkwZEdibzRJY0tQSGlVbE1iSFp2czNOLzYzbFFjeDNOZFhWdUxpNzAzdkFBSFp0MmtRSFA3OFd5NW0xaExOaFladzdkWW9PZm42S3JLL0crQVlFc0dEWk10WXRYODdhNzc1ajFnc3ZxR1QrdFFVQ2dZQUJRNGRpWTJlSGw0OFBkVFUxaWpxQitYZnZObHNIeXRqRWhNQnUzUmorMkdQWXRtdEhjV0doWXB6eE1UR0t6OWV2WHVXNWhRdFovc2tuYkZ5MVNsSDM4OGN2djFUWnBxYjdycml1anJqb2FKemQzRlRxaVVrbEV2N1lzb1dMWjg3Zzd1WEZDNis4b2xiYTBNemNuTDZEQjNQbXhBa3VSMGF5ZThzV3JjZlgybnU4aDRhc25iYTYvOStJaTlNcUZkMFMybm9PMFlTc1FRWlVvOHk2L0s5QW9MYVBnWWIxNVBkaFRjNjJQb01HY2U3VUtZUkdSb29NTkRsQlBYcmc1dW5KeWNPSDZUOTBxTVp0cENRbWNuVFBIdTVtWjFOWFc0dTFyUzI5K3ZkbnlyUFBJaFFLT2JCeko5ZXZYc1hGM1ozZG16ZFRXMTFOU21JaU4rTGpNVFEwSkxCN2Q1NmNPUk8vd0VDMTIvK25vM2QwNmRHalI0OGVQWHIwL0VPeE1EZWp2THdDRnlmMU5jaGF3clJHVGhLcFJFSjZ5ZzJPNzkxQ1l0d2xidDJNWjhuL3ZzUE5xK1VScE1hbXBrQzlVMGYrc3Z5Z0tDbXNqK0MzYWFjYU5Rbmc1dFh5T21NT3ptNTQrd2VSbHBUQWxRdW5GWTR1bVV4R2JJT2pxLytJOFVyclpONnVsekNLRER0STlGbnR4dnJ5VXRYaTFDMFpwMjlnRHh4YzNMbDZJWUlwLzNwWjZmemV6N2tXVlpSeit2QXVsZmJPUGZyUmQraFliT3djS0MwdW9KMkRNNFlhWGdUemN6TGI1SHFYbFpkallkRjh2WTFISGErT0hWdVVoYVNKbDk1OGsvWWRWV1UyMndxcFZNcUpnd2ZwM0syYndvZ3ZGQXFaczNneDBaR1J0SE53VU5UZ2tGTmJVd09nMGk0UUNCVFpNektaaktyS1NweGNYWm40OU5OTWZQcHB0ZnYvNXIzM3lNL05WU3MxdU9Lenp4UTFWSnFMdWs1TFNVRW1rK0ViRU5Cc1h6bE5hN0xVVkZWeGRPOWVoWkZhblVNbDRjb1ZraElTNkROd0lKNGRsQU1HbW43K3UxQmRYYzM1Qmxta1BocmtoWnFqWjc5K1NvNnV1TXVYRVFnRTlCNHdRS2Yxcld4c0tDNHNaT3JzMmExeU51bEtiVTBOdi8zNks0blhydkg4MHFYODlPMjM5Qmt3Z095TURGWi85UlZ6bHl6QnpkT3pWZHVXeXk4MnJtV2pEVU5EUTBRVkZZU01IczM0S1ZQNFZrdmRrSll3N3FtbmNIRjNWNW5QTFJza3RNSkRRd2svZXBSM3YveFNVVnNRNnFYcWJOVFVKcFBqb0VhQ3JlL2d3Y1JldU1EcDBGQzhPbmJFdlgxN2Z0KzBDUXNyS3lhcG1STWVwSk1ML3I3SExoQUltRFo3TnQ5OTlCRzVPVGxBdmZNZlVEcU94dGtHUlFVRnJGdStuSWxQUDYwa0ZTZlBQUG83WlNhRWpCbWpjQ0x2MnJSSmJSOWRhemcxeDRXSUNBNysvanYyam83TVhyUkk0M1gxOFBibXhXWExXUHY5OTJ4ZXM0YW41ODU5SUlFU1BmcjJwVWVEUE4vdXJWdTUwS1RPbWk3MEN3bmhxV2VlVVdRY3lwOGIybmZzaUl1N085ZXZYc1hTeW9wWkw3N0l1Wk1uc1duSXdna1pQVm94WHlkY3VVSktZcUpTSnUyK0hUc1UvNit1cnFaenQyNEtLZHJHUkVkR0lwVks4UTBJWVBhaVJaZzB2SXVvWTlDSUVVU0doMU5lV3ZyUTcvSGFKQVRWb2U2NXg5WERnODdkdXFsSWFjWkZSK1BWc2FQYWVTZ3FJdUsrSFdPNnppR2FzTGExcGFpZ2dJSzhQTnFyT1U5eTZWMGJPenUxN3hMVlZWVnFwYXZsOVZqdE5id2JILzdqRHd3TURLaXJyV1hiTDcrdzhJMDNGQUVIQW9GQThleXBMU3V0ZlljT0NJMk1HREJzR0lIZHV1SHQ2MHRsZVRublRwN2s3TW1UQ0lWQ25sMndBRGRQVDc3KzMvL1kvOXR2K0hYdWpBQVlOV0VDUThlTzFYNXkvdUhvSFYxNjlPalJvMGVQSGozL1VOeGRIY2pNeXNiUHAyMk4yZ2FHaG5UbzFJVVgvdk01UDM2eWpMU2tCQTd1K0lVWDMveWk1UnRycEhyMUlKMWNBTGVUcmdIUXZsSFdWV05NelRRWHF0Wkc4SkF4cENVbGNQWENhUjZmOFFJQ2dZRDA1T3NVRmVSaVpXTkhZRTlsL1hXUnFBS1FPN0ZVSFZtTkVkZlYzdmM0dmYwQ3VYem1PS1ZGQmRqYU95SVcxNzlvR2hxMnJNaDFZeHhkUFhqenEvVWFsLy83L2UvNTlOWG5HRFQ2Q1lhT242cXlQTzdpR1RhdCtKaXVmVnBuNUc1TVpsWTI3cTdxblpkL056NzQ3anV0eXlPT0grZms0Y05hKzJrejZMUUZaMCtjSURjN202blBQYWRVcThYY3drSWg5ZkpGbzlvV2pXbmFibXhpb3BENUtTMHBRU0tSYUpWNzAwWjhUQXlaNmVsTWFpSXYxNXp6OE1ET25Sell1VlBqOHNFalJ5b01INDBOU1RLWmpFMnJWeU9WU3BrNmV6WmRlL1ZTV1RjelBaMUR1M2JoNnVIQlU4ODg4NDhvT2w1WFY4ZjJYMzZob3F5TWJuMzZ0RnBpeTgzVEV5ZFhWOUpUVThuUHpTWDV4ZzA2K1BtcGxYOVNoNWVQRDhXRmhkeUlpOU9ZaVhXL0ZCVVVzSEhWS2dyeThwaTljS0hDSVNVME1tTHVraVg4OU0wM3JQcnFLeVpObjk1aXViYmFtaG91bmoyTDBNaUlMaHBrdWRReDk2V1hGRTZZdHFJNWFjQ2NCcG1ycHNaTmtVaWtrZ0ZpYkdxcU1HcXJReUFRTU9QNTUxbngyV2RzKytVWGJPenNFRlZVOEs4bFM5cjh1SFRoNzN6c2R2YjJ2UDdoaHdxcEwzbEFnaVlENzVXTEZ5bkl6Y1ZZZ3hFN1NvdERKS0JMRjYxeXBYODFkSEVpTnMwYS91Yjk5K2tmRXNMZ2tTT1YyclNSZk9NR2U3WnR3OUxhbW5sTGwySnVvVjN4d2RYRGd4ZGZlNDNOcTFmajFyNTlzMk5zSzVxcjc5ZVl0eGN0VW1rN2QvSWt1ZG5aUEx0Z2daSXNucmVQRDk0K1BoVGs1UkV5ZWpTRFJveFFmRStLQ3d0SlNVeFVtcitMQ3dzVnppTkxLeXVWektQVUJzbFdxVlJLM3lGRGVITEdETFgzM2VycWF0WjgvVFVqSjB5Z2E2OWV2UDM1NXlxL3NZZDVqNS95M0hOYWwxKzVlSkhVbXplVjJzUjFkWVFkT3NRekw3NklvN016WVljUDA3NURCL3c2ZDZhOHJJeXdRNGN3TVRGaC9xdXZxdFIxRy92RUU5aTFhOGZSdlh0NXJDR2JyalcwZEE1cGpHOUFBQmZQbmlYNi9IbTFqaTU1VFU1Tm1aUUpWNjZvU1BvQ0NzZXN1dlVpdzhOSnZuRkQ4YXg2NXNRSmp1N2RxNVRWcjB0Z2liR0pDUXRmZjcyK2psOWlJdHZYcmVOYWJDd3lxWlRnUVlNWSs4UVRGQlVXc3ZiNzc1SEpaSmlabXpOdjZWTDI3ZGhCZUdnb2ZRWU5lbUFacm44SC92NVB5bnIwNk5HalI0OGVQWHJVMHQ3TmlUdVpXUTlzK3dLQmdGNERSNUNXbE1EdEpOMjEzeHRUVTEwdnEyYlNTaWVUcmhUbTVaQ1NFQXRBai83RDFQWnByYU90ZTcraDdOMjhpcExDZk5LVHIrUHRINlNRTGV3elpJeUtWS0tKaVJsVm9ncW12L0Fhd1NFdGo5cHI2VGpOTGVwbGU2cXJLZ0ZIcWlyckhXMFAwdUZoYSsrRVQrZnVuRHI0RzhFaFl6QzN2R2NnS0M4dFlzK21IekUyTVdYTVpPMHY3N3B3SnpPTDltNzNuN1g0S0NDWDFrbEpUR1R2dG0zTVhiSUVoMFpScVhJSndJb3k5WFhvakUxTTFNcnp0Q1hGUlVWMDdkV0w5aDA3RWg4VG83YlBvamZlVVBvY2R1Z1FTZGV2cTdRTEdoa1Q3elpFNGJxNHU3ZDRURktwbE5DOWV4RUtoV29MeGZjWk9KQmhEUkcwdGJXMUxQLzBVMFpQbktpb2I1UjM5eTZiVnE5bTJwdzVTdkpnMm95VXQyN2VWTlFSMjdOdEc5ZXZYcVZ6dDI3NEJ3VmhhbXBLVWtJQzI5YXV4ZGpFaE9jV0x2emJPN2trRWdrM3IxMGpkTzllN21abjQrbnR6ZFJtakhmTjBiTnZYMEwzN2VQNC92MUlKQktkczdrQUJnd2J4dFZMbHppNmR5LzJqbzUwYXBTQlVsTmRUVlJFQkYxNjlteTFZelU2S29yOU8zWWdFQWg0ZnVsU0ZlT1loYVVsQzE1N2pmVXJWL0xINXMxY2k0bmhpWmt6ZGQ3ZndkOS9wN3lzakVFalJqUnIvRzdNdzNZR3lXUXliaVVuNCt6bXByTHM0cGt6WER4elJxa3RzSHQzNWl4ZXJIV2J0bloyakpvd2diM2J0MU9RbDBmMzRHRDgyMGcyN201Mk5vbHhjWGo1K09oVTYwMGJqOXF4cThPNmtlT3Rwc0ZJcmM2UkphNnJJL0wwYVV4TlRUWEtrZTdadWxYamZ1YSs5TklqNWVqU0JYV1p3T2FXbGpwbkNFTzlzWC9FK1BIMENBNVd1dGRydzluVmxXVWZmUERBc3hrYmM3Lzd1cFdVaEllWEYxMTY5bFJiLzhuQnlZa0pVMVdEcHBxaXFVOXRUUTJIZCs4bTZ2UnBvTDR1MXBSbm45VzRuZkxTVW5JeU04bTZjNGV1dlhxcG5UY2Y1ajIrdVVDSTdJd01GVWRYd3RXcm5EeHlCTGYyN1hGMGR1Yll2bjBNSGprU3Y4NmRzYksyWnY3TEwvUHpkOS94MDdmZnN1QzExeFRPcmt2bnpoSFVvd2U1T1RtY0RRdkQzTnlja0RGaldqMTJYZWVRcGd3ZU5Zcm9xQ2d1bkRtRHE0Y0gvVUpDRk84L1NRa0puRHA2RkNNakkwSkdqMWE3L3VIZHUybm42S2h3YUVtbFVrNGVQc3oxcTFjeE5UTlRjWUpscEtWeGNOY3U3T3p0R1QxeElnYUdodHlJaStQTThlUDRkdXFrOUl6UUhPV2xwUnpjdFl1YjE2NVJKUkpoYW1wS3Z5RkRHREpxRkJhV2xvUWRPc1NaRXlkd2RuTmozT1RKSE5temg3S1NFa1pQbkVoY2REUTcxcTFqN3BJbFdpV2MvOG44dlorVzllalJvMGVQSGoxNjlHakUwOE9aeTNIYUN3YmZMd0pCL2N0dGExL2dpZ3ZyaTFIYjJqMjRqQnlwVk1xdTlUOGdsVXB4OS9hbGM0KzJsWEl4TlRPbmE1OUJ4SncvU1d4VU9KNCtuYmh5NFRRQ2dZQit3OGFwOUhkMGRlZE82azN1WnFhMTZUZzBrWldlQ3R4emVCWGwxMHVJMkxScm5RRlhWMFpPbXNGUFg3ekY3K3UrWi9iUy95RVFDS2lwcnVMWDd6Nmd2TFNJSjU5YmpLMzkvVHVvN21SazBxZGI2NlMvSGxWcXFxdkp6ODFWRlBadWlpWUhqSDlRRU04dlhmb2doOGJnRVNQVXlzVTBwcWtoMUtLaGhvb21BeW5VRzhLYTY2T05VUk1ua24vM3JscW5nTG1GaGNMNEtJODR0clMyVnJUSjVYWnM3T3gwTmxMNkJBVHczNisvSmowMWxZUXJWMGk0Y29XWXFDZ01EUTF4OWZRa0t6MGRLeHNiNXIveVNxdWRLWDlsTnExZWpjREFBSmxVaWtna0lpOG5oN3JhV2dRQ0FYMkhER0hTMDAvckpGK2tqUjROanE2RXExY3hOakdoVysvZU9xL3I3ZVBEeUFrVE9ISHdJT3RYcktDZGd3UHRIQnlvcnFyaWJsWVdZckdZemwyN3RuaE1wU1VsN04reGcydXhzVGk2dURCbjhXS1ZhSGs1RmxaV0xIejlkZlpzM1VwMFpDVGZ2djgrZlljTVlkallzVXBHZjdreFZkendQWXc0ZG93TFo4NWc3K2pJbUVtVFdqekdoMGxLWWlKbEpTV0lLaXBJUzBsUit2ME9HenVXY1U4OTFhTHRGUmNXY3VMZ1FhSWpJekV5TnNiYXhvYXJseTVSV1Y3T3VLZWVVaXRUMWhKaUlpTTVmZXdZODlwZ25uelVqcjA1S2h0cVF4cXBtZDlQSGpsQ1dVTUc3L0g5K3hVMWxScWpUbFpOanlyeWV4RFVCemExNWpmZUVzZVRmRjU1bUk2eHB2UVBDY0hTMnZxQktEdkV4OFJ3K0k4L0tDb293TlhEZzV6TVRFeWJDZmlSWjFzMnJlM1ZtTC82UGY1Q1JBU1dWbFlhYTdWNWVIc3paOUVpZnR1d2djcUtDaHlkblNrdkxXWFhwazJrM3J6SjAzUG5rbi8zcnNKaDFKTE1ZVTFvbTBPYTR1enF5bFBQUE1NZm16ZXpaOXMyVGgwNWdyMnpNMlVsSmVUZnZZdWhvU0V6NXMxVEsvTUswQ000bVBYTGwrUGs2b3FWdFRWNU9UbVVsNVVoRkFxWk1XK2VrZ091SUMrUFgxZXVSQ3FSTVBQNTV4V0JnTlBtekdITk45L3crNlpOdlBuSkoycWZXZVQxUGh0amFXMU5hWEV4N1R0MnBIdHdNRjE3OWtRcWxSSVZFVUhFc1dPSUtpdnBQM1FvRTZaT1ZXUVpWb2xFT0x1NU1XUGVQTll2WDg3bU5XdVV4cUxuSG5wSGx4NDlldlRvMGFOSHp6K1VRSDl2ZnQxeDdMNjJJUmJYSVJTcWw1aVF5V1JjaVFvSHdOdTNkUVZ6NzJhbUErRHMvbUFNTk5WVkluYjgvRFhKQ1RHWW1Kb3hjOEYvSHNpTGRIRElHR0xPbnlUKzBoazY5K2lMcUtLc3ZqNldzMm9rZDBEM3Z0eEp2Y25sc3ljWU1YRUdGbFkyYXJlcDdkdzN4KzZOSzhqTHpxQ3l2SXljakZ1NGVuYkUycTYrcmtIR3JYcUhnY3Q5bkhPcFJFTG03V1NLQzNNcEtjaWpxRENQb3J3Y2l2THY0aGZVazBuUExNUXZxQmRkK2d3aS92Slo5bS83aVJHUFQyZkQ5eDl3SnpXUjd2MkdNbmhNNitWUUdoT1hjSjA1VTBPYTcvZ1A0czgwS0dxcWUzQS95R1F5NG1OaU1EVXowN2tlVVdNTURBem9FUnpjNXVOcURvRkFnTGV2TCswN2RpU3dlM2VPN3QxTFdrb0ttV2xwQUpTVmxMQmozVG9DdTNjbnNGczMzQit3b2ZwaGtuempCbEIvRGt4TVRIQnlkY1duVXllQ0J3N0VTWXZ4c0NXMGMzREF5OGVIOU5SVWVnOFkwS3lEdFNtakowN0V6ZE9UY3lkUGtuWG5EaVZGUlZoWVdSSFF0U3Y5aGd4cDBUakZZakVSeDQ5ejZzZ1JhbXRxNkQxZ0FFL09uTm5zbUl5TWpIaDY3bHc2ZGVuQ3ZoMDdpQXdQNTBKRUJGMTc5MmI2di81RjhvMGJiUG5wSndRQ0FkR1JrWFR3ODZONzM3NWNqNHRqMnV6Wm1KbzluUHFFR1EzZldVRUxqT0V5bVl4aisvZGpZbXBLUjM5LzF2N3dBeE9mZnJyRk1vMHltWXpieWNsRVJVUndMU1lHaVVTQ1grZk9QRGxyRmphMnRoemJ2NSt6WVdHcytPd3pPdmo1MFdmZ1FJSjY5R2hWOW1wYWFpcW1wcWI0ZGxJdmNkeVNNZjhWanozMndnVmlMMXhvMVRIZFRLalAzTGRxa3QyU2ZPTUdwNDRjd2N2SGg2RHUzVG04ZXplNU9UbU1tenk1UmRsTGV1b2RBZXRYckFEZ2Vsd2NPWm1aemNwanRnU0pXSXlCb2FIU2MzQjBWQlJRbjIzMlo5R1NiQmxkS1NzcFllc3Z2NUNXa29LaFVNaW94eDlueFBqeGZMUnNHYmVUazZrb0w4ZXlkWS9qM2dBQUZyRkpSRUZVSWNpbU1hTEtTczZmT2dYVVM5eHE0Njk2ajVkbmVJMFlQMTRwSzBnaWtTajE4d2tJNE0xUFBsRUVLNmFsMWdmR2VYYm9nSUdCQVRQbnorZUhUejdoMEs1ZGlzQ1B0cDVER2p1S21tWXc5Ums0RUJjM044SkRRN21kbkV4YWNqTG1GaGIwQ0E1bTJHT1BhZjF0UEQ1dEdpNGVIa1NHaDVPV21vcVptUm5kK3ZSaDVQanhTc29BZDdPeldmdmRkMVNXbHpONTFpeWxhKzd0NjhzVE0yYlF3ZDlmclpPcnRMaVlrcUlpaFpxQ0hJRkF3TUxYWDBjbWs1R1drc0tCblR1NWN1a1N0VFUxK0FRRU1MNVJZRUpKVVJHQTRsbkJyM05ucHMyWncrOGJOL0ovSDM3SXVNbVQ2ZGFuejUvcWlQNnJvWGQwNmRHalI0OGVQWHIwL0VQeGNIVkVLcTRqS3pzSGQ3ZldHUmJERC8xT2NXRWVBNFpQd04zYlYvRnluSDgzazhPL3JTZjF4bFVFQWdHam5walZxdTJuTlVnZWV2dTF6bEdtaWJ6c0RCSmlJemtUdW9leTRrTE1MQ3laOStwSHVIaDR0K2wrNVBnRzlzVFczcEdTd256T245Z1BRUC9oNDlYMkhUaHFFdWVPNzZleXZKUTFuNy9KbExuL3hzc3ZFSUZBZ0V3bUkrTldFbWVQN2FGRHA2NE1HREdoVmVPeHMzZmkvSWtEQUhoMjhHZjZpNjhybGwyUHJUZHFlUHUzVE81bzk4WVZKRVRYRjVVdnpNdmgrL2RlVWxvdUZCcGg2K0NrbENrMlplNVNNbThuY2Vib2JpNmNPa3h0VFRXK2dkMlowV2c4OTBObVZqWXlxZmdmVWFPcmNUMFhlZVI4Y1VFQmhvMWVma1VWRlNwOU5XSHY1UFRRWDV4akwxeGd4M3JOdGQwMDFjdWE5Y0lMRkJVVU1IRDRjQlZEU0pWSVJIVlZGVmJXMWxSVVZGQmFVcUpUL1lmV0lKUEpFRlZXWW1wbVJsRitQcUFxSlNxcXJLU2txSWpDL0h6dVptV1JtWjVPV25JeTFkWFZHSnVZRUR4b0VJTkhqVUpjVjhmVlM1ZTRldmt5Snc0ZTVNVEJnOWpZMlJIWXZUdGRldmJFTnlEZ2dSekRnK1orbmF3dFhYL3hmLzV6WDlzTTZ0R0RvQjQ5ZE5xWHR1MVVpMFNjT1g0Y0UxTlRac3licC9NMjVYVHYwd2Yvd0VEQ0RoMGlNandjYng4ZmJzVEZzZlhubjdHeXRtYnVraVhzM2I2ZG5SczI0TjYrUFFGZHVwQnk4eVozYnQvR1VDaEVLQlJpWUdpSW9hRWhVb21FMllzV0lSR0xpWW1LUWlLUklLNnJ3OFRVbEY3OSt6YzdGcGxNeGtldnZZYlF5QWloVUloQUlLQzRzQkJBclh4YVJWa1pwbVptVkZaV0F2Y3l2RThjUE1pZFc3ZDRjdVpNZ2djUFp1ZUdEZXplc29WVFI0NEE5UWJHK0pnWXhiMVBYRmRIWFYwZFFkMjdZMnhxeXUya0pCTGo0N2wyNVFxbHhmWDFMSDBDQWhqKzJHUDRkZTZzMlArRXFWUHBGeExDeWNPSHVYTHhJcmVUay9sajgyWThPM1NnZzY4dkh0N2VkT25aczlrZ0Y3RllURlo2T2wxNjl0UTVTLzFSTzNZblYxY0NtamdWRXE5ZEl5OG5SL0ZaS3BXeWZkMDZqSTJOTVRJMnhrQWdJRDh2ajZTRUJJeE5UUEJwNUFSTXZuR0RUYXRYWTI1aHdjem5uOGZPM2g2QlFNRFJmZnU0ZnZVcXJoNGVWSWxFaW5OaVlHaUkvQ3JJWkRLa1VpbFNxUlNKV0l4VUptUGM1TW1QaEVHM1NpVEN5TWlJOGdhWllIWGZMWFgzczVPSEQzUHk4R0cxMnl4dXFObFRWRkRBdERsekNBOE5aY1hubnpOZzZGQzY5ZW1EazR1TGtnTno2dXpaVEowOVcya2JVcWtVaVVSU2Z6NmxVcFVNNXRpTEY5bTlaUXRtRmhhWW1KcFNWMXVyZUo1by9MMXFLYzNWdXZ3enNMS3h3ZExLaXM3ZHVqRngyalJGRUU3MzRHQXVuRG5EeDY5cmZ3N3QwYmV2MnBxUGY4WTl2cVhuOS9MNTh4Z0toVXIxeTZ4dGJia1JGMGZucmwwVldmUUtaREpLaW9zNXVtY1BBb0ZBSWZkblptN08zQ1ZMc0xDd1VNeHRiVDJIVkZkVkFmV09Iblh6cm9lM044KzI0UGdiMzZjSERSL09vR1pxY0diY3ZrMTVXUmtqeG8yai85Q2hLc3ViU2h4Kzl0WmJRSDJRU21seE1XS3hXQ1VBS3lzOW5hZ3paN2dSRjBkNWFTbUdRaUZkZXZTZ3o2QkJ1SGw0WUdwdWpsUXFKVE05bmZEUVVHenQ3TEN6dDFlczM2dC9mNnh0YmRuNTY2OXNYN2VPelBSMEhwODJUZWR6OEhkSDcralNvMGVQSGoxNjlPajVoeUlRQ09qVnpaL29LM0d0ZG5SSkpSSXVuRHJNaFZPSE1UWXh4Y0xLaHBycUtrUVY5Uy8zeGlhbVBEMS9XWXVkSmxCdjVMaCtwZDdwRXRpcmVlT2JKdlp0V2MyUjN6Y0FJQmJYSXFvb3A2NzJudlJMNXg3OWVHck9FdXdjMU10YnRBVUNnWUErZzBkell0ODJFcTlld3R6U21pNTlCcW50YTJsbHcreWwvK1BYNzk0bkorTVdLejkrRlZNemM4d3NyS2dzTDZXMnBob0EvNjY2eTNBMVpkaUVweGt3Y2lKQ29SQ2gwYjBveEtMOHU2UmN2NEtaaFNVZEExb215MlZoYVkzY1FtVm1ZVW5JMktkbzUrU0t2Wk1yOWs0dVdGcmJxUmg3TEN5dDhRdnF4YVdJVUdwcnFoRUlCSXlZT0JNajQ1WmxYbWdpNW1vY3ZicjVQNUFzdmI4YTZ1UUlOL3o0bzg1OW0vTGV0OTgrOUdMWFhqNCtUSnN6cDBYcnlHUXlqdXplamRESWlLRnE2a1RjemNwaXpUZmZLTFZwa3VwcEN6NS8rMjBsYWFuR1JkSWxFZ2xmdnZ1dXduQURZTy9vU05mZXZlblVwUXNCWGJvb1JRVjdlSGt4ZnNvVTBsSlNpTDE0a2Zqb2FDTER3ekUyTVhsa0hWMy9WQ3l0cmZuWGtpVTR1YmxoMmtxcElUTnpjeDZmTm8zaGp6MkdoWlVWcVRkdlltWnV6Z3V2dm9xaml3c0xsaTNqZkhnNE1WRlJuRHA2RktsVTJxTHREeHcrWENkSGwwQWd3TFpkTzZWYU9RWUdCbmo3K3ZLNG1obzR1elp2NWtaY25PS3pwN2YzLzdkMzUrRlYxV2Nld0wvM0psSDJvaUJiQUEwU0JCUlFsbHBBRkpGRkZIQkIwS0pXNjFqdE1sMnNWa2RyN2VKME9sMm1kcnEzMDVucWpEcDFiMTFhaTJ0cDFXN2FWa3Uxc2xnVUtoVndWRlNVaEdUK29PWUJFaVVnY0xueStUd1BmNURjM1BQZTNIUHZ5VDNmODN2ZnpKczdOM2ZlZW10R2pSM2JkS0p3enBsblp0VFlzZm5WdkhtcHI2dkxZNDg4a3NjZWVhVFp0b2VOSEprN2JyNDVQNXU3ZmtWNngwNmRNbTdpeEl3YU83YkZlVmZKK2dCdTl1bW5aK3J4eCtmQkJ4N0k3My85Nnl4WnRDaExGaTNLNlBIak0yVDQ4TTArN3FWTGxxUyt2ajc3YjBHTHJuSjc3TlY5K3phYlk3VDZoUmMyT2tsZExCYno5TktselM2WTJMTnIxeHc3WjA3VGNlUFA4K2ZuOHE5L1BXM2J0Y3NaSC9wUTA0bmFReWRQemdIRGgrZFhQLzk1Rmo3MldGNVpzeWJGWWpGMzNITExHLzR1Qit5L2YxbUVYRW55czdsem0wTExKQzJ1L2p6cGpETTJlejhiWHZpeGZObXlySHptbVJ4L3lpa1pPV1pNQmcwWmtoLzk0QWU1Nys2Nzg0dTc3a3F5Zmg4cEZvc2IvYzNUMk5qWUZCcHVhTmlvVVpsejVwa2JmYTE3cjE1cGJHek1peSs4MERUTHMwUEhqaGt5WWtTTHg5ZldtajU3ZHF0dmU4dTExMjcxZHJaRW9WREl5V2VkMVd5Zk9uYk9uTlRVMW1iRjMvN1dZdHU1WXJHWUh0WFZMVjZzVUtwai9Nek56TFA4L2E5L3ZkR01yaGtubnBpeEV5WnN0SEpxeWpISDVNWXJyMnhhTWRpU2lvcUtURDdtbUkwdWFPaXh5ZnZPdG53UFNkYnY5eTF0WjBjWk9XWk1LaW9xV25Wc1RKTE9lKzZaSnhjdlRtTmpZeW9xSzFOVFc5dnMrYW5hYmJjODlNQUQ2Vk5Ua3dsVHAyYllxRkZwMzZGRG52ckxYM0xwSnJOb0s2dXFjc3BaWnpYYlR2K0JBM1B1cHorZDM5NS9mdzRlTjI3ckgrQmJrS0FMQUdBWE5ucmsvcm4xcmw5a3hsRlR0dTduajVpV3hzYUdQUGJ3YjdOaStkSTgvK3lLN0xaN20xVHYzVDhEaG96STJJblR0M3JPMG9MNXY4dnp6NjdNUHJXRDA2WGIxbi9BV2YzOC95VlpmOFZ6c1ZoTTIvWWQwNnZ2dnVtMzN3RTVhUFRoNmJYM0c3Y2UyVlpHanB1Y08zOTBkUm9hR2pMeWtJbHYySFp3MzRGRGM5Ni9mRGYzL3ZpNlBQYndiL0xjcWhWWi9keXo2ZFI1ei9RNThPQ01IRGNwZzRhOWZhdHJLUlFLYWRPMmVldWluOTV3UlJvYUd2TDJ3NDVNUmNXV2ZWU1lNdk8wVEpsNVdzNDdkWEk2ZE9xY1NjZTkvaUR2SkZteThOSGM5TjlmejlJbkZxU2lvakxkZXZYSjAwODlrZi80d29VWlBtWkNEcDkrMHB0cW41Z2s5OHk3THpNbWJYMGdXRTVLMVk1dzM0RUR0N3I5Vkk5ZXZUTDVtR09hV2lLOU5nZHBTMVZXVnViRjFhczNtbHYwbW00OWV1U1FJNDVJWTBOREdwTzhyWFBuRnEvS2ZUMmp4bzVObnczQ3F0MTIzejJYZnZXckc3V2k2ZG03ZDlQWHBzK2VuZFhQUDU5ay9RbWZnUnZNY2Fxb3FNalJKNXlRK3JxNmRPdlpNNzM2OUdseEp0aUdDb1ZDYW1wclUxTmJtMk5PT2ltUHo1K2YvbS9peXZwdDVjMDg3N3VxdnYzNmJaUDdlZTFxKzMzMzJ5OGZ1T0NDcHBVSUZaV1ZHVGR4WXNaTm5KaUdob2E4c21aTjZ1dnExcS9nMkdBVngyc0toY0w2RStLRlFnckpSak5Ka21UYTdObDVkWU1UdGh2NjhNVVhONTFBVDk1NGZzK0kwYU96UjVjdXFhcXFTdTk5OXNtUTRjUHp4SUlGR1Q5bFNvNDg3cmlOYmxzN2FGRFR5cEdHaG9hc2ZmWFYxTmZWcGY3dkxiV0toVUoyYjlNbUU2ZE5TNkZZekg3Nzc1K2EydHBXWDh6UXNWT25qSjh5SmVPblRNbXpLMWRtd2FPUHR2b0U1cEtGQzFOWldkbHN0Y0liS2FmSGZ2NmxsN1k0NytXa004NW9Gc3FjKzZsUHBXN3QydFN0WFp0MTY5YWxzcXFxMlh0Wi80RURNM0xzMkl5Zk1xWFpES0k5dTNiTjFFMGVmMk5qWXhyV3JXdmFyemJjdjVMMTcvT2xzcVh2ZHpYOSsrZnBBdzVJb1ZoTW4zMzJ5Y2d4WTVxKzE2Rmp4K3pWdlhzT09uano4MkR2dXUyMnB2WjVnNFlPemF6VFRtdTZyL1lkTzJiT2U5NlRhYk5tNVM4TEYrYjU1NTdMMnJWcjA3QnUzZnAvbS96K1hudTlGd3VGRkNzcU1xU0ZtWVY5OXRrbm4vdld0NXFlaTBLeCtLYkN4YjQxTlZuNzZxczU1SWdqV3YwelM1Y3MyZWdDa1UxVlZsWnVjUnZhMTlQU1l5c1dpNjE2YmxxeXZZL3hFNmROUzcvYTJxYi9EeHd5Sk8wN2ROaHN5OU5PblR1blpvT2ZTOUxzTlRseXpKZ01Iallzenl4Zm5vWk5XaGdtNjQ4dm02NGEzTlMyZWcrcHE2dExWVlZWR2hzYk0rK09PNUprbTh3QTJ4cUZRcUhWeDRpa2Rhdkl1L1hzbVU5Kytjdk45dU5ldlh0bit1elpUYS9idHUzYVpjRGd3YzJPemEvWnZVMmJqSjB3b2RXMTdTb0s5Uzh0Ymg1UkF3Q3dTMWk3dGk0bm5IbEpydmpPTjlPMVMvT1R4S1gwM1M5Y21NY2ZlVENuZmZpU0RCbTVaWE1yYU5ubnp6OGpLNTVlbWkvOVQvUFpiUE1mdkQvZi84cW4wcVp0dTF6d3hlK240OXYyYVBFK3pqdDFjdmJxMlRzWGZLSGxGbk9iKy83U0p4YmtycHYvTjM5ODhMNDBOalptcjU2OTg4NnpMMGlmZmdNeTcvWWJjOGNQcjh3ckw2OXY4N1IzLzBFWk9tcGMrZzgrTUwzMjNuZUxWbWF0V0xVcTczN3ZQK2I2NzMwbVZWVTc3Z1RaRmRmY25zdXYrVW51dWZIZmQ5ZzJBUUNnM04xNTY2MzU4eC8vbUpkZmVpa3JuM2ttWGJwMXkwY3V2bmliQlp5VXA4cjIvVnIxSWRDS0xnQ0FYZGh1dTFWbC9KZ0RNL2Z1ZXpObjF2R2xMcWZKZ3ZrUDVmRkhIc3plL1FjTHVYYUFKUXNmemRYZi9ueVNaUG83ejNyZGtPdk5XUFBTaS9uZWx5N09rb1YvU3BLMGJkY2hoMCtibmNPbW50RFVkLyt3cVRNemF0emt6THY5aHZ6eW5oOW55Y0pIczJUaG94bDgwTUU1NDZPWGJ0SDI1dDUxYnc0YmZlQU9EYmtBQUlDdHMwZlhybmxtK2ZLa3NURkRSNHpJdEZtemhGeTBtazk5QUFDN3VHbVR4dVNTTDE2UkU0OC9KaFVWRmFVdUozVnJYODMxLy9YVlZGWldaZlo3UGxycWNuWUplM1R0bnQ0MUE5Szl1bThPUHZ5b3pkNzJiWHRzZVh1NXR1MDdwRmZmbXJ6dzNLcU1ubkIweGh3eFBXM2FOVy9wMHE1RHh4eDV3dW1aZE93cGVlemgzMlQrUS9kbnlzd3RtOXRVdjI1ZGJycmx0bHg2L3VsYlhDY0FBTERqalhqSE96SmlDOW9Gd29hMExnUUFJT2QvNXR1WmNQaWtIRDFsWXFsTHlWWGYvRngrOThBOU9lbXNqMlhrdUVtbExtZVg4ZG84aGkxcEQvaDY5NU8vRDBUZlZIMTlYU29xS3QvME5qYm50cC9la1h2dXZUT2YvOFI3dCt0MldxSjFJUUFBd0xiUjJ0YUZXejlWRUFDQXQ0eFRaMDNPVmRkZXY5R2crbEpvYUdqSTFObG41T0t2WENYazJzR0tGUlhiSklBcVZsUzg3dkR5eXNxcTdSNXlOVFEwNUtwcmI4aXBKMHpacnRzQkFBQmc1eURvQWdBZ1F3YjFTM1gzenJudWh6ZVh0STVpc1pnOXUzWlA1eTU3bGJRT3l0ZDFOOTJjNnU2ZGM4Q2dtbEtYQWdBQXdBNGc2QUlBSUVueXdYK1ltU3QvY0YxV3JucTIxS1hBVmxtNWFsV3V2T2E2ZlBETUUwcGRDZ0FBQUR0SVpha0xBQUJnNTFEZHMydU9QWEpzTHZ2R3QvUFpTeTRxZFRtd3hTNzd4bmR5M05SRFV0MmpTNmxMeVJYWDNGN3FFZ0FBQURaeTJvbEhscnFFN1VMUUJRQkFrNU5uVHNvSEx2eEticnIxeHpsdTJsR2xMZ2RhN2FaYmJzdnk1Y3Z5aVEvUEtuVXBTWkxMci9sSnFVc0FBQURZeUZzMTZDclV2N1M0c2RSRkFBQ3c4MWkyZkZVKytFK1g1VXVmdXpTMSsvWXJkVG13V1FzV0xjNTVGMzRpWC92WGMzYUsxVndBQUFDOGVaWHQreFZhY3pzenVnQUEyRWgxank3NXlObXpjdEduUDVzVksxZVZ1aHg0UXl0V3JzcUZuL3JuZk9Uc1dVSXVBQUNBWFpDZ0N3Q0FaZzRkUFN6SEh6VTI1MTUwU1ZhdmZySFU1VUNMVnE5K01SKzk2SkxNUFBxUUhEcDZXS25MQVFBQW9BUUVYUUFBdEdqMmpNTno4RUcxT2Zmam54UjJzZE5admZyRm5QdnhUMmIwUVFNeWU4YmhwUzRIQUFDQUVoRjBBUUR3dXM1NjE0d2NPS2h2M24vdUJkb1lzdE5Zc1hKVjNuL3VCVGx3VU4rODUxM1RTMTBPQUFBQUpTVG9BZ0RnZFJVTGhaeDkyb3djTldGRTNuZk94N0pnMGVKU2w4UXVic0dpeFhuZk9SL0wwUk5HNXV6VFpxUllhTlZzWWdBQUFONmlDdlV2TFc0c2RSRUFBT3o4NWozd2gxejJuV3Z6N2xOUHpuSFRqeTUxT2V5Q2JyejV0bHgrNWRVNTUreFpabklCQUFDOHhWVzI3OWVxS3hzRlhRQUF0TnF5cDFmbTAvOTJlWHIwcU00NUh6ZzdYYnQwS1hWSjdBSldybHFWeTc3eG5TeGZ2aXlmUE8vZHFlNWh2d01BQUhpckUzUUJBTEJkMU5YVjUrb2I3OHhOUC9sRlRqbHhWbVlkTnlQRm9vN1liSHNORFEyNTdxYWJjK1UxMStXNHFZZGt6dkVUVTFWVldlcXlBQUFBMkFFRVhRQUFiRmZMbmw2WnIvM25EVm4ydCtkeTh1eVptVEp4UWlvcktrcGRGbThCOWV2VzVhZDMzcDJycnIwaDFkMDc1NE5ubm1BVkZ3QUF3QzVHMEFVQXdBN3h5S09MYytYMWM3TmsyY29jTysyb1RENWlmUGJTMHBDdHNHTFZxc3k5Njk3Y2RNdHRxZW5UTGFmTW5Kd0RCdFdVdWl3QUFBQktRTkFGQU1BTzlmaWlwM0xySFEva1p3LzhQclg3OXMvaGg0N044R0ZEMDd1NlY2bExZeWUyZE5sZjg5QWZIczQ5OCs3TGdrVUxjOWpvQXpOdDB1Z00yTGRQcVVzREFBQ2doQVJkQUFDVXhOcTFkZm5sZzMvSy9iLzlZeDU2K1BFVWlwVVp1di9nOU8zVE8zMTdWNmQzZGE5MDZ0Z3g3ZHEyVGR0MmJWTlZhZWJTVzFsZGZYM1d2THdtTDY5Wmt4ZFdyODdTWlgvTmswdVg1Y21ubHViaCtYOUtZME45aGc4ZGtERWpEOGc3Umd6T2JydFZsYnBrQUFBQWRnS0NMZ0FBU3E2eHNUSExubDZaK1k4L2thWExuc21UZjMwbXk1NWVtWmRlV3BPWDE3eWFsMTlaay9yNmhsS1h5WFpVV1ZsTXV6WnQwNjd0N21uZnZtMnFlM1pOMzE3ZDBydTZXL1lmVUpQcW5sMVRLTFRxc3dzQUFBQzdFRUVYQUFBQUFBQUFaYW0xUVZkeGV4Y0NBQUFBQUFBQTI0T2dDd0FBQUFBQWdMSWs2QUlBQUFBQUFLQXNDYm9BQUFBQUFBQW9TNEl1QUFBQUFBQUF5cEtnQ3dBQUFBQUFnTElrNkFJQUFBQUFBS0FzQ2JvQUFBQUFBQUFvUzRJdUFBQUFBQUFBeXBLZ0N3QUFBQUFBZ0xJazZBSUFBQUFBQUtBc0Nib0FBQUFBQUFBb1M0SXVBQUFBQUFBQXlwS2dDd0FBQUFBQWdMSWs2QUlBQUFBQUFLQXNDYm9BQUFBQUFBQW9TNEl1QUFBQUFBQUF5cEtnQ3dBQUFBQUFnTElrNkFJQUFBQUFBS0FzQ2JvQUFBQUFBQUFvUzRJdUFBQUFBQUFBeXBLZ0N3QUFBQUFBZ0xJazZBSUFBQUFBQUtBc0Nib0FBQUFBQUFBb1M0SXVBQUFBQUFBQXlwS2dDd0FBQUFBQWdMSWs2QUlBQUFBQUFLQXNDYm9BQUFBQUFBQW9TNEl1QUFBQUFBQUF5cEtnQ3dBQUFBQUFnTElrNkFJQUFBQUFBS0FzQ2JvQUFBQUFBQUFvUzRJdUFBQUFBQUFBeXBLZ0N3QUFBQUFBZ0xJazZBSUFBQUFBQUtBc0Nib0FBQUFBQUFBb1M0SXVBQUFBQUFBQXlwS2dDd0FBQUFBQWdMSWs2QUlBQUFBQUFLQXNDYm9BQUFBQUFBQW9TNEl1QUFBQUFBQUF5cEtnQ3dBQUFBQUFnTElrNkFJQUFBQUFBQUFBQUFBQUFBQUFBQUFBQUFBQUFBQUFBQUFBQUFBQUFBQUFBQUFBQUFBQUFBQzJ6djhEOWdRVnM3alc1MmdBQUFBQVNVVk9SSzVDWUlJPSIsCiAgICJUeXBlIiA6ICJtaW5kIgp9Cg=="/>
    </extobj>
  </extobjs>
</s:customData>
</file>

<file path=customXml/itemProps234.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7147</Words>
  <Application>WPS 演示</Application>
  <PresentationFormat>宽屏</PresentationFormat>
  <Paragraphs>773</Paragraphs>
  <Slides>42</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42</vt:i4>
      </vt:variant>
    </vt:vector>
  </HeadingPairs>
  <TitlesOfParts>
    <vt:vector size="54" baseType="lpstr">
      <vt:lpstr>Arial</vt:lpstr>
      <vt:lpstr>宋体</vt:lpstr>
      <vt:lpstr>Wingdings</vt:lpstr>
      <vt:lpstr>微软雅黑</vt:lpstr>
      <vt:lpstr>汉仪旗黑-85S</vt:lpstr>
      <vt:lpstr>黑体</vt:lpstr>
      <vt:lpstr>Arial Unicode MS</vt:lpstr>
      <vt:lpstr>Calibri</vt:lpstr>
      <vt:lpstr>Times New Roman</vt:lpstr>
      <vt:lpstr>Segoe UI</vt:lpstr>
      <vt:lpstr>Office 主题</vt:lpstr>
      <vt:lpstr>1_Office 主题​​</vt:lpstr>
      <vt:lpstr>大数据与hadoop</vt:lpstr>
      <vt:lpstr>PowerPoint 演示文稿</vt:lpstr>
      <vt:lpstr>大数据是什么？</vt:lpstr>
      <vt:lpstr>1、海量数据如何存储？</vt:lpstr>
      <vt:lpstr>2、海量数据如何计算？</vt:lpstr>
      <vt:lpstr>解决方法：</vt:lpstr>
      <vt:lpstr>PowerPoint 演示文稿</vt:lpstr>
      <vt:lpstr>什么是Hadoop</vt:lpstr>
      <vt:lpstr>Hadoop的由来</vt:lpstr>
      <vt:lpstr>Hadoop重要组件</vt:lpstr>
      <vt:lpstr>PowerPoint 演示文稿</vt:lpstr>
      <vt:lpstr>HDFS架构概述</vt:lpstr>
      <vt:lpstr>PowerPoint 演示文稿</vt:lpstr>
      <vt:lpstr>HDFS块大小</vt:lpstr>
      <vt:lpstr>PowerPoint 演示文稿</vt:lpstr>
      <vt:lpstr>PowerPoint 演示文稿</vt:lpstr>
      <vt:lpstr>HDFS API操作</vt:lpstr>
      <vt:lpstr>HDFS写流程</vt:lpstr>
      <vt:lpstr>HDFS读流程</vt:lpstr>
      <vt:lpstr>PowerPoint 演示文稿</vt:lpstr>
      <vt:lpstr>HDFS总结</vt:lpstr>
      <vt:lpstr>PowerPoint 演示文稿</vt:lpstr>
      <vt:lpstr>分布式并行编程</vt:lpstr>
      <vt:lpstr>mapreduce计算模型</vt:lpstr>
      <vt:lpstr>mapreduce计算模型</vt:lpstr>
      <vt:lpstr>mapreduce计算模型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案例分析：wordcount</vt:lpstr>
      <vt:lpstr>PowerPoint 演示文稿</vt:lpstr>
      <vt:lpstr>PowerPoint 演示文稿</vt:lpstr>
      <vt:lpstr>PowerPoint 演示文稿</vt:lpstr>
      <vt:lpstr>PowerPoint 演示文稿</vt:lpstr>
      <vt:lpstr>PowerPoint 演示文稿</vt:lpstr>
      <vt:lpstr>yarn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陈琦</dc:creator>
  <cp:lastModifiedBy>。。。</cp:lastModifiedBy>
  <cp:revision>24</cp:revision>
  <dcterms:created xsi:type="dcterms:W3CDTF">2020-03-09T08:19:00Z</dcterms:created>
  <dcterms:modified xsi:type="dcterms:W3CDTF">2020-03-18T08:28:29Z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