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74" r:id="rId2"/>
    <p:sldId id="275" r:id="rId3"/>
    <p:sldId id="276" r:id="rId4"/>
    <p:sldId id="284" r:id="rId5"/>
    <p:sldId id="278" r:id="rId6"/>
    <p:sldId id="282" r:id="rId7"/>
    <p:sldId id="279" r:id="rId8"/>
    <p:sldId id="271" r:id="rId9"/>
    <p:sldId id="283" r:id="rId10"/>
    <p:sldId id="264" r:id="rId11"/>
    <p:sldId id="281" r:id="rId12"/>
    <p:sldId id="280" r:id="rId13"/>
    <p:sldId id="27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CFCFC"/>
    <a:srgbClr val="B7E3E4"/>
    <a:srgbClr val="0F898F"/>
    <a:srgbClr val="2A47C2"/>
    <a:srgbClr val="B9D631"/>
    <a:srgbClr val="C53E4D"/>
    <a:srgbClr val="79BDDA"/>
    <a:srgbClr val="1A2D4E"/>
    <a:srgbClr val="B0D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5" autoAdjust="0"/>
    <p:restoredTop sz="94727" autoAdjust="0"/>
  </p:normalViewPr>
  <p:slideViewPr>
    <p:cSldViewPr snapToGrid="0">
      <p:cViewPr varScale="1">
        <p:scale>
          <a:sx n="68" d="100"/>
          <a:sy n="68" d="100"/>
        </p:scale>
        <p:origin x="-5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36686-F76A-4CC7-83BF-940E34C5B9C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5AF6F-7FDF-474D-AE52-C66069F05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8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6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3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1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0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0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1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6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705590"/>
            <a:ext cx="9144000" cy="604355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4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4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AAD0-C0BD-4940-9C61-9EB949A572D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5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74" y="1110910"/>
            <a:ext cx="4087376" cy="471526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49675" y="1237522"/>
            <a:ext cx="5584871" cy="2038390"/>
            <a:chOff x="312211" y="1150965"/>
            <a:chExt cx="5173090" cy="2038390"/>
          </a:xfrm>
        </p:grpSpPr>
        <p:sp>
          <p:nvSpPr>
            <p:cNvPr id="15" name="TextBox 14"/>
            <p:cNvSpPr txBox="1"/>
            <p:nvPr/>
          </p:nvSpPr>
          <p:spPr>
            <a:xfrm>
              <a:off x="312211" y="1150965"/>
              <a:ext cx="51730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BareunDotumOTFPro 3" charset="-127"/>
                </a:rPr>
                <a:t>A.I. Stock</a:t>
              </a:r>
            </a:p>
            <a:p>
              <a:r>
                <a:rPr lang="en-US" altLang="ko-KR" sz="40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BareunDotumOTFPro 3" charset="-127"/>
                </a:rPr>
                <a:t>Trading System</a:t>
              </a:r>
              <a:endPara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17" y="2481469"/>
              <a:ext cx="29298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altLang="ko-KR" sz="2000" dirty="0">
                  <a:solidFill>
                    <a:schemeClr val="bg1"/>
                  </a:solidFill>
                  <a:latin typeface="HY동녘B" panose="02030600000101010101" pitchFamily="18" charset="-127"/>
                  <a:ea typeface="HY동녘B" panose="02030600000101010101" pitchFamily="18" charset="-127"/>
                  <a:cs typeface="BareunDotumOTFPro 3" charset="-127"/>
                </a:rPr>
                <a:t>Investment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HY동녘B" panose="02030600000101010101" pitchFamily="18" charset="-127"/>
                  <a:ea typeface="HY동녘B" panose="02030600000101010101" pitchFamily="18" charset="-127"/>
                  <a:cs typeface="BareunDotumOTFPro 3" charset="-127"/>
                </a:rPr>
                <a:t>Strategy</a:t>
              </a:r>
            </a:p>
            <a:p>
              <a:r>
                <a:rPr lang="en-US" altLang="ko-KR" sz="2000" dirty="0">
                  <a:solidFill>
                    <a:schemeClr val="bg1"/>
                  </a:solidFill>
                  <a:latin typeface="HY동녘B" panose="02030600000101010101" pitchFamily="18" charset="-127"/>
                  <a:ea typeface="HY동녘B" panose="02030600000101010101" pitchFamily="18" charset="-127"/>
                  <a:cs typeface="BareunDotumOTFPro 3" charset="-127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HY동녘B" panose="02030600000101010101" pitchFamily="18" charset="-127"/>
                  <a:ea typeface="HY동녘B" panose="02030600000101010101" pitchFamily="18" charset="-127"/>
                  <a:cs typeface="BareunDotumOTFPro 3" charset="-127"/>
                </a:rPr>
                <a:t>   Using Deep Learning</a:t>
              </a:r>
              <a:endParaRPr lang="en-US" altLang="ko-KR" sz="2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  <a:cs typeface="BareunDotumOTFPro 3" charset="-127"/>
              </a:endParaRPr>
            </a:p>
          </p:txBody>
        </p:sp>
      </p:grpSp>
      <p:sp>
        <p:nvSpPr>
          <p:cNvPr id="9" name="Rectangle 10"/>
          <p:cNvSpPr/>
          <p:nvPr/>
        </p:nvSpPr>
        <p:spPr>
          <a:xfrm>
            <a:off x="129001" y="922281"/>
            <a:ext cx="4804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『Investing with 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Quant strategy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eunDotumOTFPro 3" charset="-127"/>
              </a:rPr>
              <a:t>』</a:t>
            </a:r>
            <a:endParaRPr 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eunDotumOTFPro 3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3220" y="192706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Woori FIS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Digital Frontier</a:t>
            </a:r>
            <a:endParaRPr lang="en-US" altLang="ko-KR" sz="14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BareunDotumOTFPro 3" charset="-127"/>
            </a:endParaRP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AI Team2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  </a:t>
            </a:r>
            <a:r>
              <a:rPr lang="en-US" altLang="ko-KR" sz="1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: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 B &amp; H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–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Half Report</a:t>
            </a:r>
            <a:endParaRPr lang="en-US" sz="1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BareunDotumOTFPro 3" charset="-127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228700" y="6210267"/>
            <a:ext cx="5998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Lim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wansik</a:t>
            </a:r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, Yu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taeyoun</a:t>
            </a:r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, Park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jinyong</a:t>
            </a:r>
            <a:r>
              <a:rPr lang="en-US" altLang="ko-KR" dirty="0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, Song </a:t>
            </a:r>
            <a:r>
              <a:rPr lang="en-US" altLang="ko-KR" dirty="0" err="1" smtClean="0">
                <a:solidFill>
                  <a:srgbClr val="0F898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taehyun</a:t>
            </a:r>
            <a:endParaRPr lang="en-US" dirty="0">
              <a:solidFill>
                <a:srgbClr val="0F898F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BareunDotumOTFPro 3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9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519469" y="346059"/>
            <a:ext cx="2105063" cy="841288"/>
            <a:chOff x="3519469" y="346059"/>
            <a:chExt cx="2105063" cy="841288"/>
          </a:xfrm>
        </p:grpSpPr>
        <p:sp>
          <p:nvSpPr>
            <p:cNvPr id="29" name="TextBox 28"/>
            <p:cNvSpPr txBox="1"/>
            <p:nvPr/>
          </p:nvSpPr>
          <p:spPr>
            <a:xfrm>
              <a:off x="3679256" y="346059"/>
              <a:ext cx="17854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Slide Title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19469" y="848793"/>
              <a:ext cx="2105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 입력하세요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77727" y="2114785"/>
            <a:ext cx="8798567" cy="3350763"/>
            <a:chOff x="177727" y="1875300"/>
            <a:chExt cx="8798567" cy="3350763"/>
          </a:xfrm>
        </p:grpSpPr>
        <p:grpSp>
          <p:nvGrpSpPr>
            <p:cNvPr id="105" name="그룹 104"/>
            <p:cNvGrpSpPr/>
            <p:nvPr/>
          </p:nvGrpSpPr>
          <p:grpSpPr>
            <a:xfrm>
              <a:off x="3743980" y="2003772"/>
              <a:ext cx="1666062" cy="1533436"/>
              <a:chOff x="611368" y="2003772"/>
              <a:chExt cx="1666062" cy="1533436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>
                <a:off x="1444401" y="2752321"/>
                <a:ext cx="2" cy="78488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직사각형 106"/>
              <p:cNvSpPr/>
              <p:nvPr/>
            </p:nvSpPr>
            <p:spPr>
              <a:xfrm>
                <a:off x="969432" y="2425041"/>
                <a:ext cx="949938" cy="5582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2008</a:t>
                </a:r>
              </a:p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endParaRPr lang="ko-KR" altLang="en-US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108" name="그림 10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225" y="2003772"/>
                <a:ext cx="1068351" cy="1068350"/>
              </a:xfrm>
              <a:prstGeom prst="rect">
                <a:avLst/>
              </a:prstGeom>
            </p:spPr>
          </p:pic>
          <p:sp>
            <p:nvSpPr>
              <p:cNvPr id="109" name="직사각형 108"/>
              <p:cNvSpPr/>
              <p:nvPr/>
            </p:nvSpPr>
            <p:spPr>
              <a:xfrm>
                <a:off x="611368" y="2426016"/>
                <a:ext cx="1666062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2000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1991</a:t>
                </a: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 rot="10800000">
              <a:off x="5357119" y="3580351"/>
              <a:ext cx="1666062" cy="1533436"/>
              <a:chOff x="623091" y="2003772"/>
              <a:chExt cx="1666062" cy="1533436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444401" y="2752321"/>
                <a:ext cx="2" cy="78488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직사각형 134"/>
              <p:cNvSpPr/>
              <p:nvPr/>
            </p:nvSpPr>
            <p:spPr>
              <a:xfrm>
                <a:off x="969432" y="2425041"/>
                <a:ext cx="949938" cy="5582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2008</a:t>
                </a:r>
              </a:p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endParaRPr lang="ko-KR" altLang="en-US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225" y="2003772"/>
                <a:ext cx="1068351" cy="1068350"/>
              </a:xfrm>
              <a:prstGeom prst="rect">
                <a:avLst/>
              </a:prstGeom>
            </p:spPr>
          </p:pic>
          <p:sp>
            <p:nvSpPr>
              <p:cNvPr id="137" name="직사각형 136"/>
              <p:cNvSpPr/>
              <p:nvPr/>
            </p:nvSpPr>
            <p:spPr>
              <a:xfrm rot="10800000">
                <a:off x="623091" y="2367401"/>
                <a:ext cx="1666062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2000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1980</a:t>
                </a:r>
              </a:p>
            </p:txBody>
          </p:sp>
        </p:grpSp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04282" y="4520804"/>
              <a:ext cx="1348290" cy="705259"/>
            </a:xfrm>
            <a:prstGeom prst="rect">
              <a:avLst/>
            </a:prstGeom>
          </p:spPr>
        </p:pic>
        <p:grpSp>
          <p:nvGrpSpPr>
            <p:cNvPr id="123" name="그룹 122"/>
            <p:cNvGrpSpPr/>
            <p:nvPr/>
          </p:nvGrpSpPr>
          <p:grpSpPr>
            <a:xfrm rot="10800000">
              <a:off x="2156494" y="3580351"/>
              <a:ext cx="1666062" cy="1533436"/>
              <a:chOff x="623091" y="2003772"/>
              <a:chExt cx="1666062" cy="1533436"/>
            </a:xfrm>
          </p:grpSpPr>
          <p:cxnSp>
            <p:nvCxnSpPr>
              <p:cNvPr id="124" name="직선 연결선 123"/>
              <p:cNvCxnSpPr/>
              <p:nvPr/>
            </p:nvCxnSpPr>
            <p:spPr>
              <a:xfrm>
                <a:off x="1444401" y="2752321"/>
                <a:ext cx="2" cy="78488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직사각형 124"/>
              <p:cNvSpPr/>
              <p:nvPr/>
            </p:nvSpPr>
            <p:spPr>
              <a:xfrm>
                <a:off x="969432" y="2425041"/>
                <a:ext cx="949938" cy="5582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2008</a:t>
                </a:r>
              </a:p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endParaRPr lang="ko-KR" altLang="en-US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126" name="그림 1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225" y="2003772"/>
                <a:ext cx="1068351" cy="1068350"/>
              </a:xfrm>
              <a:prstGeom prst="rect">
                <a:avLst/>
              </a:prstGeom>
            </p:spPr>
          </p:pic>
          <p:sp>
            <p:nvSpPr>
              <p:cNvPr id="127" name="직사각형 126"/>
              <p:cNvSpPr/>
              <p:nvPr/>
            </p:nvSpPr>
            <p:spPr>
              <a:xfrm rot="10800000">
                <a:off x="623091" y="2367401"/>
                <a:ext cx="1666062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2000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1980</a:t>
                </a:r>
              </a:p>
            </p:txBody>
          </p:sp>
        </p:grp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303657" y="4520804"/>
              <a:ext cx="1348290" cy="705259"/>
            </a:xfrm>
            <a:prstGeom prst="rect">
              <a:avLst/>
            </a:prstGeom>
          </p:spPr>
        </p:pic>
        <p:grpSp>
          <p:nvGrpSpPr>
            <p:cNvPr id="113" name="그룹 112"/>
            <p:cNvGrpSpPr/>
            <p:nvPr/>
          </p:nvGrpSpPr>
          <p:grpSpPr>
            <a:xfrm>
              <a:off x="6876590" y="2003772"/>
              <a:ext cx="1666062" cy="1533436"/>
              <a:chOff x="611368" y="2003772"/>
              <a:chExt cx="1666062" cy="1533436"/>
            </a:xfrm>
          </p:grpSpPr>
          <p:cxnSp>
            <p:nvCxnSpPr>
              <p:cNvPr id="114" name="직선 연결선 113"/>
              <p:cNvCxnSpPr/>
              <p:nvPr/>
            </p:nvCxnSpPr>
            <p:spPr>
              <a:xfrm>
                <a:off x="1444401" y="2752321"/>
                <a:ext cx="2" cy="78488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직사각형 114"/>
              <p:cNvSpPr/>
              <p:nvPr/>
            </p:nvSpPr>
            <p:spPr>
              <a:xfrm>
                <a:off x="969432" y="2425041"/>
                <a:ext cx="949938" cy="5582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2008</a:t>
                </a:r>
              </a:p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endParaRPr lang="ko-KR" altLang="en-US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225" y="2003772"/>
                <a:ext cx="1068351" cy="1068350"/>
              </a:xfrm>
              <a:prstGeom prst="rect">
                <a:avLst/>
              </a:prstGeom>
            </p:spPr>
          </p:pic>
          <p:sp>
            <p:nvSpPr>
              <p:cNvPr id="117" name="직사각형 116"/>
              <p:cNvSpPr/>
              <p:nvPr/>
            </p:nvSpPr>
            <p:spPr>
              <a:xfrm>
                <a:off x="611368" y="2426016"/>
                <a:ext cx="1666062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2000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2018</a:t>
                </a: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6442949" y="3861955"/>
              <a:ext cx="2533345" cy="831758"/>
              <a:chOff x="177727" y="3861955"/>
              <a:chExt cx="2533345" cy="831758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611368" y="3861955"/>
                <a:ext cx="1666062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Sub Title 5</a:t>
                </a: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177727" y="4384626"/>
                <a:ext cx="2533345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  <a:endPara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11368" y="2003772"/>
              <a:ext cx="1666062" cy="1533436"/>
              <a:chOff x="611368" y="2003772"/>
              <a:chExt cx="1666062" cy="1533436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1444401" y="2752321"/>
                <a:ext cx="2" cy="78488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/>
              <p:cNvSpPr/>
              <p:nvPr/>
            </p:nvSpPr>
            <p:spPr>
              <a:xfrm>
                <a:off x="969432" y="2425041"/>
                <a:ext cx="949938" cy="5582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2008</a:t>
                </a:r>
              </a:p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endParaRPr lang="ko-KR" altLang="en-US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225" y="2003772"/>
                <a:ext cx="1068351" cy="1068350"/>
              </a:xfrm>
              <a:prstGeom prst="rect">
                <a:avLst/>
              </a:prstGeom>
            </p:spPr>
          </p:pic>
          <p:sp>
            <p:nvSpPr>
              <p:cNvPr id="104" name="직사각형 103"/>
              <p:cNvSpPr/>
              <p:nvPr/>
            </p:nvSpPr>
            <p:spPr>
              <a:xfrm>
                <a:off x="611368" y="2426016"/>
                <a:ext cx="1666062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2000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1950</a:t>
                </a:r>
              </a:p>
            </p:txBody>
          </p:sp>
        </p:grpSp>
        <p:cxnSp>
          <p:nvCxnSpPr>
            <p:cNvPr id="33" name="직선 연결선 32"/>
            <p:cNvCxnSpPr/>
            <p:nvPr/>
          </p:nvCxnSpPr>
          <p:spPr>
            <a:xfrm>
              <a:off x="890052" y="3580351"/>
              <a:ext cx="73638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4503984" y="3512336"/>
              <a:ext cx="136035" cy="136035"/>
            </a:xfrm>
            <a:prstGeom prst="ellips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1376385" y="3512336"/>
              <a:ext cx="136035" cy="136035"/>
            </a:xfrm>
            <a:prstGeom prst="ellips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135011" y="3512336"/>
              <a:ext cx="136035" cy="136035"/>
            </a:xfrm>
            <a:prstGeom prst="ellipse">
              <a:avLst/>
            </a:prstGeom>
            <a:solidFill>
              <a:srgbClr val="292A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626968" y="3512336"/>
              <a:ext cx="136035" cy="136035"/>
            </a:xfrm>
            <a:prstGeom prst="ellipse">
              <a:avLst/>
            </a:prstGeom>
            <a:solidFill>
              <a:srgbClr val="3E3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77727" y="3861955"/>
              <a:ext cx="2533345" cy="831758"/>
              <a:chOff x="177727" y="3861955"/>
              <a:chExt cx="2533345" cy="831758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611368" y="3861955"/>
                <a:ext cx="1666062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Sub Title 1</a:t>
                </a: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77727" y="4384626"/>
                <a:ext cx="2533345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  <a:endPara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3310339" y="3861955"/>
              <a:ext cx="2533345" cy="831758"/>
              <a:chOff x="177727" y="3861955"/>
              <a:chExt cx="2533345" cy="831758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11368" y="3861955"/>
                <a:ext cx="1666062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Sub Title 3</a:t>
                </a: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77727" y="4384626"/>
                <a:ext cx="2533345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  <a:endPara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254" y="1875300"/>
              <a:ext cx="1348290" cy="705259"/>
            </a:xfrm>
            <a:prstGeom prst="rect">
              <a:avLst/>
            </a:prstGeom>
          </p:spPr>
        </p:pic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9578" y="1875300"/>
              <a:ext cx="1348290" cy="705259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44" y="1875300"/>
              <a:ext cx="1348290" cy="705259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937875" y="3512336"/>
              <a:ext cx="136035" cy="136035"/>
            </a:xfrm>
            <a:prstGeom prst="ellipse">
              <a:avLst/>
            </a:prstGeom>
            <a:solidFill>
              <a:srgbClr val="292A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34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1722852" y="2595636"/>
              <a:ext cx="2533345" cy="831758"/>
              <a:chOff x="177727" y="3861955"/>
              <a:chExt cx="2533345" cy="831758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611368" y="3861955"/>
                <a:ext cx="1666062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Sub Title 2</a:t>
                </a: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177727" y="4384626"/>
                <a:ext cx="2533345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  <a:endPara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4928543" y="2599230"/>
              <a:ext cx="2533345" cy="831758"/>
              <a:chOff x="177727" y="3861955"/>
              <a:chExt cx="2533345" cy="831758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611368" y="3861955"/>
                <a:ext cx="1666062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Sub Title 4</a:t>
                </a: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177727" y="4384626"/>
                <a:ext cx="2533345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  <a:endPara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08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690062" y="4055640"/>
            <a:ext cx="2667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Upcoming Event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en-US" altLang="ko-KR" sz="19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7171" y="4792301"/>
            <a:ext cx="280429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저희가 진행하고 있는 프로젝트의</a:t>
            </a:r>
            <a:endParaRPr lang="en-US" altLang="ko-KR" sz="1100" spc="-6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진척 및 향후 일정에 대해 알려드립니다</a:t>
            </a:r>
            <a:r>
              <a:rPr lang="en-US" altLang="ko-KR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2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238112" y="346059"/>
            <a:ext cx="2667782" cy="841288"/>
            <a:chOff x="3238112" y="346059"/>
            <a:chExt cx="2667782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238112" y="346059"/>
              <a:ext cx="2667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Upcoming Event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46109" y="848793"/>
              <a:ext cx="1851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진행일정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oup 4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13898"/>
              </p:ext>
            </p:extLst>
          </p:nvPr>
        </p:nvGraphicFramePr>
        <p:xfrm>
          <a:off x="328839" y="2249935"/>
          <a:ext cx="8498678" cy="4121836"/>
        </p:xfrm>
        <a:graphic>
          <a:graphicData uri="http://schemas.openxmlformats.org/drawingml/2006/table">
            <a:tbl>
              <a:tblPr/>
              <a:tblGrid>
                <a:gridCol w="1374896"/>
                <a:gridCol w="323944"/>
                <a:gridCol w="323944"/>
                <a:gridCol w="322451"/>
                <a:gridCol w="323944"/>
                <a:gridCol w="323944"/>
                <a:gridCol w="323944"/>
                <a:gridCol w="323944"/>
                <a:gridCol w="323944"/>
                <a:gridCol w="323944"/>
                <a:gridCol w="323944"/>
                <a:gridCol w="322451"/>
                <a:gridCol w="323944"/>
                <a:gridCol w="323944"/>
                <a:gridCol w="323944"/>
                <a:gridCol w="323944"/>
                <a:gridCol w="323944"/>
                <a:gridCol w="325437"/>
                <a:gridCol w="323944"/>
                <a:gridCol w="322451"/>
                <a:gridCol w="323944"/>
                <a:gridCol w="323944"/>
                <a:gridCol w="323944"/>
              </a:tblGrid>
              <a:tr h="4445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일정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구분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M1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M2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M3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M4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620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나눔바른고딕"/>
                        </a:rPr>
                        <a:t>주요 마일스톤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4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나눔바른고딕"/>
                        </a:rPr>
                        <a:t>인공지능개발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ea"/>
                        <a:ea typeface="나눔바른고딕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788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나눔바른고딕"/>
                        </a:rPr>
                        <a:t>업무개발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ext Box 185"/>
          <p:cNvSpPr txBox="1">
            <a:spLocks noChangeArrowheads="1"/>
          </p:cNvSpPr>
          <p:nvPr/>
        </p:nvSpPr>
        <p:spPr bwMode="auto">
          <a:xfrm>
            <a:off x="3715680" y="2852951"/>
            <a:ext cx="927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07950" indent="-1079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en-US" altLang="ko-KR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rPr>
              <a:t>Kick-off</a:t>
            </a:r>
          </a:p>
        </p:txBody>
      </p:sp>
      <p:sp>
        <p:nvSpPr>
          <p:cNvPr id="38" name="Text Box 189"/>
          <p:cNvSpPr txBox="1">
            <a:spLocks noChangeArrowheads="1"/>
          </p:cNvSpPr>
          <p:nvPr/>
        </p:nvSpPr>
        <p:spPr bwMode="auto">
          <a:xfrm>
            <a:off x="5034228" y="2820308"/>
            <a:ext cx="7822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07950" indent="-1079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ko-KR" altLang="en-US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rPr>
              <a:t>착수 보고</a:t>
            </a:r>
          </a:p>
        </p:txBody>
      </p:sp>
      <p:sp>
        <p:nvSpPr>
          <p:cNvPr id="39" name="Text Box 244"/>
          <p:cNvSpPr txBox="1">
            <a:spLocks noChangeArrowheads="1"/>
          </p:cNvSpPr>
          <p:nvPr/>
        </p:nvSpPr>
        <p:spPr bwMode="auto">
          <a:xfrm>
            <a:off x="7992168" y="2805794"/>
            <a:ext cx="7309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07950" indent="-1079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ko-KR" altLang="en-US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rPr>
              <a:t>종료보고</a:t>
            </a:r>
          </a:p>
        </p:txBody>
      </p:sp>
      <p:grpSp>
        <p:nvGrpSpPr>
          <p:cNvPr id="40" name="그룹 44"/>
          <p:cNvGrpSpPr>
            <a:grpSpLocks/>
          </p:cNvGrpSpPr>
          <p:nvPr/>
        </p:nvGrpSpPr>
        <p:grpSpPr bwMode="auto">
          <a:xfrm>
            <a:off x="4358863" y="3481243"/>
            <a:ext cx="1181100" cy="142875"/>
            <a:chOff x="2708275" y="3573016"/>
            <a:chExt cx="1182414" cy="144016"/>
          </a:xfrm>
        </p:grpSpPr>
        <p:sp>
          <p:nvSpPr>
            <p:cNvPr id="41" name="AutoShape 196"/>
            <p:cNvSpPr>
              <a:spLocks noChangeArrowheads="1"/>
            </p:cNvSpPr>
            <p:nvPr/>
          </p:nvSpPr>
          <p:spPr bwMode="auto">
            <a:xfrm>
              <a:off x="2708275" y="3573016"/>
              <a:ext cx="108000" cy="12960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/>
              <a:endParaRPr lang="ko-KR" altLang="en-US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42" name="Text Box 197"/>
            <p:cNvSpPr txBox="1">
              <a:spLocks noChangeArrowheads="1"/>
            </p:cNvSpPr>
            <p:nvPr/>
          </p:nvSpPr>
          <p:spPr bwMode="auto">
            <a:xfrm>
              <a:off x="2849289" y="3573016"/>
              <a:ext cx="1041400" cy="144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l" eaLnBrk="1" hangingPunct="1"/>
              <a:r>
                <a:rPr lang="ko-KR" altLang="en-US" sz="1200" b="0" dirty="0">
                  <a:solidFill>
                    <a:schemeClr val="bg2">
                      <a:lumMod val="25000"/>
                    </a:schemeClr>
                  </a:solidFill>
                  <a:latin typeface="+mn-ea"/>
                  <a:ea typeface="나눔바른고딕"/>
                </a:rPr>
                <a:t>개발환경 구축완료</a:t>
              </a:r>
            </a:p>
          </p:txBody>
        </p:sp>
      </p:grpSp>
      <p:grpSp>
        <p:nvGrpSpPr>
          <p:cNvPr id="47" name="그룹 38"/>
          <p:cNvGrpSpPr>
            <a:grpSpLocks/>
          </p:cNvGrpSpPr>
          <p:nvPr/>
        </p:nvGrpSpPr>
        <p:grpSpPr bwMode="auto">
          <a:xfrm>
            <a:off x="3672100" y="5181592"/>
            <a:ext cx="1226098" cy="986972"/>
            <a:chOff x="1881187" y="4557492"/>
            <a:chExt cx="2071688" cy="986969"/>
          </a:xfrm>
        </p:grpSpPr>
        <p:sp>
          <p:nvSpPr>
            <p:cNvPr id="49" name="AutoShape 211"/>
            <p:cNvSpPr>
              <a:spLocks noChangeArrowheads="1"/>
            </p:cNvSpPr>
            <p:nvPr/>
          </p:nvSpPr>
          <p:spPr bwMode="auto">
            <a:xfrm flipV="1">
              <a:off x="1881188" y="4557492"/>
              <a:ext cx="2071687" cy="32407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분석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  <a:ea typeface="나눔바른고딕"/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  <a:latin typeface="+mn-ea"/>
                  <a:ea typeface="나눔바른고딕"/>
                </a:rPr>
                <a:t>설계</a:t>
              </a:r>
            </a:p>
          </p:txBody>
        </p:sp>
        <p:sp>
          <p:nvSpPr>
            <p:cNvPr id="50" name="AutoShape 206"/>
            <p:cNvSpPr>
              <a:spLocks noChangeArrowheads="1"/>
            </p:cNvSpPr>
            <p:nvPr/>
          </p:nvSpPr>
          <p:spPr bwMode="auto">
            <a:xfrm>
              <a:off x="1881187" y="4883149"/>
              <a:ext cx="841580" cy="66131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0" tIns="44075" rIns="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요구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사항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분석</a:t>
              </a:r>
            </a:p>
          </p:txBody>
        </p:sp>
        <p:sp>
          <p:nvSpPr>
            <p:cNvPr id="51" name="AutoShape 206"/>
            <p:cNvSpPr>
              <a:spLocks noChangeArrowheads="1"/>
            </p:cNvSpPr>
            <p:nvPr/>
          </p:nvSpPr>
          <p:spPr bwMode="auto">
            <a:xfrm>
              <a:off x="2722768" y="4883149"/>
              <a:ext cx="1222120" cy="66131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프로그램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설계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52" name="그룹 40"/>
          <p:cNvGrpSpPr>
            <a:grpSpLocks/>
          </p:cNvGrpSpPr>
          <p:nvPr/>
        </p:nvGrpSpPr>
        <p:grpSpPr bwMode="auto">
          <a:xfrm>
            <a:off x="7540043" y="5181592"/>
            <a:ext cx="647354" cy="986974"/>
            <a:chOff x="7400925" y="4557490"/>
            <a:chExt cx="1081088" cy="986974"/>
          </a:xfrm>
        </p:grpSpPr>
        <p:sp>
          <p:nvSpPr>
            <p:cNvPr id="53" name="AutoShape 223"/>
            <p:cNvSpPr>
              <a:spLocks noChangeArrowheads="1"/>
            </p:cNvSpPr>
            <p:nvPr/>
          </p:nvSpPr>
          <p:spPr bwMode="auto">
            <a:xfrm flipV="1">
              <a:off x="7400925" y="4557490"/>
              <a:ext cx="1081088" cy="32566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solidFill>
                    <a:schemeClr val="bg1"/>
                  </a:solidFill>
                  <a:latin typeface="+mn-ea"/>
                  <a:ea typeface="나눔바른고딕"/>
                </a:rPr>
                <a:t>테스트</a:t>
              </a:r>
            </a:p>
          </p:txBody>
        </p:sp>
        <p:sp>
          <p:nvSpPr>
            <p:cNvPr id="54" name="AutoShape 206"/>
            <p:cNvSpPr>
              <a:spLocks noChangeArrowheads="1"/>
            </p:cNvSpPr>
            <p:nvPr/>
          </p:nvSpPr>
          <p:spPr bwMode="auto">
            <a:xfrm>
              <a:off x="7400925" y="4883149"/>
              <a:ext cx="1074738" cy="66131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0" tIns="44075" rIns="3600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단위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eaLnBrk="1" hangingPunct="1"/>
              <a:r>
                <a:rPr lang="en-US" altLang="ko-KR" sz="1200" b="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/ </a:t>
              </a:r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통합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eaLnBrk="1" hangingPunct="1"/>
              <a:r>
                <a:rPr lang="ko-KR" altLang="en-US" sz="1200" b="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테스트</a:t>
              </a:r>
            </a:p>
          </p:txBody>
        </p:sp>
      </p:grp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264731" y="1314897"/>
            <a:ext cx="888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인공지능 자동 트레이딩 시스템은 분석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및 단위테스트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테스트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주의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일정으로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ko-KR" altLang="en-US" sz="1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예측율이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높고 정확한 인공지능 모델 구성에 심혈을 기울이고 있습니다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7" name="그룹 39"/>
          <p:cNvGrpSpPr>
            <a:grpSpLocks/>
          </p:cNvGrpSpPr>
          <p:nvPr/>
        </p:nvGrpSpPr>
        <p:grpSpPr bwMode="auto">
          <a:xfrm>
            <a:off x="4949038" y="5181591"/>
            <a:ext cx="973460" cy="986971"/>
            <a:chOff x="3948881" y="4557582"/>
            <a:chExt cx="3448050" cy="986257"/>
          </a:xfrm>
        </p:grpSpPr>
        <p:sp>
          <p:nvSpPr>
            <p:cNvPr id="58" name="AutoShape 223"/>
            <p:cNvSpPr>
              <a:spLocks noChangeArrowheads="1"/>
            </p:cNvSpPr>
            <p:nvPr/>
          </p:nvSpPr>
          <p:spPr bwMode="auto">
            <a:xfrm flipV="1">
              <a:off x="3948881" y="4557582"/>
              <a:ext cx="3448050" cy="324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구현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1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차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59" name="AutoShape 206"/>
            <p:cNvSpPr>
              <a:spLocks noChangeArrowheads="1"/>
            </p:cNvSpPr>
            <p:nvPr/>
          </p:nvSpPr>
          <p:spPr bwMode="auto">
            <a:xfrm>
              <a:off x="3948881" y="4883148"/>
              <a:ext cx="3448050" cy="66069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트레이딩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eaLnBrk="1" hangingPunct="1"/>
              <a:r>
                <a:rPr lang="en-US" altLang="ko-KR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prototype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sp>
        <p:nvSpPr>
          <p:cNvPr id="61" name="Text Box 244"/>
          <p:cNvSpPr txBox="1">
            <a:spLocks noChangeArrowheads="1"/>
          </p:cNvSpPr>
          <p:nvPr/>
        </p:nvSpPr>
        <p:spPr bwMode="auto">
          <a:xfrm>
            <a:off x="6659662" y="2801778"/>
            <a:ext cx="7309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07950" indent="-1079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2650" eaLnBrk="0" hangingPunct="0"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ko-KR" altLang="en-US" sz="1200" b="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rPr>
              <a:t>중간보고</a:t>
            </a:r>
            <a:endParaRPr lang="ko-KR" altLang="en-US" sz="1200" b="0" dirty="0">
              <a:solidFill>
                <a:schemeClr val="bg2">
                  <a:lumMod val="25000"/>
                </a:schemeClr>
              </a:solidFill>
              <a:latin typeface="+mn-ea"/>
              <a:ea typeface="나눔바른고딕"/>
            </a:endParaRPr>
          </a:p>
        </p:txBody>
      </p:sp>
      <p:grpSp>
        <p:nvGrpSpPr>
          <p:cNvPr id="62" name="그룹 44"/>
          <p:cNvGrpSpPr>
            <a:grpSpLocks/>
          </p:cNvGrpSpPr>
          <p:nvPr/>
        </p:nvGrpSpPr>
        <p:grpSpPr bwMode="auto">
          <a:xfrm>
            <a:off x="3990403" y="3167084"/>
            <a:ext cx="1181100" cy="142875"/>
            <a:chOff x="2708275" y="3573016"/>
            <a:chExt cx="1182414" cy="144016"/>
          </a:xfrm>
        </p:grpSpPr>
        <p:sp>
          <p:nvSpPr>
            <p:cNvPr id="63" name="AutoShape 196"/>
            <p:cNvSpPr>
              <a:spLocks noChangeArrowheads="1"/>
            </p:cNvSpPr>
            <p:nvPr/>
          </p:nvSpPr>
          <p:spPr bwMode="auto">
            <a:xfrm>
              <a:off x="2708275" y="3573016"/>
              <a:ext cx="108000" cy="12960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/>
              <a:endParaRPr lang="ko-KR" altLang="en-US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64" name="Text Box 197"/>
            <p:cNvSpPr txBox="1">
              <a:spLocks noChangeArrowheads="1"/>
            </p:cNvSpPr>
            <p:nvPr/>
          </p:nvSpPr>
          <p:spPr bwMode="auto">
            <a:xfrm>
              <a:off x="2849289" y="3573016"/>
              <a:ext cx="1041400" cy="144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l" eaLnBrk="1" hangingPunct="1"/>
              <a:r>
                <a:rPr lang="en-US" altLang="ko-KR" sz="1200" b="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ea typeface="나눔바른고딕"/>
                </a:rPr>
                <a:t>GitHub </a:t>
              </a:r>
              <a:r>
                <a:rPr lang="ko-KR" altLang="en-US" sz="1200" b="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  <a:ea typeface="나눔바른고딕"/>
                </a:rPr>
                <a:t>구성</a:t>
              </a:r>
              <a:endParaRPr lang="ko-KR" altLang="en-US" sz="1200" b="0" dirty="0">
                <a:solidFill>
                  <a:schemeClr val="bg2">
                    <a:lumMod val="25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65" name="그룹 38"/>
          <p:cNvGrpSpPr>
            <a:grpSpLocks/>
          </p:cNvGrpSpPr>
          <p:nvPr/>
        </p:nvGrpSpPr>
        <p:grpSpPr bwMode="auto">
          <a:xfrm>
            <a:off x="3656006" y="3860793"/>
            <a:ext cx="1258102" cy="986974"/>
            <a:chOff x="1881187" y="4557490"/>
            <a:chExt cx="1536821" cy="986971"/>
          </a:xfrm>
        </p:grpSpPr>
        <p:sp>
          <p:nvSpPr>
            <p:cNvPr id="66" name="AutoShape 211"/>
            <p:cNvSpPr>
              <a:spLocks noChangeArrowheads="1"/>
            </p:cNvSpPr>
            <p:nvPr/>
          </p:nvSpPr>
          <p:spPr bwMode="auto">
            <a:xfrm flipV="1">
              <a:off x="1881190" y="4557490"/>
              <a:ext cx="1536818" cy="32407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분석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  <a:ea typeface="나눔바른고딕"/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  <a:latin typeface="+mn-ea"/>
                  <a:ea typeface="나눔바른고딕"/>
                </a:rPr>
                <a:t>설계</a:t>
              </a:r>
            </a:p>
          </p:txBody>
        </p:sp>
        <p:sp>
          <p:nvSpPr>
            <p:cNvPr id="90" name="AutoShape 206"/>
            <p:cNvSpPr>
              <a:spLocks noChangeArrowheads="1"/>
            </p:cNvSpPr>
            <p:nvPr/>
          </p:nvSpPr>
          <p:spPr bwMode="auto">
            <a:xfrm>
              <a:off x="1881187" y="4883149"/>
              <a:ext cx="841580" cy="66131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0" tIns="44075" rIns="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요구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사항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분석</a:t>
              </a:r>
            </a:p>
          </p:txBody>
        </p:sp>
        <p:sp>
          <p:nvSpPr>
            <p:cNvPr id="91" name="AutoShape 206"/>
            <p:cNvSpPr>
              <a:spLocks noChangeArrowheads="1"/>
            </p:cNvSpPr>
            <p:nvPr/>
          </p:nvSpPr>
          <p:spPr bwMode="auto">
            <a:xfrm>
              <a:off x="2722768" y="4883149"/>
              <a:ext cx="695238" cy="66131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모델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설계</a:t>
              </a:r>
              <a:r>
                <a:rPr lang="en-US" altLang="ko-KR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/</a:t>
              </a:r>
              <a:endParaRPr lang="en-US" altLang="ko-KR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데이터수집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92" name="그룹 39"/>
          <p:cNvGrpSpPr>
            <a:grpSpLocks/>
          </p:cNvGrpSpPr>
          <p:nvPr/>
        </p:nvGrpSpPr>
        <p:grpSpPr bwMode="auto">
          <a:xfrm>
            <a:off x="5661965" y="3860794"/>
            <a:ext cx="1245271" cy="986971"/>
            <a:chOff x="3948881" y="4557582"/>
            <a:chExt cx="3448050" cy="986257"/>
          </a:xfrm>
        </p:grpSpPr>
        <p:sp>
          <p:nvSpPr>
            <p:cNvPr id="93" name="AutoShape 223"/>
            <p:cNvSpPr>
              <a:spLocks noChangeArrowheads="1"/>
            </p:cNvSpPr>
            <p:nvPr/>
          </p:nvSpPr>
          <p:spPr bwMode="auto">
            <a:xfrm flipV="1">
              <a:off x="3948881" y="4557582"/>
              <a:ext cx="3448050" cy="324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구현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1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차 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94" name="AutoShape 206"/>
            <p:cNvSpPr>
              <a:spLocks noChangeArrowheads="1"/>
            </p:cNvSpPr>
            <p:nvPr/>
          </p:nvSpPr>
          <p:spPr bwMode="auto">
            <a:xfrm>
              <a:off x="3948881" y="4883148"/>
              <a:ext cx="3448050" cy="66069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모델 생성</a:t>
              </a:r>
              <a:r>
                <a:rPr lang="en-US" altLang="ko-KR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, </a:t>
              </a: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학습</a:t>
              </a:r>
              <a:r>
                <a:rPr lang="en-US" altLang="ko-KR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, </a:t>
              </a:r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평가 </a:t>
              </a:r>
              <a:r>
                <a:rPr lang="en-US" altLang="ko-KR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,</a:t>
              </a:r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개선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95" name="그룹 39"/>
          <p:cNvGrpSpPr>
            <a:grpSpLocks/>
          </p:cNvGrpSpPr>
          <p:nvPr/>
        </p:nvGrpSpPr>
        <p:grpSpPr bwMode="auto">
          <a:xfrm>
            <a:off x="6898251" y="5181591"/>
            <a:ext cx="608309" cy="986971"/>
            <a:chOff x="3948881" y="4557582"/>
            <a:chExt cx="3448050" cy="986257"/>
          </a:xfrm>
        </p:grpSpPr>
        <p:sp>
          <p:nvSpPr>
            <p:cNvPr id="96" name="AutoShape 223"/>
            <p:cNvSpPr>
              <a:spLocks noChangeArrowheads="1"/>
            </p:cNvSpPr>
            <p:nvPr/>
          </p:nvSpPr>
          <p:spPr bwMode="auto">
            <a:xfrm flipV="1">
              <a:off x="3948881" y="4557582"/>
              <a:ext cx="3448050" cy="324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구현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2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차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97" name="AutoShape 206"/>
            <p:cNvSpPr>
              <a:spLocks noChangeArrowheads="1"/>
            </p:cNvSpPr>
            <p:nvPr/>
          </p:nvSpPr>
          <p:spPr bwMode="auto">
            <a:xfrm>
              <a:off x="3948881" y="4883148"/>
              <a:ext cx="3448050" cy="66069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인공지능 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연동 </a:t>
              </a:r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구현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98" name="그룹 39"/>
          <p:cNvGrpSpPr>
            <a:grpSpLocks/>
          </p:cNvGrpSpPr>
          <p:nvPr/>
        </p:nvGrpSpPr>
        <p:grpSpPr bwMode="auto">
          <a:xfrm>
            <a:off x="4959996" y="3860794"/>
            <a:ext cx="664536" cy="986971"/>
            <a:chOff x="3948881" y="4557582"/>
            <a:chExt cx="3448050" cy="986257"/>
          </a:xfrm>
        </p:grpSpPr>
        <p:sp>
          <p:nvSpPr>
            <p:cNvPr id="99" name="AutoShape 223"/>
            <p:cNvSpPr>
              <a:spLocks noChangeArrowheads="1"/>
            </p:cNvSpPr>
            <p:nvPr/>
          </p:nvSpPr>
          <p:spPr bwMode="auto">
            <a:xfrm flipV="1">
              <a:off x="3948881" y="4557582"/>
              <a:ext cx="3448050" cy="324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선행개발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100" name="AutoShape 206"/>
            <p:cNvSpPr>
              <a:spLocks noChangeArrowheads="1"/>
            </p:cNvSpPr>
            <p:nvPr/>
          </p:nvSpPr>
          <p:spPr bwMode="auto">
            <a:xfrm>
              <a:off x="3948881" y="4883148"/>
              <a:ext cx="3448050" cy="66069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모델 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베이스라인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데이터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선정</a:t>
              </a:r>
              <a:endParaRPr lang="ko-KR" altLang="en-US" sz="1200" b="0" dirty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</p:txBody>
        </p:sp>
      </p:grpSp>
      <p:grpSp>
        <p:nvGrpSpPr>
          <p:cNvPr id="101" name="그룹 39"/>
          <p:cNvGrpSpPr>
            <a:grpSpLocks/>
          </p:cNvGrpSpPr>
          <p:nvPr/>
        </p:nvGrpSpPr>
        <p:grpSpPr bwMode="auto">
          <a:xfrm>
            <a:off x="6928903" y="3860794"/>
            <a:ext cx="577657" cy="986971"/>
            <a:chOff x="3948881" y="4557582"/>
            <a:chExt cx="3448050" cy="986257"/>
          </a:xfrm>
        </p:grpSpPr>
        <p:sp>
          <p:nvSpPr>
            <p:cNvPr id="102" name="AutoShape 223"/>
            <p:cNvSpPr>
              <a:spLocks noChangeArrowheads="1"/>
            </p:cNvSpPr>
            <p:nvPr/>
          </p:nvSpPr>
          <p:spPr bwMode="auto">
            <a:xfrm flipV="1">
              <a:off x="3948881" y="4557582"/>
              <a:ext cx="3448050" cy="3249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32 w 21600"/>
                <a:gd name="T13" fmla="*/ 2232 h 21600"/>
                <a:gd name="T14" fmla="*/ 19368 w 21600"/>
                <a:gd name="T15" fmla="*/ 193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63" y="21600"/>
                  </a:lnTo>
                  <a:lnTo>
                    <a:pt x="207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82649" tIns="41326" rIns="82649" bIns="41326" anchor="ctr"/>
            <a:lstStyle>
              <a:lvl1pPr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27088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270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구현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2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  <a:ea typeface="나눔바른고딕"/>
                </a:rPr>
                <a:t>차 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나눔바른고딕"/>
              </a:endParaRPr>
            </a:p>
          </p:txBody>
        </p:sp>
        <p:sp>
          <p:nvSpPr>
            <p:cNvPr id="103" name="AutoShape 206"/>
            <p:cNvSpPr>
              <a:spLocks noChangeArrowheads="1"/>
            </p:cNvSpPr>
            <p:nvPr/>
          </p:nvSpPr>
          <p:spPr bwMode="auto">
            <a:xfrm>
              <a:off x="3948881" y="4883148"/>
              <a:ext cx="3448050" cy="66069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41 w 21600"/>
                <a:gd name="T13" fmla="*/ 2941 h 21600"/>
                <a:gd name="T14" fmla="*/ 18659 w 21600"/>
                <a:gd name="T15" fmla="*/ 186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82" y="21600"/>
                  </a:lnTo>
                  <a:lnTo>
                    <a:pt x="1931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rgbClr val="5D7EAF"/>
              </a:solidFill>
              <a:miter lim="800000"/>
              <a:headEnd/>
              <a:tailEnd/>
            </a:ln>
          </p:spPr>
          <p:txBody>
            <a:bodyPr wrap="none" lIns="88150" tIns="44075" rIns="88150" bIns="44075" anchor="ctr"/>
            <a:lstStyle>
              <a:lvl1pPr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2650" eaLnBrk="0" hangingPunct="0"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26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추가 기능</a:t>
              </a:r>
              <a:endParaRPr lang="en-US" altLang="ko-KR" sz="1200" b="0" dirty="0" smtClean="0">
                <a:solidFill>
                  <a:schemeClr val="bg2">
                    <a:lumMod val="50000"/>
                  </a:schemeClr>
                </a:solidFill>
                <a:latin typeface="+mn-ea"/>
                <a:ea typeface="나눔바른고딕"/>
              </a:endParaRPr>
            </a:p>
            <a:p>
              <a:pPr algn="ctr" eaLnBrk="1" hangingPunct="1"/>
              <a:r>
                <a:rPr lang="ko-KR" altLang="en-US" sz="1200" b="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구</a:t>
              </a:r>
              <a:r>
                <a:rPr lang="ko-KR" altLang="en-US" sz="1200" b="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나눔바른고딕"/>
                </a:rPr>
                <a:t>현</a:t>
              </a: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6447079" y="2769120"/>
            <a:ext cx="0" cy="3569993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아래쪽 화살표 104"/>
          <p:cNvSpPr/>
          <p:nvPr/>
        </p:nvSpPr>
        <p:spPr>
          <a:xfrm rot="2896267">
            <a:off x="6414694" y="2542311"/>
            <a:ext cx="124218" cy="19092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42511" y="2421732"/>
            <a:ext cx="525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NOW</a:t>
            </a:r>
            <a:endParaRPr lang="ko-KR" altLang="en-US" sz="1200" b="1" dirty="0">
              <a:solidFill>
                <a:srgbClr val="C00000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5" y="1859444"/>
            <a:ext cx="8519782" cy="32104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30135" y="1845376"/>
            <a:ext cx="14439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600" b="1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일정</a:t>
            </a:r>
            <a:endParaRPr lang="en-US" altLang="ko-KR" sz="1600" b="1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" y="654"/>
            <a:ext cx="9137730" cy="68573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81" y="1275033"/>
            <a:ext cx="4087376" cy="4715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2451" y="2804984"/>
            <a:ext cx="5173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60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8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192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709" y="1406518"/>
            <a:ext cx="2088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35"/>
          <a:stretch/>
        </p:blipFill>
        <p:spPr>
          <a:xfrm>
            <a:off x="5056624" y="279306"/>
            <a:ext cx="4087376" cy="1912749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26709" y="3059139"/>
            <a:ext cx="8255957" cy="2519733"/>
            <a:chOff x="511356" y="2796178"/>
            <a:chExt cx="8255957" cy="2519733"/>
          </a:xfrm>
        </p:grpSpPr>
        <p:grpSp>
          <p:nvGrpSpPr>
            <p:cNvPr id="36" name="그룹 35"/>
            <p:cNvGrpSpPr/>
            <p:nvPr/>
          </p:nvGrpSpPr>
          <p:grpSpPr>
            <a:xfrm>
              <a:off x="511356" y="2796178"/>
              <a:ext cx="1913045" cy="1909310"/>
              <a:chOff x="704895" y="2796178"/>
              <a:chExt cx="1913045" cy="1909310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704895" y="2796178"/>
                <a:ext cx="1902489" cy="1909310"/>
                <a:chOff x="704895" y="2796178"/>
                <a:chExt cx="1902489" cy="1909310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3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29947" y="3335882"/>
                  <a:ext cx="1877437" cy="13696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Project Outline</a:t>
                  </a:r>
                  <a:endPara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프로젝트 소개</a:t>
                  </a:r>
                  <a:endParaRPr lang="en-US" altLang="ko-KR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구축 </a:t>
                  </a:r>
                  <a:r>
                    <a:rPr lang="ko-KR" altLang="en-US" sz="1400" spc="-60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컨셉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소개</a:t>
                  </a:r>
                  <a:endParaRPr lang="en-US" altLang="ko-KR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최종 목표 소개</a:t>
                  </a: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35" name="직선 연결선 34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4691858" y="2796178"/>
              <a:ext cx="2213087" cy="2519733"/>
              <a:chOff x="704895" y="2796178"/>
              <a:chExt cx="2213087" cy="2519733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704895" y="2796178"/>
                <a:ext cx="2213087" cy="2519733"/>
                <a:chOff x="704895" y="2796178"/>
                <a:chExt cx="2213087" cy="2519733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</a:t>
                  </a:r>
                  <a:endParaRPr lang="ko-KR" altLang="en-US" sz="3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29947" y="3335882"/>
                  <a:ext cx="2188035" cy="19800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Future Plan</a:t>
                  </a:r>
                </a:p>
                <a:p>
                  <a:endPara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1. </a:t>
                  </a:r>
                  <a:r>
                    <a:rPr lang="ko-KR" altLang="en-US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세부 사항을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ko-KR" altLang="en-US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입력하세요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2. </a:t>
                  </a:r>
                  <a:r>
                    <a:rPr lang="ko-KR" altLang="en-US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세부 사항을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ko-KR" altLang="en-US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입력하세요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3. </a:t>
                  </a:r>
                  <a:r>
                    <a:rPr lang="ko-KR" altLang="en-US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세부 사항을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ko-KR" altLang="en-US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입력하세요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39" name="직선 연결선 38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2601607" y="2796178"/>
              <a:ext cx="2213087" cy="2519733"/>
              <a:chOff x="704895" y="2796178"/>
              <a:chExt cx="2213087" cy="2519733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704895" y="2796178"/>
                <a:ext cx="2213087" cy="2519733"/>
                <a:chOff x="704895" y="2796178"/>
                <a:chExt cx="2213087" cy="2519733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3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29947" y="3335882"/>
                  <a:ext cx="2188035" cy="19800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Achievements</a:t>
                  </a:r>
                </a:p>
                <a:p>
                  <a:endParaRPr lang="en-US" altLang="ko-KR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세부 사항을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입력하세요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 </a:t>
                  </a:r>
                  <a:r>
                    <a:rPr lang="ko-KR" altLang="en-US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세부 사항을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ko-KR" altLang="en-US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입력하세요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3. </a:t>
                  </a:r>
                  <a:r>
                    <a:rPr lang="ko-KR" altLang="en-US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세부 사항을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ko-KR" altLang="en-US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입력하세요</a:t>
                  </a: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44" name="직선 연결선 43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6782109" y="2796178"/>
              <a:ext cx="1985204" cy="2278642"/>
              <a:chOff x="704895" y="2796178"/>
              <a:chExt cx="1985204" cy="2278642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704895" y="2796178"/>
                <a:ext cx="1985204" cy="2278642"/>
                <a:chOff x="704895" y="2796178"/>
                <a:chExt cx="1985204" cy="2278642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32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29947" y="3335882"/>
                  <a:ext cx="1960152" cy="17389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Upcoming Event</a:t>
                  </a:r>
                  <a:endPara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프로젝트 </a:t>
                  </a:r>
                  <a:r>
                    <a:rPr lang="ko-KR" altLang="en-US" sz="1400" spc="-60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마일스톤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  <a:endParaRPr lang="en-US" altLang="ko-KR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r>
                    <a:rPr lang="en-US" altLang="ko-KR" sz="14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2. </a:t>
                  </a:r>
                  <a:r>
                    <a:rPr lang="ko-KR" altLang="en-US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향후 일정안내</a:t>
                  </a:r>
                  <a:r>
                    <a:rPr lang="en-US" altLang="ko-KR" sz="1400" spc="-60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sz="1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49" name="직선 연결선 48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73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690062" y="4055640"/>
            <a:ext cx="24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Outline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7171" y="4792301"/>
            <a:ext cx="2427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개요에 대해 설명해드립니다</a:t>
            </a:r>
            <a:r>
              <a:rPr lang="en-US" altLang="ko-KR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9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115520" y="346059"/>
            <a:ext cx="2912978" cy="841288"/>
            <a:chOff x="3115520" y="346059"/>
            <a:chExt cx="2912978" cy="841288"/>
          </a:xfrm>
        </p:grpSpPr>
        <p:sp>
          <p:nvSpPr>
            <p:cNvPr id="29" name="TextBox 28"/>
            <p:cNvSpPr txBox="1"/>
            <p:nvPr/>
          </p:nvSpPr>
          <p:spPr>
            <a:xfrm>
              <a:off x="3344199" y="346059"/>
              <a:ext cx="24556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Project Outline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15520" y="848793"/>
              <a:ext cx="2912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우리의 프로젝트를 소개합니다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503900" y="6240967"/>
            <a:ext cx="8175963" cy="38015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“</a:t>
            </a:r>
            <a:r>
              <a:rPr lang="ko-KR" altLang="en-US" sz="1600" b="1" dirty="0" smtClean="0"/>
              <a:t>금융지식을 학습한 인공지능 </a:t>
            </a:r>
            <a:r>
              <a:rPr lang="ko-KR" altLang="en-US" sz="1600" b="1" dirty="0" smtClean="0"/>
              <a:t>증권 </a:t>
            </a:r>
            <a:r>
              <a:rPr lang="ko-KR" altLang="en-US" sz="1600" b="1" dirty="0" err="1" smtClean="0"/>
              <a:t>트레이딩</a:t>
            </a:r>
            <a:r>
              <a:rPr lang="ko-KR" altLang="en-US" sz="1600" b="1" dirty="0" smtClean="0"/>
              <a:t> </a:t>
            </a:r>
            <a:r>
              <a:rPr lang="ko-KR" altLang="en-US" sz="1600" b="1" dirty="0" smtClean="0"/>
              <a:t>시스템 구축</a:t>
            </a:r>
            <a:r>
              <a:rPr lang="en-US" altLang="ko-KR" sz="1600" b="1" dirty="0" smtClean="0"/>
              <a:t>”</a:t>
            </a:r>
            <a:endParaRPr lang="ko-KR" alt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331" y="5198306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MACHINE LEARNING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DEEP LEARNING (CNN/RNN)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ALGORITM</a:t>
            </a:r>
            <a:endParaRPr lang="en-US" sz="1200" dirty="0">
              <a:solidFill>
                <a:schemeClr val="tx2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cs typeface="BareunDotumOTFPro 3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72329" y="4745644"/>
            <a:ext cx="2537330" cy="346912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인공지능 학습</a:t>
            </a:r>
            <a:endParaRPr lang="ko-KR" altLang="en-US" sz="14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93677" y="4745644"/>
            <a:ext cx="2537330" cy="346912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주식 투자 </a:t>
            </a:r>
            <a:r>
              <a:rPr lang="ko-KR" altLang="en-US" sz="1400" b="1" dirty="0" smtClean="0"/>
              <a:t>지</a:t>
            </a:r>
            <a:r>
              <a:rPr lang="ko-KR" altLang="en-US" sz="1400" b="1" dirty="0"/>
              <a:t>표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학습</a:t>
            </a:r>
            <a:endParaRPr lang="ko-KR" altLang="en-US" sz="14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062725" y="4745644"/>
            <a:ext cx="2537330" cy="346912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예측 모델 </a:t>
            </a:r>
            <a:r>
              <a:rPr lang="ko-KR" altLang="en-US" sz="1400" b="1" dirty="0" smtClean="0"/>
              <a:t> 대회 활용</a:t>
            </a:r>
            <a:endParaRPr lang="ko-KR" altLang="en-US" sz="1400" b="1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3207962" y="4745644"/>
            <a:ext cx="0" cy="109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938568" y="4745644"/>
            <a:ext cx="0" cy="109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02938" y="5198306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QUANT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</a:t>
            </a:r>
            <a:r>
              <a:rPr lang="en-US" altLang="ko-KR" sz="1200" dirty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  <a:sym typeface="Wingdings" panose="05000000000000000000" pitchFamily="2" charset="2"/>
              </a:rPr>
              <a:t>Bollinger band</a:t>
            </a:r>
            <a:endParaRPr lang="en-US" sz="1200" dirty="0" smtClean="0">
              <a:solidFill>
                <a:schemeClr val="tx2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cs typeface="BareunDotumOTFPro 3" charset="-127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</a:t>
            </a:r>
            <a:r>
              <a:rPr lang="en-US" altLang="ko-KR" sz="1200" dirty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Dual Momentum</a:t>
            </a:r>
            <a:endParaRPr lang="en-US" sz="1200" dirty="0">
              <a:solidFill>
                <a:schemeClr val="tx2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cs typeface="BareunDotumOTFPro 3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3830" y="5198306"/>
            <a:ext cx="17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KAGGLE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DACON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  <a:cs typeface="BareunDotumOTFPro 3" charset="-127"/>
              </a:rPr>
              <a:t># BIGDATA-FINANCE</a:t>
            </a:r>
            <a:endParaRPr lang="en-US" sz="1200" dirty="0">
              <a:solidFill>
                <a:schemeClr val="tx2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  <a:cs typeface="BareunDotumOTFPro 3" charset="-127"/>
            </a:endParaRPr>
          </a:p>
        </p:txBody>
      </p:sp>
      <p:pic>
        <p:nvPicPr>
          <p:cNvPr id="8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86908" y="4032113"/>
            <a:ext cx="236415" cy="4018598"/>
          </a:xfrm>
          <a:prstGeom prst="rect">
            <a:avLst/>
          </a:prstGeom>
        </p:spPr>
      </p:pic>
      <p:grpSp>
        <p:nvGrpSpPr>
          <p:cNvPr id="82" name="그룹 81"/>
          <p:cNvGrpSpPr/>
          <p:nvPr/>
        </p:nvGrpSpPr>
        <p:grpSpPr>
          <a:xfrm>
            <a:off x="5192532" y="3463026"/>
            <a:ext cx="3407523" cy="951127"/>
            <a:chOff x="5079437" y="1583581"/>
            <a:chExt cx="2533346" cy="589289"/>
          </a:xfrm>
        </p:grpSpPr>
        <p:sp>
          <p:nvSpPr>
            <p:cNvPr id="83" name="직사각형 82"/>
            <p:cNvSpPr/>
            <p:nvPr/>
          </p:nvSpPr>
          <p:spPr>
            <a:xfrm>
              <a:off x="5079437" y="1583581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인공지능 증권 </a:t>
              </a:r>
              <a:r>
                <a:rPr lang="ko-KR" altLang="en-US" sz="1534" b="1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트레이딩</a:t>
              </a: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시스템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079438" y="186378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투자의 예측</a:t>
              </a:r>
              <a:r>
                <a:rPr lang="en-US" altLang="ko-KR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</a:t>
              </a:r>
              <a:r>
                <a:rPr lang="en-US" altLang="ko-KR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거래까지 한번에</a:t>
              </a:r>
              <a:endParaRPr lang="en-US" altLang="ko-KR" sz="12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트레이딩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소요 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 단축 및 활용의 극대화</a:t>
              </a:r>
              <a:endParaRPr lang="en-US" altLang="ko-KR" sz="12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81" y="3596885"/>
            <a:ext cx="256224" cy="256223"/>
          </a:xfrm>
          <a:prstGeom prst="rect">
            <a:avLst/>
          </a:prstGeom>
          <a:noFill/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87" y="2547394"/>
            <a:ext cx="256224" cy="256223"/>
          </a:xfrm>
          <a:prstGeom prst="rect">
            <a:avLst/>
          </a:prstGeom>
          <a:noFill/>
        </p:spPr>
      </p:pic>
      <p:grpSp>
        <p:nvGrpSpPr>
          <p:cNvPr id="88" name="그룹 87"/>
          <p:cNvGrpSpPr/>
          <p:nvPr/>
        </p:nvGrpSpPr>
        <p:grpSpPr>
          <a:xfrm>
            <a:off x="5199549" y="2407120"/>
            <a:ext cx="3308054" cy="961311"/>
            <a:chOff x="5079437" y="1583581"/>
            <a:chExt cx="2533346" cy="616349"/>
          </a:xfrm>
        </p:grpSpPr>
        <p:sp>
          <p:nvSpPr>
            <p:cNvPr id="89" name="직사각형 88"/>
            <p:cNvSpPr/>
            <p:nvPr/>
          </p:nvSpPr>
          <p:spPr>
            <a:xfrm>
              <a:off x="5079437" y="1583581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534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금융지식을 학습한 예측 모델 제작 </a:t>
              </a:r>
              <a:endPara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079438" y="189084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증권 데이터를 학습하여 예측하는 인공지능 모델</a:t>
              </a:r>
              <a:endParaRPr lang="en-US" altLang="ko-KR" sz="12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주가 예측을 위한 </a:t>
              </a:r>
              <a:r>
                <a:rPr lang="en-US" altLang="ko-KR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 </a:t>
              </a:r>
              <a:r>
                <a:rPr lang="ko-KR" altLang="en-US" sz="1200" spc="-6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딥러닝</a:t>
              </a:r>
              <a:r>
                <a:rPr lang="ko-KR" altLang="en-US" sz="1200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모델 생성</a:t>
              </a:r>
              <a:endPara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12" y="2308647"/>
            <a:ext cx="3162590" cy="217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모서리가 둥근 직사각형 94"/>
          <p:cNvSpPr/>
          <p:nvPr/>
        </p:nvSpPr>
        <p:spPr>
          <a:xfrm>
            <a:off x="503673" y="1449060"/>
            <a:ext cx="8176189" cy="773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“Time is the capital that is given equally to everyone.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There is victory for those who use this capital well.” -</a:t>
            </a:r>
            <a:r>
              <a:rPr lang="en-US" altLang="ko-KR" sz="1400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Abunand</a:t>
            </a:r>
            <a:r>
              <a:rPr lang="en-US" altLang="ko-KR" sz="14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BareunDotumOTFPro 3" charset="-127"/>
              </a:rPr>
              <a:t>-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BareunDotumOTFPro 3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5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2746537" y="2194757"/>
            <a:ext cx="3565855" cy="356585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3222280" y="2670500"/>
            <a:ext cx="2614369" cy="2614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519469" y="346059"/>
            <a:ext cx="2105063" cy="841288"/>
            <a:chOff x="3519469" y="346059"/>
            <a:chExt cx="2105063" cy="841288"/>
          </a:xfrm>
        </p:grpSpPr>
        <p:sp>
          <p:nvSpPr>
            <p:cNvPr id="29" name="TextBox 28"/>
            <p:cNvSpPr txBox="1"/>
            <p:nvPr/>
          </p:nvSpPr>
          <p:spPr>
            <a:xfrm>
              <a:off x="3679256" y="346059"/>
              <a:ext cx="17854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Slide Title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19469" y="848793"/>
              <a:ext cx="2105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 입력하세요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079438" y="1665642"/>
            <a:ext cx="2533345" cy="589289"/>
            <a:chOff x="5079438" y="1583581"/>
            <a:chExt cx="2533345" cy="589289"/>
          </a:xfrm>
        </p:grpSpPr>
        <p:sp>
          <p:nvSpPr>
            <p:cNvPr id="39" name="직사각형 38"/>
            <p:cNvSpPr/>
            <p:nvPr/>
          </p:nvSpPr>
          <p:spPr>
            <a:xfrm>
              <a:off x="5079438" y="1583581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079438" y="186378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699286" y="2788534"/>
            <a:ext cx="2533345" cy="589289"/>
            <a:chOff x="5079438" y="1583581"/>
            <a:chExt cx="2533345" cy="589289"/>
          </a:xfrm>
        </p:grpSpPr>
        <p:sp>
          <p:nvSpPr>
            <p:cNvPr id="59" name="직사각형 58"/>
            <p:cNvSpPr/>
            <p:nvPr/>
          </p:nvSpPr>
          <p:spPr>
            <a:xfrm>
              <a:off x="5079438" y="1583581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9438" y="186378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699286" y="4382264"/>
            <a:ext cx="2533345" cy="589289"/>
            <a:chOff x="5079438" y="1583581"/>
            <a:chExt cx="2533345" cy="589289"/>
          </a:xfrm>
        </p:grpSpPr>
        <p:sp>
          <p:nvSpPr>
            <p:cNvPr id="62" name="직사각형 61"/>
            <p:cNvSpPr/>
            <p:nvPr/>
          </p:nvSpPr>
          <p:spPr>
            <a:xfrm>
              <a:off x="5079438" y="1583581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079438" y="186378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79438" y="5758710"/>
            <a:ext cx="2533345" cy="589289"/>
            <a:chOff x="5079438" y="1583581"/>
            <a:chExt cx="2533345" cy="589289"/>
          </a:xfrm>
        </p:grpSpPr>
        <p:sp>
          <p:nvSpPr>
            <p:cNvPr id="65" name="직사각형 64"/>
            <p:cNvSpPr/>
            <p:nvPr/>
          </p:nvSpPr>
          <p:spPr>
            <a:xfrm>
              <a:off x="5079438" y="1583581"/>
              <a:ext cx="1666062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534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 Title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079438" y="1863783"/>
              <a:ext cx="2533345" cy="30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</a:t>
              </a:r>
              <a:r>
                <a: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입력하세요</a:t>
              </a: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714242" y="2788534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 Title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-153041" y="3068736"/>
            <a:ext cx="2533345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14242" y="4382264"/>
            <a:ext cx="1666062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 Title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-153041" y="4662466"/>
            <a:ext cx="2533345" cy="309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89" y="1660581"/>
            <a:ext cx="1068351" cy="1068350"/>
          </a:xfrm>
          <a:prstGeom prst="rect">
            <a:avLst/>
          </a:prstGeom>
          <a:noFill/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89" y="5195839"/>
            <a:ext cx="1068351" cy="1068350"/>
          </a:xfrm>
          <a:prstGeom prst="rect">
            <a:avLst/>
          </a:prstGeom>
          <a:noFill/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36" y="4110931"/>
            <a:ext cx="1068351" cy="1068350"/>
          </a:xfrm>
          <a:prstGeom prst="rect">
            <a:avLst/>
          </a:prstGeom>
          <a:noFill/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18" y="4201751"/>
            <a:ext cx="1068351" cy="1068350"/>
          </a:xfrm>
          <a:prstGeom prst="rect">
            <a:avLst/>
          </a:prstGeom>
          <a:noFill/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67" y="2616416"/>
            <a:ext cx="1068351" cy="1068350"/>
          </a:xfrm>
          <a:prstGeom prst="rect">
            <a:avLst/>
          </a:prstGeom>
          <a:noFill/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87" y="2616416"/>
            <a:ext cx="1068351" cy="1068350"/>
          </a:xfrm>
          <a:prstGeom prst="rect">
            <a:avLst/>
          </a:prstGeom>
          <a:noFill/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194" y="4432453"/>
            <a:ext cx="587704" cy="638079"/>
          </a:xfrm>
          <a:prstGeom prst="rect">
            <a:avLst/>
          </a:prstGeom>
          <a:noFill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194" y="2805562"/>
            <a:ext cx="644733" cy="660851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2794" y="5502817"/>
            <a:ext cx="737965" cy="473055"/>
          </a:xfrm>
          <a:prstGeom prst="rect">
            <a:avLst/>
          </a:prstGeom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7377" y="4463308"/>
            <a:ext cx="623613" cy="467710"/>
          </a:xfrm>
          <a:prstGeom prst="rect">
            <a:avLst/>
          </a:prstGeom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8926" y="2818194"/>
            <a:ext cx="465635" cy="642254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1190" y="1840580"/>
            <a:ext cx="689769" cy="599011"/>
          </a:xfrm>
          <a:prstGeom prst="rect">
            <a:avLst/>
          </a:prstGeom>
          <a:noFill/>
        </p:spPr>
      </p:pic>
      <p:sp>
        <p:nvSpPr>
          <p:cNvPr id="79" name="타원 78"/>
          <p:cNvSpPr/>
          <p:nvPr/>
        </p:nvSpPr>
        <p:spPr>
          <a:xfrm>
            <a:off x="3449699" y="2897920"/>
            <a:ext cx="2159530" cy="215952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5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690062" y="4055640"/>
            <a:ext cx="3444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 Achievements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en-US" altLang="ko-KR" sz="19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7171" y="4792301"/>
            <a:ext cx="2606804" cy="651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 </a:t>
            </a: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과정을 활용한 데이터 전처리 및 가공</a:t>
            </a:r>
            <a:r>
              <a:rPr lang="en-US" altLang="ko-KR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머신러닝을</a:t>
            </a: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주가 학습 및 </a:t>
            </a:r>
            <a:r>
              <a:rPr lang="ko-KR" altLang="en-US" sz="1100" spc="-6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예측율</a:t>
            </a:r>
            <a:r>
              <a:rPr lang="ko-KR" altLang="en-US" sz="1100" spc="-6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검증</a:t>
            </a: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8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519469" y="346059"/>
            <a:ext cx="2105063" cy="841288"/>
            <a:chOff x="3519469" y="346059"/>
            <a:chExt cx="2105063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679256" y="346059"/>
              <a:ext cx="17854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Slide Title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19469" y="848793"/>
              <a:ext cx="2105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 입력하세요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686623" y="2075545"/>
            <a:ext cx="7770754" cy="3842663"/>
            <a:chOff x="725764" y="1857830"/>
            <a:chExt cx="7770754" cy="3842663"/>
          </a:xfrm>
        </p:grpSpPr>
        <p:grpSp>
          <p:nvGrpSpPr>
            <p:cNvPr id="67" name="그룹 66"/>
            <p:cNvGrpSpPr/>
            <p:nvPr/>
          </p:nvGrpSpPr>
          <p:grpSpPr>
            <a:xfrm>
              <a:off x="725764" y="1857830"/>
              <a:ext cx="1821674" cy="3837970"/>
              <a:chOff x="725764" y="1857830"/>
              <a:chExt cx="1821674" cy="3837970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764" y="1857830"/>
                <a:ext cx="1821674" cy="382161"/>
              </a:xfrm>
              <a:prstGeom prst="rect">
                <a:avLst/>
              </a:prstGeom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725764" y="1857830"/>
                <a:ext cx="1821674" cy="368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2000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Sub Title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 flipV="1">
                <a:off x="763854" y="5470448"/>
                <a:ext cx="1745493" cy="3869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en-US" altLang="ko-KR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 flipV="1">
                <a:off x="763854" y="2738397"/>
                <a:ext cx="1745493" cy="3869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en-US" altLang="ko-KR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89179" y="2322422"/>
                <a:ext cx="1694846" cy="2997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704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Text</a:t>
                </a:r>
                <a:endParaRPr lang="ko-KR" altLang="en-US" sz="170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89179" y="2968603"/>
                <a:ext cx="1694846" cy="27271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86575" indent="-86575" latinLnBrk="0">
                  <a:lnSpc>
                    <a:spcPts val="1534"/>
                  </a:lnSpc>
                  <a:spcBef>
                    <a:spcPts val="681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60873" algn="l"/>
                  </a:tabLst>
                </a:pPr>
                <a:r>
                  <a:rPr lang="ko-KR" altLang="en-US" sz="1108" spc="-127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 입력하세요</a:t>
                </a:r>
                <a:endPara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6575" indent="-86575" latinLnBrk="0">
                  <a:lnSpc>
                    <a:spcPts val="1534"/>
                  </a:lnSpc>
                  <a:spcBef>
                    <a:spcPts val="681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60873" algn="l"/>
                  </a:tabLst>
                </a:pPr>
                <a:r>
                  <a:rPr lang="ko-KR" altLang="en-US" sz="1108" spc="-127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 입력하세요</a:t>
                </a:r>
                <a:endPara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2750326" y="1862523"/>
              <a:ext cx="1821674" cy="3837970"/>
              <a:chOff x="725764" y="1857830"/>
              <a:chExt cx="1821674" cy="3837970"/>
            </a:xfrm>
          </p:grpSpPr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764" y="1857830"/>
                <a:ext cx="1821674" cy="382161"/>
              </a:xfrm>
              <a:prstGeom prst="rect">
                <a:avLst/>
              </a:prstGeom>
            </p:spPr>
          </p:pic>
          <p:sp>
            <p:nvSpPr>
              <p:cNvPr id="70" name="직사각형 69"/>
              <p:cNvSpPr/>
              <p:nvPr/>
            </p:nvSpPr>
            <p:spPr>
              <a:xfrm>
                <a:off x="725764" y="1857830"/>
                <a:ext cx="1821674" cy="368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2000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Sub Title</a:t>
                </a:r>
              </a:p>
            </p:txBody>
          </p:sp>
          <p:sp>
            <p:nvSpPr>
              <p:cNvPr id="71" name="직사각형 70"/>
              <p:cNvSpPr/>
              <p:nvPr/>
            </p:nvSpPr>
            <p:spPr>
              <a:xfrm flipV="1">
                <a:off x="763854" y="5470448"/>
                <a:ext cx="1745493" cy="3869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en-US" altLang="ko-KR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 flipV="1">
                <a:off x="763854" y="2738397"/>
                <a:ext cx="1745493" cy="3869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en-US" altLang="ko-KR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789179" y="2322422"/>
                <a:ext cx="1694846" cy="2997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704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Text</a:t>
                </a:r>
                <a:endParaRPr lang="ko-KR" altLang="en-US" sz="170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789179" y="2968603"/>
                <a:ext cx="1694846" cy="27271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86575" indent="-86575" latinLnBrk="0">
                  <a:lnSpc>
                    <a:spcPts val="1534"/>
                  </a:lnSpc>
                  <a:spcBef>
                    <a:spcPts val="681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60873" algn="l"/>
                  </a:tabLst>
                </a:pPr>
                <a:r>
                  <a:rPr lang="ko-KR" altLang="en-US" sz="1108" spc="-127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 입력하세요</a:t>
                </a:r>
                <a:endPara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6575" indent="-86575" latinLnBrk="0">
                  <a:lnSpc>
                    <a:spcPts val="1534"/>
                  </a:lnSpc>
                  <a:spcBef>
                    <a:spcPts val="681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60873" algn="l"/>
                  </a:tabLst>
                </a:pPr>
                <a:r>
                  <a:rPr lang="ko-KR" altLang="en-US" sz="1108" spc="-127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 입력하세요</a:t>
                </a:r>
                <a:endPara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713695" y="1857830"/>
              <a:ext cx="1821674" cy="3837970"/>
              <a:chOff x="725764" y="1857830"/>
              <a:chExt cx="1821674" cy="3837970"/>
            </a:xfrm>
          </p:grpSpPr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764" y="1857830"/>
                <a:ext cx="1821674" cy="382161"/>
              </a:xfrm>
              <a:prstGeom prst="rect">
                <a:avLst/>
              </a:prstGeom>
            </p:spPr>
          </p:pic>
          <p:sp>
            <p:nvSpPr>
              <p:cNvPr id="77" name="직사각형 76"/>
              <p:cNvSpPr/>
              <p:nvPr/>
            </p:nvSpPr>
            <p:spPr>
              <a:xfrm>
                <a:off x="725764" y="1857830"/>
                <a:ext cx="1821674" cy="368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2000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Sub Title</a:t>
                </a:r>
              </a:p>
            </p:txBody>
          </p:sp>
          <p:sp>
            <p:nvSpPr>
              <p:cNvPr id="78" name="직사각형 77"/>
              <p:cNvSpPr/>
              <p:nvPr/>
            </p:nvSpPr>
            <p:spPr>
              <a:xfrm flipV="1">
                <a:off x="763854" y="5470448"/>
                <a:ext cx="1745493" cy="3869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en-US" altLang="ko-KR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 flipV="1">
                <a:off x="763854" y="2738397"/>
                <a:ext cx="1745493" cy="3869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en-US" altLang="ko-KR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89179" y="2322422"/>
                <a:ext cx="1694846" cy="2997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704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Text</a:t>
                </a:r>
                <a:endParaRPr lang="ko-KR" altLang="en-US" sz="170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789179" y="2968603"/>
                <a:ext cx="1694846" cy="27271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86575" indent="-86575" latinLnBrk="0">
                  <a:lnSpc>
                    <a:spcPts val="1534"/>
                  </a:lnSpc>
                  <a:spcBef>
                    <a:spcPts val="681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60873" algn="l"/>
                  </a:tabLst>
                </a:pPr>
                <a:r>
                  <a:rPr lang="ko-KR" altLang="en-US" sz="1108" spc="-127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 입력하세요</a:t>
                </a:r>
                <a:endPara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6575" indent="-86575" latinLnBrk="0">
                  <a:lnSpc>
                    <a:spcPts val="1534"/>
                  </a:lnSpc>
                  <a:spcBef>
                    <a:spcPts val="681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60873" algn="l"/>
                  </a:tabLst>
                </a:pPr>
                <a:r>
                  <a:rPr lang="ko-KR" altLang="en-US" sz="1108" spc="-127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 입력하세요</a:t>
                </a:r>
                <a:endPara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6674844" y="1857830"/>
              <a:ext cx="1821674" cy="3837970"/>
              <a:chOff x="725764" y="1857830"/>
              <a:chExt cx="1821674" cy="383797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764" y="1857830"/>
                <a:ext cx="1821674" cy="382161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725764" y="1857830"/>
                <a:ext cx="1821674" cy="3688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2000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Sub Title</a:t>
                </a:r>
              </a:p>
            </p:txBody>
          </p:sp>
          <p:sp>
            <p:nvSpPr>
              <p:cNvPr id="85" name="직사각형 84"/>
              <p:cNvSpPr/>
              <p:nvPr/>
            </p:nvSpPr>
            <p:spPr>
              <a:xfrm flipV="1">
                <a:off x="763854" y="5470448"/>
                <a:ext cx="1745493" cy="3869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en-US" altLang="ko-KR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 flipV="1">
                <a:off x="763854" y="2738397"/>
                <a:ext cx="1745493" cy="3869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en-US" altLang="ko-KR" sz="153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89179" y="2322422"/>
                <a:ext cx="1694846" cy="2997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704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Text</a:t>
                </a:r>
                <a:endParaRPr lang="ko-KR" altLang="en-US" sz="1704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89179" y="2968603"/>
                <a:ext cx="1694846" cy="27271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86575" indent="-86575" latinLnBrk="0">
                  <a:lnSpc>
                    <a:spcPts val="1534"/>
                  </a:lnSpc>
                  <a:spcBef>
                    <a:spcPts val="681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60873" algn="l"/>
                  </a:tabLst>
                </a:pPr>
                <a:r>
                  <a:rPr lang="ko-KR" altLang="en-US" sz="1108" spc="-127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 입력하세요</a:t>
                </a:r>
                <a:endPara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6575" indent="-86575" latinLnBrk="0">
                  <a:lnSpc>
                    <a:spcPts val="1534"/>
                  </a:lnSpc>
                  <a:spcBef>
                    <a:spcPts val="681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60873" algn="l"/>
                  </a:tabLst>
                </a:pPr>
                <a:r>
                  <a:rPr lang="ko-KR" altLang="en-US" sz="1108" spc="-127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 입력하세요</a:t>
                </a:r>
                <a:endParaRPr lang="en-US" altLang="ko-KR" sz="1108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99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519469" y="346059"/>
            <a:ext cx="2105063" cy="841288"/>
            <a:chOff x="3519469" y="346059"/>
            <a:chExt cx="2105063" cy="841288"/>
          </a:xfrm>
        </p:grpSpPr>
        <p:sp>
          <p:nvSpPr>
            <p:cNvPr id="7" name="TextBox 6"/>
            <p:cNvSpPr txBox="1"/>
            <p:nvPr/>
          </p:nvSpPr>
          <p:spPr>
            <a:xfrm>
              <a:off x="3679256" y="346059"/>
              <a:ext cx="17854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Slide Title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19469" y="848793"/>
              <a:ext cx="2105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사항을 입력하세요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334515" y="2069215"/>
            <a:ext cx="8474970" cy="3173137"/>
            <a:chOff x="334515" y="2003900"/>
            <a:chExt cx="8474970" cy="3173137"/>
          </a:xfrm>
        </p:grpSpPr>
        <p:grpSp>
          <p:nvGrpSpPr>
            <p:cNvPr id="3" name="그룹 2"/>
            <p:cNvGrpSpPr/>
            <p:nvPr/>
          </p:nvGrpSpPr>
          <p:grpSpPr>
            <a:xfrm>
              <a:off x="2976718" y="2003900"/>
              <a:ext cx="3190564" cy="3173137"/>
              <a:chOff x="2922289" y="1919675"/>
              <a:chExt cx="3190564" cy="3173137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2289" y="1919675"/>
                <a:ext cx="1540853" cy="1540853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1919675"/>
                <a:ext cx="1540853" cy="1540853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2289" y="3551959"/>
                <a:ext cx="1540853" cy="1540853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3551959"/>
                <a:ext cx="1540853" cy="1540853"/>
              </a:xfrm>
              <a:prstGeom prst="rect">
                <a:avLst/>
              </a:prstGeom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6276140" y="2204530"/>
              <a:ext cx="2533345" cy="1235848"/>
              <a:chOff x="6276140" y="1954435"/>
              <a:chExt cx="2533345" cy="1235848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6276140" y="1954435"/>
                <a:ext cx="1666062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Sub Title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276140" y="2454616"/>
                <a:ext cx="2533345" cy="735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  <a:endPara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276139" y="3836814"/>
              <a:ext cx="2533345" cy="1235848"/>
              <a:chOff x="6276140" y="1954435"/>
              <a:chExt cx="2533345" cy="1235848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276140" y="1954435"/>
                <a:ext cx="1666062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Sub Title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276140" y="2454616"/>
                <a:ext cx="2533345" cy="735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  <a:endPara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34515" y="2159150"/>
              <a:ext cx="2533345" cy="2868132"/>
              <a:chOff x="986124" y="2026798"/>
              <a:chExt cx="2533345" cy="286813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853407" y="2026798"/>
                <a:ext cx="1666062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Sub Title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986124" y="2526979"/>
                <a:ext cx="2533345" cy="735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  <a:endPara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algn="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algn="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algn="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853407" y="3659082"/>
                <a:ext cx="1666062" cy="3090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en-US" altLang="ko-KR" sz="1534" b="1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Sub Title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986124" y="4159263"/>
                <a:ext cx="2533345" cy="735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  <a:endParaRPr lang="en-US" altLang="ko-KR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algn="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algn="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 사항을</a:t>
                </a:r>
                <a:r>
                  <a:rPr lang="en-US" altLang="ko-KR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입력하세요</a:t>
                </a:r>
              </a:p>
              <a:p>
                <a:pPr algn="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endParaRPr lang="ko-KR" altLang="en-US" sz="1200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548211" y="2549324"/>
              <a:ext cx="397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32200" y="2549324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53020" y="4145901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5976" y="4145901"/>
              <a:ext cx="4074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8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690062" y="4055640"/>
            <a:ext cx="2914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Major Future Plan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en-US" altLang="ko-KR" sz="19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7171" y="4792301"/>
            <a:ext cx="272125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사항을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세부 사항을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입력하세요</a:t>
            </a:r>
            <a:r>
              <a:rPr lang="en-US" altLang="ko-KR" sz="1100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100" spc="-6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8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620</Words>
  <Application>Microsoft Office PowerPoint</Application>
  <PresentationFormat>화면 슬라이드 쇼(4:3)</PresentationFormat>
  <Paragraphs>228</Paragraphs>
  <Slides>13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AY</dc:creator>
  <cp:lastModifiedBy>user</cp:lastModifiedBy>
  <cp:revision>78</cp:revision>
  <dcterms:created xsi:type="dcterms:W3CDTF">2016-06-20T00:21:39Z</dcterms:created>
  <dcterms:modified xsi:type="dcterms:W3CDTF">2021-01-24T11:44:50Z</dcterms:modified>
</cp:coreProperties>
</file>