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  <p:sldMasterId id="2147483666" r:id="rId2"/>
    <p:sldMasterId id="2147483681" r:id="rId3"/>
    <p:sldMasterId id="2147483695" r:id="rId4"/>
  </p:sldMasterIdLst>
  <p:notesMasterIdLst>
    <p:notesMasterId r:id="rId6"/>
  </p:notesMasterIdLst>
  <p:sldIdLst>
    <p:sldId id="328" r:id="rId5"/>
  </p:sldIdLst>
  <p:sldSz cx="9144000" cy="6858000" type="screen4x3"/>
  <p:notesSz cx="6858000" cy="9144000"/>
  <p:embeddedFontLst>
    <p:embeddedFont>
      <p:font typeface="新細明體" panose="020B0600000101010101" charset="-120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imSun" panose="02010600030101010101" pitchFamily="2" charset="-122"/>
      <p:regular r:id="rId14"/>
    </p:embeddedFont>
    <p:embeddedFont>
      <p:font typeface="휴먼편지체" panose="02030504000101010101" pitchFamily="18" charset="-127"/>
      <p:regular r:id="rId15"/>
    </p:embeddedFont>
    <p:embeddedFont>
      <p:font typeface="黑体" panose="020B0600000101010101" charset="-122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054"/>
    <a:srgbClr val="175CF5"/>
    <a:srgbClr val="FF5050"/>
    <a:srgbClr val="66FF66"/>
    <a:srgbClr val="327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93818" autoAdjust="0"/>
  </p:normalViewPr>
  <p:slideViewPr>
    <p:cSldViewPr showGuides="1">
      <p:cViewPr varScale="1">
        <p:scale>
          <a:sx n="70" d="100"/>
          <a:sy n="70" d="100"/>
        </p:scale>
        <p:origin x="422" y="5"/>
      </p:cViewPr>
      <p:guideLst>
        <p:guide orient="horz" pos="2160"/>
        <p:guide pos="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4535C-B576-49AE-AB01-D59046866A55}" type="datetimeFigureOut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BCE1E-70E8-4679-8BAB-8C5C8BD1B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4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654-5188-CD46-A185-9584182943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01256" y="2060852"/>
            <a:ext cx="5315064" cy="822961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FFFFFF"/>
                </a:solidFill>
                <a:latin typeface="Arial"/>
                <a:ea typeface="黑体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7023" y="2694112"/>
            <a:ext cx="3985491" cy="304800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016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2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512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207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4492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3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708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0250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0366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74643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4851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40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654-5188-CD46-A185-9584182943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01256" y="2060852"/>
            <a:ext cx="5315064" cy="822961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FFFFFF"/>
                </a:solidFill>
                <a:latin typeface="Arial"/>
                <a:ea typeface="黑体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7023" y="2694112"/>
            <a:ext cx="3985491" cy="304800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10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9309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21396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8046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869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0353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4912564" y="6640693"/>
            <a:ext cx="42314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i="0" u="none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- B.H.A.G.</a:t>
            </a:r>
            <a:r>
              <a:rPr lang="en-US" altLang="ko-KR" sz="800" b="1" i="0" u="none" baseline="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800" b="1" i="0" u="none">
                <a:solidFill>
                  <a:schemeClr val="bg2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(Big Hairy Audacious Goal)</a:t>
            </a:r>
            <a:endParaRPr lang="ko-KR" altLang="en-US" sz="800" b="1" i="0" u="none">
              <a:solidFill>
                <a:schemeClr val="bg2">
                  <a:lumMod val="7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060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42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6275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82678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002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654-5188-CD46-A185-95841829438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01256" y="2060852"/>
            <a:ext cx="5315064" cy="822961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FFFFFF"/>
                </a:solidFill>
                <a:latin typeface="Arial"/>
                <a:ea typeface="黑体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7023" y="2694112"/>
            <a:ext cx="3985491" cy="304800"/>
          </a:xfrm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6562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38718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29387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5278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6694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00719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55258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1478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4912564" y="6640693"/>
            <a:ext cx="42314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i="0" u="none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- B.H.A.G.</a:t>
            </a:r>
            <a:r>
              <a:rPr lang="en-US" altLang="ko-KR" sz="800" b="1" i="0" u="none" baseline="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800" b="1" i="0" u="none">
                <a:solidFill>
                  <a:schemeClr val="bg2">
                    <a:lumMod val="75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(Big Hairy Audacious Goal)</a:t>
            </a:r>
            <a:endParaRPr lang="ko-KR" altLang="en-US" sz="800" b="1" i="0" u="none">
              <a:solidFill>
                <a:schemeClr val="bg2">
                  <a:lumMod val="75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042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5582" y="6525348"/>
            <a:ext cx="4542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B30654-5188-CD46-A185-95841829438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38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6974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76971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28166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5106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35168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06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0605" y="605094"/>
            <a:ext cx="7544977" cy="673100"/>
          </a:xfrm>
        </p:spPr>
        <p:txBody>
          <a:bodyPr anchor="t">
            <a:normAutofit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TW" altLang="en-US" dirty="0"/>
              <a:t>中文标题位置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5582" y="6525348"/>
            <a:ext cx="4542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B30654-5188-CD46-A185-95841829438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0604" y="1586755"/>
            <a:ext cx="7544977" cy="452596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rgbClr val="7F7F7F"/>
                </a:solidFill>
                <a:latin typeface="黑体"/>
                <a:ea typeface="黑体"/>
                <a:cs typeface="黑体"/>
              </a:defRPr>
            </a:lvl1pPr>
            <a:lvl2pPr>
              <a:defRPr sz="2000">
                <a:solidFill>
                  <a:srgbClr val="7F7F7F"/>
                </a:solidFill>
              </a:defRPr>
            </a:lvl2pPr>
            <a:lvl3pPr>
              <a:defRPr sz="1800">
                <a:solidFill>
                  <a:srgbClr val="7F7F7F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内文</a:t>
            </a:r>
            <a:endParaRPr lang="en-US" altLang="zh-CN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820602" y="964502"/>
            <a:ext cx="7544976" cy="60871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黑体"/>
                <a:ea typeface="黑体"/>
                <a:cs typeface="黑体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副标题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369277" y="964502"/>
            <a:ext cx="8629650" cy="34290"/>
          </a:xfrm>
          <a:prstGeom prst="line">
            <a:avLst/>
          </a:prstGeom>
          <a:ln cmpd="thickThin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FF9-CBE5-4B15-A365-6B4B17788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FF9-CBE5-4B15-A365-6B4B17788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17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43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u="none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u="none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EFB30654-5188-CD46-A185-958418294383}" type="slidenum">
              <a:rPr lang="en-US" u="none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u="none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  <p:sldLayoutId id="2147483680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25"/>
            <a:ext cx="9144000" cy="6858000"/>
            <a:chOff x="0" y="0"/>
            <a:chExt cx="624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4182"/>
              <a:ext cx="6240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6240" cy="384"/>
            </a:xfrm>
            <a:prstGeom prst="rect">
              <a:avLst/>
            </a:prstGeom>
            <a:solidFill>
              <a:srgbClr val="8200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536" y="292"/>
              <a:ext cx="4704" cy="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>
              <a:off x="1536" y="384"/>
              <a:ext cx="0" cy="3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0" y="951"/>
              <a:ext cx="6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6096" y="1011"/>
              <a:ext cx="0" cy="3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0" y="4182"/>
              <a:ext cx="6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" y="3552"/>
              <a:ext cx="653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88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1"/>
            <a:ext cx="9144000" cy="6854825"/>
            <a:chOff x="0" y="0"/>
            <a:chExt cx="6240" cy="4318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4182"/>
              <a:ext cx="6240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6240" cy="384"/>
            </a:xfrm>
            <a:prstGeom prst="rect">
              <a:avLst/>
            </a:prstGeom>
            <a:solidFill>
              <a:srgbClr val="8200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292"/>
              <a:ext cx="624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0" y="4182"/>
              <a:ext cx="6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3503"/>
              <a:ext cx="653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0" y="13350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latinLnBrk="1" hangingPunct="1">
              <a:spcBef>
                <a:spcPct val="0"/>
              </a:spcBef>
            </a:pPr>
            <a:endParaRPr kumimoji="1" lang="ko-KR" altLang="en-US" sz="2400" u="none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68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0" y="1"/>
            <a:ext cx="9144000" cy="6854825"/>
            <a:chOff x="0" y="0"/>
            <a:chExt cx="6240" cy="4318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4182"/>
              <a:ext cx="6240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6240" cy="384"/>
            </a:xfrm>
            <a:prstGeom prst="rect">
              <a:avLst/>
            </a:prstGeom>
            <a:solidFill>
              <a:srgbClr val="8200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292"/>
              <a:ext cx="6240" cy="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0" y="4182"/>
              <a:ext cx="6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latinLnBrk="1" hangingPunct="1">
                <a:spcBef>
                  <a:spcPct val="0"/>
                </a:spcBef>
              </a:pPr>
              <a:endParaRPr kumimoji="1" lang="ko-KR" altLang="en-US" sz="2400" u="none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3503"/>
              <a:ext cx="653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10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-15011" y="835456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논문리뷰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1"/>
          <p:cNvSpPr txBox="1">
            <a:spLocks/>
          </p:cNvSpPr>
          <p:nvPr/>
        </p:nvSpPr>
        <p:spPr>
          <a:xfrm>
            <a:off x="3113824" y="6648609"/>
            <a:ext cx="23114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EFB30654-5188-CD46-A185-958418294383}" type="slidenum">
              <a:rPr lang="en-US" sz="1100" b="1" u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/>
              <a:t>0</a:t>
            </a:fld>
            <a:endParaRPr lang="en-US" sz="1100" b="1" u="none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3113824" y="6648609"/>
            <a:ext cx="23114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1500" u="sng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EFB30654-5188-CD46-A185-958418294383}" type="slidenum">
              <a:rPr lang="en-US" sz="1100" b="1" u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/>
              <a:t>0</a:t>
            </a:fld>
            <a:endParaRPr lang="en-US" sz="1100" b="1" u="none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2283"/>
              </p:ext>
            </p:extLst>
          </p:nvPr>
        </p:nvGraphicFramePr>
        <p:xfrm>
          <a:off x="107504" y="1412776"/>
          <a:ext cx="8928992" cy="5143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196">
                  <a:extLst>
                    <a:ext uri="{9D8B030D-6E8A-4147-A177-3AD203B41FA5}">
                      <a16:colId xmlns:a16="http://schemas.microsoft.com/office/drawing/2014/main" val="3990253747"/>
                    </a:ext>
                  </a:extLst>
                </a:gridCol>
                <a:gridCol w="1770404">
                  <a:extLst>
                    <a:ext uri="{9D8B030D-6E8A-4147-A177-3AD203B41FA5}">
                      <a16:colId xmlns:a16="http://schemas.microsoft.com/office/drawing/2014/main" val="1762696169"/>
                    </a:ext>
                  </a:extLst>
                </a:gridCol>
                <a:gridCol w="2540144">
                  <a:extLst>
                    <a:ext uri="{9D8B030D-6E8A-4147-A177-3AD203B41FA5}">
                      <a16:colId xmlns:a16="http://schemas.microsoft.com/office/drawing/2014/main" val="286494063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65721978"/>
                    </a:ext>
                  </a:extLst>
                </a:gridCol>
              </a:tblGrid>
              <a:tr h="58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제 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사용 알고리즘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활용한 데이터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예측 대상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75283"/>
                  </a:ext>
                </a:extLst>
              </a:tr>
              <a:tr h="1448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활용한 리스크패리티 자산배분 모형에 관한 연구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한국지능정보시스템학회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2020)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2003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년부터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년까지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한국 주식시장의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 업종 지수 데이터를 활용하여 총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년간 주가 자료를 활용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in- sample 1,000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out-of-sample 20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개씩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Moving-window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방식으로 예측 결과값을 누적하여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총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154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회의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리밸런싱이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이루어진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백테스팅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결과를 도출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실투자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기간의 변동성을 예측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418158"/>
                  </a:ext>
                </a:extLst>
              </a:tr>
              <a:tr h="586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on Stock price prediction system based on BLSTM (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한국융합학회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,2020)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BLSTM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- 2017 ~ 2020</a:t>
                      </a:r>
                      <a:r>
                        <a:rPr lang="ko-KR" altLang="en-US" sz="1100" dirty="0" smtClean="0"/>
                        <a:t>년의 </a:t>
                      </a:r>
                      <a:r>
                        <a:rPr lang="ko-KR" altLang="en-US" sz="1100" dirty="0" err="1" smtClean="0"/>
                        <a:t>퀄컴의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PER(Price Earning</a:t>
                      </a:r>
                      <a:r>
                        <a:rPr lang="en-US" altLang="ko-KR" sz="1100" baseline="0" dirty="0" smtClean="0"/>
                        <a:t> Ratio, </a:t>
                      </a:r>
                      <a:r>
                        <a:rPr lang="ko-KR" altLang="en-US" sz="1100" baseline="0" dirty="0" smtClean="0"/>
                        <a:t>주가 수익률</a:t>
                      </a:r>
                      <a:r>
                        <a:rPr lang="en-US" altLang="ko-KR" sz="1100" dirty="0" smtClean="0"/>
                        <a:t>),PBR(Price</a:t>
                      </a:r>
                      <a:r>
                        <a:rPr lang="en-US" altLang="ko-KR" sz="1100" baseline="0" dirty="0" smtClean="0"/>
                        <a:t> Book Ratio</a:t>
                      </a:r>
                      <a:r>
                        <a:rPr lang="en-US" altLang="ko-KR" sz="1100" dirty="0" smtClean="0"/>
                        <a:t>),Sales,</a:t>
                      </a:r>
                      <a:r>
                        <a:rPr lang="en-US" altLang="ko-KR" sz="1100" baseline="0" dirty="0" smtClean="0"/>
                        <a:t> Profit, ROA(Return On Asset, </a:t>
                      </a:r>
                      <a:r>
                        <a:rPr lang="ko-KR" altLang="en-US" sz="1100" baseline="0" dirty="0" smtClean="0"/>
                        <a:t>총자산수익률</a:t>
                      </a:r>
                      <a:r>
                        <a:rPr lang="en-US" altLang="ko-KR" sz="1100" baseline="0" dirty="0" smtClean="0"/>
                        <a:t>), ROE(Return On Equity, </a:t>
                      </a:r>
                      <a:r>
                        <a:rPr lang="ko-KR" altLang="en-US" sz="1100" baseline="0" dirty="0" smtClean="0"/>
                        <a:t>자기자본수익률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퀄컴</a:t>
                      </a:r>
                      <a:r>
                        <a:rPr lang="ko-KR" altLang="en-US" sz="1100" dirty="0" smtClean="0"/>
                        <a:t> 주식의 목표주가를 정확히 예측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03032"/>
                  </a:ext>
                </a:extLst>
              </a:tr>
              <a:tr h="58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NARX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신경망 최적화를 통한 주가 예측 및 영향 요인에 관한 연구 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한국산학기술학회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,2020)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NARX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(Nonlinear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AutoRegressive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input ) </a:t>
                      </a:r>
                      <a:endParaRPr lang="ko-KR" altLang="en-US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 2019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월까지 </a:t>
                      </a:r>
                      <a:endParaRPr lang="en-US" altLang="ko-KR" sz="11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환율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외국인 투자 비중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종가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금리 데이터</a:t>
                      </a:r>
                      <a:endParaRPr lang="ko-KR" altLang="en-US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한 달간의 종가를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예측하는 모델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458900"/>
                  </a:ext>
                </a:extLst>
              </a:tr>
              <a:tr h="586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기법을 이용한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금융시계열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변동성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예측방법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연구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한국지식정보기술학회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,2019)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종목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(KOSPI, S&amp;P 500, NIKKEI 225, FTSE 100, CAC 40,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DAX, 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iShares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Core U.S Aggregate Bond ETF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대상으로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 2019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까지의 종가의 데이터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금융 시장에서 투자에 따른 리스크를 측정하는 방법으로 사용되는 변동성을 예측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78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743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u="none" dirty="0"/>
        </a:defPPr>
      </a:lstStyle>
    </a:spDef>
    <a:txDef>
      <a:spPr>
        <a:noFill/>
      </a:spPr>
      <a:bodyPr wrap="none" rtlCol="0">
        <a:spAutoFit/>
      </a:bodyPr>
      <a:lstStyle>
        <a:defPPr algn="l">
          <a:defRPr u="none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u="none" dirty="0"/>
        </a:defPPr>
      </a:lstStyle>
    </a:spDef>
    <a:txDef>
      <a:spPr>
        <a:noFill/>
      </a:spPr>
      <a:bodyPr wrap="none" rtlCol="0">
        <a:spAutoFit/>
      </a:bodyPr>
      <a:lstStyle>
        <a:defPPr algn="l">
          <a:defRPr u="none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247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굴림</vt:lpstr>
      <vt:lpstr>新細明體</vt:lpstr>
      <vt:lpstr>Arial</vt:lpstr>
      <vt:lpstr>맑은 고딕</vt:lpstr>
      <vt:lpstr>Calibri</vt:lpstr>
      <vt:lpstr>SimSun</vt:lpstr>
      <vt:lpstr>휴먼편지체</vt:lpstr>
      <vt:lpstr>黑体</vt:lpstr>
      <vt:lpstr>Office Theme</vt:lpstr>
      <vt:lpstr>3_기본 디자인</vt:lpstr>
      <vt:lpstr>4_기본 디자인</vt:lpstr>
      <vt:lpstr>5_기본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psk</dc:creator>
  <cp:lastModifiedBy>woori</cp:lastModifiedBy>
  <cp:revision>213</cp:revision>
  <dcterms:created xsi:type="dcterms:W3CDTF">2011-06-22T01:12:04Z</dcterms:created>
  <dcterms:modified xsi:type="dcterms:W3CDTF">2020-11-29T07:19:17Z</dcterms:modified>
</cp:coreProperties>
</file>