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29"/>
  </p:notesMasterIdLst>
  <p:sldIdLst>
    <p:sldId id="274" r:id="rId2"/>
    <p:sldId id="275" r:id="rId3"/>
    <p:sldId id="276" r:id="rId4"/>
    <p:sldId id="284" r:id="rId5"/>
    <p:sldId id="278" r:id="rId6"/>
    <p:sldId id="282" r:id="rId7"/>
    <p:sldId id="287" r:id="rId8"/>
    <p:sldId id="286" r:id="rId9"/>
    <p:sldId id="289" r:id="rId10"/>
    <p:sldId id="296" r:id="rId11"/>
    <p:sldId id="297" r:id="rId12"/>
    <p:sldId id="298" r:id="rId13"/>
    <p:sldId id="299" r:id="rId14"/>
    <p:sldId id="300" r:id="rId15"/>
    <p:sldId id="302" r:id="rId16"/>
    <p:sldId id="303" r:id="rId17"/>
    <p:sldId id="291" r:id="rId18"/>
    <p:sldId id="292" r:id="rId19"/>
    <p:sldId id="288" r:id="rId20"/>
    <p:sldId id="290" r:id="rId21"/>
    <p:sldId id="283" r:id="rId22"/>
    <p:sldId id="264" r:id="rId23"/>
    <p:sldId id="294" r:id="rId24"/>
    <p:sldId id="304" r:id="rId25"/>
    <p:sldId id="281" r:id="rId26"/>
    <p:sldId id="280" r:id="rId27"/>
    <p:sldId id="277" r:id="rId2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맑은 고딕" panose="020B0503020000020004" pitchFamily="50" charset="-127"/>
      <p:regular r:id="rId34"/>
      <p:bold r:id="rId35"/>
    </p:embeddedFont>
    <p:embeddedFont>
      <p:font typeface="Calibri Light" panose="020F0302020204030204" pitchFamily="34" charset="0"/>
      <p:regular r:id="rId36"/>
      <p:italic r:id="rId37"/>
    </p:embeddedFont>
    <p:embeddedFont>
      <p:font typeface="HY견고딕" panose="02030600000101010101" pitchFamily="18" charset="-127"/>
      <p:regular r:id="rId38"/>
    </p:embeddedFont>
    <p:embeddedFont>
      <p:font typeface="HY동녘B" panose="02030600000101010101" pitchFamily="18" charset="-127"/>
      <p:regular r:id="rId39"/>
    </p:embeddedFont>
    <p:embeddedFont>
      <p:font typeface="HY나무M" panose="02030600000101010101" pitchFamily="18" charset="-127"/>
      <p:regular r:id="rId40"/>
    </p:embeddedFont>
    <p:embeddedFont>
      <p:font typeface="HY헤드라인M" panose="02030600000101010101" pitchFamily="18" charset="-127"/>
      <p:regular r:id="rId4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FCFCFC"/>
    <a:srgbClr val="B7E3E4"/>
    <a:srgbClr val="0F898F"/>
    <a:srgbClr val="2A47C2"/>
    <a:srgbClr val="B9D631"/>
    <a:srgbClr val="C53E4D"/>
    <a:srgbClr val="79BDDA"/>
    <a:srgbClr val="1A2D4E"/>
    <a:srgbClr val="B0D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5" autoAdjust="0"/>
    <p:restoredTop sz="94615" autoAdjust="0"/>
  </p:normalViewPr>
  <p:slideViewPr>
    <p:cSldViewPr snapToGrid="0">
      <p:cViewPr varScale="1">
        <p:scale>
          <a:sx n="64" d="100"/>
          <a:sy n="64" d="100"/>
        </p:scale>
        <p:origin x="-25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36686-F76A-4CC7-83BF-940E34C5B9CD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5AF6F-7FDF-474D-AE52-C66069F05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20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785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018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018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0181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018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018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0181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0181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0181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20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0181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21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478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54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23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0181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24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0181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25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4785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26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0181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27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960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478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478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018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018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018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018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018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AD0-C0BD-4940-9C61-9EB949A572D7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0FCD-56B7-486B-B1CE-E4E6B06F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608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AD0-C0BD-4940-9C61-9EB949A572D7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0FCD-56B7-486B-B1CE-E4E6B06F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505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AD0-C0BD-4940-9C61-9EB949A572D7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0FCD-56B7-486B-B1CE-E4E6B06F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714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AD0-C0BD-4940-9C61-9EB949A572D7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0FCD-56B7-486B-B1CE-E4E6B06F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8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AD0-C0BD-4940-9C61-9EB949A572D7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0FCD-56B7-486B-B1CE-E4E6B06F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46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AD0-C0BD-4940-9C61-9EB949A572D7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0FCD-56B7-486B-B1CE-E4E6B06F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67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AD0-C0BD-4940-9C61-9EB949A572D7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0FCD-56B7-486B-B1CE-E4E6B06F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48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0" y="705590"/>
            <a:ext cx="9144000" cy="604355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73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AD0-C0BD-4940-9C61-9EB949A572D7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0FCD-56B7-486B-B1CE-E4E6B06F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463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AD0-C0BD-4940-9C61-9EB949A572D7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0FCD-56B7-486B-B1CE-E4E6B06F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441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AD0-C0BD-4940-9C61-9EB949A572D7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0FCD-56B7-486B-B1CE-E4E6B06F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549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AAAD0-C0BD-4940-9C61-9EB949A572D7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20FCD-56B7-486B-B1CE-E4E6B06F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35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5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15.png"/><Relationship Id="rId10" Type="http://schemas.openxmlformats.org/officeDocument/2006/relationships/image" Target="../media/image33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9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9.png"/><Relationship Id="rId7" Type="http://schemas.openxmlformats.org/officeDocument/2006/relationships/image" Target="../media/image1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874" y="1110910"/>
            <a:ext cx="4087376" cy="4715266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349675" y="1237522"/>
            <a:ext cx="5584871" cy="2038390"/>
            <a:chOff x="312211" y="1150965"/>
            <a:chExt cx="5173090" cy="2038390"/>
          </a:xfrm>
        </p:grpSpPr>
        <p:sp>
          <p:nvSpPr>
            <p:cNvPr id="15" name="TextBox 14"/>
            <p:cNvSpPr txBox="1"/>
            <p:nvPr/>
          </p:nvSpPr>
          <p:spPr>
            <a:xfrm>
              <a:off x="312211" y="1150965"/>
              <a:ext cx="517309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BareunDotumOTFPro 3" charset="-127"/>
                </a:rPr>
                <a:t>A.I. Stock</a:t>
              </a:r>
            </a:p>
            <a:p>
              <a:r>
                <a:rPr lang="en-US" altLang="ko-KR" sz="40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BareunDotumOTFPro 3" charset="-127"/>
                </a:rPr>
                <a:t>Trading System</a:t>
              </a:r>
              <a:endParaRPr lang="en-US" altLang="ko-KR" sz="4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1317" y="2481469"/>
              <a:ext cx="292982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Tx/>
                <a:buChar char="-"/>
              </a:pPr>
              <a:r>
                <a:rPr lang="en-US" altLang="ko-KR" sz="2000" dirty="0">
                  <a:solidFill>
                    <a:schemeClr val="bg1"/>
                  </a:solidFill>
                  <a:latin typeface="HY동녘B" panose="02030600000101010101" pitchFamily="18" charset="-127"/>
                  <a:ea typeface="HY동녘B" panose="02030600000101010101" pitchFamily="18" charset="-127"/>
                  <a:cs typeface="BareunDotumOTFPro 3" charset="-127"/>
                </a:rPr>
                <a:t>Investment </a:t>
              </a:r>
              <a:r>
                <a:rPr lang="en-US" altLang="ko-KR" sz="2000" dirty="0" smtClean="0">
                  <a:solidFill>
                    <a:schemeClr val="bg1"/>
                  </a:solidFill>
                  <a:latin typeface="HY동녘B" panose="02030600000101010101" pitchFamily="18" charset="-127"/>
                  <a:ea typeface="HY동녘B" panose="02030600000101010101" pitchFamily="18" charset="-127"/>
                  <a:cs typeface="BareunDotumOTFPro 3" charset="-127"/>
                </a:rPr>
                <a:t>Strategy</a:t>
              </a:r>
            </a:p>
            <a:p>
              <a:r>
                <a:rPr lang="en-US" altLang="ko-KR" sz="2000" dirty="0">
                  <a:solidFill>
                    <a:schemeClr val="bg1"/>
                  </a:solidFill>
                  <a:latin typeface="HY동녘B" panose="02030600000101010101" pitchFamily="18" charset="-127"/>
                  <a:ea typeface="HY동녘B" panose="02030600000101010101" pitchFamily="18" charset="-127"/>
                  <a:cs typeface="BareunDotumOTFPro 3" charset="-127"/>
                </a:rPr>
                <a:t> </a:t>
              </a:r>
              <a:r>
                <a:rPr lang="en-US" altLang="ko-KR" sz="2000" dirty="0" smtClean="0">
                  <a:solidFill>
                    <a:schemeClr val="bg1"/>
                  </a:solidFill>
                  <a:latin typeface="HY동녘B" panose="02030600000101010101" pitchFamily="18" charset="-127"/>
                  <a:ea typeface="HY동녘B" panose="02030600000101010101" pitchFamily="18" charset="-127"/>
                  <a:cs typeface="BareunDotumOTFPro 3" charset="-127"/>
                </a:rPr>
                <a:t>   Using Deep Learning</a:t>
              </a:r>
              <a:endParaRPr lang="en-US" altLang="ko-KR" sz="2000" dirty="0">
                <a:solidFill>
                  <a:schemeClr val="bg1"/>
                </a:solidFill>
                <a:latin typeface="HY동녘B" panose="02030600000101010101" pitchFamily="18" charset="-127"/>
                <a:ea typeface="HY동녘B" panose="02030600000101010101" pitchFamily="18" charset="-127"/>
                <a:cs typeface="BareunDotumOTFPro 3" charset="-127"/>
              </a:endParaRPr>
            </a:p>
          </p:txBody>
        </p:sp>
      </p:grpSp>
      <p:sp>
        <p:nvSpPr>
          <p:cNvPr id="9" name="Rectangle 10"/>
          <p:cNvSpPr/>
          <p:nvPr/>
        </p:nvSpPr>
        <p:spPr>
          <a:xfrm>
            <a:off x="129001" y="922281"/>
            <a:ext cx="48045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『Investing with Quant strategy』</a:t>
            </a:r>
            <a:endParaRPr lang="en-US" sz="2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BareunDotumOTFPro 3" charset="-127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13220" y="192706"/>
            <a:ext cx="29835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BareunDotumOTFPro 3" charset="-127"/>
              </a:rPr>
              <a:t>Woori FIS</a:t>
            </a:r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BareunDotumOTFPro 3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BareunDotumOTFPro 3" charset="-127"/>
              </a:rPr>
              <a:t>Digital Frontier</a:t>
            </a:r>
          </a:p>
          <a:p>
            <a:pPr algn="r"/>
            <a:r>
              <a:rPr 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BareunDotumOTFPro 3" charset="-127"/>
              </a:rPr>
              <a:t>AI Team2</a:t>
            </a:r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BareunDotumOTFPro 3" charset="-127"/>
              </a:rPr>
              <a:t>  </a:t>
            </a:r>
            <a:r>
              <a:rPr lang="en-US" altLang="ko-KR" sz="14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BareunDotumOTFPro 3" charset="-127"/>
              </a:rPr>
              <a:t>: </a:t>
            </a:r>
            <a:r>
              <a:rPr lang="en-US" altLang="ko-KR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BareunDotumOTFPro 3" charset="-127"/>
              </a:rPr>
              <a:t> B &amp; H –Half Report</a:t>
            </a:r>
            <a:endParaRPr 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BareunDotumOTFPro 3" charset="-127"/>
            </a:endParaRPr>
          </a:p>
        </p:txBody>
      </p:sp>
      <p:sp>
        <p:nvSpPr>
          <p:cNvPr id="11" name="Rectangle 9"/>
          <p:cNvSpPr/>
          <p:nvPr/>
        </p:nvSpPr>
        <p:spPr>
          <a:xfrm>
            <a:off x="139815" y="6210267"/>
            <a:ext cx="80897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dirty="0" smtClean="0">
                <a:solidFill>
                  <a:srgbClr val="0F898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BareunDotumOTFPro 3" charset="-127"/>
              </a:rPr>
              <a:t>Jung </a:t>
            </a:r>
            <a:r>
              <a:rPr lang="en-US" altLang="ko-KR" dirty="0" err="1" smtClean="0">
                <a:solidFill>
                  <a:srgbClr val="0F898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BareunDotumOTFPro 3" charset="-127"/>
              </a:rPr>
              <a:t>jwa</a:t>
            </a:r>
            <a:r>
              <a:rPr lang="en-US" altLang="ko-KR" dirty="0" smtClean="0">
                <a:solidFill>
                  <a:srgbClr val="0F898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BareunDotumOTFPro 3" charset="-127"/>
              </a:rPr>
              <a:t> </a:t>
            </a:r>
            <a:r>
              <a:rPr lang="en-US" altLang="ko-KR" dirty="0" err="1" smtClean="0">
                <a:solidFill>
                  <a:srgbClr val="0F898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BareunDotumOTFPro 3" charset="-127"/>
              </a:rPr>
              <a:t>yeon</a:t>
            </a:r>
            <a:r>
              <a:rPr lang="en-US" altLang="ko-KR" dirty="0" smtClean="0">
                <a:solidFill>
                  <a:srgbClr val="0F898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BareunDotumOTFPro 3" charset="-127"/>
              </a:rPr>
              <a:t>, Lim </a:t>
            </a:r>
            <a:r>
              <a:rPr lang="en-US" altLang="ko-KR" dirty="0" err="1" smtClean="0">
                <a:solidFill>
                  <a:srgbClr val="0F898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BareunDotumOTFPro 3" charset="-127"/>
              </a:rPr>
              <a:t>wansik</a:t>
            </a:r>
            <a:r>
              <a:rPr lang="en-US" altLang="ko-KR" dirty="0" smtClean="0">
                <a:solidFill>
                  <a:srgbClr val="0F898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BareunDotumOTFPro 3" charset="-127"/>
              </a:rPr>
              <a:t>, Yu </a:t>
            </a:r>
            <a:r>
              <a:rPr lang="en-US" altLang="ko-KR" dirty="0" err="1" smtClean="0">
                <a:solidFill>
                  <a:srgbClr val="0F898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BareunDotumOTFPro 3" charset="-127"/>
              </a:rPr>
              <a:t>taeyeon</a:t>
            </a:r>
            <a:r>
              <a:rPr lang="en-US" altLang="ko-KR" dirty="0" smtClean="0">
                <a:solidFill>
                  <a:srgbClr val="0F898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BareunDotumOTFPro 3" charset="-127"/>
              </a:rPr>
              <a:t>, Park </a:t>
            </a:r>
            <a:r>
              <a:rPr lang="en-US" altLang="ko-KR" dirty="0" err="1" smtClean="0">
                <a:solidFill>
                  <a:srgbClr val="0F898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BareunDotumOTFPro 3" charset="-127"/>
              </a:rPr>
              <a:t>jinyoung</a:t>
            </a:r>
            <a:r>
              <a:rPr lang="en-US" altLang="ko-KR" dirty="0" smtClean="0">
                <a:solidFill>
                  <a:srgbClr val="0F898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BareunDotumOTFPro 3" charset="-127"/>
              </a:rPr>
              <a:t>, Song </a:t>
            </a:r>
            <a:r>
              <a:rPr lang="en-US" altLang="ko-KR" dirty="0" err="1" smtClean="0">
                <a:solidFill>
                  <a:srgbClr val="0F898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BareunDotumOTFPro 3" charset="-127"/>
              </a:rPr>
              <a:t>taehyun</a:t>
            </a:r>
            <a:endParaRPr lang="en-US" dirty="0">
              <a:solidFill>
                <a:srgbClr val="0F898F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BareunDotumOTFPro 3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892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941"/>
            <a:ext cx="9144000" cy="145405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2608971" y="346059"/>
            <a:ext cx="3926075" cy="841288"/>
            <a:chOff x="2608971" y="346059"/>
            <a:chExt cx="3926075" cy="841288"/>
          </a:xfrm>
        </p:grpSpPr>
        <p:sp>
          <p:nvSpPr>
            <p:cNvPr id="7" name="TextBox 6"/>
            <p:cNvSpPr txBox="1"/>
            <p:nvPr/>
          </p:nvSpPr>
          <p:spPr>
            <a:xfrm>
              <a:off x="3317941" y="346059"/>
              <a:ext cx="25081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EDA</a:t>
              </a:r>
              <a:r>
                <a:rPr lang="ko-KR" alt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분석 </a:t>
              </a:r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2/4)</a:t>
              </a:r>
              <a:endPara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A47C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08971" y="848793"/>
              <a:ext cx="39260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</a:t>
              </a:r>
              <a:r>
                <a:rPr lang="ko-KR" altLang="en-US" sz="1600" b="1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전처리를</a:t>
              </a:r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통한 의미 있는 정보 식별</a:t>
              </a:r>
              <a:endPara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9" name="직선 연결선 8"/>
          <p:cNvCxnSpPr/>
          <p:nvPr/>
        </p:nvCxnSpPr>
        <p:spPr>
          <a:xfrm>
            <a:off x="4759146" y="1252623"/>
            <a:ext cx="6523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22" y="1578243"/>
            <a:ext cx="7830898" cy="489784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686622" y="1578243"/>
            <a:ext cx="2569925" cy="472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20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 flipV="1">
            <a:off x="683418" y="2199821"/>
            <a:ext cx="7777163" cy="4959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86622" y="1578243"/>
            <a:ext cx="7830898" cy="472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000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비교 데이터</a:t>
            </a:r>
            <a:endParaRPr lang="en-US" altLang="ko-KR" sz="20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 flipV="1">
            <a:off x="683418" y="6198021"/>
            <a:ext cx="7781066" cy="495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980190" y="3222885"/>
            <a:ext cx="2537330" cy="2777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삼성전자 주가가 </a:t>
            </a:r>
            <a:r>
              <a:rPr lang="ko-KR" altLang="en-US" sz="1400" spc="-127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상승</a:t>
            </a:r>
            <a:r>
              <a:rPr lang="ko-KR" altLang="en-US" sz="1400" spc="-127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SOXX</a:t>
            </a:r>
            <a:r>
              <a:rPr lang="en-US" altLang="ko-KR" sz="1400" b="1" baseline="30000" dirty="0" smtClean="0">
                <a:solidFill>
                  <a:schemeClr val="tx1"/>
                </a:solidFill>
              </a:rPr>
              <a:t>1</a:t>
            </a:r>
            <a:r>
              <a:rPr lang="en-US" altLang="ko-KR" sz="1400" b="1" baseline="30000" dirty="0">
                <a:solidFill>
                  <a:schemeClr val="tx1"/>
                </a:solidFill>
              </a:rPr>
              <a:t>)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지수가 먼저 빠지는 추세가 보임 그리고 코로나로 급락 이후 역시 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SOXX</a:t>
            </a:r>
            <a:r>
              <a:rPr lang="en-US" altLang="ko-KR" sz="1400" b="1" baseline="30000" dirty="0">
                <a:solidFill>
                  <a:schemeClr val="tx1"/>
                </a:solidFill>
              </a:rPr>
              <a:t>1)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지수가 먼저 상승하자 삼성주가 또한 상승하는 경향이 보임</a:t>
            </a:r>
            <a:endParaRPr lang="en-US" altLang="ko-KR" sz="1400" spc="-127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endParaRPr lang="en-US" altLang="ko-KR" sz="14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b="1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판정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400" spc="-127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lnSpc>
                <a:spcPts val="1534"/>
              </a:lnSpc>
              <a:spcBef>
                <a:spcPts val="681"/>
              </a:spcBef>
              <a:tabLst>
                <a:tab pos="0" algn="l"/>
                <a:tab pos="60873" algn="l"/>
              </a:tabLst>
            </a:pPr>
            <a:r>
              <a:rPr lang="en-US" altLang="ko-KR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75B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75B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75B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SOXX 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75B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예측 지표 </a:t>
            </a:r>
            <a:endParaRPr lang="en-US" altLang="ko-KR" sz="1400" spc="-127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75B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lnSpc>
                <a:spcPts val="1534"/>
              </a:lnSpc>
              <a:spcBef>
                <a:spcPts val="681"/>
              </a:spcBef>
              <a:tabLst>
                <a:tab pos="0" algn="l"/>
                <a:tab pos="60873" algn="l"/>
              </a:tabLst>
            </a:pPr>
            <a:r>
              <a:rPr lang="en-US" altLang="ko-KR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75B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75B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75B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선정 적합</a:t>
            </a:r>
            <a:endParaRPr lang="en-US" altLang="ko-KR" sz="1400" spc="-127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75B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980190" y="2525634"/>
            <a:ext cx="2537330" cy="565983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삼성전자 주가와 </a:t>
            </a:r>
            <a:endParaRPr lang="en-US" altLang="ko-KR" sz="1400" b="1" dirty="0" smtClean="0"/>
          </a:p>
          <a:p>
            <a:pPr algn="ctr"/>
            <a:r>
              <a:rPr lang="en-US" altLang="ko-KR" sz="1400" b="1" dirty="0" smtClean="0"/>
              <a:t>SOXX</a:t>
            </a:r>
            <a:r>
              <a:rPr lang="en-US" altLang="ko-KR" sz="1400" b="1" baseline="30000" dirty="0" smtClean="0"/>
              <a:t>1)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지수 비교 분석</a:t>
            </a:r>
            <a:endParaRPr lang="ko-KR" altLang="en-US" sz="1400" b="1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886" y="4850961"/>
            <a:ext cx="668445" cy="686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14" y="2517283"/>
            <a:ext cx="5162400" cy="3483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3419" y="6471119"/>
            <a:ext cx="7834102" cy="19236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 latinLnBrk="0">
              <a:lnSpc>
                <a:spcPts val="1534"/>
              </a:lnSpc>
              <a:spcBef>
                <a:spcPts val="681"/>
              </a:spcBef>
              <a:spcAft>
                <a:spcPct val="0"/>
              </a:spcAft>
              <a:buClrTx/>
              <a:buSzTx/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en-US" altLang="ko-KR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`SO</a:t>
            </a:r>
            <a:r>
              <a:rPr lang="ko-KR" altLang="ko-KR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 지수 </a:t>
            </a:r>
            <a:r>
              <a:rPr lang="ko-KR" altLang="ko-KR" sz="1400" spc="-127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엔비디아</a:t>
            </a:r>
            <a:r>
              <a:rPr lang="ko-KR" altLang="ko-KR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(8.9%), </a:t>
            </a:r>
            <a:r>
              <a:rPr lang="ko-KR" altLang="ko-KR" sz="1400" spc="-127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텍사스인스트루먼트</a:t>
            </a:r>
            <a:r>
              <a:rPr lang="ko-KR" altLang="ko-KR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(8.6%), </a:t>
            </a:r>
            <a:r>
              <a:rPr lang="ko-KR" altLang="ko-KR" sz="1400" spc="-127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퀄컴</a:t>
            </a:r>
            <a:r>
              <a:rPr lang="ko-KR" altLang="ko-KR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(7.7%), 인텔(7.4%) 반도체장비기업 18.52% </a:t>
            </a:r>
          </a:p>
        </p:txBody>
      </p:sp>
    </p:spTree>
    <p:extLst>
      <p:ext uri="{BB962C8B-B14F-4D97-AF65-F5344CB8AC3E}">
        <p14:creationId xmlns:p14="http://schemas.microsoft.com/office/powerpoint/2010/main" val="387523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941"/>
            <a:ext cx="9144000" cy="145405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2608971" y="346059"/>
            <a:ext cx="3926075" cy="841288"/>
            <a:chOff x="2608971" y="346059"/>
            <a:chExt cx="3926075" cy="841288"/>
          </a:xfrm>
        </p:grpSpPr>
        <p:sp>
          <p:nvSpPr>
            <p:cNvPr id="7" name="TextBox 6"/>
            <p:cNvSpPr txBox="1"/>
            <p:nvPr/>
          </p:nvSpPr>
          <p:spPr>
            <a:xfrm>
              <a:off x="3317941" y="346059"/>
              <a:ext cx="25081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EDA</a:t>
              </a:r>
              <a:r>
                <a:rPr lang="ko-KR" alt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분석 </a:t>
              </a:r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2/4)</a:t>
              </a:r>
              <a:endPara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A47C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08971" y="848793"/>
              <a:ext cx="39260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</a:t>
              </a:r>
              <a:r>
                <a:rPr lang="ko-KR" altLang="en-US" sz="1600" b="1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전처리를</a:t>
              </a:r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통한 의미 있는 정보 식별</a:t>
              </a:r>
              <a:endPara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9" name="직선 연결선 8"/>
          <p:cNvCxnSpPr/>
          <p:nvPr/>
        </p:nvCxnSpPr>
        <p:spPr>
          <a:xfrm>
            <a:off x="4759146" y="1252623"/>
            <a:ext cx="6523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22" y="1578243"/>
            <a:ext cx="7830898" cy="489784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686622" y="1578243"/>
            <a:ext cx="2569925" cy="472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20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 flipV="1">
            <a:off x="683418" y="2199821"/>
            <a:ext cx="7777163" cy="4959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86622" y="1578243"/>
            <a:ext cx="7830898" cy="472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000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비교 데이터</a:t>
            </a:r>
            <a:endParaRPr lang="en-US" altLang="ko-KR" sz="20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 flipV="1">
            <a:off x="683418" y="6198021"/>
            <a:ext cx="7781066" cy="495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980190" y="3222885"/>
            <a:ext cx="2537330" cy="2777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SOXL</a:t>
            </a:r>
            <a:r>
              <a:rPr lang="en-US" altLang="ko-KR" sz="1400" b="1" baseline="30000" dirty="0" smtClean="0">
                <a:solidFill>
                  <a:schemeClr val="tx1"/>
                </a:solidFill>
              </a:rPr>
              <a:t>1)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ea typeface="나눔바른고딕" panose="020B0603020101020101" pitchFamily="50" charset="-127"/>
              </a:rPr>
              <a:t>지수는 </a:t>
            </a:r>
            <a:r>
              <a:rPr lang="ko-KR" altLang="en-US" sz="1400" spc="-127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ea typeface="나눔바른고딕" panose="020B0603020101020101" pitchFamily="50" charset="-127"/>
              </a:rPr>
              <a:t>레버리지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ea typeface="나눔바른고딕" panose="020B0603020101020101" pitchFamily="50" charset="-127"/>
              </a:rPr>
              <a:t> 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ea typeface="나눔바른고딕" panose="020B0603020101020101" pitchFamily="50" charset="-127"/>
              </a:rPr>
              <a:t>ETF 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ea typeface="나눔바른고딕" panose="020B0603020101020101" pitchFamily="50" charset="-127"/>
              </a:rPr>
              <a:t>인 만큼 상승 및 하락 시 지수가 더 아래에 있으나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ea typeface="나눔바른고딕" panose="020B0603020101020101" pitchFamily="50" charset="-127"/>
              </a:rPr>
              <a:t>,  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ea typeface="나눔바른고딕" panose="020B0603020101020101" pitchFamily="50" charset="-127"/>
              </a:rPr>
              <a:t>현재 삼성 주가와 </a:t>
            </a:r>
            <a:r>
              <a:rPr lang="en-US" altLang="ko-KR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SOXL</a:t>
            </a:r>
            <a:r>
              <a:rPr lang="en-US" altLang="ko-KR" sz="1400" b="1" baseline="30000" dirty="0">
                <a:solidFill>
                  <a:schemeClr val="tx1"/>
                </a:solidFill>
              </a:rPr>
              <a:t>1</a:t>
            </a:r>
            <a:r>
              <a:rPr lang="en-US" altLang="ko-KR" sz="1400" b="1" baseline="30000" dirty="0" smtClean="0">
                <a:solidFill>
                  <a:schemeClr val="tx1"/>
                </a:solidFill>
              </a:rPr>
              <a:t>) 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ea typeface="나눔바른고딕" panose="020B0603020101020101" pitchFamily="50" charset="-127"/>
              </a:rPr>
              <a:t>지수가 비슷한 가격대를 형성한 것으로 판단되므로 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ea typeface="나눔바른고딕" panose="020B0603020101020101" pitchFamily="50" charset="-127"/>
              </a:rPr>
              <a:t>, 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ea typeface="나눔바른고딕" panose="020B0603020101020101" pitchFamily="50" charset="-127"/>
              </a:rPr>
              <a:t>현재 삼성전자 주가가 과도하게 상승되는 상황으로 </a:t>
            </a:r>
            <a:r>
              <a:rPr lang="ko-KR" altLang="en-US" sz="1400" spc="-127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ea typeface="나눔바른고딕" panose="020B0603020101020101" pitchFamily="50" charset="-127"/>
              </a:rPr>
              <a:t>판단할수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ea typeface="나눔바른고딕" panose="020B0603020101020101" pitchFamily="50" charset="-127"/>
              </a:rPr>
              <a:t> 있는 지표로 판단</a:t>
            </a:r>
            <a:endParaRPr lang="en-US" altLang="ko-KR" sz="1400" spc="-127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endParaRPr lang="en-US" altLang="ko-KR" sz="14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b="1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판정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400" spc="-127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lnSpc>
                <a:spcPts val="1534"/>
              </a:lnSpc>
              <a:spcBef>
                <a:spcPts val="681"/>
              </a:spcBef>
              <a:tabLst>
                <a:tab pos="0" algn="l"/>
                <a:tab pos="60873" algn="l"/>
              </a:tabLst>
            </a:pPr>
            <a:r>
              <a:rPr lang="en-US" altLang="ko-KR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75B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75B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75B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SOXL 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75B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예측 지표 </a:t>
            </a:r>
            <a:endParaRPr lang="en-US" altLang="ko-KR" sz="1400" spc="-127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75B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lnSpc>
                <a:spcPts val="1534"/>
              </a:lnSpc>
              <a:spcBef>
                <a:spcPts val="681"/>
              </a:spcBef>
              <a:tabLst>
                <a:tab pos="0" algn="l"/>
                <a:tab pos="60873" algn="l"/>
              </a:tabLst>
            </a:pPr>
            <a:r>
              <a:rPr lang="en-US" altLang="ko-KR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75B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75B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75B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선정 적합</a:t>
            </a:r>
            <a:endParaRPr lang="en-US" altLang="ko-KR" sz="1400" spc="-127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75B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980190" y="2525634"/>
            <a:ext cx="2537330" cy="565983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삼성전자 주가와 </a:t>
            </a:r>
            <a:endParaRPr lang="en-US" altLang="ko-KR" sz="1400" b="1" dirty="0" smtClean="0"/>
          </a:p>
          <a:p>
            <a:pPr algn="ctr"/>
            <a:r>
              <a:rPr lang="en-US" altLang="ko-KR" sz="1400" b="1" dirty="0" smtClean="0"/>
              <a:t>SOXL</a:t>
            </a:r>
            <a:r>
              <a:rPr lang="en-US" altLang="ko-KR" sz="1400" b="1" baseline="30000" dirty="0" smtClean="0"/>
              <a:t>1)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지수 비교 분석</a:t>
            </a:r>
            <a:endParaRPr lang="ko-KR" altLang="en-US" sz="1400" b="1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886" y="5269169"/>
            <a:ext cx="668445" cy="686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3419" y="6471119"/>
            <a:ext cx="7834102" cy="19236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 latinLnBrk="0">
              <a:lnSpc>
                <a:spcPts val="1534"/>
              </a:lnSpc>
              <a:spcBef>
                <a:spcPts val="681"/>
              </a:spcBef>
              <a:spcAft>
                <a:spcPct val="0"/>
              </a:spcAft>
              <a:buClrTx/>
              <a:buSzTx/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en-US" altLang="ko-KR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en-US" altLang="ko-KR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SOXL </a:t>
            </a:r>
            <a:r>
              <a:rPr lang="ko-KR" altLang="en-US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지수</a:t>
            </a:r>
            <a:r>
              <a:rPr lang="en-US" altLang="ko-KR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(3</a:t>
            </a:r>
            <a:r>
              <a:rPr lang="ko-KR" altLang="en-US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 상승 </a:t>
            </a:r>
            <a:r>
              <a:rPr lang="ko-KR" altLang="en-US" sz="1400" spc="-127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레버리지</a:t>
            </a:r>
            <a:r>
              <a:rPr lang="en-US" altLang="ko-KR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1400" spc="-127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텍사스인스트루먼트</a:t>
            </a:r>
            <a:r>
              <a:rPr lang="en-US" altLang="ko-KR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(8.6%) </a:t>
            </a:r>
            <a:r>
              <a:rPr lang="ko-KR" altLang="en-US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인텔</a:t>
            </a:r>
            <a:r>
              <a:rPr lang="en-US" altLang="ko-KR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(8.3%), </a:t>
            </a:r>
            <a:r>
              <a:rPr lang="ko-KR" altLang="en-US" sz="1400" spc="-127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퀄컴</a:t>
            </a:r>
            <a:r>
              <a:rPr lang="en-US" altLang="ko-KR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(7.8%), </a:t>
            </a:r>
            <a:r>
              <a:rPr lang="ko-KR" altLang="en-US" sz="1400" spc="-127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엔비디아</a:t>
            </a:r>
            <a:r>
              <a:rPr lang="en-US" altLang="ko-KR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(7.8%)</a:t>
            </a:r>
            <a:endParaRPr lang="ko-KR" altLang="ko-KR" sz="14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22" y="2525634"/>
            <a:ext cx="5193842" cy="3475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471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941"/>
            <a:ext cx="9144000" cy="145405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2608971" y="346059"/>
            <a:ext cx="3926075" cy="841288"/>
            <a:chOff x="2608971" y="346059"/>
            <a:chExt cx="3926075" cy="841288"/>
          </a:xfrm>
        </p:grpSpPr>
        <p:sp>
          <p:nvSpPr>
            <p:cNvPr id="7" name="TextBox 6"/>
            <p:cNvSpPr txBox="1"/>
            <p:nvPr/>
          </p:nvSpPr>
          <p:spPr>
            <a:xfrm>
              <a:off x="3317941" y="346059"/>
              <a:ext cx="25081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EDA</a:t>
              </a:r>
              <a:r>
                <a:rPr lang="ko-KR" alt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분석 </a:t>
              </a:r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2/4)</a:t>
              </a:r>
              <a:endPara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A47C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08971" y="848793"/>
              <a:ext cx="39260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</a:t>
              </a:r>
              <a:r>
                <a:rPr lang="ko-KR" altLang="en-US" sz="1600" b="1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전처리를</a:t>
              </a:r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통한 의미 있는 정보 식별</a:t>
              </a:r>
              <a:endPara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9" name="직선 연결선 8"/>
          <p:cNvCxnSpPr/>
          <p:nvPr/>
        </p:nvCxnSpPr>
        <p:spPr>
          <a:xfrm>
            <a:off x="4759146" y="1252623"/>
            <a:ext cx="6523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22" y="1578243"/>
            <a:ext cx="7830898" cy="489784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686622" y="1578243"/>
            <a:ext cx="2569925" cy="472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20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 flipV="1">
            <a:off x="683418" y="2199821"/>
            <a:ext cx="7777163" cy="4959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86622" y="1578243"/>
            <a:ext cx="7830898" cy="472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000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비교 데이터</a:t>
            </a:r>
            <a:endParaRPr lang="en-US" altLang="ko-KR" sz="20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 flipV="1">
            <a:off x="683418" y="6198021"/>
            <a:ext cx="7781066" cy="495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980190" y="3312825"/>
            <a:ext cx="2537330" cy="2777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machist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&gt; </a:t>
            </a:r>
            <a:r>
              <a:rPr lang="en-US" altLang="ko-KR" sz="1400" spc="-127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macd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</a:t>
            </a:r>
            <a:r>
              <a:rPr lang="ko-KR" altLang="en-US" sz="1400" spc="-127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떄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매수신호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그리고 </a:t>
            </a:r>
            <a:r>
              <a:rPr lang="en-US" altLang="ko-KR" sz="1400" spc="-127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macdhost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&lt; </a:t>
            </a:r>
            <a:r>
              <a:rPr lang="en-US" altLang="ko-KR" sz="1400" spc="-127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macd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	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때 매도 신호로 판단되므로 </a:t>
            </a:r>
            <a:r>
              <a:rPr lang="ko-KR" altLang="en-US" sz="1400" spc="-127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의미있는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지표로 판단됨</a:t>
            </a:r>
            <a:endParaRPr lang="en-US" altLang="ko-KR" sz="1400" spc="-127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endParaRPr lang="en-US" altLang="ko-KR" sz="14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b="1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판정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400" spc="-127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lnSpc>
                <a:spcPts val="1534"/>
              </a:lnSpc>
              <a:spcBef>
                <a:spcPts val="681"/>
              </a:spcBef>
              <a:tabLst>
                <a:tab pos="0" algn="l"/>
                <a:tab pos="60873" algn="l"/>
              </a:tabLst>
            </a:pPr>
            <a:r>
              <a:rPr lang="en-US" altLang="ko-KR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75B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75B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1400" spc="-127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75B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macd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75B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400" spc="-127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75B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macdhist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75B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75B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예측 지표 </a:t>
            </a:r>
            <a:endParaRPr lang="en-US" altLang="ko-KR" sz="1400" spc="-127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75B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lnSpc>
                <a:spcPts val="1534"/>
              </a:lnSpc>
              <a:spcBef>
                <a:spcPts val="681"/>
              </a:spcBef>
              <a:tabLst>
                <a:tab pos="0" algn="l"/>
                <a:tab pos="60873" algn="l"/>
              </a:tabLst>
            </a:pPr>
            <a:r>
              <a:rPr lang="en-US" altLang="ko-KR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75B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75B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75B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선정 적합</a:t>
            </a:r>
            <a:endParaRPr lang="en-US" altLang="ko-KR" sz="1400" spc="-127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75B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980190" y="2525634"/>
            <a:ext cx="2537330" cy="697251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삼성전자 </a:t>
            </a:r>
            <a:r>
              <a:rPr lang="ko-KR" altLang="en-US" sz="1400" b="1" dirty="0"/>
              <a:t>주</a:t>
            </a:r>
            <a:r>
              <a:rPr lang="ko-KR" altLang="en-US" sz="1400" b="1" dirty="0" smtClean="0"/>
              <a:t>가와 </a:t>
            </a:r>
            <a:endParaRPr lang="en-US" altLang="ko-KR" sz="1400" b="1" dirty="0" smtClean="0"/>
          </a:p>
          <a:p>
            <a:pPr algn="ctr"/>
            <a:r>
              <a:rPr lang="en-US" altLang="ko-KR" sz="1400" b="1" dirty="0" err="1" smtClean="0"/>
              <a:t>Macd</a:t>
            </a:r>
            <a:r>
              <a:rPr lang="en-US" altLang="ko-KR" sz="1400" b="1" dirty="0" smtClean="0"/>
              <a:t> Oscillator </a:t>
            </a:r>
            <a:r>
              <a:rPr lang="ko-KR" altLang="en-US" sz="1400" b="1" dirty="0" smtClean="0"/>
              <a:t>를 활용한 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smtClean="0"/>
              <a:t>상관관계 분석</a:t>
            </a:r>
            <a:endParaRPr lang="ko-KR" altLang="en-US" sz="1400" b="1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442" y="5044962"/>
            <a:ext cx="668445" cy="686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21" y="2525634"/>
            <a:ext cx="5107497" cy="3425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690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941"/>
            <a:ext cx="9144000" cy="145405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2608971" y="346059"/>
            <a:ext cx="3926075" cy="841288"/>
            <a:chOff x="2608971" y="346059"/>
            <a:chExt cx="3926075" cy="841288"/>
          </a:xfrm>
        </p:grpSpPr>
        <p:sp>
          <p:nvSpPr>
            <p:cNvPr id="7" name="TextBox 6"/>
            <p:cNvSpPr txBox="1"/>
            <p:nvPr/>
          </p:nvSpPr>
          <p:spPr>
            <a:xfrm>
              <a:off x="3317941" y="346059"/>
              <a:ext cx="25081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EDA</a:t>
              </a:r>
              <a:r>
                <a:rPr lang="ko-KR" alt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분석 </a:t>
              </a:r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2/4)</a:t>
              </a:r>
              <a:endPara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A47C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08971" y="848793"/>
              <a:ext cx="39260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</a:t>
              </a:r>
              <a:r>
                <a:rPr lang="ko-KR" altLang="en-US" sz="1600" b="1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전처리를</a:t>
              </a:r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통한 의미 있는 정보 식별</a:t>
              </a:r>
              <a:endPara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9" name="직선 연결선 8"/>
          <p:cNvCxnSpPr/>
          <p:nvPr/>
        </p:nvCxnSpPr>
        <p:spPr>
          <a:xfrm>
            <a:off x="4759146" y="1252623"/>
            <a:ext cx="6523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22" y="1578243"/>
            <a:ext cx="7830898" cy="489784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686622" y="1578243"/>
            <a:ext cx="2569925" cy="472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20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 flipV="1">
            <a:off x="683418" y="2199821"/>
            <a:ext cx="7777163" cy="4959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86622" y="1578243"/>
            <a:ext cx="7830898" cy="472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000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비교 데이터</a:t>
            </a:r>
            <a:endParaRPr lang="en-US" altLang="ko-KR" sz="20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 flipV="1">
            <a:off x="683418" y="6198021"/>
            <a:ext cx="7781066" cy="495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980190" y="3312825"/>
            <a:ext cx="2537330" cy="2777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SNP500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</a:t>
            </a:r>
            <a:r>
              <a:rPr lang="ko-KR" altLang="en-US" sz="1400" spc="-127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러셀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2000 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지수는 비슷하게 움직이며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SNP500 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지수가 삼성주가보다 항상 높은 경향을 보이나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상승과 하락 그리고 최근 비슷한 가격대를 형성한 것으로 볼 </a:t>
            </a:r>
            <a:r>
              <a:rPr lang="ko-KR" altLang="en-US" sz="1400" spc="-127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떄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과도하게 상승한  지표로 판단할 수 있음</a:t>
            </a:r>
            <a:endParaRPr lang="en-US" altLang="ko-KR" sz="1400" spc="-127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endParaRPr lang="en-US" altLang="ko-KR" sz="14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b="1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판정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400" spc="-127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lnSpc>
                <a:spcPts val="1534"/>
              </a:lnSpc>
              <a:spcBef>
                <a:spcPts val="681"/>
              </a:spcBef>
              <a:tabLst>
                <a:tab pos="0" algn="l"/>
                <a:tab pos="60873" algn="l"/>
              </a:tabLst>
            </a:pPr>
            <a:r>
              <a:rPr lang="en-US" altLang="ko-KR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75B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75B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SNP500 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75B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예측 지표 </a:t>
            </a:r>
            <a:endParaRPr lang="en-US" altLang="ko-KR" sz="1400" spc="-127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75B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lnSpc>
                <a:spcPts val="1534"/>
              </a:lnSpc>
              <a:spcBef>
                <a:spcPts val="681"/>
              </a:spcBef>
              <a:tabLst>
                <a:tab pos="0" algn="l"/>
                <a:tab pos="60873" algn="l"/>
              </a:tabLst>
            </a:pPr>
            <a:r>
              <a:rPr lang="en-US" altLang="ko-KR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75B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75B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75B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선정 적합</a:t>
            </a:r>
            <a:endParaRPr lang="en-US" altLang="ko-KR" sz="1400" spc="-127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75B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lnSpc>
                <a:spcPts val="1534"/>
              </a:lnSpc>
              <a:spcBef>
                <a:spcPts val="681"/>
              </a:spcBef>
              <a:tabLst>
                <a:tab pos="0" algn="l"/>
                <a:tab pos="60873" algn="l"/>
              </a:tabLst>
            </a:pPr>
            <a:r>
              <a:rPr lang="en-US" altLang="ko-KR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ko-KR" altLang="en-US" sz="1400" spc="-127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러셀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2000 </a:t>
            </a:r>
            <a:r>
              <a:rPr lang="ko-KR" altLang="en-US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예측 지표 </a:t>
            </a:r>
            <a:endParaRPr lang="en-US" altLang="ko-KR" sz="14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lnSpc>
                <a:spcPts val="1534"/>
              </a:lnSpc>
              <a:spcBef>
                <a:spcPts val="681"/>
              </a:spcBef>
              <a:tabLst>
                <a:tab pos="0" algn="l"/>
                <a:tab pos="60873" algn="l"/>
              </a:tabLst>
            </a:pPr>
            <a:r>
              <a:rPr lang="en-US" altLang="ko-KR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ko-KR" altLang="en-US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선정 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부적합</a:t>
            </a:r>
            <a:endParaRPr lang="en-US" altLang="ko-KR" sz="1400" spc="-127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980190" y="2525634"/>
            <a:ext cx="2537330" cy="697251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삼성전자 </a:t>
            </a:r>
            <a:r>
              <a:rPr lang="ko-KR" altLang="en-US" sz="1400" b="1" dirty="0"/>
              <a:t>주</a:t>
            </a:r>
            <a:r>
              <a:rPr lang="ko-KR" altLang="en-US" sz="1400" b="1" dirty="0" smtClean="0"/>
              <a:t>가와 </a:t>
            </a:r>
            <a:endParaRPr lang="en-US" altLang="ko-KR" sz="1400" b="1" dirty="0" smtClean="0"/>
          </a:p>
          <a:p>
            <a:pPr algn="ctr"/>
            <a:r>
              <a:rPr lang="en-US" altLang="ko-KR" sz="1400" b="1" dirty="0" smtClean="0"/>
              <a:t>SNP500, </a:t>
            </a:r>
            <a:r>
              <a:rPr lang="ko-KR" altLang="en-US" sz="1400" b="1" dirty="0" err="1" smtClean="0"/>
              <a:t>러셀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2000 </a:t>
            </a:r>
            <a:r>
              <a:rPr lang="ko-KR" altLang="en-US" sz="1400" b="1" dirty="0" smtClean="0"/>
              <a:t>를 활용한 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smtClean="0"/>
              <a:t>상관관계 분석</a:t>
            </a:r>
            <a:endParaRPr lang="ko-KR" altLang="en-US" sz="1400" b="1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135" y="5044318"/>
            <a:ext cx="668445" cy="686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18" y="2525633"/>
            <a:ext cx="5122326" cy="3455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331" y="5781859"/>
            <a:ext cx="643153" cy="67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745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941"/>
            <a:ext cx="9144000" cy="145405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2608971" y="346059"/>
            <a:ext cx="3926075" cy="841288"/>
            <a:chOff x="2608971" y="346059"/>
            <a:chExt cx="3926075" cy="841288"/>
          </a:xfrm>
        </p:grpSpPr>
        <p:sp>
          <p:nvSpPr>
            <p:cNvPr id="7" name="TextBox 6"/>
            <p:cNvSpPr txBox="1"/>
            <p:nvPr/>
          </p:nvSpPr>
          <p:spPr>
            <a:xfrm>
              <a:off x="3317941" y="346059"/>
              <a:ext cx="25081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EDA</a:t>
              </a:r>
              <a:r>
                <a:rPr lang="ko-KR" alt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분석 </a:t>
              </a:r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2/4)</a:t>
              </a:r>
              <a:endPara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A47C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08971" y="848793"/>
              <a:ext cx="39260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</a:t>
              </a:r>
              <a:r>
                <a:rPr lang="ko-KR" altLang="en-US" sz="1600" b="1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전처리를</a:t>
              </a:r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통한 의미 있는 정보 식별</a:t>
              </a:r>
              <a:endPara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9" name="직선 연결선 8"/>
          <p:cNvCxnSpPr/>
          <p:nvPr/>
        </p:nvCxnSpPr>
        <p:spPr>
          <a:xfrm>
            <a:off x="4759146" y="1252623"/>
            <a:ext cx="6523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22" y="1578243"/>
            <a:ext cx="7830898" cy="489784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686622" y="1578243"/>
            <a:ext cx="2569925" cy="472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20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 flipV="1">
            <a:off x="683418" y="2199821"/>
            <a:ext cx="7777163" cy="4959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86622" y="1578243"/>
            <a:ext cx="7830898" cy="472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000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비교 데이터</a:t>
            </a:r>
            <a:endParaRPr lang="en-US" altLang="ko-KR" sz="20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 flipV="1">
            <a:off x="683418" y="6198021"/>
            <a:ext cx="7781066" cy="495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980190" y="3312825"/>
            <a:ext cx="2537330" cy="2777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년경에는 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NASDAQ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지수를 삼성전자주가가 비슷하게 따라가는 경향을 보였으나 코로나 이후 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NASDAQ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급상승하며 삼성전자주가를 이를 따라가는 경향을 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보임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하지만 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SOXX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지수와 비슷한 추세이므로 </a:t>
            </a:r>
            <a:r>
              <a:rPr lang="ko-KR" altLang="en-US" sz="1400" spc="-127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의미있는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지표를 넣을지는 미지수</a:t>
            </a:r>
            <a:endParaRPr lang="en-US" altLang="ko-KR" sz="1400" spc="-127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endParaRPr lang="en-US" altLang="ko-KR" sz="14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b="1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판정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400" spc="-127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lnSpc>
                <a:spcPts val="1534"/>
              </a:lnSpc>
              <a:spcBef>
                <a:spcPts val="681"/>
              </a:spcBef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NASDAQ 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예측 </a:t>
            </a:r>
            <a:r>
              <a:rPr lang="ko-KR" altLang="en-US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지표 </a:t>
            </a:r>
            <a:endParaRPr lang="en-US" altLang="ko-KR" sz="14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lnSpc>
                <a:spcPts val="1534"/>
              </a:lnSpc>
              <a:spcBef>
                <a:spcPts val="681"/>
              </a:spcBef>
              <a:tabLst>
                <a:tab pos="0" algn="l"/>
                <a:tab pos="60873" algn="l"/>
              </a:tabLst>
            </a:pPr>
            <a:r>
              <a:rPr lang="en-US" altLang="ko-KR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ko-KR" altLang="en-US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선정 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부적합</a:t>
            </a:r>
            <a:endParaRPr lang="en-US" altLang="ko-KR" sz="1400" spc="-127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980190" y="2525634"/>
            <a:ext cx="2537330" cy="697251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삼성전자 </a:t>
            </a:r>
            <a:r>
              <a:rPr lang="ko-KR" altLang="en-US" sz="1400" b="1" dirty="0"/>
              <a:t>주</a:t>
            </a:r>
            <a:r>
              <a:rPr lang="ko-KR" altLang="en-US" sz="1400" b="1" dirty="0" smtClean="0"/>
              <a:t>가와 </a:t>
            </a:r>
            <a:endParaRPr lang="en-US" altLang="ko-KR" sz="1400" b="1" dirty="0" smtClean="0"/>
          </a:p>
          <a:p>
            <a:pPr algn="ctr"/>
            <a:r>
              <a:rPr lang="en-US" altLang="ko-KR" sz="1400" b="1" dirty="0" smtClean="0"/>
              <a:t>NASDAQ</a:t>
            </a:r>
            <a:r>
              <a:rPr lang="ko-KR" altLang="en-US" sz="1400" b="1" dirty="0" smtClean="0"/>
              <a:t>를 </a:t>
            </a:r>
            <a:r>
              <a:rPr lang="ko-KR" altLang="en-US" sz="1400" b="1" dirty="0" smtClean="0"/>
              <a:t>활용한 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smtClean="0"/>
              <a:t>상관관계 분석</a:t>
            </a:r>
            <a:endParaRPr lang="ko-KR" altLang="en-US" sz="1400" b="1" dirty="0"/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331" y="5497049"/>
            <a:ext cx="643153" cy="67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21" y="2525633"/>
            <a:ext cx="5105435" cy="3395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753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941"/>
            <a:ext cx="9144000" cy="145405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2608971" y="346059"/>
            <a:ext cx="3926075" cy="841288"/>
            <a:chOff x="2608971" y="346059"/>
            <a:chExt cx="3926075" cy="841288"/>
          </a:xfrm>
        </p:grpSpPr>
        <p:sp>
          <p:nvSpPr>
            <p:cNvPr id="7" name="TextBox 6"/>
            <p:cNvSpPr txBox="1"/>
            <p:nvPr/>
          </p:nvSpPr>
          <p:spPr>
            <a:xfrm>
              <a:off x="3317941" y="346059"/>
              <a:ext cx="25081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EDA</a:t>
              </a:r>
              <a:r>
                <a:rPr lang="ko-KR" alt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분석 </a:t>
              </a:r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2/4)</a:t>
              </a:r>
              <a:endPara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A47C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08971" y="848793"/>
              <a:ext cx="39260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</a:t>
              </a:r>
              <a:r>
                <a:rPr lang="ko-KR" altLang="en-US" sz="1600" b="1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전처리를</a:t>
              </a:r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통한 의미 있는 정보 식별</a:t>
              </a:r>
              <a:endPara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9" name="직선 연결선 8"/>
          <p:cNvCxnSpPr/>
          <p:nvPr/>
        </p:nvCxnSpPr>
        <p:spPr>
          <a:xfrm>
            <a:off x="4759146" y="1252623"/>
            <a:ext cx="6523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22" y="1578243"/>
            <a:ext cx="7830898" cy="489784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686622" y="1578243"/>
            <a:ext cx="2569925" cy="472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20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 flipV="1">
            <a:off x="683418" y="2199821"/>
            <a:ext cx="7777163" cy="4959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86622" y="1578243"/>
            <a:ext cx="7830898" cy="472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000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비교 데이터</a:t>
            </a:r>
            <a:endParaRPr lang="en-US" altLang="ko-KR" sz="20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 flipV="1">
            <a:off x="683418" y="6198021"/>
            <a:ext cx="7781066" cy="495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980190" y="3312825"/>
            <a:ext cx="2537330" cy="2777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spc="-127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미국채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수익률의 경우 전형적인 반비례 관계를 보이나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최근 과도한 하락으로 인해 삼성전자주가가 상승하더라도 과도하게 떨어지는 까닭에 큰 변동성이 없었으나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과거 의미 있는 지표로 활용될 가능성이 있어 </a:t>
            </a:r>
            <a:r>
              <a:rPr lang="ko-KR" altLang="en-US" sz="1400" spc="-127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의미있는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지표로 추가</a:t>
            </a:r>
            <a:endParaRPr lang="en-US" altLang="ko-KR" sz="1400" spc="-127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endParaRPr lang="en-US" altLang="ko-KR" sz="14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b="1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판정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400" spc="-127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lnSpc>
                <a:spcPts val="1534"/>
              </a:lnSpc>
              <a:spcBef>
                <a:spcPts val="681"/>
              </a:spcBef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75B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ko-KR" altLang="en-US" sz="1400" spc="-127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75B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미국채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75B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75B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ko-KR" altLang="en-US" sz="1400" spc="-127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75B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수익율</a:t>
            </a:r>
            <a:endParaRPr lang="en-US" altLang="ko-KR" sz="1400" spc="-127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75B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lnSpc>
                <a:spcPts val="1534"/>
              </a:lnSpc>
              <a:spcBef>
                <a:spcPts val="681"/>
              </a:spcBef>
              <a:tabLst>
                <a:tab pos="0" algn="l"/>
                <a:tab pos="60873" algn="l"/>
              </a:tabLst>
            </a:pPr>
            <a:r>
              <a:rPr lang="en-US" altLang="ko-KR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75B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75B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75B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예측 </a:t>
            </a:r>
            <a:r>
              <a:rPr lang="ko-KR" altLang="en-US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75B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지표 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75B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75B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선정 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75B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적합</a:t>
            </a:r>
            <a:endParaRPr lang="en-US" altLang="ko-KR" sz="1400" spc="-127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75B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980190" y="2525634"/>
            <a:ext cx="2537330" cy="697251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삼성전자 </a:t>
            </a:r>
            <a:r>
              <a:rPr lang="ko-KR" altLang="en-US" sz="1400" b="1" dirty="0"/>
              <a:t>주</a:t>
            </a:r>
            <a:r>
              <a:rPr lang="ko-KR" altLang="en-US" sz="1400" b="1" dirty="0" smtClean="0"/>
              <a:t>가와 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err="1" smtClean="0"/>
              <a:t>미국채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5</a:t>
            </a:r>
            <a:r>
              <a:rPr lang="ko-KR" altLang="en-US" sz="1400" b="1" dirty="0" smtClean="0"/>
              <a:t>년 </a:t>
            </a:r>
            <a:r>
              <a:rPr lang="ko-KR" altLang="en-US" sz="1400" b="1" dirty="0" err="1" smtClean="0"/>
              <a:t>수익율을</a:t>
            </a:r>
            <a:r>
              <a:rPr lang="ko-KR" altLang="en-US" sz="1400" b="1" dirty="0" smtClean="0"/>
              <a:t> </a:t>
            </a:r>
            <a:r>
              <a:rPr lang="ko-KR" altLang="en-US" sz="1400" b="1" dirty="0" smtClean="0"/>
              <a:t>활용한 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smtClean="0"/>
              <a:t>상관관계 분석</a:t>
            </a:r>
            <a:endParaRPr lang="ko-KR" altLang="en-US" sz="1400" b="1" dirty="0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135" y="5389088"/>
            <a:ext cx="668445" cy="686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22" y="2525634"/>
            <a:ext cx="5139442" cy="3381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415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941"/>
            <a:ext cx="9144000" cy="145405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2608971" y="346059"/>
            <a:ext cx="3926075" cy="841288"/>
            <a:chOff x="2608971" y="346059"/>
            <a:chExt cx="3926075" cy="841288"/>
          </a:xfrm>
        </p:grpSpPr>
        <p:sp>
          <p:nvSpPr>
            <p:cNvPr id="7" name="TextBox 6"/>
            <p:cNvSpPr txBox="1"/>
            <p:nvPr/>
          </p:nvSpPr>
          <p:spPr>
            <a:xfrm>
              <a:off x="3317941" y="346059"/>
              <a:ext cx="25081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EDA</a:t>
              </a:r>
              <a:r>
                <a:rPr lang="ko-KR" alt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분석 </a:t>
              </a:r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2/4)</a:t>
              </a:r>
              <a:endPara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A47C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08971" y="848793"/>
              <a:ext cx="39260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</a:t>
              </a:r>
              <a:r>
                <a:rPr lang="ko-KR" altLang="en-US" sz="1600" b="1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전처리를</a:t>
              </a:r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통한 의미 있는 정보 식별</a:t>
              </a:r>
              <a:endPara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9" name="직선 연결선 8"/>
          <p:cNvCxnSpPr/>
          <p:nvPr/>
        </p:nvCxnSpPr>
        <p:spPr>
          <a:xfrm>
            <a:off x="4759146" y="1252623"/>
            <a:ext cx="6523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22" y="1578243"/>
            <a:ext cx="7830898" cy="489784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686622" y="1578243"/>
            <a:ext cx="2569925" cy="472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20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 flipV="1">
            <a:off x="683418" y="2199821"/>
            <a:ext cx="7777163" cy="4959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86622" y="1578243"/>
            <a:ext cx="7830898" cy="472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000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비교 데이터</a:t>
            </a:r>
            <a:endParaRPr lang="en-US" altLang="ko-KR" sz="20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 flipV="1">
            <a:off x="683418" y="6198021"/>
            <a:ext cx="7781066" cy="495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980190" y="3312825"/>
            <a:ext cx="2537330" cy="2777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SOXS</a:t>
            </a:r>
            <a:r>
              <a:rPr lang="en-US" altLang="ko-KR" sz="1400" b="1" baseline="30000" dirty="0">
                <a:solidFill>
                  <a:schemeClr val="tx1"/>
                </a:solidFill>
              </a:rPr>
              <a:t>1)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지수는 </a:t>
            </a:r>
            <a:r>
              <a:rPr lang="ko-KR" altLang="en-US" sz="1400" spc="-127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인버스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spc="-127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레버리지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ETF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 만큼 상승 및 하락 시 정반대로 움직이는 경향이 있으며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지표는 반대 성향을 반영해주므로 </a:t>
            </a:r>
            <a:r>
              <a:rPr lang="ko-KR" altLang="en-US" sz="1400" spc="-127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의미있는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지표로 판단</a:t>
            </a:r>
            <a:endParaRPr lang="en-US" altLang="ko-KR" sz="1400" spc="-127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lnSpc>
                <a:spcPts val="1534"/>
              </a:lnSpc>
              <a:spcBef>
                <a:spcPts val="681"/>
              </a:spcBef>
              <a:tabLst>
                <a:tab pos="0" algn="l"/>
                <a:tab pos="60873" algn="l"/>
              </a:tabLst>
            </a:pPr>
            <a:endParaRPr lang="en-US" altLang="ko-KR" sz="14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b="1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판정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400" spc="-127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lnSpc>
                <a:spcPts val="1534"/>
              </a:lnSpc>
              <a:spcBef>
                <a:spcPts val="681"/>
              </a:spcBef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75B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SOXS 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75B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예측 </a:t>
            </a:r>
            <a:r>
              <a:rPr lang="ko-KR" altLang="en-US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75B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지표 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75B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 latinLnBrk="0">
              <a:lnSpc>
                <a:spcPts val="1534"/>
              </a:lnSpc>
              <a:spcBef>
                <a:spcPts val="681"/>
              </a:spcBef>
              <a:tabLst>
                <a:tab pos="0" algn="l"/>
                <a:tab pos="60873" algn="l"/>
              </a:tabLst>
            </a:pPr>
            <a:r>
              <a:rPr lang="en-US" altLang="ko-KR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75B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75B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75B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선정 적합</a:t>
            </a:r>
            <a:endParaRPr lang="en-US" altLang="ko-KR" sz="1400" spc="-127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75B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980190" y="2525634"/>
            <a:ext cx="2537330" cy="697251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삼성전자 </a:t>
            </a:r>
            <a:r>
              <a:rPr lang="ko-KR" altLang="en-US" sz="1400" b="1" dirty="0"/>
              <a:t>주</a:t>
            </a:r>
            <a:r>
              <a:rPr lang="ko-KR" altLang="en-US" sz="1400" b="1" dirty="0" smtClean="0"/>
              <a:t>가와 </a:t>
            </a:r>
            <a:endParaRPr lang="en-US" altLang="ko-KR" sz="1400" b="1" dirty="0" smtClean="0"/>
          </a:p>
          <a:p>
            <a:pPr algn="ctr"/>
            <a:r>
              <a:rPr lang="en-US" altLang="ko-KR" sz="1400" b="1" dirty="0" smtClean="0"/>
              <a:t>SOXS</a:t>
            </a:r>
            <a:r>
              <a:rPr lang="en-US" altLang="ko-KR" sz="1400" b="1" baseline="30000" dirty="0">
                <a:solidFill>
                  <a:schemeClr val="bg1"/>
                </a:solidFill>
              </a:rPr>
              <a:t>1)</a:t>
            </a:r>
            <a:r>
              <a:rPr lang="ko-KR" altLang="en-US" sz="1400" b="1" dirty="0" smtClean="0"/>
              <a:t>를 </a:t>
            </a:r>
            <a:r>
              <a:rPr lang="ko-KR" altLang="en-US" sz="1400" b="1" dirty="0" smtClean="0"/>
              <a:t>활용한 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smtClean="0"/>
              <a:t>상관관계 분석</a:t>
            </a:r>
            <a:endParaRPr lang="ko-KR" altLang="en-US" sz="1400" b="1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3419" y="6471119"/>
            <a:ext cx="7834102" cy="19236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 latinLnBrk="0">
              <a:lnSpc>
                <a:spcPts val="1534"/>
              </a:lnSpc>
              <a:spcBef>
                <a:spcPts val="681"/>
              </a:spcBef>
              <a:spcAft>
                <a:spcPct val="0"/>
              </a:spcAft>
              <a:buClrTx/>
              <a:buSzTx/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en-US" altLang="ko-KR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en-US" altLang="ko-KR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SOXS </a:t>
            </a:r>
            <a:r>
              <a:rPr lang="ko-KR" altLang="en-US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지수</a:t>
            </a:r>
            <a:r>
              <a:rPr lang="en-US" altLang="ko-KR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(3</a:t>
            </a:r>
            <a:r>
              <a:rPr lang="ko-KR" altLang="en-US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 </a:t>
            </a:r>
            <a:r>
              <a:rPr lang="ko-KR" altLang="en-US" sz="1400" spc="-127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인버스</a:t>
            </a:r>
            <a:r>
              <a:rPr lang="ko-KR" altLang="en-US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spc="-127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레버리지</a:t>
            </a:r>
            <a:r>
              <a:rPr lang="en-US" altLang="ko-KR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1400" spc="-127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텍사스인스트루먼트</a:t>
            </a:r>
            <a:r>
              <a:rPr lang="en-US" altLang="ko-KR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(8.6%) </a:t>
            </a:r>
            <a:r>
              <a:rPr lang="ko-KR" altLang="en-US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인텔</a:t>
            </a:r>
            <a:r>
              <a:rPr lang="en-US" altLang="ko-KR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(8.3%), </a:t>
            </a:r>
            <a:r>
              <a:rPr lang="ko-KR" altLang="en-US" sz="1400" spc="-127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퀄컴</a:t>
            </a:r>
            <a:r>
              <a:rPr lang="en-US" altLang="ko-KR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(7.8%), </a:t>
            </a:r>
            <a:r>
              <a:rPr lang="ko-KR" altLang="en-US" sz="1400" spc="-127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엔비디아</a:t>
            </a:r>
            <a:r>
              <a:rPr lang="en-US" altLang="ko-KR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(7.8%)</a:t>
            </a:r>
            <a:endParaRPr lang="ko-KR" altLang="ko-KR" sz="14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134" y="4939383"/>
            <a:ext cx="668445" cy="686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17" y="2525633"/>
            <a:ext cx="5119029" cy="3380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071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941"/>
            <a:ext cx="9144000" cy="145405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2608971" y="346059"/>
            <a:ext cx="3926075" cy="841288"/>
            <a:chOff x="2608971" y="346059"/>
            <a:chExt cx="3926075" cy="841288"/>
          </a:xfrm>
        </p:grpSpPr>
        <p:sp>
          <p:nvSpPr>
            <p:cNvPr id="7" name="TextBox 6"/>
            <p:cNvSpPr txBox="1"/>
            <p:nvPr/>
          </p:nvSpPr>
          <p:spPr>
            <a:xfrm>
              <a:off x="2913537" y="346059"/>
              <a:ext cx="33169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Data </a:t>
              </a:r>
              <a:r>
                <a:rPr lang="ko-KR" altLang="en-US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상관관계 </a:t>
              </a:r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3/4)</a:t>
              </a:r>
              <a:endPara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A47C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08971" y="848793"/>
              <a:ext cx="39260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</a:t>
              </a:r>
              <a:r>
                <a:rPr lang="ko-KR" altLang="en-US" sz="1600" b="1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전처리를</a:t>
              </a:r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통한 의미 있는 정보 식별</a:t>
              </a:r>
              <a:endPara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9" name="직선 연결선 8"/>
          <p:cNvCxnSpPr/>
          <p:nvPr/>
        </p:nvCxnSpPr>
        <p:spPr>
          <a:xfrm>
            <a:off x="4759146" y="1252623"/>
            <a:ext cx="6523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22" y="1578243"/>
            <a:ext cx="7830898" cy="489784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686622" y="1578243"/>
            <a:ext cx="2569925" cy="472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20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 flipV="1">
            <a:off x="683418" y="2199821"/>
            <a:ext cx="7777163" cy="4959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86622" y="1578243"/>
            <a:ext cx="7830898" cy="472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000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선정 데이터 간 상관관계 분석</a:t>
            </a:r>
            <a:endParaRPr lang="en-US" altLang="ko-KR" sz="20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 flipV="1">
            <a:off x="683418" y="6198021"/>
            <a:ext cx="7781066" cy="495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810" y="2422426"/>
            <a:ext cx="3608081" cy="3614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5291527" y="3222885"/>
            <a:ext cx="2983043" cy="2885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atinLnBrk="0">
              <a:lnSpc>
                <a:spcPts val="1534"/>
              </a:lnSpc>
              <a:spcBef>
                <a:spcPts val="681"/>
              </a:spcBef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 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항  목   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Close</a:t>
            </a:r>
            <a:endParaRPr lang="en-US" altLang="ko-KR" sz="1400" spc="-127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</a:t>
            </a: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SOXX</a:t>
            </a: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Macd</a:t>
            </a:r>
            <a:endParaRPr lang="en-US" altLang="ko-KR" sz="1400" spc="-127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SNP500</a:t>
            </a: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TrReasury_5Y</a:t>
            </a: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SOXL</a:t>
            </a: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SOXS</a:t>
            </a: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Hang_seng</a:t>
            </a:r>
            <a:endParaRPr lang="en-US" altLang="ko-KR" sz="1400" spc="-127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172956" y="2537605"/>
            <a:ext cx="3224644" cy="565359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선정한 지표에 대한 지표 상호간의 양</a:t>
            </a:r>
            <a:r>
              <a:rPr lang="en-US" altLang="ko-KR" sz="1400" b="1" dirty="0" smtClean="0"/>
              <a:t>/</a:t>
            </a:r>
            <a:r>
              <a:rPr lang="ko-KR" altLang="en-US" sz="1400" b="1" dirty="0" smtClean="0"/>
              <a:t>음의 상관관계에 대한 분석진행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5741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941"/>
            <a:ext cx="9144000" cy="145405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2608971" y="346059"/>
            <a:ext cx="3926075" cy="841288"/>
            <a:chOff x="2608971" y="346059"/>
            <a:chExt cx="3926075" cy="841288"/>
          </a:xfrm>
        </p:grpSpPr>
        <p:sp>
          <p:nvSpPr>
            <p:cNvPr id="7" name="TextBox 6"/>
            <p:cNvSpPr txBox="1"/>
            <p:nvPr/>
          </p:nvSpPr>
          <p:spPr>
            <a:xfrm>
              <a:off x="2913537" y="346059"/>
              <a:ext cx="33169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Data </a:t>
              </a:r>
              <a:r>
                <a:rPr lang="ko-KR" altLang="en-US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상관관계 </a:t>
              </a:r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</a:t>
              </a:r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/4)</a:t>
              </a:r>
              <a:endPara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A47C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08971" y="848793"/>
              <a:ext cx="39260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</a:t>
              </a:r>
              <a:r>
                <a:rPr lang="ko-KR" altLang="en-US" sz="1600" b="1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전처리를</a:t>
              </a:r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통한 의미 있는 정보 식별</a:t>
              </a:r>
              <a:endPara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9" name="직선 연결선 8"/>
          <p:cNvCxnSpPr/>
          <p:nvPr/>
        </p:nvCxnSpPr>
        <p:spPr>
          <a:xfrm>
            <a:off x="4759146" y="1252623"/>
            <a:ext cx="6523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22" y="1578243"/>
            <a:ext cx="7830898" cy="489784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686622" y="1578243"/>
            <a:ext cx="2569925" cy="472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20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 flipV="1">
            <a:off x="683418" y="2199821"/>
            <a:ext cx="7777163" cy="4959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86622" y="1578243"/>
            <a:ext cx="7830898" cy="472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000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선정 데이터 간 상관관계 분석</a:t>
            </a:r>
            <a:endParaRPr lang="en-US" altLang="ko-KR" sz="20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 flipV="1">
            <a:off x="683418" y="6198021"/>
            <a:ext cx="7781066" cy="495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40" y="2586117"/>
            <a:ext cx="4546094" cy="3611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5172956" y="3163547"/>
            <a:ext cx="3224644" cy="251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86575" indent="-86575" latinLnBrk="0">
              <a:lnSpc>
                <a:spcPct val="150000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6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삼성주가와의 </a:t>
            </a:r>
            <a:r>
              <a:rPr lang="ko-KR" altLang="en-US" sz="16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관계 </a:t>
            </a:r>
            <a:r>
              <a:rPr lang="en-US" altLang="ko-KR" sz="16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0.5 </a:t>
            </a:r>
            <a:r>
              <a:rPr lang="ko-KR" altLang="en-US" sz="16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이상</a:t>
            </a:r>
            <a:r>
              <a:rPr lang="en-US" altLang="ko-KR" sz="16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비슷한 추세</a:t>
            </a:r>
            <a:r>
              <a:rPr lang="en-US" altLang="ko-KR" sz="16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16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그리고 </a:t>
            </a:r>
            <a:r>
              <a:rPr lang="en-US" altLang="ko-KR" sz="16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-0.5 </a:t>
            </a:r>
            <a:r>
              <a:rPr lang="ko-KR" altLang="en-US" sz="16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대상</a:t>
            </a:r>
            <a:r>
              <a:rPr lang="en-US" altLang="ko-KR" sz="16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반대 추세</a:t>
            </a:r>
            <a:r>
              <a:rPr lang="en-US" altLang="ko-KR" sz="16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16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대상으로 </a:t>
            </a:r>
            <a:r>
              <a:rPr lang="ko-KR" altLang="en-US" sz="16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추출 </a:t>
            </a:r>
            <a:r>
              <a:rPr lang="ko-KR" altLang="en-US" sz="1600" spc="-127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한게</a:t>
            </a:r>
            <a:r>
              <a:rPr lang="ko-KR" altLang="en-US" sz="16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확연히 </a:t>
            </a:r>
            <a:r>
              <a:rPr lang="ko-KR" altLang="en-US" sz="16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확인 할 수 있음 </a:t>
            </a:r>
            <a:endParaRPr lang="en-US" altLang="ko-KR" sz="16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ct val="150000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600" spc="-127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macdhist</a:t>
            </a:r>
            <a:r>
              <a:rPr lang="en-US" altLang="ko-KR" sz="16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경우 </a:t>
            </a:r>
            <a:r>
              <a:rPr lang="en-US" altLang="ko-KR" sz="1600" spc="-127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macd</a:t>
            </a:r>
            <a:r>
              <a:rPr lang="en-US" altLang="ko-KR" sz="16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상관관계를 위한 지표이기 </a:t>
            </a:r>
            <a:r>
              <a:rPr lang="ko-KR" altLang="en-US" sz="1600" spc="-127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떄문에</a:t>
            </a:r>
            <a:r>
              <a:rPr lang="ko-KR" altLang="en-US" sz="16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예외적으로 포함한다</a:t>
            </a:r>
            <a:endParaRPr lang="en-US" altLang="ko-KR" sz="16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172956" y="2537605"/>
            <a:ext cx="3224644" cy="520388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삼성전자 주가와 관련 </a:t>
            </a:r>
            <a:r>
              <a:rPr lang="en-US" altLang="ko-KR" sz="1400" b="1" dirty="0" err="1" smtClean="0"/>
              <a:t>Heatmap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구성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67726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941"/>
            <a:ext cx="9144000" cy="145405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1775409" y="346059"/>
            <a:ext cx="5593199" cy="841288"/>
            <a:chOff x="1775409" y="346059"/>
            <a:chExt cx="5593199" cy="841288"/>
          </a:xfrm>
        </p:grpSpPr>
        <p:sp>
          <p:nvSpPr>
            <p:cNvPr id="7" name="TextBox 6"/>
            <p:cNvSpPr txBox="1"/>
            <p:nvPr/>
          </p:nvSpPr>
          <p:spPr>
            <a:xfrm>
              <a:off x="3106699" y="346059"/>
              <a:ext cx="29306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ML, DL </a:t>
              </a:r>
              <a:r>
                <a:rPr lang="ko-KR" altLang="en-US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학습 </a:t>
              </a:r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(1/2)</a:t>
              </a:r>
              <a:endPara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A47C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75409" y="848793"/>
              <a:ext cx="55931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머신러닝과</a:t>
              </a:r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600" b="1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딥러닝을</a:t>
              </a:r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학습을 진행하여 </a:t>
              </a:r>
              <a:r>
                <a:rPr lang="ko-KR" altLang="en-US" sz="1600" b="1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예측율</a:t>
              </a:r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향상 작업 수행</a:t>
              </a:r>
              <a:endPara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9" name="직선 연결선 8"/>
          <p:cNvCxnSpPr/>
          <p:nvPr/>
        </p:nvCxnSpPr>
        <p:spPr>
          <a:xfrm>
            <a:off x="4245802" y="1252623"/>
            <a:ext cx="6523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22" y="2051520"/>
            <a:ext cx="5399385" cy="174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22" y="1428343"/>
            <a:ext cx="7830898" cy="48978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86622" y="1488569"/>
            <a:ext cx="78308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ML</a:t>
            </a:r>
            <a:endParaRPr lang="en-US" altLang="ko-KR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763" y="1976570"/>
            <a:ext cx="17049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763" y="2354265"/>
            <a:ext cx="20193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763" y="2758558"/>
            <a:ext cx="227647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763" y="3432178"/>
            <a:ext cx="1495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사각형 46"/>
          <p:cNvSpPr/>
          <p:nvPr/>
        </p:nvSpPr>
        <p:spPr>
          <a:xfrm>
            <a:off x="686622" y="4051889"/>
            <a:ext cx="78308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DL</a:t>
            </a:r>
            <a:endParaRPr lang="en-US" altLang="ko-KR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12" y="4112373"/>
            <a:ext cx="4047792" cy="2213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48"/>
          <p:cNvSpPr/>
          <p:nvPr/>
        </p:nvSpPr>
        <p:spPr>
          <a:xfrm>
            <a:off x="5156616" y="4236555"/>
            <a:ext cx="3277727" cy="1580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RMSE = 0.0293</a:t>
            </a: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endParaRPr lang="en-US" altLang="ko-KR" sz="14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검증된 모델을 </a:t>
            </a:r>
            <a:r>
              <a:rPr lang="ko-KR" altLang="en-US" sz="1400" spc="-127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딥러닝으로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전환하여 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LSTM 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모델로 학습 진행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4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787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1920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6709" y="1406518"/>
            <a:ext cx="2088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3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435"/>
          <a:stretch/>
        </p:blipFill>
        <p:spPr>
          <a:xfrm>
            <a:off x="5056624" y="279306"/>
            <a:ext cx="4087376" cy="1912749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426709" y="3059139"/>
            <a:ext cx="8255957" cy="2519733"/>
            <a:chOff x="511356" y="2796178"/>
            <a:chExt cx="8255957" cy="2519733"/>
          </a:xfrm>
        </p:grpSpPr>
        <p:grpSp>
          <p:nvGrpSpPr>
            <p:cNvPr id="36" name="그룹 35"/>
            <p:cNvGrpSpPr/>
            <p:nvPr/>
          </p:nvGrpSpPr>
          <p:grpSpPr>
            <a:xfrm>
              <a:off x="511356" y="2796178"/>
              <a:ext cx="1913045" cy="1909310"/>
              <a:chOff x="704895" y="2796178"/>
              <a:chExt cx="1913045" cy="1909310"/>
            </a:xfrm>
          </p:grpSpPr>
          <p:grpSp>
            <p:nvGrpSpPr>
              <p:cNvPr id="24" name="그룹 23"/>
              <p:cNvGrpSpPr/>
              <p:nvPr/>
            </p:nvGrpSpPr>
            <p:grpSpPr>
              <a:xfrm>
                <a:off x="704895" y="2796178"/>
                <a:ext cx="1902489" cy="1909310"/>
                <a:chOff x="704895" y="2796178"/>
                <a:chExt cx="1902489" cy="1909310"/>
              </a:xfrm>
            </p:grpSpPr>
            <p:sp>
              <p:nvSpPr>
                <p:cNvPr id="20" name="TextBox 19"/>
                <p:cNvSpPr txBox="1"/>
                <p:nvPr/>
              </p:nvSpPr>
              <p:spPr>
                <a:xfrm>
                  <a:off x="704895" y="2796178"/>
                  <a:ext cx="42351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3200" b="1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rgbClr val="2A47C2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1</a:t>
                  </a:r>
                  <a:endParaRPr lang="ko-KR" altLang="en-US" sz="32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2A47C2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729947" y="3335882"/>
                  <a:ext cx="1877437" cy="13696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dirty="0" smtClean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Project Outline</a:t>
                  </a:r>
                  <a:endParaRPr lang="en-US" altLang="ko-KR" sz="20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  <a:p>
                  <a:endPara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  <a:p>
                  <a:pPr latinLnBrk="0">
                    <a:spcBef>
                      <a:spcPts val="171"/>
                    </a:spcBef>
                    <a:tabLst>
                      <a:tab pos="60873" algn="l"/>
                      <a:tab pos="97396" algn="l"/>
                    </a:tabLst>
                  </a:pPr>
                  <a:r>
                    <a:rPr lang="en-US" altLang="ko-KR" sz="1400" spc="-60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1. </a:t>
                  </a:r>
                  <a:r>
                    <a:rPr lang="ko-KR" altLang="en-US" sz="1400" spc="-60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프로젝트 소개</a:t>
                  </a:r>
                  <a:endParaRPr lang="en-US" altLang="ko-KR" sz="14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  <a:p>
                  <a:pPr latinLnBrk="0">
                    <a:spcBef>
                      <a:spcPts val="171"/>
                    </a:spcBef>
                    <a:tabLst>
                      <a:tab pos="60873" algn="l"/>
                      <a:tab pos="97396" algn="l"/>
                    </a:tabLst>
                  </a:pPr>
                  <a:r>
                    <a:rPr lang="en-US" altLang="ko-KR" sz="1400" spc="-60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2. </a:t>
                  </a:r>
                  <a:r>
                    <a:rPr lang="ko-KR" altLang="en-US" sz="1400" spc="-60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구축 </a:t>
                  </a:r>
                  <a:r>
                    <a:rPr lang="ko-KR" altLang="en-US" sz="1400" spc="-60" dirty="0" err="1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컨셉</a:t>
                  </a:r>
                  <a:r>
                    <a:rPr lang="ko-KR" altLang="en-US" sz="1400" spc="-60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 소개</a:t>
                  </a:r>
                  <a:endParaRPr lang="en-US" altLang="ko-KR" sz="14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  <a:p>
                  <a:pPr latinLnBrk="0">
                    <a:spcBef>
                      <a:spcPts val="171"/>
                    </a:spcBef>
                    <a:tabLst>
                      <a:tab pos="60873" algn="l"/>
                      <a:tab pos="97396" algn="l"/>
                    </a:tabLst>
                  </a:pPr>
                  <a:r>
                    <a:rPr lang="en-US" altLang="ko-KR" sz="1400" spc="-60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3. </a:t>
                  </a:r>
                  <a:r>
                    <a:rPr lang="ko-KR" altLang="en-US" sz="1400" spc="-60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최종 목표 소개</a:t>
                  </a:r>
                  <a:endParaRPr lang="ko-KR" altLang="en-US" sz="14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cxnSp>
            <p:nvCxnSpPr>
              <p:cNvPr id="35" name="직선 연결선 34"/>
              <p:cNvCxnSpPr/>
              <p:nvPr/>
            </p:nvCxnSpPr>
            <p:spPr>
              <a:xfrm>
                <a:off x="826718" y="3310830"/>
                <a:ext cx="179122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그룹 36"/>
            <p:cNvGrpSpPr/>
            <p:nvPr/>
          </p:nvGrpSpPr>
          <p:grpSpPr>
            <a:xfrm>
              <a:off x="4691858" y="2796178"/>
              <a:ext cx="2173397" cy="2278642"/>
              <a:chOff x="704895" y="2796178"/>
              <a:chExt cx="2173397" cy="2278642"/>
            </a:xfrm>
          </p:grpSpPr>
          <p:grpSp>
            <p:nvGrpSpPr>
              <p:cNvPr id="38" name="그룹 37"/>
              <p:cNvGrpSpPr/>
              <p:nvPr/>
            </p:nvGrpSpPr>
            <p:grpSpPr>
              <a:xfrm>
                <a:off x="704895" y="2796178"/>
                <a:ext cx="2173397" cy="2278642"/>
                <a:chOff x="704895" y="2796178"/>
                <a:chExt cx="2173397" cy="2278642"/>
              </a:xfrm>
            </p:grpSpPr>
            <p:sp>
              <p:nvSpPr>
                <p:cNvPr id="40" name="TextBox 39"/>
                <p:cNvSpPr txBox="1"/>
                <p:nvPr/>
              </p:nvSpPr>
              <p:spPr>
                <a:xfrm>
                  <a:off x="704895" y="2796178"/>
                  <a:ext cx="42351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3200" b="1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rgbClr val="2A47C2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3</a:t>
                  </a:r>
                  <a:endParaRPr lang="ko-KR" altLang="en-US" sz="32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2A47C2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729947" y="3335882"/>
                  <a:ext cx="2148345" cy="17389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dirty="0" smtClean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Future Plan</a:t>
                  </a:r>
                </a:p>
                <a:p>
                  <a:endPara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  <a:p>
                  <a:pPr latinLnBrk="0">
                    <a:spcBef>
                      <a:spcPts val="171"/>
                    </a:spcBef>
                    <a:tabLst>
                      <a:tab pos="60873" algn="l"/>
                      <a:tab pos="97396" algn="l"/>
                    </a:tabLst>
                  </a:pPr>
                  <a:r>
                    <a:rPr lang="en-US" altLang="ko-KR" sz="1400" spc="-60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1. </a:t>
                  </a:r>
                  <a:r>
                    <a:rPr lang="ko-KR" altLang="en-US" sz="1400" spc="-60" dirty="0" err="1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시계열</a:t>
                  </a:r>
                  <a:r>
                    <a:rPr lang="ko-KR" altLang="en-US" sz="1400" spc="-60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 데이터 분석</a:t>
                  </a:r>
                  <a:endParaRPr lang="en-US" altLang="ko-KR" sz="14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  <a:p>
                  <a:pPr latinLnBrk="0">
                    <a:spcBef>
                      <a:spcPts val="171"/>
                    </a:spcBef>
                    <a:tabLst>
                      <a:tab pos="60873" algn="l"/>
                      <a:tab pos="97396" algn="l"/>
                    </a:tabLst>
                  </a:pPr>
                  <a:r>
                    <a:rPr lang="en-US" altLang="ko-KR" sz="1400" spc="-60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2. </a:t>
                  </a:r>
                  <a:r>
                    <a:rPr lang="ko-KR" altLang="en-US" sz="1400" spc="-60" dirty="0" err="1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머신러닝</a:t>
                  </a:r>
                  <a:r>
                    <a:rPr lang="ko-KR" altLang="en-US" sz="1400" spc="-60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 알고리즘 적</a:t>
                  </a:r>
                  <a:r>
                    <a:rPr lang="ko-KR" altLang="en-US" sz="1400" spc="-60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용</a:t>
                  </a:r>
                  <a:endParaRPr lang="ko-KR" altLang="en-US" sz="14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  <a:p>
                  <a:pPr latinLnBrk="0">
                    <a:spcBef>
                      <a:spcPts val="171"/>
                    </a:spcBef>
                    <a:tabLst>
                      <a:tab pos="60873" algn="l"/>
                      <a:tab pos="97396" algn="l"/>
                    </a:tabLst>
                  </a:pPr>
                  <a:endParaRPr lang="ko-KR" altLang="en-US" sz="14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  <a:p>
                  <a:endParaRPr lang="ko-KR" altLang="en-US" sz="2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cxnSp>
            <p:nvCxnSpPr>
              <p:cNvPr id="39" name="직선 연결선 38"/>
              <p:cNvCxnSpPr/>
              <p:nvPr/>
            </p:nvCxnSpPr>
            <p:spPr>
              <a:xfrm>
                <a:off x="826718" y="3310830"/>
                <a:ext cx="179122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그룹 41"/>
            <p:cNvGrpSpPr/>
            <p:nvPr/>
          </p:nvGrpSpPr>
          <p:grpSpPr>
            <a:xfrm>
              <a:off x="2601607" y="2796178"/>
              <a:ext cx="2255150" cy="2519733"/>
              <a:chOff x="704895" y="2796178"/>
              <a:chExt cx="2255150" cy="2519733"/>
            </a:xfrm>
          </p:grpSpPr>
          <p:grpSp>
            <p:nvGrpSpPr>
              <p:cNvPr id="43" name="그룹 42"/>
              <p:cNvGrpSpPr/>
              <p:nvPr/>
            </p:nvGrpSpPr>
            <p:grpSpPr>
              <a:xfrm>
                <a:off x="704895" y="2796178"/>
                <a:ext cx="2255150" cy="2519733"/>
                <a:chOff x="704895" y="2796178"/>
                <a:chExt cx="2255150" cy="2519733"/>
              </a:xfrm>
            </p:grpSpPr>
            <p:sp>
              <p:nvSpPr>
                <p:cNvPr id="45" name="TextBox 44"/>
                <p:cNvSpPr txBox="1"/>
                <p:nvPr/>
              </p:nvSpPr>
              <p:spPr>
                <a:xfrm>
                  <a:off x="704895" y="2796178"/>
                  <a:ext cx="42351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3200" b="1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rgbClr val="2A47C2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2</a:t>
                  </a:r>
                  <a:endParaRPr lang="ko-KR" altLang="en-US" sz="32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2A47C2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729947" y="3335882"/>
                  <a:ext cx="2230098" cy="19800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dirty="0" smtClean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Achievements</a:t>
                  </a:r>
                </a:p>
                <a:p>
                  <a:endParaRPr lang="en-US" altLang="ko-KR" sz="16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  <a:p>
                  <a:pPr latinLnBrk="0">
                    <a:spcBef>
                      <a:spcPts val="171"/>
                    </a:spcBef>
                    <a:tabLst>
                      <a:tab pos="60873" algn="l"/>
                      <a:tab pos="97396" algn="l"/>
                    </a:tabLst>
                  </a:pPr>
                  <a:r>
                    <a:rPr lang="en-US" altLang="ko-KR" sz="1400" spc="-60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1. </a:t>
                  </a:r>
                  <a:r>
                    <a:rPr lang="ko-KR" altLang="en-US" sz="1400" spc="-60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데이터 수집 </a:t>
                  </a:r>
                  <a:r>
                    <a:rPr lang="ko-KR" altLang="en-US" sz="1400" spc="-60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내역</a:t>
                  </a:r>
                  <a:endParaRPr lang="en-US" altLang="ko-KR" sz="1400" spc="-6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  <a:p>
                  <a:pPr latinLnBrk="0">
                    <a:spcBef>
                      <a:spcPts val="171"/>
                    </a:spcBef>
                    <a:tabLst>
                      <a:tab pos="60873" algn="l"/>
                      <a:tab pos="97396" algn="l"/>
                    </a:tabLst>
                  </a:pPr>
                  <a:r>
                    <a:rPr lang="en-US" altLang="ko-KR" sz="1400" spc="-60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2</a:t>
                  </a:r>
                  <a:r>
                    <a:rPr lang="en-US" altLang="ko-KR" sz="1400" spc="-60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. </a:t>
                  </a:r>
                  <a:r>
                    <a:rPr lang="en-US" altLang="ko-KR" sz="1400" spc="-60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EDA</a:t>
                  </a:r>
                  <a:r>
                    <a:rPr lang="ko-KR" altLang="en-US" sz="1400" spc="-60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를 통한 데이터 </a:t>
                  </a:r>
                  <a:r>
                    <a:rPr lang="ko-KR" altLang="en-US" sz="1400" spc="-60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선정</a:t>
                  </a:r>
                  <a:endParaRPr lang="en-US" altLang="ko-KR" sz="14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  <a:p>
                  <a:pPr latinLnBrk="0">
                    <a:spcBef>
                      <a:spcPts val="171"/>
                    </a:spcBef>
                    <a:tabLst>
                      <a:tab pos="60873" algn="l"/>
                      <a:tab pos="97396" algn="l"/>
                    </a:tabLst>
                  </a:pPr>
                  <a:r>
                    <a:rPr lang="en-US" altLang="ko-KR" sz="1400" spc="-60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3. </a:t>
                  </a:r>
                  <a:r>
                    <a:rPr lang="en-US" altLang="ko-KR" sz="1400" spc="-60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ML, DL</a:t>
                  </a:r>
                  <a:r>
                    <a:rPr lang="ko-KR" altLang="en-US" sz="1400" spc="-60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을 통한 학습</a:t>
                  </a:r>
                  <a:r>
                    <a:rPr lang="en-US" altLang="ko-KR" sz="1400" spc="-60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/</a:t>
                  </a:r>
                  <a:r>
                    <a:rPr lang="ko-KR" altLang="en-US" sz="1400" spc="-60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예측</a:t>
                  </a:r>
                  <a:endParaRPr lang="ko-KR" altLang="en-US" sz="14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  <a:p>
                  <a:pPr latinLnBrk="0">
                    <a:spcBef>
                      <a:spcPts val="171"/>
                    </a:spcBef>
                    <a:tabLst>
                      <a:tab pos="60873" algn="l"/>
                      <a:tab pos="97396" algn="l"/>
                    </a:tabLst>
                  </a:pPr>
                  <a:endParaRPr lang="ko-KR" altLang="en-US" sz="14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  <a:p>
                  <a:endParaRPr lang="ko-KR" altLang="en-US" sz="2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cxnSp>
            <p:nvCxnSpPr>
              <p:cNvPr id="44" name="직선 연결선 43"/>
              <p:cNvCxnSpPr/>
              <p:nvPr/>
            </p:nvCxnSpPr>
            <p:spPr>
              <a:xfrm>
                <a:off x="826718" y="3310830"/>
                <a:ext cx="179122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그룹 46"/>
            <p:cNvGrpSpPr/>
            <p:nvPr/>
          </p:nvGrpSpPr>
          <p:grpSpPr>
            <a:xfrm>
              <a:off x="6782109" y="2796178"/>
              <a:ext cx="1985204" cy="2278642"/>
              <a:chOff x="704895" y="2796178"/>
              <a:chExt cx="1985204" cy="2278642"/>
            </a:xfrm>
          </p:grpSpPr>
          <p:grpSp>
            <p:nvGrpSpPr>
              <p:cNvPr id="48" name="그룹 47"/>
              <p:cNvGrpSpPr/>
              <p:nvPr/>
            </p:nvGrpSpPr>
            <p:grpSpPr>
              <a:xfrm>
                <a:off x="704895" y="2796178"/>
                <a:ext cx="1985204" cy="2278642"/>
                <a:chOff x="704895" y="2796178"/>
                <a:chExt cx="1985204" cy="2278642"/>
              </a:xfrm>
            </p:grpSpPr>
            <p:sp>
              <p:nvSpPr>
                <p:cNvPr id="50" name="TextBox 49"/>
                <p:cNvSpPr txBox="1"/>
                <p:nvPr/>
              </p:nvSpPr>
              <p:spPr>
                <a:xfrm>
                  <a:off x="704895" y="2796178"/>
                  <a:ext cx="42351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3200" b="1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rgbClr val="2A47C2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4</a:t>
                  </a:r>
                  <a:endParaRPr lang="ko-KR" altLang="en-US" sz="32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2A47C2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729947" y="3335882"/>
                  <a:ext cx="1960152" cy="17389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dirty="0" smtClean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Upcoming Event</a:t>
                  </a:r>
                  <a:endParaRPr lang="en-US" altLang="ko-KR" sz="20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  <a:p>
                  <a:endPara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  <a:p>
                  <a:pPr latinLnBrk="0">
                    <a:spcBef>
                      <a:spcPts val="171"/>
                    </a:spcBef>
                    <a:tabLst>
                      <a:tab pos="60873" algn="l"/>
                      <a:tab pos="97396" algn="l"/>
                    </a:tabLst>
                  </a:pPr>
                  <a:r>
                    <a:rPr lang="en-US" altLang="ko-KR" sz="1400" spc="-60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1. </a:t>
                  </a:r>
                  <a:r>
                    <a:rPr lang="ko-KR" altLang="en-US" sz="1400" spc="-60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프로젝트 </a:t>
                  </a:r>
                  <a:r>
                    <a:rPr lang="ko-KR" altLang="en-US" sz="1400" spc="-60" dirty="0" err="1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마일스톤</a:t>
                  </a:r>
                  <a:endParaRPr lang="en-US" altLang="ko-KR" sz="14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  <a:p>
                  <a:pPr latinLnBrk="0">
                    <a:spcBef>
                      <a:spcPts val="171"/>
                    </a:spcBef>
                    <a:tabLst>
                      <a:tab pos="60873" algn="l"/>
                      <a:tab pos="97396" algn="l"/>
                    </a:tabLst>
                  </a:pPr>
                  <a:r>
                    <a:rPr lang="en-US" altLang="ko-KR" sz="1400" spc="-60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2. </a:t>
                  </a:r>
                  <a:r>
                    <a:rPr lang="ko-KR" altLang="en-US" sz="1400" spc="-60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향후 </a:t>
                  </a:r>
                  <a:r>
                    <a:rPr lang="ko-KR" altLang="en-US" sz="1400" spc="-60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일정안내</a:t>
                  </a:r>
                  <a:endParaRPr lang="ko-KR" altLang="en-US" sz="14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  <a:p>
                  <a:pPr latinLnBrk="0">
                    <a:spcBef>
                      <a:spcPts val="171"/>
                    </a:spcBef>
                    <a:tabLst>
                      <a:tab pos="60873" algn="l"/>
                      <a:tab pos="97396" algn="l"/>
                    </a:tabLst>
                  </a:pPr>
                  <a:endParaRPr lang="ko-KR" altLang="en-US" sz="14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  <a:p>
                  <a:endParaRPr lang="ko-KR" altLang="en-US" sz="2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cxnSp>
            <p:nvCxnSpPr>
              <p:cNvPr id="49" name="직선 연결선 48"/>
              <p:cNvCxnSpPr/>
              <p:nvPr/>
            </p:nvCxnSpPr>
            <p:spPr>
              <a:xfrm>
                <a:off x="826718" y="3310830"/>
                <a:ext cx="179122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3732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941"/>
            <a:ext cx="9144000" cy="145405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1775409" y="346059"/>
            <a:ext cx="5593199" cy="841288"/>
            <a:chOff x="1775409" y="346059"/>
            <a:chExt cx="5593199" cy="841288"/>
          </a:xfrm>
        </p:grpSpPr>
        <p:sp>
          <p:nvSpPr>
            <p:cNvPr id="7" name="TextBox 6"/>
            <p:cNvSpPr txBox="1"/>
            <p:nvPr/>
          </p:nvSpPr>
          <p:spPr>
            <a:xfrm>
              <a:off x="3106699" y="346059"/>
              <a:ext cx="29306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ML, DL </a:t>
              </a:r>
              <a:r>
                <a:rPr lang="ko-KR" altLang="en-US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학습 </a:t>
              </a:r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(2/2)</a:t>
              </a:r>
              <a:endPara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A47C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75409" y="848793"/>
              <a:ext cx="55931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머신러닝과</a:t>
              </a:r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600" b="1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딥러닝을</a:t>
              </a:r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학습을 진행하여 </a:t>
              </a:r>
              <a:r>
                <a:rPr lang="ko-KR" altLang="en-US" sz="1600" b="1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예측율</a:t>
              </a:r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향상 작업 수행</a:t>
              </a:r>
              <a:endPara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9" name="직선 연결선 8"/>
          <p:cNvCxnSpPr/>
          <p:nvPr/>
        </p:nvCxnSpPr>
        <p:spPr>
          <a:xfrm>
            <a:off x="4245802" y="1252623"/>
            <a:ext cx="6523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22" y="1428343"/>
            <a:ext cx="7830898" cy="48978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86622" y="1488569"/>
            <a:ext cx="78308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</a:t>
            </a:r>
            <a:r>
              <a:rPr lang="en-US" altLang="ko-KR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</a:t>
            </a:r>
            <a:endParaRPr lang="en-US" altLang="ko-KR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23" y="2039012"/>
            <a:ext cx="7830898" cy="2145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219" y="4297582"/>
            <a:ext cx="2866511" cy="2007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146" y="4401821"/>
            <a:ext cx="376237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22" y="4297582"/>
            <a:ext cx="495103" cy="2007298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686622" y="4401822"/>
            <a:ext cx="461665" cy="1905816"/>
          </a:xfrm>
          <a:prstGeom prst="rect">
            <a:avLst/>
          </a:prstGeom>
        </p:spPr>
        <p:txBody>
          <a:bodyPr vert="vert270" wrap="square">
            <a:spAutoFit/>
          </a:bodyPr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evaluate</a:t>
            </a:r>
            <a:endParaRPr lang="en-US" altLang="ko-KR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614" y="4297582"/>
            <a:ext cx="495103" cy="2007298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4205614" y="4401822"/>
            <a:ext cx="461665" cy="1905816"/>
          </a:xfrm>
          <a:prstGeom prst="rect">
            <a:avLst/>
          </a:prstGeom>
        </p:spPr>
        <p:txBody>
          <a:bodyPr vert="vert270" wrap="square">
            <a:spAutoFit/>
          </a:bodyPr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b="1" spc="-6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Rmse</a:t>
            </a:r>
            <a:r>
              <a:rPr lang="en-US" altLang="ko-KR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/Error rate</a:t>
            </a:r>
            <a:endParaRPr lang="en-US" altLang="ko-KR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370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690062" y="4055640"/>
            <a:ext cx="1946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A47C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Future Plan</a:t>
            </a:r>
            <a:endParaRPr lang="en-US" altLang="ko-KR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A47C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3939" y="2311105"/>
            <a:ext cx="2033463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A47C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en-US" altLang="ko-KR" sz="199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A47C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5945"/>
            <a:ext cx="9144000" cy="219205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257" y="939930"/>
            <a:ext cx="4009451" cy="42602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07171" y="4792301"/>
            <a:ext cx="2782813" cy="651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100" spc="-6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시계열</a:t>
            </a:r>
            <a:r>
              <a:rPr lang="ko-KR" altLang="en-US" sz="1100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데이터 분석</a:t>
            </a:r>
            <a:r>
              <a:rPr lang="en-US" altLang="ko-KR" sz="1100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100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적용을 통한 모델 정교화</a:t>
            </a:r>
            <a:endParaRPr lang="en-US" altLang="ko-KR" sz="1100" spc="-6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100" spc="-6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머신러닝</a:t>
            </a:r>
            <a:r>
              <a:rPr lang="ko-KR" altLang="en-US" sz="1100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중요 알고리즘 적용</a:t>
            </a:r>
            <a:endParaRPr lang="en-US" altLang="ko-KR" sz="11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1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383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941"/>
            <a:ext cx="9144000" cy="145405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2736405" y="346059"/>
            <a:ext cx="3671198" cy="841288"/>
            <a:chOff x="2736405" y="346059"/>
            <a:chExt cx="3671198" cy="841288"/>
          </a:xfrm>
        </p:grpSpPr>
        <p:sp>
          <p:nvSpPr>
            <p:cNvPr id="29" name="TextBox 28"/>
            <p:cNvSpPr txBox="1"/>
            <p:nvPr/>
          </p:nvSpPr>
          <p:spPr>
            <a:xfrm>
              <a:off x="2934379" y="346059"/>
              <a:ext cx="32752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향후 수행 계획 소개</a:t>
              </a:r>
              <a:endPara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A47C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736405" y="848793"/>
              <a:ext cx="36711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이후 진행 예정 내역을 소개해드립니다</a:t>
              </a:r>
              <a:r>
                <a:rPr lang="en-US" altLang="ko-KR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84" name="직선 연결선 83"/>
          <p:cNvCxnSpPr/>
          <p:nvPr/>
        </p:nvCxnSpPr>
        <p:spPr>
          <a:xfrm>
            <a:off x="4245802" y="1252623"/>
            <a:ext cx="6523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그룹 104"/>
          <p:cNvGrpSpPr/>
          <p:nvPr/>
        </p:nvGrpSpPr>
        <p:grpSpPr>
          <a:xfrm>
            <a:off x="3743980" y="2513077"/>
            <a:ext cx="1666062" cy="1533436"/>
            <a:chOff x="611368" y="2003772"/>
            <a:chExt cx="1666062" cy="1533436"/>
          </a:xfrm>
        </p:grpSpPr>
        <p:cxnSp>
          <p:nvCxnSpPr>
            <p:cNvPr id="106" name="직선 연결선 105"/>
            <p:cNvCxnSpPr/>
            <p:nvPr/>
          </p:nvCxnSpPr>
          <p:spPr>
            <a:xfrm>
              <a:off x="1444401" y="2752321"/>
              <a:ext cx="2" cy="78488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직사각형 106"/>
            <p:cNvSpPr/>
            <p:nvPr/>
          </p:nvSpPr>
          <p:spPr>
            <a:xfrm>
              <a:off x="969432" y="2425041"/>
              <a:ext cx="949938" cy="5582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1534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2008</a:t>
              </a:r>
            </a:p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1534" b="1" spc="-6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</a:t>
              </a:r>
              <a:endParaRPr lang="ko-KR" altLang="en-US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108" name="그림 10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225" y="2003772"/>
              <a:ext cx="1068351" cy="1068350"/>
            </a:xfrm>
            <a:prstGeom prst="rect">
              <a:avLst/>
            </a:prstGeom>
          </p:spPr>
        </p:pic>
        <p:sp>
          <p:nvSpPr>
            <p:cNvPr id="109" name="직사각형 108"/>
            <p:cNvSpPr/>
            <p:nvPr/>
          </p:nvSpPr>
          <p:spPr>
            <a:xfrm>
              <a:off x="611368" y="2426016"/>
              <a:ext cx="1666062" cy="3090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2000" b="1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r>
                <a:rPr lang="ko-KR" altLang="en-US" sz="2000" b="1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월</a:t>
              </a:r>
              <a:endParaRPr lang="en-US" altLang="ko-KR" sz="2000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2000" b="1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r>
                <a:rPr lang="ko-KR" altLang="en-US" sz="2000" b="1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주차</a:t>
              </a:r>
              <a:endParaRPr lang="en-US" altLang="ko-KR" sz="20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3" name="그룹 132"/>
          <p:cNvGrpSpPr/>
          <p:nvPr/>
        </p:nvGrpSpPr>
        <p:grpSpPr>
          <a:xfrm rot="10800000">
            <a:off x="5357119" y="4089656"/>
            <a:ext cx="1666062" cy="1533436"/>
            <a:chOff x="623091" y="2003772"/>
            <a:chExt cx="1666062" cy="1533436"/>
          </a:xfrm>
        </p:grpSpPr>
        <p:cxnSp>
          <p:nvCxnSpPr>
            <p:cNvPr id="134" name="직선 연결선 133"/>
            <p:cNvCxnSpPr/>
            <p:nvPr/>
          </p:nvCxnSpPr>
          <p:spPr>
            <a:xfrm>
              <a:off x="1444401" y="2752321"/>
              <a:ext cx="2" cy="78488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직사각형 134"/>
            <p:cNvSpPr/>
            <p:nvPr/>
          </p:nvSpPr>
          <p:spPr>
            <a:xfrm>
              <a:off x="969432" y="2425041"/>
              <a:ext cx="949938" cy="5582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1534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2008</a:t>
              </a:r>
            </a:p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1534" b="1" spc="-6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</a:t>
              </a:r>
              <a:endParaRPr lang="ko-KR" altLang="en-US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136" name="그림 1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225" y="2003772"/>
              <a:ext cx="1068351" cy="1068350"/>
            </a:xfrm>
            <a:prstGeom prst="rect">
              <a:avLst/>
            </a:prstGeom>
          </p:spPr>
        </p:pic>
        <p:sp>
          <p:nvSpPr>
            <p:cNvPr id="137" name="직사각형 136"/>
            <p:cNvSpPr/>
            <p:nvPr/>
          </p:nvSpPr>
          <p:spPr>
            <a:xfrm rot="10800000">
              <a:off x="623091" y="2367401"/>
              <a:ext cx="1666062" cy="3090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20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r>
                <a:rPr lang="ko-KR" altLang="en-US" sz="2000" b="1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월</a:t>
              </a:r>
              <a:endParaRPr lang="en-US" altLang="ko-KR" sz="2000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2000" b="1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  <a:r>
                <a:rPr lang="ko-KR" altLang="en-US" sz="2000" b="1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주차</a:t>
              </a:r>
              <a:endParaRPr lang="en-US" altLang="ko-KR" sz="20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138" name="그림 1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504282" y="5030109"/>
            <a:ext cx="1348290" cy="705259"/>
          </a:xfrm>
          <a:prstGeom prst="rect">
            <a:avLst/>
          </a:prstGeom>
        </p:spPr>
      </p:pic>
      <p:grpSp>
        <p:nvGrpSpPr>
          <p:cNvPr id="123" name="그룹 122"/>
          <p:cNvGrpSpPr/>
          <p:nvPr/>
        </p:nvGrpSpPr>
        <p:grpSpPr>
          <a:xfrm rot="10800000">
            <a:off x="2156494" y="4089656"/>
            <a:ext cx="1666062" cy="1533436"/>
            <a:chOff x="623091" y="2003772"/>
            <a:chExt cx="1666062" cy="1533436"/>
          </a:xfrm>
        </p:grpSpPr>
        <p:cxnSp>
          <p:nvCxnSpPr>
            <p:cNvPr id="124" name="직선 연결선 123"/>
            <p:cNvCxnSpPr/>
            <p:nvPr/>
          </p:nvCxnSpPr>
          <p:spPr>
            <a:xfrm>
              <a:off x="1444401" y="2752321"/>
              <a:ext cx="2" cy="78488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직사각형 124"/>
            <p:cNvSpPr/>
            <p:nvPr/>
          </p:nvSpPr>
          <p:spPr>
            <a:xfrm>
              <a:off x="969432" y="2425041"/>
              <a:ext cx="949938" cy="5582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1534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2008</a:t>
              </a:r>
            </a:p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1534" b="1" spc="-6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</a:t>
              </a:r>
              <a:endParaRPr lang="ko-KR" altLang="en-US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126" name="그림 1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225" y="2003772"/>
              <a:ext cx="1068351" cy="1068350"/>
            </a:xfrm>
            <a:prstGeom prst="rect">
              <a:avLst/>
            </a:prstGeom>
          </p:spPr>
        </p:pic>
        <p:sp>
          <p:nvSpPr>
            <p:cNvPr id="127" name="직사각형 126"/>
            <p:cNvSpPr/>
            <p:nvPr/>
          </p:nvSpPr>
          <p:spPr>
            <a:xfrm rot="10800000">
              <a:off x="623091" y="2367401"/>
              <a:ext cx="1666062" cy="3090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20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r>
                <a:rPr lang="ko-KR" altLang="en-US" sz="2000" b="1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월</a:t>
              </a:r>
              <a:endParaRPr lang="en-US" altLang="ko-KR" sz="2000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2000" b="1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2000" b="1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주차</a:t>
              </a:r>
              <a:endParaRPr lang="en-US" altLang="ko-KR" sz="20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129" name="그림 1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303657" y="5030109"/>
            <a:ext cx="1348290" cy="705259"/>
          </a:xfrm>
          <a:prstGeom prst="rect">
            <a:avLst/>
          </a:prstGeom>
        </p:spPr>
      </p:pic>
      <p:grpSp>
        <p:nvGrpSpPr>
          <p:cNvPr id="113" name="그룹 112"/>
          <p:cNvGrpSpPr/>
          <p:nvPr/>
        </p:nvGrpSpPr>
        <p:grpSpPr>
          <a:xfrm>
            <a:off x="6876590" y="2513077"/>
            <a:ext cx="1666062" cy="1533436"/>
            <a:chOff x="611368" y="2003772"/>
            <a:chExt cx="1666062" cy="1533436"/>
          </a:xfrm>
        </p:grpSpPr>
        <p:cxnSp>
          <p:nvCxnSpPr>
            <p:cNvPr id="114" name="직선 연결선 113"/>
            <p:cNvCxnSpPr/>
            <p:nvPr/>
          </p:nvCxnSpPr>
          <p:spPr>
            <a:xfrm>
              <a:off x="1444401" y="2752321"/>
              <a:ext cx="2" cy="78488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직사각형 114"/>
            <p:cNvSpPr/>
            <p:nvPr/>
          </p:nvSpPr>
          <p:spPr>
            <a:xfrm>
              <a:off x="969432" y="2425041"/>
              <a:ext cx="949938" cy="5582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1534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2008</a:t>
              </a:r>
            </a:p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1534" b="1" spc="-6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</a:t>
              </a:r>
              <a:endParaRPr lang="ko-KR" altLang="en-US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116" name="그림 1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225" y="2003772"/>
              <a:ext cx="1068351" cy="1068350"/>
            </a:xfrm>
            <a:prstGeom prst="rect">
              <a:avLst/>
            </a:prstGeom>
          </p:spPr>
        </p:pic>
        <p:sp>
          <p:nvSpPr>
            <p:cNvPr id="117" name="직사각형 116"/>
            <p:cNvSpPr/>
            <p:nvPr/>
          </p:nvSpPr>
          <p:spPr>
            <a:xfrm>
              <a:off x="611368" y="2426016"/>
              <a:ext cx="1666062" cy="3090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20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r>
                <a:rPr lang="ko-KR" altLang="en-US" sz="2000" b="1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월</a:t>
              </a:r>
              <a:endParaRPr lang="en-US" altLang="ko-KR" sz="2000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2000" b="1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</a:t>
              </a:r>
              <a:r>
                <a:rPr lang="ko-KR" altLang="en-US" sz="2000" b="1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주차</a:t>
              </a:r>
              <a:endParaRPr lang="en-US" altLang="ko-KR" sz="20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6442949" y="4371260"/>
            <a:ext cx="2533345" cy="1011478"/>
            <a:chOff x="177727" y="3861955"/>
            <a:chExt cx="2533345" cy="1011478"/>
          </a:xfrm>
        </p:grpSpPr>
        <p:sp>
          <p:nvSpPr>
            <p:cNvPr id="119" name="직사각형 118"/>
            <p:cNvSpPr/>
            <p:nvPr/>
          </p:nvSpPr>
          <p:spPr>
            <a:xfrm>
              <a:off x="611368" y="3861955"/>
              <a:ext cx="1666062" cy="3090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534" b="1" spc="-6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머신러닝</a:t>
              </a:r>
              <a:r>
                <a:rPr lang="ko-KR" altLang="en-US" sz="1534" b="1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알고리즘 적용</a:t>
              </a:r>
              <a:r>
                <a:rPr lang="en-US" altLang="ko-KR" sz="1534" b="1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 </a:t>
              </a:r>
              <a:r>
                <a:rPr lang="ko-KR" altLang="en-US" sz="1534" b="1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최종보고</a:t>
              </a:r>
              <a:endParaRPr lang="en-US" altLang="ko-KR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177727" y="4384626"/>
              <a:ext cx="2533345" cy="4888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200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중요 알고리즘 적용 </a:t>
              </a:r>
              <a:endParaRPr lang="en-US" altLang="ko-KR" sz="1200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200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및 최종보고</a:t>
              </a:r>
              <a:endParaRPr lang="ko-KR" altLang="en-US" sz="12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11368" y="2513077"/>
            <a:ext cx="1666062" cy="1533436"/>
            <a:chOff x="611368" y="2003772"/>
            <a:chExt cx="1666062" cy="1533436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1444401" y="2752321"/>
              <a:ext cx="2" cy="78488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직사각형 54"/>
            <p:cNvSpPr/>
            <p:nvPr/>
          </p:nvSpPr>
          <p:spPr>
            <a:xfrm>
              <a:off x="969432" y="2425041"/>
              <a:ext cx="949938" cy="5582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1534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2008</a:t>
              </a:r>
            </a:p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1534" b="1" spc="-6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</a:t>
              </a:r>
              <a:endParaRPr lang="ko-KR" altLang="en-US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98" name="그림 9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225" y="2003772"/>
              <a:ext cx="1068351" cy="1068350"/>
            </a:xfrm>
            <a:prstGeom prst="rect">
              <a:avLst/>
            </a:prstGeom>
          </p:spPr>
        </p:pic>
        <p:sp>
          <p:nvSpPr>
            <p:cNvPr id="104" name="직사각형 103"/>
            <p:cNvSpPr/>
            <p:nvPr/>
          </p:nvSpPr>
          <p:spPr>
            <a:xfrm>
              <a:off x="611368" y="2426016"/>
              <a:ext cx="1666062" cy="3090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2000" b="1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2000" b="1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월</a:t>
              </a:r>
              <a:endParaRPr lang="en-US" altLang="ko-KR" sz="2000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2000" b="1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</a:t>
              </a:r>
              <a:r>
                <a:rPr lang="ko-KR" altLang="en-US" sz="2000" b="1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주차</a:t>
              </a:r>
              <a:endParaRPr lang="en-US" altLang="ko-KR" sz="20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33" name="직선 연결선 32"/>
          <p:cNvCxnSpPr/>
          <p:nvPr/>
        </p:nvCxnSpPr>
        <p:spPr>
          <a:xfrm>
            <a:off x="890052" y="4089656"/>
            <a:ext cx="736389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4503984" y="4021641"/>
            <a:ext cx="136035" cy="136035"/>
          </a:xfrm>
          <a:prstGeom prst="ellipse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4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376385" y="4021641"/>
            <a:ext cx="136035" cy="136035"/>
          </a:xfrm>
          <a:prstGeom prst="ellipse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4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6135011" y="4021641"/>
            <a:ext cx="136035" cy="136035"/>
          </a:xfrm>
          <a:prstGeom prst="ellipse">
            <a:avLst/>
          </a:prstGeom>
          <a:solidFill>
            <a:srgbClr val="292A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4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7626968" y="4021641"/>
            <a:ext cx="136035" cy="136035"/>
          </a:xfrm>
          <a:prstGeom prst="ellipse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4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77727" y="4371260"/>
            <a:ext cx="2533345" cy="831758"/>
            <a:chOff x="177727" y="3861955"/>
            <a:chExt cx="2533345" cy="831758"/>
          </a:xfrm>
        </p:grpSpPr>
        <p:sp>
          <p:nvSpPr>
            <p:cNvPr id="101" name="직사각형 100"/>
            <p:cNvSpPr/>
            <p:nvPr/>
          </p:nvSpPr>
          <p:spPr>
            <a:xfrm>
              <a:off x="611368" y="3861955"/>
              <a:ext cx="1666062" cy="3090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534" b="1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중간보고</a:t>
              </a:r>
              <a:endParaRPr lang="en-US" altLang="ko-KR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177727" y="4384626"/>
              <a:ext cx="2533345" cy="3090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1200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EDA </a:t>
              </a:r>
              <a:r>
                <a:rPr lang="ko-KR" altLang="en-US" sz="1200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연구 결과 보고</a:t>
              </a:r>
              <a:endParaRPr lang="en-US" altLang="ko-KR" sz="12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1200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ML/DL </a:t>
              </a:r>
              <a:r>
                <a:rPr lang="ko-KR" altLang="en-US" sz="1200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모델 중간 보고</a:t>
              </a:r>
              <a:endParaRPr lang="ko-KR" altLang="en-US" sz="12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2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3310339" y="4371260"/>
            <a:ext cx="2533345" cy="831758"/>
            <a:chOff x="177727" y="3861955"/>
            <a:chExt cx="2533345" cy="831758"/>
          </a:xfrm>
        </p:grpSpPr>
        <p:sp>
          <p:nvSpPr>
            <p:cNvPr id="111" name="직사각형 110"/>
            <p:cNvSpPr/>
            <p:nvPr/>
          </p:nvSpPr>
          <p:spPr>
            <a:xfrm>
              <a:off x="611368" y="3861955"/>
              <a:ext cx="1666062" cy="3090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534" b="1" spc="-6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시계열</a:t>
              </a:r>
              <a:r>
                <a:rPr lang="ko-KR" altLang="en-US" sz="1534" b="1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분석</a:t>
              </a:r>
              <a:r>
                <a:rPr lang="en-US" altLang="ko-KR" sz="1534" b="1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endParaRPr lang="en-US" altLang="ko-KR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177727" y="4384626"/>
              <a:ext cx="2533345" cy="3090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200" spc="-6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시계열</a:t>
              </a:r>
              <a:r>
                <a:rPr lang="ko-KR" altLang="en-US" sz="1200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데이터 분석 적용</a:t>
              </a:r>
              <a:endParaRPr lang="ko-KR" altLang="en-US" sz="12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54" y="2384605"/>
            <a:ext cx="1348290" cy="705259"/>
          </a:xfrm>
          <a:prstGeom prst="rect">
            <a:avLst/>
          </a:prstGeom>
        </p:spPr>
      </p:pic>
      <p:pic>
        <p:nvPicPr>
          <p:cNvPr id="121" name="그림 1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578" y="2384605"/>
            <a:ext cx="1348290" cy="705259"/>
          </a:xfrm>
          <a:prstGeom prst="rect">
            <a:avLst/>
          </a:prstGeom>
        </p:spPr>
      </p:pic>
      <p:pic>
        <p:nvPicPr>
          <p:cNvPr id="122" name="그림 1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044" y="2384605"/>
            <a:ext cx="1348290" cy="705259"/>
          </a:xfrm>
          <a:prstGeom prst="rect">
            <a:avLst/>
          </a:prstGeom>
        </p:spPr>
      </p:pic>
      <p:sp>
        <p:nvSpPr>
          <p:cNvPr id="45" name="타원 44"/>
          <p:cNvSpPr/>
          <p:nvPr/>
        </p:nvSpPr>
        <p:spPr>
          <a:xfrm>
            <a:off x="2937875" y="4021641"/>
            <a:ext cx="136035" cy="136035"/>
          </a:xfrm>
          <a:prstGeom prst="ellipse">
            <a:avLst/>
          </a:prstGeom>
          <a:solidFill>
            <a:srgbClr val="292A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4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0" name="그룹 129"/>
          <p:cNvGrpSpPr/>
          <p:nvPr/>
        </p:nvGrpSpPr>
        <p:grpSpPr>
          <a:xfrm>
            <a:off x="1722852" y="3104941"/>
            <a:ext cx="2533345" cy="831758"/>
            <a:chOff x="177727" y="3861955"/>
            <a:chExt cx="2533345" cy="831758"/>
          </a:xfrm>
        </p:grpSpPr>
        <p:sp>
          <p:nvSpPr>
            <p:cNvPr id="131" name="직사각형 130"/>
            <p:cNvSpPr/>
            <p:nvPr/>
          </p:nvSpPr>
          <p:spPr>
            <a:xfrm>
              <a:off x="611368" y="3861955"/>
              <a:ext cx="1666062" cy="3090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534" b="1" spc="-6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시계열</a:t>
              </a:r>
              <a:r>
                <a:rPr lang="ko-KR" altLang="en-US" sz="1534" b="1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분석</a:t>
              </a:r>
              <a:endParaRPr lang="en-US" altLang="ko-KR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177727" y="4384626"/>
              <a:ext cx="2533345" cy="3090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1200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Feature Engineering </a:t>
              </a:r>
              <a:r>
                <a:rPr lang="ko-KR" altLang="en-US" sz="1200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적용</a:t>
              </a:r>
              <a:endParaRPr lang="en-US" altLang="ko-KR" sz="12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200" spc="-6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시계열</a:t>
              </a:r>
              <a:r>
                <a:rPr lang="ko-KR" altLang="en-US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200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분석 방법 학습</a:t>
              </a:r>
              <a:endParaRPr lang="ko-KR" altLang="en-US" sz="12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2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4928543" y="3108535"/>
            <a:ext cx="2533345" cy="831758"/>
            <a:chOff x="177727" y="3861955"/>
            <a:chExt cx="2533345" cy="831758"/>
          </a:xfrm>
        </p:grpSpPr>
        <p:sp>
          <p:nvSpPr>
            <p:cNvPr id="141" name="직사각형 140"/>
            <p:cNvSpPr/>
            <p:nvPr/>
          </p:nvSpPr>
          <p:spPr>
            <a:xfrm>
              <a:off x="611368" y="3861955"/>
              <a:ext cx="1666062" cy="3090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534" b="1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모델 평가 검증</a:t>
              </a:r>
              <a:endParaRPr lang="en-US" altLang="ko-KR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177727" y="4384626"/>
              <a:ext cx="2533345" cy="3090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200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구성한 </a:t>
              </a:r>
              <a:r>
                <a:rPr lang="ko-KR" altLang="en-US" sz="1200" spc="-6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머신러닝</a:t>
              </a:r>
              <a:r>
                <a:rPr lang="ko-KR" altLang="en-US" sz="1200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평가</a:t>
              </a:r>
              <a:endParaRPr lang="en-US" altLang="ko-KR" sz="12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200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모델 선택을 위한 성능 개선 </a:t>
              </a:r>
              <a:endParaRPr lang="en-US" altLang="ko-KR" sz="1200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200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항목 도출</a:t>
              </a:r>
              <a:endParaRPr lang="ko-KR" altLang="en-US" sz="12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2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58" name="직사각형 57"/>
          <p:cNvSpPr/>
          <p:nvPr/>
        </p:nvSpPr>
        <p:spPr>
          <a:xfrm flipV="1">
            <a:off x="740356" y="6197205"/>
            <a:ext cx="7802295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 flipV="1">
            <a:off x="740356" y="1949142"/>
            <a:ext cx="7802296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2" y="1673235"/>
            <a:ext cx="7830898" cy="24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894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941"/>
            <a:ext cx="9144000" cy="145405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2540844" y="346059"/>
            <a:ext cx="4062331" cy="841288"/>
            <a:chOff x="2540844" y="346059"/>
            <a:chExt cx="4062331" cy="841288"/>
          </a:xfrm>
        </p:grpSpPr>
        <p:sp>
          <p:nvSpPr>
            <p:cNvPr id="7" name="TextBox 6"/>
            <p:cNvSpPr txBox="1"/>
            <p:nvPr/>
          </p:nvSpPr>
          <p:spPr>
            <a:xfrm>
              <a:off x="2540844" y="346059"/>
              <a:ext cx="40623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b="1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시계열</a:t>
              </a:r>
              <a:r>
                <a:rPr lang="ko-KR" altLang="en-US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데이터 분석</a:t>
              </a:r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적용</a:t>
              </a:r>
              <a:endPara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A47C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64227" y="848793"/>
              <a:ext cx="30155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모델 정교화를 통한 </a:t>
              </a:r>
              <a:r>
                <a:rPr lang="ko-KR" altLang="en-US" sz="1600" b="1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예측율</a:t>
              </a:r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상승</a:t>
              </a:r>
              <a:endPara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9" name="직선 연결선 8"/>
          <p:cNvCxnSpPr/>
          <p:nvPr/>
        </p:nvCxnSpPr>
        <p:spPr>
          <a:xfrm>
            <a:off x="4759146" y="1252623"/>
            <a:ext cx="6523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 flipV="1">
            <a:off x="740356" y="6193329"/>
            <a:ext cx="7777163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128084" y="1578243"/>
            <a:ext cx="2389436" cy="472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000" b="1" spc="-6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이터</a:t>
            </a:r>
            <a:endParaRPr lang="en-US" altLang="ko-KR" sz="20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571999" y="3267856"/>
            <a:ext cx="3732552" cy="2701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Feature-engineering 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적용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Feature </a:t>
            </a:r>
            <a:r>
              <a:rPr lang="ko-KR" altLang="en-US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변형</a:t>
            </a:r>
            <a:r>
              <a:rPr lang="en-US" altLang="ko-KR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Encoding, Generation, Selection, Window size 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조절 등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endParaRPr lang="en-US" altLang="ko-KR" sz="14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spc="-127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시계열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학습 및 분석을 통한 추가 적용 항목 </a:t>
            </a:r>
            <a:r>
              <a:rPr lang="ko-KR" altLang="en-US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선정 </a:t>
            </a:r>
            <a:endParaRPr lang="en-US" altLang="ko-KR" sz="14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lnSpc>
                <a:spcPts val="1534"/>
              </a:lnSpc>
              <a:spcBef>
                <a:spcPts val="681"/>
              </a:spcBef>
              <a:tabLst>
                <a:tab pos="0" algn="l"/>
                <a:tab pos="60873" algn="l"/>
              </a:tabLst>
            </a:pPr>
            <a:endParaRPr lang="en-US" altLang="ko-KR" sz="1400" spc="-127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lnSpc>
                <a:spcPts val="1534"/>
              </a:lnSpc>
              <a:spcBef>
                <a:spcPts val="681"/>
              </a:spcBef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적용 예상 항목 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  </a:t>
            </a:r>
          </a:p>
          <a:p>
            <a:pPr latinLnBrk="0">
              <a:lnSpc>
                <a:spcPts val="1534"/>
              </a:lnSpc>
              <a:spcBef>
                <a:spcPts val="681"/>
              </a:spcBef>
              <a:tabLst>
                <a:tab pos="0" algn="l"/>
                <a:tab pos="60873" algn="l"/>
              </a:tabLst>
            </a:pP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계절성 </a:t>
            </a:r>
            <a:r>
              <a:rPr lang="ko-KR" altLang="en-US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그래프</a:t>
            </a:r>
            <a:r>
              <a:rPr lang="en-US" altLang="ko-KR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 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계절성 </a:t>
            </a:r>
            <a:r>
              <a:rPr lang="ko-KR" altLang="en-US" sz="1400" spc="-127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부시계열</a:t>
            </a:r>
            <a:r>
              <a:rPr lang="ko-KR" altLang="en-US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그래프</a:t>
            </a:r>
            <a:endParaRPr lang="en-US" altLang="ko-KR" sz="14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lnSpc>
                <a:spcPts val="1534"/>
              </a:lnSpc>
              <a:spcBef>
                <a:spcPts val="681"/>
              </a:spcBef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자기상관</a:t>
            </a:r>
            <a:r>
              <a:rPr lang="en-US" altLang="ko-KR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백색잡음 </a:t>
            </a:r>
            <a:endParaRPr lang="en-US" altLang="ko-KR" sz="14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lnSpc>
                <a:spcPts val="1534"/>
              </a:lnSpc>
              <a:spcBef>
                <a:spcPts val="681"/>
              </a:spcBef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ko-KR" altLang="en-US" sz="1400" spc="-127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잔차진단</a:t>
            </a:r>
            <a:r>
              <a:rPr lang="en-US" altLang="ko-KR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예측정확도 </a:t>
            </a:r>
            <a:r>
              <a:rPr lang="ko-KR" altLang="en-US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평가 </a:t>
            </a:r>
            <a:endParaRPr lang="en-US" altLang="ko-KR" sz="14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lnSpc>
                <a:spcPts val="1534"/>
              </a:lnSpc>
              <a:spcBef>
                <a:spcPts val="681"/>
              </a:spcBef>
              <a:tabLst>
                <a:tab pos="0" algn="l"/>
                <a:tab pos="60873" algn="l"/>
              </a:tabLst>
            </a:pPr>
            <a:r>
              <a:rPr lang="en-US" altLang="ko-KR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최소 </a:t>
            </a:r>
            <a:r>
              <a:rPr lang="ko-KR" altLang="en-US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제곱 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추정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회귀모델평가 </a:t>
            </a:r>
            <a:endParaRPr lang="en-US" altLang="ko-KR" sz="14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42" y="2559000"/>
            <a:ext cx="346710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6" name="직선 연결선 25"/>
          <p:cNvCxnSpPr/>
          <p:nvPr/>
        </p:nvCxnSpPr>
        <p:spPr>
          <a:xfrm>
            <a:off x="4759146" y="1252623"/>
            <a:ext cx="6523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22" y="1578243"/>
            <a:ext cx="7830898" cy="489784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686622" y="1578243"/>
            <a:ext cx="2569925" cy="472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20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 flipV="1">
            <a:off x="683418" y="2199821"/>
            <a:ext cx="7777163" cy="4959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86622" y="1578243"/>
            <a:ext cx="7830898" cy="472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000" b="1" spc="-6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시계열데이터</a:t>
            </a:r>
            <a:r>
              <a:rPr lang="ko-KR" altLang="en-US" sz="2000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학습</a:t>
            </a:r>
            <a:r>
              <a:rPr lang="en-US" altLang="ko-KR" sz="2000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000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적용을 통한 모델 정교화</a:t>
            </a:r>
            <a:endParaRPr lang="en-US" altLang="ko-KR" sz="20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572012" y="2537605"/>
            <a:ext cx="3732540" cy="520388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Feature Engineering </a:t>
            </a:r>
            <a:r>
              <a:rPr lang="ko-KR" altLang="en-US" sz="1400" b="1" dirty="0" smtClean="0"/>
              <a:t>적용 방안 연구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64041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941"/>
            <a:ext cx="9144000" cy="145405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2482347" y="346059"/>
            <a:ext cx="4179350" cy="841288"/>
            <a:chOff x="2482347" y="346059"/>
            <a:chExt cx="4179350" cy="841288"/>
          </a:xfrm>
        </p:grpSpPr>
        <p:sp>
          <p:nvSpPr>
            <p:cNvPr id="7" name="TextBox 6"/>
            <p:cNvSpPr txBox="1"/>
            <p:nvPr/>
          </p:nvSpPr>
          <p:spPr>
            <a:xfrm>
              <a:off x="3246172" y="346059"/>
              <a:ext cx="26516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모델 평가</a:t>
              </a:r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 </a:t>
              </a:r>
              <a:r>
                <a:rPr lang="ko-KR" altLang="en-US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개선</a:t>
              </a:r>
              <a:endPara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A47C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82347" y="848793"/>
              <a:ext cx="41793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모델 정교화를 통한 </a:t>
              </a:r>
              <a:r>
                <a:rPr lang="ko-KR" altLang="en-US" sz="1600" b="1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예측율</a:t>
              </a:r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상승 </a:t>
              </a:r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및 모델 개선</a:t>
              </a:r>
              <a:endPara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9" name="직선 연결선 8"/>
          <p:cNvCxnSpPr/>
          <p:nvPr/>
        </p:nvCxnSpPr>
        <p:spPr>
          <a:xfrm>
            <a:off x="4759146" y="1252623"/>
            <a:ext cx="6523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 flipV="1">
            <a:off x="740356" y="6193329"/>
            <a:ext cx="7777163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128084" y="1578243"/>
            <a:ext cx="2389436" cy="472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000" b="1" spc="-6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이터</a:t>
            </a:r>
            <a:endParaRPr lang="en-US" altLang="ko-KR" sz="20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216564" y="3267856"/>
            <a:ext cx="3087985" cy="31179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구성된 </a:t>
            </a:r>
            <a:r>
              <a:rPr lang="ko-KR" altLang="en-US" sz="1400" spc="-127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머신러닝의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정확도 평가</a:t>
            </a:r>
            <a:endParaRPr lang="en-US" altLang="ko-KR" sz="1400" spc="-127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 선택을 위한 성능 개선 항목 도출</a:t>
            </a:r>
            <a:endParaRPr lang="en-US" altLang="ko-KR" sz="1400" spc="-127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endParaRPr lang="en-US" altLang="ko-KR" sz="14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예시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dirty="0" err="1" smtClean="0">
                <a:solidFill>
                  <a:schemeClr val="bg1">
                    <a:lumMod val="50000"/>
                  </a:schemeClr>
                </a:solidFill>
              </a:rPr>
              <a:t>LinearRegression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dirty="0" err="1" smtClean="0">
                <a:solidFill>
                  <a:schemeClr val="bg1">
                    <a:lumMod val="50000"/>
                  </a:schemeClr>
                </a:solidFill>
              </a:rPr>
              <a:t>RandomForestRegressor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dirty="0" err="1" smtClean="0">
                <a:solidFill>
                  <a:schemeClr val="bg1">
                    <a:lumMod val="50000"/>
                  </a:schemeClr>
                </a:solidFill>
              </a:rPr>
              <a:t>GradientBoostingRegressor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dirty="0" err="1" smtClean="0">
                <a:solidFill>
                  <a:schemeClr val="bg1">
                    <a:lumMod val="50000"/>
                  </a:schemeClr>
                </a:solidFill>
              </a:rPr>
              <a:t>XGBRegressor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dirty="0" err="1" smtClean="0">
                <a:solidFill>
                  <a:schemeClr val="bg1">
                    <a:lumMod val="50000"/>
                  </a:schemeClr>
                </a:solidFill>
              </a:rPr>
              <a:t>LGBMRegressor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이외 다수 모델 적용 및 평가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 개선을 통한 최적의 모델 선택</a:t>
            </a:r>
            <a:endParaRPr lang="en-US" altLang="ko-KR" sz="14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4759146" y="1252623"/>
            <a:ext cx="6523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22" y="1578243"/>
            <a:ext cx="7830898" cy="489784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686622" y="1578243"/>
            <a:ext cx="2569925" cy="472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20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 flipV="1">
            <a:off x="683418" y="2199821"/>
            <a:ext cx="7777163" cy="4959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86622" y="1578243"/>
            <a:ext cx="7830898" cy="472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2000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ML </a:t>
            </a:r>
            <a:r>
              <a:rPr lang="ko-KR" altLang="en-US" sz="2000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평가와 성능 개선 항목 도출</a:t>
            </a:r>
            <a:endParaRPr lang="en-US" altLang="ko-KR" sz="20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5216576" y="2537605"/>
            <a:ext cx="3087975" cy="520388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성능 개선을 통한 최적 모델 선택</a:t>
            </a:r>
            <a:endParaRPr lang="ko-KR" altLang="en-US" sz="1400" b="1" dirty="0"/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286" y="2797798"/>
            <a:ext cx="4170434" cy="2733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734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690062" y="4055640"/>
            <a:ext cx="2667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A47C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Upcoming Event</a:t>
            </a:r>
            <a:endParaRPr lang="en-US" altLang="ko-KR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A47C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3939" y="2311105"/>
            <a:ext cx="2033463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A47C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en-US" altLang="ko-KR" sz="199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A47C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5945"/>
            <a:ext cx="9144000" cy="219205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257" y="939930"/>
            <a:ext cx="4009451" cy="42602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07171" y="4792301"/>
            <a:ext cx="2804294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100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저희가 진행하고 있는 프로젝트의</a:t>
            </a:r>
            <a:endParaRPr lang="en-US" altLang="ko-KR" sz="1100" spc="-6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100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진척 및 향후 일정에 대해 알려드립니다</a:t>
            </a:r>
            <a:r>
              <a:rPr lang="en-US" altLang="ko-KR" sz="1100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1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1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1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724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941"/>
            <a:ext cx="9144000" cy="145405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3238112" y="346059"/>
            <a:ext cx="2667782" cy="841288"/>
            <a:chOff x="3238112" y="346059"/>
            <a:chExt cx="2667782" cy="841288"/>
          </a:xfrm>
        </p:grpSpPr>
        <p:sp>
          <p:nvSpPr>
            <p:cNvPr id="7" name="TextBox 6"/>
            <p:cNvSpPr txBox="1"/>
            <p:nvPr/>
          </p:nvSpPr>
          <p:spPr>
            <a:xfrm>
              <a:off x="3238112" y="346059"/>
              <a:ext cx="26677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Upcoming Event</a:t>
              </a:r>
              <a:endPara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A47C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46109" y="848793"/>
              <a:ext cx="18517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 진행일정</a:t>
              </a:r>
              <a:endPara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9" name="직선 연결선 8"/>
          <p:cNvCxnSpPr/>
          <p:nvPr/>
        </p:nvCxnSpPr>
        <p:spPr>
          <a:xfrm>
            <a:off x="4245802" y="1252623"/>
            <a:ext cx="6523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Group 4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313898"/>
              </p:ext>
            </p:extLst>
          </p:nvPr>
        </p:nvGraphicFramePr>
        <p:xfrm>
          <a:off x="328839" y="2249935"/>
          <a:ext cx="8498678" cy="4121836"/>
        </p:xfrm>
        <a:graphic>
          <a:graphicData uri="http://schemas.openxmlformats.org/drawingml/2006/table">
            <a:tbl>
              <a:tblPr/>
              <a:tblGrid>
                <a:gridCol w="1374896"/>
                <a:gridCol w="323944"/>
                <a:gridCol w="323944"/>
                <a:gridCol w="322451"/>
                <a:gridCol w="323944"/>
                <a:gridCol w="323944"/>
                <a:gridCol w="323944"/>
                <a:gridCol w="323944"/>
                <a:gridCol w="323944"/>
                <a:gridCol w="323944"/>
                <a:gridCol w="323944"/>
                <a:gridCol w="322451"/>
                <a:gridCol w="323944"/>
                <a:gridCol w="323944"/>
                <a:gridCol w="323944"/>
                <a:gridCol w="323944"/>
                <a:gridCol w="323944"/>
                <a:gridCol w="325437"/>
                <a:gridCol w="323944"/>
                <a:gridCol w="322451"/>
                <a:gridCol w="323944"/>
                <a:gridCol w="323944"/>
                <a:gridCol w="323944"/>
              </a:tblGrid>
              <a:tr h="4445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일정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구분 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4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M-1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M1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M2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M3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M4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6203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나눔바른고딕"/>
                        </a:rPr>
                        <a:t>주요 마일스톤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947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나눔바른고딕"/>
                        </a:rPr>
                        <a:t>인공지능개발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ea"/>
                        <a:ea typeface="나눔바른고딕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0788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나눔바른고딕"/>
                        </a:rPr>
                        <a:t>업무개발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" name="Text Box 185"/>
          <p:cNvSpPr txBox="1">
            <a:spLocks noChangeArrowheads="1"/>
          </p:cNvSpPr>
          <p:nvPr/>
        </p:nvSpPr>
        <p:spPr bwMode="auto">
          <a:xfrm>
            <a:off x="3715680" y="2852951"/>
            <a:ext cx="9271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07950" indent="-107950" defTabSz="882650" eaLnBrk="0" hangingPunct="0"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defTabSz="882650" eaLnBrk="0" hangingPunct="0"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defTabSz="882650" eaLnBrk="0" hangingPunct="0"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defTabSz="882650" eaLnBrk="0" hangingPunct="0"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defTabSz="882650" eaLnBrk="0" hangingPunct="0"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algn="ctr" defTabSz="8826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algn="ctr" defTabSz="8826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algn="ctr" defTabSz="8826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algn="ctr" defTabSz="8826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buFont typeface="Wingdings" pitchFamily="2" charset="2"/>
              <a:buChar char="l"/>
            </a:pPr>
            <a:r>
              <a:rPr lang="en-US" altLang="ko-KR" sz="1200" b="0" dirty="0">
                <a:solidFill>
                  <a:schemeClr val="bg2">
                    <a:lumMod val="25000"/>
                  </a:schemeClr>
                </a:solidFill>
                <a:latin typeface="+mn-ea"/>
                <a:ea typeface="나눔바른고딕"/>
              </a:rPr>
              <a:t>Kick-off</a:t>
            </a:r>
          </a:p>
        </p:txBody>
      </p:sp>
      <p:sp>
        <p:nvSpPr>
          <p:cNvPr id="38" name="Text Box 189"/>
          <p:cNvSpPr txBox="1">
            <a:spLocks noChangeArrowheads="1"/>
          </p:cNvSpPr>
          <p:nvPr/>
        </p:nvSpPr>
        <p:spPr bwMode="auto">
          <a:xfrm>
            <a:off x="5034228" y="2820308"/>
            <a:ext cx="78226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107950" indent="-107950" defTabSz="882650" eaLnBrk="0" hangingPunct="0"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defTabSz="882650" eaLnBrk="0" hangingPunct="0"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defTabSz="882650" eaLnBrk="0" hangingPunct="0"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defTabSz="882650" eaLnBrk="0" hangingPunct="0"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defTabSz="882650" eaLnBrk="0" hangingPunct="0"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algn="ctr" defTabSz="8826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algn="ctr" defTabSz="8826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algn="ctr" defTabSz="8826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algn="ctr" defTabSz="8826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buFont typeface="Wingdings" pitchFamily="2" charset="2"/>
              <a:buChar char="l"/>
            </a:pPr>
            <a:r>
              <a:rPr lang="ko-KR" altLang="en-US" sz="1200" b="0" dirty="0">
                <a:solidFill>
                  <a:schemeClr val="bg2">
                    <a:lumMod val="25000"/>
                  </a:schemeClr>
                </a:solidFill>
                <a:latin typeface="+mn-ea"/>
                <a:ea typeface="나눔바른고딕"/>
              </a:rPr>
              <a:t>착수 보고</a:t>
            </a:r>
          </a:p>
        </p:txBody>
      </p:sp>
      <p:sp>
        <p:nvSpPr>
          <p:cNvPr id="39" name="Text Box 244"/>
          <p:cNvSpPr txBox="1">
            <a:spLocks noChangeArrowheads="1"/>
          </p:cNvSpPr>
          <p:nvPr/>
        </p:nvSpPr>
        <p:spPr bwMode="auto">
          <a:xfrm>
            <a:off x="7992168" y="2805794"/>
            <a:ext cx="73096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107950" indent="-107950" defTabSz="882650" eaLnBrk="0" hangingPunct="0"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defTabSz="882650" eaLnBrk="0" hangingPunct="0"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defTabSz="882650" eaLnBrk="0" hangingPunct="0"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defTabSz="882650" eaLnBrk="0" hangingPunct="0"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defTabSz="882650" eaLnBrk="0" hangingPunct="0"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algn="ctr" defTabSz="8826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algn="ctr" defTabSz="8826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algn="ctr" defTabSz="8826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algn="ctr" defTabSz="8826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buFont typeface="Wingdings" pitchFamily="2" charset="2"/>
              <a:buChar char="l"/>
            </a:pPr>
            <a:r>
              <a:rPr lang="ko-KR" altLang="en-US" sz="1200" b="0" dirty="0">
                <a:solidFill>
                  <a:schemeClr val="bg2">
                    <a:lumMod val="25000"/>
                  </a:schemeClr>
                </a:solidFill>
                <a:latin typeface="+mn-ea"/>
                <a:ea typeface="나눔바른고딕"/>
              </a:rPr>
              <a:t>종료보고</a:t>
            </a:r>
          </a:p>
        </p:txBody>
      </p:sp>
      <p:grpSp>
        <p:nvGrpSpPr>
          <p:cNvPr id="40" name="그룹 44"/>
          <p:cNvGrpSpPr>
            <a:grpSpLocks/>
          </p:cNvGrpSpPr>
          <p:nvPr/>
        </p:nvGrpSpPr>
        <p:grpSpPr bwMode="auto">
          <a:xfrm>
            <a:off x="4358863" y="3481243"/>
            <a:ext cx="1181100" cy="142875"/>
            <a:chOff x="2708275" y="3573016"/>
            <a:chExt cx="1182414" cy="144016"/>
          </a:xfrm>
        </p:grpSpPr>
        <p:sp>
          <p:nvSpPr>
            <p:cNvPr id="41" name="AutoShape 196"/>
            <p:cNvSpPr>
              <a:spLocks noChangeArrowheads="1"/>
            </p:cNvSpPr>
            <p:nvPr/>
          </p:nvSpPr>
          <p:spPr bwMode="auto">
            <a:xfrm>
              <a:off x="2708275" y="3573016"/>
              <a:ext cx="108000" cy="129600"/>
            </a:xfrm>
            <a:prstGeom prst="triangle">
              <a:avLst>
                <a:gd name="adj" fmla="val 50000"/>
              </a:avLst>
            </a:prstGeom>
            <a:solidFill>
              <a:srgbClr val="FFFF00"/>
            </a:solidFill>
            <a:ln w="9525" algn="ctr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9pPr>
            </a:lstStyle>
            <a:p>
              <a:pPr eaLnBrk="1" hangingPunct="1"/>
              <a:endParaRPr lang="ko-KR" altLang="en-US" sz="1200" b="0" dirty="0">
                <a:solidFill>
                  <a:schemeClr val="bg2">
                    <a:lumMod val="25000"/>
                  </a:schemeClr>
                </a:solidFill>
                <a:latin typeface="+mn-ea"/>
                <a:ea typeface="나눔바른고딕"/>
              </a:endParaRPr>
            </a:p>
          </p:txBody>
        </p:sp>
        <p:sp>
          <p:nvSpPr>
            <p:cNvPr id="42" name="Text Box 197"/>
            <p:cNvSpPr txBox="1">
              <a:spLocks noChangeArrowheads="1"/>
            </p:cNvSpPr>
            <p:nvPr/>
          </p:nvSpPr>
          <p:spPr bwMode="auto">
            <a:xfrm>
              <a:off x="2849289" y="3573016"/>
              <a:ext cx="1041400" cy="144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2pPr>
              <a:lvl3pPr marL="11430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3pPr>
              <a:lvl4pPr marL="16002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4pPr>
              <a:lvl5pPr marL="20574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5pPr>
              <a:lvl6pPr marL="25146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6pPr>
              <a:lvl7pPr marL="29718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7pPr>
              <a:lvl8pPr marL="34290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8pPr>
              <a:lvl9pPr marL="38862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9pPr>
            </a:lstStyle>
            <a:p>
              <a:pPr algn="l" eaLnBrk="1" hangingPunct="1"/>
              <a:r>
                <a:rPr lang="ko-KR" altLang="en-US" sz="1200" b="0" dirty="0">
                  <a:solidFill>
                    <a:schemeClr val="bg2">
                      <a:lumMod val="25000"/>
                    </a:schemeClr>
                  </a:solidFill>
                  <a:latin typeface="+mn-ea"/>
                  <a:ea typeface="나눔바른고딕"/>
                </a:rPr>
                <a:t>개발환경 구축완료</a:t>
              </a:r>
            </a:p>
          </p:txBody>
        </p:sp>
      </p:grpSp>
      <p:grpSp>
        <p:nvGrpSpPr>
          <p:cNvPr id="47" name="그룹 38"/>
          <p:cNvGrpSpPr>
            <a:grpSpLocks/>
          </p:cNvGrpSpPr>
          <p:nvPr/>
        </p:nvGrpSpPr>
        <p:grpSpPr bwMode="auto">
          <a:xfrm>
            <a:off x="3672100" y="5181592"/>
            <a:ext cx="1226098" cy="986972"/>
            <a:chOff x="1881187" y="4557492"/>
            <a:chExt cx="2071688" cy="986969"/>
          </a:xfrm>
        </p:grpSpPr>
        <p:sp>
          <p:nvSpPr>
            <p:cNvPr id="49" name="AutoShape 211"/>
            <p:cNvSpPr>
              <a:spLocks noChangeArrowheads="1"/>
            </p:cNvSpPr>
            <p:nvPr/>
          </p:nvSpPr>
          <p:spPr bwMode="auto">
            <a:xfrm flipV="1">
              <a:off x="1881188" y="4557492"/>
              <a:ext cx="2071687" cy="32407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232 w 21600"/>
                <a:gd name="T13" fmla="*/ 2232 h 21600"/>
                <a:gd name="T14" fmla="*/ 19368 w 21600"/>
                <a:gd name="T15" fmla="*/ 1936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863" y="21600"/>
                  </a:lnTo>
                  <a:lnTo>
                    <a:pt x="2073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82649" tIns="41326" rIns="82649" bIns="41326" anchor="ctr"/>
            <a:lstStyle>
              <a:lvl1pPr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2pPr>
              <a:lvl3pPr marL="1143000" indent="-228600"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3pPr>
              <a:lvl4pPr marL="1600200" indent="-228600"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4pPr>
              <a:lvl5pPr marL="2057400" indent="-228600"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5pPr>
              <a:lvl6pPr marL="2514600" indent="-228600" algn="ctr" defTabSz="8270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6pPr>
              <a:lvl7pPr marL="2971800" indent="-228600" algn="ctr" defTabSz="8270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7pPr>
              <a:lvl8pPr marL="3429000" indent="-228600" algn="ctr" defTabSz="8270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8pPr>
              <a:lvl9pPr marL="3886200" indent="-228600" algn="ctr" defTabSz="8270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9pPr>
            </a:lstStyle>
            <a:p>
              <a:pPr algn="ctr" eaLnBrk="1" hangingPunct="1"/>
              <a:r>
                <a:rPr lang="ko-KR" altLang="en-US" sz="1200" dirty="0" smtClean="0">
                  <a:solidFill>
                    <a:schemeClr val="bg1"/>
                  </a:solidFill>
                  <a:latin typeface="+mn-ea"/>
                  <a:ea typeface="나눔바른고딕"/>
                </a:rPr>
                <a:t>분석</a:t>
              </a:r>
              <a:r>
                <a:rPr lang="en-US" altLang="ko-KR" sz="1200" dirty="0">
                  <a:solidFill>
                    <a:schemeClr val="bg1"/>
                  </a:solidFill>
                  <a:latin typeface="+mn-ea"/>
                  <a:ea typeface="나눔바른고딕"/>
                </a:rPr>
                <a:t>/</a:t>
              </a:r>
              <a:r>
                <a:rPr lang="ko-KR" altLang="en-US" sz="1200" dirty="0">
                  <a:solidFill>
                    <a:schemeClr val="bg1"/>
                  </a:solidFill>
                  <a:latin typeface="+mn-ea"/>
                  <a:ea typeface="나눔바른고딕"/>
                </a:rPr>
                <a:t>설계</a:t>
              </a:r>
            </a:p>
          </p:txBody>
        </p:sp>
        <p:sp>
          <p:nvSpPr>
            <p:cNvPr id="50" name="AutoShape 206"/>
            <p:cNvSpPr>
              <a:spLocks noChangeArrowheads="1"/>
            </p:cNvSpPr>
            <p:nvPr/>
          </p:nvSpPr>
          <p:spPr bwMode="auto">
            <a:xfrm>
              <a:off x="1881187" y="4883149"/>
              <a:ext cx="841580" cy="661312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41 w 21600"/>
                <a:gd name="T13" fmla="*/ 2941 h 21600"/>
                <a:gd name="T14" fmla="*/ 18659 w 21600"/>
                <a:gd name="T15" fmla="*/ 1865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282" y="21600"/>
                  </a:lnTo>
                  <a:lnTo>
                    <a:pt x="19318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>
                <a:alpha val="50195"/>
              </a:schemeClr>
            </a:solidFill>
            <a:ln w="9525">
              <a:solidFill>
                <a:srgbClr val="5D7EAF"/>
              </a:solidFill>
              <a:miter lim="800000"/>
              <a:headEnd/>
              <a:tailEnd/>
            </a:ln>
          </p:spPr>
          <p:txBody>
            <a:bodyPr wrap="none" lIns="0" tIns="44075" rIns="0" bIns="44075" anchor="ctr"/>
            <a:lstStyle>
              <a:lvl1pPr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2pPr>
              <a:lvl3pPr marL="11430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3pPr>
              <a:lvl4pPr marL="16002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4pPr>
              <a:lvl5pPr marL="20574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5pPr>
              <a:lvl6pPr marL="25146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6pPr>
              <a:lvl7pPr marL="29718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7pPr>
              <a:lvl8pPr marL="34290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8pPr>
              <a:lvl9pPr marL="38862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9pPr>
            </a:lstStyle>
            <a:p>
              <a:pPr algn="ctr" eaLnBrk="1" hangingPunct="1"/>
              <a:r>
                <a:rPr lang="ko-KR" altLang="en-US" sz="1200" b="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요구</a:t>
              </a:r>
              <a:endParaRPr lang="en-US" altLang="ko-KR" sz="1200" b="0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나눔바른고딕"/>
              </a:endParaRPr>
            </a:p>
            <a:p>
              <a:pPr algn="ctr" eaLnBrk="1" hangingPunct="1"/>
              <a:r>
                <a:rPr lang="ko-KR" altLang="en-US" sz="1200" b="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사항</a:t>
              </a:r>
              <a:endParaRPr lang="ko-KR" altLang="en-US" sz="1200" b="0" dirty="0">
                <a:solidFill>
                  <a:schemeClr val="bg2">
                    <a:lumMod val="50000"/>
                  </a:schemeClr>
                </a:solidFill>
                <a:latin typeface="+mn-ea"/>
                <a:ea typeface="나눔바른고딕"/>
              </a:endParaRPr>
            </a:p>
            <a:p>
              <a:pPr algn="ctr" eaLnBrk="1" hangingPunct="1"/>
              <a:r>
                <a:rPr lang="ko-KR" altLang="en-US" sz="1200" b="0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분석</a:t>
              </a:r>
            </a:p>
          </p:txBody>
        </p:sp>
        <p:sp>
          <p:nvSpPr>
            <p:cNvPr id="51" name="AutoShape 206"/>
            <p:cNvSpPr>
              <a:spLocks noChangeArrowheads="1"/>
            </p:cNvSpPr>
            <p:nvPr/>
          </p:nvSpPr>
          <p:spPr bwMode="auto">
            <a:xfrm>
              <a:off x="2722768" y="4883149"/>
              <a:ext cx="1222120" cy="661312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41 w 21600"/>
                <a:gd name="T13" fmla="*/ 2941 h 21600"/>
                <a:gd name="T14" fmla="*/ 18659 w 21600"/>
                <a:gd name="T15" fmla="*/ 1865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282" y="21600"/>
                  </a:lnTo>
                  <a:lnTo>
                    <a:pt x="19318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>
                <a:alpha val="50195"/>
              </a:schemeClr>
            </a:solidFill>
            <a:ln w="9525">
              <a:solidFill>
                <a:srgbClr val="5D7EAF"/>
              </a:solidFill>
              <a:miter lim="800000"/>
              <a:headEnd/>
              <a:tailEnd/>
            </a:ln>
          </p:spPr>
          <p:txBody>
            <a:bodyPr wrap="none" lIns="88150" tIns="44075" rIns="88150" bIns="44075" anchor="ctr"/>
            <a:lstStyle>
              <a:lvl1pPr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2pPr>
              <a:lvl3pPr marL="11430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3pPr>
              <a:lvl4pPr marL="16002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4pPr>
              <a:lvl5pPr marL="20574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5pPr>
              <a:lvl6pPr marL="25146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6pPr>
              <a:lvl7pPr marL="29718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7pPr>
              <a:lvl8pPr marL="34290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8pPr>
              <a:lvl9pPr marL="38862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9pPr>
            </a:lstStyle>
            <a:p>
              <a:pPr algn="ctr" eaLnBrk="1" hangingPunct="1"/>
              <a:r>
                <a:rPr lang="ko-KR" altLang="en-US" sz="1200" b="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프로그램</a:t>
              </a:r>
              <a:endParaRPr lang="en-US" altLang="ko-KR" sz="1200" b="0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나눔바른고딕"/>
              </a:endParaRPr>
            </a:p>
            <a:p>
              <a:pPr algn="ctr" eaLnBrk="1" hangingPunct="1"/>
              <a:r>
                <a:rPr lang="ko-KR" altLang="en-US" sz="1200" b="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설계</a:t>
              </a:r>
              <a:endParaRPr lang="ko-KR" altLang="en-US" sz="1200" b="0" dirty="0">
                <a:solidFill>
                  <a:schemeClr val="bg2">
                    <a:lumMod val="50000"/>
                  </a:schemeClr>
                </a:solidFill>
                <a:latin typeface="+mn-ea"/>
                <a:ea typeface="나눔바른고딕"/>
              </a:endParaRPr>
            </a:p>
          </p:txBody>
        </p:sp>
      </p:grpSp>
      <p:grpSp>
        <p:nvGrpSpPr>
          <p:cNvPr id="52" name="그룹 40"/>
          <p:cNvGrpSpPr>
            <a:grpSpLocks/>
          </p:cNvGrpSpPr>
          <p:nvPr/>
        </p:nvGrpSpPr>
        <p:grpSpPr bwMode="auto">
          <a:xfrm>
            <a:off x="7540043" y="5181592"/>
            <a:ext cx="647354" cy="986974"/>
            <a:chOff x="7400925" y="4557490"/>
            <a:chExt cx="1081088" cy="986974"/>
          </a:xfrm>
        </p:grpSpPr>
        <p:sp>
          <p:nvSpPr>
            <p:cNvPr id="53" name="AutoShape 223"/>
            <p:cNvSpPr>
              <a:spLocks noChangeArrowheads="1"/>
            </p:cNvSpPr>
            <p:nvPr/>
          </p:nvSpPr>
          <p:spPr bwMode="auto">
            <a:xfrm flipV="1">
              <a:off x="7400925" y="4557490"/>
              <a:ext cx="1081088" cy="32566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232 w 21600"/>
                <a:gd name="T13" fmla="*/ 2232 h 21600"/>
                <a:gd name="T14" fmla="*/ 19368 w 21600"/>
                <a:gd name="T15" fmla="*/ 1936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863" y="21600"/>
                  </a:lnTo>
                  <a:lnTo>
                    <a:pt x="2073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82649" tIns="41326" rIns="82649" bIns="41326" anchor="ctr"/>
            <a:lstStyle>
              <a:lvl1pPr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2pPr>
              <a:lvl3pPr marL="1143000" indent="-228600"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3pPr>
              <a:lvl4pPr marL="1600200" indent="-228600"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4pPr>
              <a:lvl5pPr marL="2057400" indent="-228600"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5pPr>
              <a:lvl6pPr marL="2514600" indent="-228600" algn="ctr" defTabSz="8270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6pPr>
              <a:lvl7pPr marL="2971800" indent="-228600" algn="ctr" defTabSz="8270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7pPr>
              <a:lvl8pPr marL="3429000" indent="-228600" algn="ctr" defTabSz="8270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8pPr>
              <a:lvl9pPr marL="3886200" indent="-228600" algn="ctr" defTabSz="8270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9pPr>
            </a:lstStyle>
            <a:p>
              <a:pPr algn="ctr" eaLnBrk="1" hangingPunct="1"/>
              <a:r>
                <a:rPr lang="ko-KR" altLang="en-US" sz="1200" dirty="0">
                  <a:solidFill>
                    <a:schemeClr val="bg1"/>
                  </a:solidFill>
                  <a:latin typeface="+mn-ea"/>
                  <a:ea typeface="나눔바른고딕"/>
                </a:rPr>
                <a:t>테스트</a:t>
              </a:r>
            </a:p>
          </p:txBody>
        </p:sp>
        <p:sp>
          <p:nvSpPr>
            <p:cNvPr id="54" name="AutoShape 206"/>
            <p:cNvSpPr>
              <a:spLocks noChangeArrowheads="1"/>
            </p:cNvSpPr>
            <p:nvPr/>
          </p:nvSpPr>
          <p:spPr bwMode="auto">
            <a:xfrm>
              <a:off x="7400925" y="4883149"/>
              <a:ext cx="1074738" cy="661315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41 w 21600"/>
                <a:gd name="T13" fmla="*/ 2941 h 21600"/>
                <a:gd name="T14" fmla="*/ 18659 w 21600"/>
                <a:gd name="T15" fmla="*/ 1865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282" y="21600"/>
                  </a:lnTo>
                  <a:lnTo>
                    <a:pt x="19318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>
                <a:alpha val="50195"/>
              </a:schemeClr>
            </a:solidFill>
            <a:ln w="9525">
              <a:solidFill>
                <a:srgbClr val="5D7EAF"/>
              </a:solidFill>
              <a:miter lim="800000"/>
              <a:headEnd/>
              <a:tailEnd/>
            </a:ln>
          </p:spPr>
          <p:txBody>
            <a:bodyPr wrap="none" lIns="0" tIns="44075" rIns="36000" bIns="44075" anchor="ctr"/>
            <a:lstStyle>
              <a:lvl1pPr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2pPr>
              <a:lvl3pPr marL="11430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3pPr>
              <a:lvl4pPr marL="16002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4pPr>
              <a:lvl5pPr marL="20574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5pPr>
              <a:lvl6pPr marL="25146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6pPr>
              <a:lvl7pPr marL="29718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7pPr>
              <a:lvl8pPr marL="34290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8pPr>
              <a:lvl9pPr marL="38862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9pPr>
            </a:lstStyle>
            <a:p>
              <a:pPr eaLnBrk="1" hangingPunct="1"/>
              <a:r>
                <a:rPr lang="ko-KR" altLang="en-US" sz="1200" b="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단위</a:t>
              </a:r>
              <a:endParaRPr lang="ko-KR" altLang="en-US" sz="1200" b="0" dirty="0">
                <a:solidFill>
                  <a:schemeClr val="bg2">
                    <a:lumMod val="50000"/>
                  </a:schemeClr>
                </a:solidFill>
                <a:latin typeface="+mn-ea"/>
                <a:ea typeface="나눔바른고딕"/>
              </a:endParaRPr>
            </a:p>
            <a:p>
              <a:pPr eaLnBrk="1" hangingPunct="1"/>
              <a:r>
                <a:rPr lang="en-US" altLang="ko-KR" sz="1200" b="0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/ </a:t>
              </a:r>
              <a:r>
                <a:rPr lang="ko-KR" altLang="en-US" sz="1200" b="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통합</a:t>
              </a:r>
              <a:endParaRPr lang="ko-KR" altLang="en-US" sz="1200" b="0" dirty="0">
                <a:solidFill>
                  <a:schemeClr val="bg2">
                    <a:lumMod val="50000"/>
                  </a:schemeClr>
                </a:solidFill>
                <a:latin typeface="+mn-ea"/>
                <a:ea typeface="나눔바른고딕"/>
              </a:endParaRPr>
            </a:p>
            <a:p>
              <a:pPr eaLnBrk="1" hangingPunct="1"/>
              <a:r>
                <a:rPr lang="ko-KR" altLang="en-US" sz="1200" b="0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테스트</a:t>
              </a:r>
            </a:p>
          </p:txBody>
        </p:sp>
      </p:grpSp>
      <p:sp>
        <p:nvSpPr>
          <p:cNvPr id="56" name="Rectangle 14"/>
          <p:cNvSpPr>
            <a:spLocks noChangeArrowheads="1"/>
          </p:cNvSpPr>
          <p:nvPr/>
        </p:nvSpPr>
        <p:spPr bwMode="auto">
          <a:xfrm>
            <a:off x="307735" y="1314897"/>
            <a:ext cx="8519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인공지능 자동 트레이딩 시스템은 분석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 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 및 단위테스트 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통합 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테스트 </a:t>
            </a:r>
            <a:r>
              <a:rPr lang="en-US" altLang="ko-KR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주의 일정으로 </a:t>
            </a:r>
            <a:r>
              <a:rPr lang="ko-KR" altLang="en-US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</a:t>
            </a:r>
            <a:r>
              <a:rPr lang="ko-KR" altLang="en-US" sz="14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예측율이</a:t>
            </a:r>
            <a:r>
              <a:rPr lang="ko-KR" altLang="en-US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높고 정확한 인공지능 모델 구성에 심혈을 기울이고 있습니다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57" name="그룹 39"/>
          <p:cNvGrpSpPr>
            <a:grpSpLocks/>
          </p:cNvGrpSpPr>
          <p:nvPr/>
        </p:nvGrpSpPr>
        <p:grpSpPr bwMode="auto">
          <a:xfrm>
            <a:off x="4949038" y="5181591"/>
            <a:ext cx="973460" cy="986971"/>
            <a:chOff x="3948881" y="4557582"/>
            <a:chExt cx="3448050" cy="986257"/>
          </a:xfrm>
        </p:grpSpPr>
        <p:sp>
          <p:nvSpPr>
            <p:cNvPr id="58" name="AutoShape 223"/>
            <p:cNvSpPr>
              <a:spLocks noChangeArrowheads="1"/>
            </p:cNvSpPr>
            <p:nvPr/>
          </p:nvSpPr>
          <p:spPr bwMode="auto">
            <a:xfrm flipV="1">
              <a:off x="3948881" y="4557582"/>
              <a:ext cx="3448050" cy="324913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232 w 21600"/>
                <a:gd name="T13" fmla="*/ 2232 h 21600"/>
                <a:gd name="T14" fmla="*/ 19368 w 21600"/>
                <a:gd name="T15" fmla="*/ 1936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863" y="21600"/>
                  </a:lnTo>
                  <a:lnTo>
                    <a:pt x="2073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82649" tIns="41326" rIns="82649" bIns="41326" anchor="ctr"/>
            <a:lstStyle>
              <a:lvl1pPr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2pPr>
              <a:lvl3pPr marL="1143000" indent="-228600"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3pPr>
              <a:lvl4pPr marL="1600200" indent="-228600"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4pPr>
              <a:lvl5pPr marL="2057400" indent="-228600"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5pPr>
              <a:lvl6pPr marL="2514600" indent="-228600" algn="ctr" defTabSz="8270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6pPr>
              <a:lvl7pPr marL="2971800" indent="-228600" algn="ctr" defTabSz="8270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7pPr>
              <a:lvl8pPr marL="3429000" indent="-228600" algn="ctr" defTabSz="8270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8pPr>
              <a:lvl9pPr marL="3886200" indent="-228600" algn="ctr" defTabSz="8270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9pPr>
            </a:lstStyle>
            <a:p>
              <a:pPr algn="ctr" eaLnBrk="1" hangingPunct="1"/>
              <a:r>
                <a:rPr lang="ko-KR" altLang="en-US" sz="1200" dirty="0" smtClean="0">
                  <a:solidFill>
                    <a:schemeClr val="bg1"/>
                  </a:solidFill>
                  <a:latin typeface="+mn-ea"/>
                  <a:ea typeface="나눔바른고딕"/>
                </a:rPr>
                <a:t>구현 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+mn-ea"/>
                  <a:ea typeface="나눔바른고딕"/>
                </a:rPr>
                <a:t>1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+mn-ea"/>
                  <a:ea typeface="나눔바른고딕"/>
                </a:rPr>
                <a:t>차</a:t>
              </a:r>
              <a:endParaRPr lang="ko-KR" altLang="en-US" sz="1200" dirty="0">
                <a:solidFill>
                  <a:schemeClr val="bg1"/>
                </a:solidFill>
                <a:latin typeface="+mn-ea"/>
                <a:ea typeface="나눔바른고딕"/>
              </a:endParaRPr>
            </a:p>
          </p:txBody>
        </p:sp>
        <p:sp>
          <p:nvSpPr>
            <p:cNvPr id="59" name="AutoShape 206"/>
            <p:cNvSpPr>
              <a:spLocks noChangeArrowheads="1"/>
            </p:cNvSpPr>
            <p:nvPr/>
          </p:nvSpPr>
          <p:spPr bwMode="auto">
            <a:xfrm>
              <a:off x="3948881" y="4883148"/>
              <a:ext cx="3448050" cy="660691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41 w 21600"/>
                <a:gd name="T13" fmla="*/ 2941 h 21600"/>
                <a:gd name="T14" fmla="*/ 18659 w 21600"/>
                <a:gd name="T15" fmla="*/ 1865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282" y="21600"/>
                  </a:lnTo>
                  <a:lnTo>
                    <a:pt x="19318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>
                <a:alpha val="50195"/>
              </a:schemeClr>
            </a:solidFill>
            <a:ln w="9525">
              <a:solidFill>
                <a:srgbClr val="5D7EAF"/>
              </a:solidFill>
              <a:miter lim="800000"/>
              <a:headEnd/>
              <a:tailEnd/>
            </a:ln>
          </p:spPr>
          <p:txBody>
            <a:bodyPr wrap="none" lIns="88150" tIns="44075" rIns="88150" bIns="44075" anchor="ctr"/>
            <a:lstStyle>
              <a:lvl1pPr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2pPr>
              <a:lvl3pPr marL="11430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3pPr>
              <a:lvl4pPr marL="16002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4pPr>
              <a:lvl5pPr marL="20574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5pPr>
              <a:lvl6pPr marL="25146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6pPr>
              <a:lvl7pPr marL="29718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7pPr>
              <a:lvl8pPr marL="34290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8pPr>
              <a:lvl9pPr marL="38862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9pPr>
            </a:lstStyle>
            <a:p>
              <a:pPr eaLnBrk="1" hangingPunct="1"/>
              <a:r>
                <a:rPr lang="ko-KR" altLang="en-US" sz="1200" b="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트레이딩</a:t>
              </a:r>
              <a:endParaRPr lang="en-US" altLang="ko-KR" sz="1200" b="0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나눔바른고딕"/>
              </a:endParaRPr>
            </a:p>
            <a:p>
              <a:pPr eaLnBrk="1" hangingPunct="1"/>
              <a:r>
                <a:rPr lang="en-US" altLang="ko-KR" sz="1200" b="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prototype</a:t>
              </a:r>
              <a:endParaRPr lang="ko-KR" altLang="en-US" sz="1200" b="0" dirty="0">
                <a:solidFill>
                  <a:schemeClr val="bg2">
                    <a:lumMod val="50000"/>
                  </a:schemeClr>
                </a:solidFill>
                <a:latin typeface="+mn-ea"/>
                <a:ea typeface="나눔바른고딕"/>
              </a:endParaRPr>
            </a:p>
          </p:txBody>
        </p:sp>
      </p:grpSp>
      <p:sp>
        <p:nvSpPr>
          <p:cNvPr id="61" name="Text Box 244"/>
          <p:cNvSpPr txBox="1">
            <a:spLocks noChangeArrowheads="1"/>
          </p:cNvSpPr>
          <p:nvPr/>
        </p:nvSpPr>
        <p:spPr bwMode="auto">
          <a:xfrm>
            <a:off x="6659662" y="2801778"/>
            <a:ext cx="73096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107950" indent="-107950" defTabSz="882650" eaLnBrk="0" hangingPunct="0"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defTabSz="882650" eaLnBrk="0" hangingPunct="0"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defTabSz="882650" eaLnBrk="0" hangingPunct="0"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defTabSz="882650" eaLnBrk="0" hangingPunct="0"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defTabSz="882650" eaLnBrk="0" hangingPunct="0"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algn="ctr" defTabSz="8826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algn="ctr" defTabSz="8826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algn="ctr" defTabSz="8826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algn="ctr" defTabSz="8826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buFont typeface="Wingdings" pitchFamily="2" charset="2"/>
              <a:buChar char="l"/>
            </a:pPr>
            <a:r>
              <a:rPr lang="ko-KR" altLang="en-US" sz="1200" b="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나눔바른고딕"/>
              </a:rPr>
              <a:t>중간보고</a:t>
            </a:r>
            <a:endParaRPr lang="ko-KR" altLang="en-US" sz="1200" b="0" dirty="0">
              <a:solidFill>
                <a:schemeClr val="bg2">
                  <a:lumMod val="25000"/>
                </a:schemeClr>
              </a:solidFill>
              <a:latin typeface="+mn-ea"/>
              <a:ea typeface="나눔바른고딕"/>
            </a:endParaRPr>
          </a:p>
        </p:txBody>
      </p:sp>
      <p:grpSp>
        <p:nvGrpSpPr>
          <p:cNvPr id="62" name="그룹 44"/>
          <p:cNvGrpSpPr>
            <a:grpSpLocks/>
          </p:cNvGrpSpPr>
          <p:nvPr/>
        </p:nvGrpSpPr>
        <p:grpSpPr bwMode="auto">
          <a:xfrm>
            <a:off x="3990403" y="3167084"/>
            <a:ext cx="1181100" cy="142875"/>
            <a:chOff x="2708275" y="3573016"/>
            <a:chExt cx="1182414" cy="144016"/>
          </a:xfrm>
        </p:grpSpPr>
        <p:sp>
          <p:nvSpPr>
            <p:cNvPr id="63" name="AutoShape 196"/>
            <p:cNvSpPr>
              <a:spLocks noChangeArrowheads="1"/>
            </p:cNvSpPr>
            <p:nvPr/>
          </p:nvSpPr>
          <p:spPr bwMode="auto">
            <a:xfrm>
              <a:off x="2708275" y="3573016"/>
              <a:ext cx="108000" cy="129600"/>
            </a:xfrm>
            <a:prstGeom prst="triangle">
              <a:avLst>
                <a:gd name="adj" fmla="val 50000"/>
              </a:avLst>
            </a:prstGeom>
            <a:solidFill>
              <a:srgbClr val="FFFF00"/>
            </a:solidFill>
            <a:ln w="9525" algn="ctr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9pPr>
            </a:lstStyle>
            <a:p>
              <a:pPr eaLnBrk="1" hangingPunct="1"/>
              <a:endParaRPr lang="ko-KR" altLang="en-US" sz="1200" b="0" dirty="0">
                <a:solidFill>
                  <a:schemeClr val="bg2">
                    <a:lumMod val="25000"/>
                  </a:schemeClr>
                </a:solidFill>
                <a:latin typeface="+mn-ea"/>
                <a:ea typeface="나눔바른고딕"/>
              </a:endParaRPr>
            </a:p>
          </p:txBody>
        </p:sp>
        <p:sp>
          <p:nvSpPr>
            <p:cNvPr id="64" name="Text Box 197"/>
            <p:cNvSpPr txBox="1">
              <a:spLocks noChangeArrowheads="1"/>
            </p:cNvSpPr>
            <p:nvPr/>
          </p:nvSpPr>
          <p:spPr bwMode="auto">
            <a:xfrm>
              <a:off x="2849289" y="3573016"/>
              <a:ext cx="1041400" cy="144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2pPr>
              <a:lvl3pPr marL="11430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3pPr>
              <a:lvl4pPr marL="16002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4pPr>
              <a:lvl5pPr marL="20574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5pPr>
              <a:lvl6pPr marL="25146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6pPr>
              <a:lvl7pPr marL="29718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7pPr>
              <a:lvl8pPr marL="34290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8pPr>
              <a:lvl9pPr marL="38862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9pPr>
            </a:lstStyle>
            <a:p>
              <a:pPr algn="l" eaLnBrk="1" hangingPunct="1"/>
              <a:r>
                <a:rPr lang="en-US" altLang="ko-KR" sz="1200" b="0" dirty="0" smtClean="0">
                  <a:solidFill>
                    <a:schemeClr val="bg2">
                      <a:lumMod val="25000"/>
                    </a:schemeClr>
                  </a:solidFill>
                  <a:latin typeface="+mn-ea"/>
                  <a:ea typeface="나눔바른고딕"/>
                </a:rPr>
                <a:t>GitHub </a:t>
              </a:r>
              <a:r>
                <a:rPr lang="ko-KR" altLang="en-US" sz="1200" b="0" dirty="0" smtClean="0">
                  <a:solidFill>
                    <a:schemeClr val="bg2">
                      <a:lumMod val="25000"/>
                    </a:schemeClr>
                  </a:solidFill>
                  <a:latin typeface="+mn-ea"/>
                  <a:ea typeface="나눔바른고딕"/>
                </a:rPr>
                <a:t>구성</a:t>
              </a:r>
              <a:endParaRPr lang="ko-KR" altLang="en-US" sz="1200" b="0" dirty="0">
                <a:solidFill>
                  <a:schemeClr val="bg2">
                    <a:lumMod val="25000"/>
                  </a:schemeClr>
                </a:solidFill>
                <a:latin typeface="+mn-ea"/>
                <a:ea typeface="나눔바른고딕"/>
              </a:endParaRPr>
            </a:p>
          </p:txBody>
        </p:sp>
      </p:grpSp>
      <p:grpSp>
        <p:nvGrpSpPr>
          <p:cNvPr id="65" name="그룹 38"/>
          <p:cNvGrpSpPr>
            <a:grpSpLocks/>
          </p:cNvGrpSpPr>
          <p:nvPr/>
        </p:nvGrpSpPr>
        <p:grpSpPr bwMode="auto">
          <a:xfrm>
            <a:off x="3656006" y="3860793"/>
            <a:ext cx="1258102" cy="986974"/>
            <a:chOff x="1881187" y="4557490"/>
            <a:chExt cx="1536821" cy="986971"/>
          </a:xfrm>
        </p:grpSpPr>
        <p:sp>
          <p:nvSpPr>
            <p:cNvPr id="66" name="AutoShape 211"/>
            <p:cNvSpPr>
              <a:spLocks noChangeArrowheads="1"/>
            </p:cNvSpPr>
            <p:nvPr/>
          </p:nvSpPr>
          <p:spPr bwMode="auto">
            <a:xfrm flipV="1">
              <a:off x="1881190" y="4557490"/>
              <a:ext cx="1536818" cy="32407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232 w 21600"/>
                <a:gd name="T13" fmla="*/ 2232 h 21600"/>
                <a:gd name="T14" fmla="*/ 19368 w 21600"/>
                <a:gd name="T15" fmla="*/ 1936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863" y="21600"/>
                  </a:lnTo>
                  <a:lnTo>
                    <a:pt x="2073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82649" tIns="41326" rIns="82649" bIns="41326" anchor="ctr"/>
            <a:lstStyle>
              <a:lvl1pPr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2pPr>
              <a:lvl3pPr marL="1143000" indent="-228600"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3pPr>
              <a:lvl4pPr marL="1600200" indent="-228600"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4pPr>
              <a:lvl5pPr marL="2057400" indent="-228600"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5pPr>
              <a:lvl6pPr marL="2514600" indent="-228600" algn="ctr" defTabSz="8270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6pPr>
              <a:lvl7pPr marL="2971800" indent="-228600" algn="ctr" defTabSz="8270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7pPr>
              <a:lvl8pPr marL="3429000" indent="-228600" algn="ctr" defTabSz="8270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8pPr>
              <a:lvl9pPr marL="3886200" indent="-228600" algn="ctr" defTabSz="8270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9pPr>
            </a:lstStyle>
            <a:p>
              <a:pPr algn="ctr" eaLnBrk="1" hangingPunct="1"/>
              <a:r>
                <a:rPr lang="ko-KR" altLang="en-US" sz="1200" dirty="0" smtClean="0">
                  <a:solidFill>
                    <a:schemeClr val="bg1"/>
                  </a:solidFill>
                  <a:latin typeface="+mn-ea"/>
                  <a:ea typeface="나눔바른고딕"/>
                </a:rPr>
                <a:t>분석</a:t>
              </a:r>
              <a:r>
                <a:rPr lang="en-US" altLang="ko-KR" sz="1200" dirty="0">
                  <a:solidFill>
                    <a:schemeClr val="bg1"/>
                  </a:solidFill>
                  <a:latin typeface="+mn-ea"/>
                  <a:ea typeface="나눔바른고딕"/>
                </a:rPr>
                <a:t>/</a:t>
              </a:r>
              <a:r>
                <a:rPr lang="ko-KR" altLang="en-US" sz="1200" dirty="0">
                  <a:solidFill>
                    <a:schemeClr val="bg1"/>
                  </a:solidFill>
                  <a:latin typeface="+mn-ea"/>
                  <a:ea typeface="나눔바른고딕"/>
                </a:rPr>
                <a:t>설계</a:t>
              </a:r>
            </a:p>
          </p:txBody>
        </p:sp>
        <p:sp>
          <p:nvSpPr>
            <p:cNvPr id="90" name="AutoShape 206"/>
            <p:cNvSpPr>
              <a:spLocks noChangeArrowheads="1"/>
            </p:cNvSpPr>
            <p:nvPr/>
          </p:nvSpPr>
          <p:spPr bwMode="auto">
            <a:xfrm>
              <a:off x="1881187" y="4883149"/>
              <a:ext cx="841580" cy="661312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41 w 21600"/>
                <a:gd name="T13" fmla="*/ 2941 h 21600"/>
                <a:gd name="T14" fmla="*/ 18659 w 21600"/>
                <a:gd name="T15" fmla="*/ 1865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282" y="21600"/>
                  </a:lnTo>
                  <a:lnTo>
                    <a:pt x="19318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>
                <a:alpha val="50195"/>
              </a:schemeClr>
            </a:solidFill>
            <a:ln w="9525">
              <a:solidFill>
                <a:srgbClr val="5D7EAF"/>
              </a:solidFill>
              <a:miter lim="800000"/>
              <a:headEnd/>
              <a:tailEnd/>
            </a:ln>
          </p:spPr>
          <p:txBody>
            <a:bodyPr wrap="none" lIns="0" tIns="44075" rIns="0" bIns="44075" anchor="ctr"/>
            <a:lstStyle>
              <a:lvl1pPr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2pPr>
              <a:lvl3pPr marL="11430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3pPr>
              <a:lvl4pPr marL="16002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4pPr>
              <a:lvl5pPr marL="20574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5pPr>
              <a:lvl6pPr marL="25146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6pPr>
              <a:lvl7pPr marL="29718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7pPr>
              <a:lvl8pPr marL="34290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8pPr>
              <a:lvl9pPr marL="38862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9pPr>
            </a:lstStyle>
            <a:p>
              <a:pPr algn="ctr" eaLnBrk="1" hangingPunct="1"/>
              <a:r>
                <a:rPr lang="ko-KR" altLang="en-US" sz="1200" b="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요구</a:t>
              </a:r>
              <a:endParaRPr lang="en-US" altLang="ko-KR" sz="1200" b="0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나눔바른고딕"/>
              </a:endParaRPr>
            </a:p>
            <a:p>
              <a:pPr algn="ctr" eaLnBrk="1" hangingPunct="1"/>
              <a:r>
                <a:rPr lang="ko-KR" altLang="en-US" sz="1200" b="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사항</a:t>
              </a:r>
              <a:endParaRPr lang="ko-KR" altLang="en-US" sz="1200" b="0" dirty="0">
                <a:solidFill>
                  <a:schemeClr val="bg2">
                    <a:lumMod val="50000"/>
                  </a:schemeClr>
                </a:solidFill>
                <a:latin typeface="+mn-ea"/>
                <a:ea typeface="나눔바른고딕"/>
              </a:endParaRPr>
            </a:p>
            <a:p>
              <a:pPr algn="ctr" eaLnBrk="1" hangingPunct="1"/>
              <a:r>
                <a:rPr lang="ko-KR" altLang="en-US" sz="1200" b="0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분석</a:t>
              </a:r>
            </a:p>
          </p:txBody>
        </p:sp>
        <p:sp>
          <p:nvSpPr>
            <p:cNvPr id="91" name="AutoShape 206"/>
            <p:cNvSpPr>
              <a:spLocks noChangeArrowheads="1"/>
            </p:cNvSpPr>
            <p:nvPr/>
          </p:nvSpPr>
          <p:spPr bwMode="auto">
            <a:xfrm>
              <a:off x="2722768" y="4883149"/>
              <a:ext cx="695238" cy="661312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41 w 21600"/>
                <a:gd name="T13" fmla="*/ 2941 h 21600"/>
                <a:gd name="T14" fmla="*/ 18659 w 21600"/>
                <a:gd name="T15" fmla="*/ 1865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282" y="21600"/>
                  </a:lnTo>
                  <a:lnTo>
                    <a:pt x="19318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>
                <a:alpha val="50195"/>
              </a:schemeClr>
            </a:solidFill>
            <a:ln w="9525">
              <a:solidFill>
                <a:srgbClr val="5D7EAF"/>
              </a:solidFill>
              <a:miter lim="800000"/>
              <a:headEnd/>
              <a:tailEnd/>
            </a:ln>
          </p:spPr>
          <p:txBody>
            <a:bodyPr wrap="none" lIns="88150" tIns="44075" rIns="88150" bIns="44075" anchor="ctr"/>
            <a:lstStyle>
              <a:lvl1pPr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2pPr>
              <a:lvl3pPr marL="11430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3pPr>
              <a:lvl4pPr marL="16002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4pPr>
              <a:lvl5pPr marL="20574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5pPr>
              <a:lvl6pPr marL="25146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6pPr>
              <a:lvl7pPr marL="29718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7pPr>
              <a:lvl8pPr marL="34290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8pPr>
              <a:lvl9pPr marL="38862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9pPr>
            </a:lstStyle>
            <a:p>
              <a:pPr algn="ctr" eaLnBrk="1" hangingPunct="1"/>
              <a:r>
                <a:rPr lang="ko-KR" altLang="en-US" sz="1200" b="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모델</a:t>
              </a:r>
              <a:endParaRPr lang="en-US" altLang="ko-KR" sz="1200" b="0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나눔바른고딕"/>
              </a:endParaRPr>
            </a:p>
            <a:p>
              <a:pPr algn="ctr" eaLnBrk="1" hangingPunct="1"/>
              <a:r>
                <a:rPr lang="ko-KR" altLang="en-US" sz="1200" b="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설계</a:t>
              </a:r>
              <a:r>
                <a:rPr lang="en-US" altLang="ko-KR" sz="1200" b="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/</a:t>
              </a:r>
              <a:endParaRPr lang="en-US" altLang="ko-KR" sz="1200" b="0" dirty="0">
                <a:solidFill>
                  <a:schemeClr val="bg2">
                    <a:lumMod val="50000"/>
                  </a:schemeClr>
                </a:solidFill>
                <a:latin typeface="+mn-ea"/>
                <a:ea typeface="나눔바른고딕"/>
              </a:endParaRPr>
            </a:p>
            <a:p>
              <a:pPr algn="ctr" eaLnBrk="1" hangingPunct="1"/>
              <a:r>
                <a:rPr lang="ko-KR" altLang="en-US" sz="1200" b="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데이터수집</a:t>
              </a:r>
              <a:endParaRPr lang="ko-KR" altLang="en-US" sz="1200" b="0" dirty="0">
                <a:solidFill>
                  <a:schemeClr val="bg2">
                    <a:lumMod val="50000"/>
                  </a:schemeClr>
                </a:solidFill>
                <a:latin typeface="+mn-ea"/>
                <a:ea typeface="나눔바른고딕"/>
              </a:endParaRPr>
            </a:p>
          </p:txBody>
        </p:sp>
      </p:grpSp>
      <p:grpSp>
        <p:nvGrpSpPr>
          <p:cNvPr id="92" name="그룹 39"/>
          <p:cNvGrpSpPr>
            <a:grpSpLocks/>
          </p:cNvGrpSpPr>
          <p:nvPr/>
        </p:nvGrpSpPr>
        <p:grpSpPr bwMode="auto">
          <a:xfrm>
            <a:off x="5661965" y="3860794"/>
            <a:ext cx="1245271" cy="986971"/>
            <a:chOff x="3948881" y="4557582"/>
            <a:chExt cx="3448050" cy="986257"/>
          </a:xfrm>
        </p:grpSpPr>
        <p:sp>
          <p:nvSpPr>
            <p:cNvPr id="93" name="AutoShape 223"/>
            <p:cNvSpPr>
              <a:spLocks noChangeArrowheads="1"/>
            </p:cNvSpPr>
            <p:nvPr/>
          </p:nvSpPr>
          <p:spPr bwMode="auto">
            <a:xfrm flipV="1">
              <a:off x="3948881" y="4557582"/>
              <a:ext cx="3448050" cy="324913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232 w 21600"/>
                <a:gd name="T13" fmla="*/ 2232 h 21600"/>
                <a:gd name="T14" fmla="*/ 19368 w 21600"/>
                <a:gd name="T15" fmla="*/ 1936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863" y="21600"/>
                  </a:lnTo>
                  <a:lnTo>
                    <a:pt x="2073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82649" tIns="41326" rIns="82649" bIns="41326" anchor="ctr"/>
            <a:lstStyle>
              <a:lvl1pPr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2pPr>
              <a:lvl3pPr marL="1143000" indent="-228600"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3pPr>
              <a:lvl4pPr marL="1600200" indent="-228600"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4pPr>
              <a:lvl5pPr marL="2057400" indent="-228600"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5pPr>
              <a:lvl6pPr marL="2514600" indent="-228600" algn="ctr" defTabSz="8270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6pPr>
              <a:lvl7pPr marL="2971800" indent="-228600" algn="ctr" defTabSz="8270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7pPr>
              <a:lvl8pPr marL="3429000" indent="-228600" algn="ctr" defTabSz="8270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8pPr>
              <a:lvl9pPr marL="3886200" indent="-228600" algn="ctr" defTabSz="8270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9pPr>
            </a:lstStyle>
            <a:p>
              <a:pPr algn="ctr" eaLnBrk="1" hangingPunct="1"/>
              <a:r>
                <a:rPr lang="ko-KR" altLang="en-US" sz="1200" dirty="0" smtClean="0">
                  <a:solidFill>
                    <a:schemeClr val="bg1"/>
                  </a:solidFill>
                  <a:latin typeface="+mn-ea"/>
                  <a:ea typeface="나눔바른고딕"/>
                </a:rPr>
                <a:t>구현 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+mn-ea"/>
                  <a:ea typeface="나눔바른고딕"/>
                </a:rPr>
                <a:t>1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+mn-ea"/>
                  <a:ea typeface="나눔바른고딕"/>
                </a:rPr>
                <a:t>차 </a:t>
              </a:r>
              <a:endParaRPr lang="ko-KR" altLang="en-US" sz="1200" dirty="0">
                <a:solidFill>
                  <a:schemeClr val="bg1"/>
                </a:solidFill>
                <a:latin typeface="+mn-ea"/>
                <a:ea typeface="나눔바른고딕"/>
              </a:endParaRPr>
            </a:p>
          </p:txBody>
        </p:sp>
        <p:sp>
          <p:nvSpPr>
            <p:cNvPr id="94" name="AutoShape 206"/>
            <p:cNvSpPr>
              <a:spLocks noChangeArrowheads="1"/>
            </p:cNvSpPr>
            <p:nvPr/>
          </p:nvSpPr>
          <p:spPr bwMode="auto">
            <a:xfrm>
              <a:off x="3948881" y="4883148"/>
              <a:ext cx="3448050" cy="660691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41 w 21600"/>
                <a:gd name="T13" fmla="*/ 2941 h 21600"/>
                <a:gd name="T14" fmla="*/ 18659 w 21600"/>
                <a:gd name="T15" fmla="*/ 1865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282" y="21600"/>
                  </a:lnTo>
                  <a:lnTo>
                    <a:pt x="19318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>
                <a:alpha val="50195"/>
              </a:schemeClr>
            </a:solidFill>
            <a:ln w="9525">
              <a:solidFill>
                <a:srgbClr val="5D7EAF"/>
              </a:solidFill>
              <a:miter lim="800000"/>
              <a:headEnd/>
              <a:tailEnd/>
            </a:ln>
          </p:spPr>
          <p:txBody>
            <a:bodyPr wrap="none" lIns="88150" tIns="44075" rIns="88150" bIns="44075" anchor="ctr"/>
            <a:lstStyle>
              <a:lvl1pPr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2pPr>
              <a:lvl3pPr marL="11430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3pPr>
              <a:lvl4pPr marL="16002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4pPr>
              <a:lvl5pPr marL="20574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5pPr>
              <a:lvl6pPr marL="25146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6pPr>
              <a:lvl7pPr marL="29718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7pPr>
              <a:lvl8pPr marL="34290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8pPr>
              <a:lvl9pPr marL="38862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9pPr>
            </a:lstStyle>
            <a:p>
              <a:pPr algn="ctr" eaLnBrk="1" hangingPunct="1"/>
              <a:r>
                <a:rPr lang="ko-KR" altLang="en-US" sz="1200" b="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모델 생성</a:t>
              </a:r>
              <a:r>
                <a:rPr lang="en-US" altLang="ko-KR" sz="1200" b="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, </a:t>
              </a:r>
            </a:p>
            <a:p>
              <a:pPr algn="ctr" eaLnBrk="1" hangingPunct="1"/>
              <a:r>
                <a:rPr lang="ko-KR" altLang="en-US" sz="1200" b="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학습</a:t>
              </a:r>
              <a:r>
                <a:rPr lang="en-US" altLang="ko-KR" sz="1200" b="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, </a:t>
              </a:r>
              <a:r>
                <a:rPr lang="ko-KR" altLang="en-US" sz="1200" b="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평가 </a:t>
              </a:r>
              <a:r>
                <a:rPr lang="en-US" altLang="ko-KR" sz="1200" b="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,</a:t>
              </a:r>
              <a:r>
                <a:rPr lang="ko-KR" altLang="en-US" sz="1200" b="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개선</a:t>
              </a:r>
              <a:endParaRPr lang="ko-KR" altLang="en-US" sz="1200" b="0" dirty="0">
                <a:solidFill>
                  <a:schemeClr val="bg2">
                    <a:lumMod val="50000"/>
                  </a:schemeClr>
                </a:solidFill>
                <a:latin typeface="+mn-ea"/>
                <a:ea typeface="나눔바른고딕"/>
              </a:endParaRPr>
            </a:p>
          </p:txBody>
        </p:sp>
      </p:grpSp>
      <p:grpSp>
        <p:nvGrpSpPr>
          <p:cNvPr id="95" name="그룹 39"/>
          <p:cNvGrpSpPr>
            <a:grpSpLocks/>
          </p:cNvGrpSpPr>
          <p:nvPr/>
        </p:nvGrpSpPr>
        <p:grpSpPr bwMode="auto">
          <a:xfrm>
            <a:off x="6898251" y="5181591"/>
            <a:ext cx="608309" cy="986971"/>
            <a:chOff x="3948881" y="4557582"/>
            <a:chExt cx="3448050" cy="986257"/>
          </a:xfrm>
        </p:grpSpPr>
        <p:sp>
          <p:nvSpPr>
            <p:cNvPr id="96" name="AutoShape 223"/>
            <p:cNvSpPr>
              <a:spLocks noChangeArrowheads="1"/>
            </p:cNvSpPr>
            <p:nvPr/>
          </p:nvSpPr>
          <p:spPr bwMode="auto">
            <a:xfrm flipV="1">
              <a:off x="3948881" y="4557582"/>
              <a:ext cx="3448050" cy="324913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232 w 21600"/>
                <a:gd name="T13" fmla="*/ 2232 h 21600"/>
                <a:gd name="T14" fmla="*/ 19368 w 21600"/>
                <a:gd name="T15" fmla="*/ 1936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863" y="21600"/>
                  </a:lnTo>
                  <a:lnTo>
                    <a:pt x="2073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82649" tIns="41326" rIns="82649" bIns="41326" anchor="ctr"/>
            <a:lstStyle>
              <a:lvl1pPr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2pPr>
              <a:lvl3pPr marL="1143000" indent="-228600"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3pPr>
              <a:lvl4pPr marL="1600200" indent="-228600"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4pPr>
              <a:lvl5pPr marL="2057400" indent="-228600"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5pPr>
              <a:lvl6pPr marL="2514600" indent="-228600" algn="ctr" defTabSz="8270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6pPr>
              <a:lvl7pPr marL="2971800" indent="-228600" algn="ctr" defTabSz="8270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7pPr>
              <a:lvl8pPr marL="3429000" indent="-228600" algn="ctr" defTabSz="8270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8pPr>
              <a:lvl9pPr marL="3886200" indent="-228600" algn="ctr" defTabSz="8270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9pPr>
            </a:lstStyle>
            <a:p>
              <a:pPr algn="ctr" eaLnBrk="1" hangingPunct="1"/>
              <a:r>
                <a:rPr lang="ko-KR" altLang="en-US" sz="1200" dirty="0" smtClean="0">
                  <a:solidFill>
                    <a:schemeClr val="bg1"/>
                  </a:solidFill>
                  <a:latin typeface="+mn-ea"/>
                  <a:ea typeface="나눔바른고딕"/>
                </a:rPr>
                <a:t>구현 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+mn-ea"/>
                  <a:ea typeface="나눔바른고딕"/>
                </a:rPr>
                <a:t>2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+mn-ea"/>
                  <a:ea typeface="나눔바른고딕"/>
                </a:rPr>
                <a:t>차</a:t>
              </a:r>
              <a:endParaRPr lang="ko-KR" altLang="en-US" sz="1200" dirty="0">
                <a:solidFill>
                  <a:schemeClr val="bg1"/>
                </a:solidFill>
                <a:latin typeface="+mn-ea"/>
                <a:ea typeface="나눔바른고딕"/>
              </a:endParaRPr>
            </a:p>
          </p:txBody>
        </p:sp>
        <p:sp>
          <p:nvSpPr>
            <p:cNvPr id="97" name="AutoShape 206"/>
            <p:cNvSpPr>
              <a:spLocks noChangeArrowheads="1"/>
            </p:cNvSpPr>
            <p:nvPr/>
          </p:nvSpPr>
          <p:spPr bwMode="auto">
            <a:xfrm>
              <a:off x="3948881" y="4883148"/>
              <a:ext cx="3448050" cy="660691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41 w 21600"/>
                <a:gd name="T13" fmla="*/ 2941 h 21600"/>
                <a:gd name="T14" fmla="*/ 18659 w 21600"/>
                <a:gd name="T15" fmla="*/ 1865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282" y="21600"/>
                  </a:lnTo>
                  <a:lnTo>
                    <a:pt x="19318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>
                <a:alpha val="50195"/>
              </a:schemeClr>
            </a:solidFill>
            <a:ln w="9525">
              <a:solidFill>
                <a:srgbClr val="5D7EAF"/>
              </a:solidFill>
              <a:miter lim="800000"/>
              <a:headEnd/>
              <a:tailEnd/>
            </a:ln>
          </p:spPr>
          <p:txBody>
            <a:bodyPr wrap="none" lIns="88150" tIns="44075" rIns="88150" bIns="44075" anchor="ctr"/>
            <a:lstStyle>
              <a:lvl1pPr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2pPr>
              <a:lvl3pPr marL="11430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3pPr>
              <a:lvl4pPr marL="16002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4pPr>
              <a:lvl5pPr marL="20574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5pPr>
              <a:lvl6pPr marL="25146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6pPr>
              <a:lvl7pPr marL="29718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7pPr>
              <a:lvl8pPr marL="34290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8pPr>
              <a:lvl9pPr marL="38862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9pPr>
            </a:lstStyle>
            <a:p>
              <a:pPr algn="ctr" eaLnBrk="1" hangingPunct="1"/>
              <a:r>
                <a:rPr lang="ko-KR" altLang="en-US" sz="1200" b="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인공지능 </a:t>
              </a:r>
              <a:endParaRPr lang="en-US" altLang="ko-KR" sz="1200" b="0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나눔바른고딕"/>
              </a:endParaRPr>
            </a:p>
            <a:p>
              <a:pPr algn="ctr" eaLnBrk="1" hangingPunct="1"/>
              <a:r>
                <a:rPr lang="ko-KR" altLang="en-US" sz="1200" b="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연동 구현</a:t>
              </a:r>
              <a:endParaRPr lang="ko-KR" altLang="en-US" sz="1200" b="0" dirty="0">
                <a:solidFill>
                  <a:schemeClr val="bg2">
                    <a:lumMod val="50000"/>
                  </a:schemeClr>
                </a:solidFill>
                <a:latin typeface="+mn-ea"/>
                <a:ea typeface="나눔바른고딕"/>
              </a:endParaRPr>
            </a:p>
          </p:txBody>
        </p:sp>
      </p:grpSp>
      <p:grpSp>
        <p:nvGrpSpPr>
          <p:cNvPr id="98" name="그룹 39"/>
          <p:cNvGrpSpPr>
            <a:grpSpLocks/>
          </p:cNvGrpSpPr>
          <p:nvPr/>
        </p:nvGrpSpPr>
        <p:grpSpPr bwMode="auto">
          <a:xfrm>
            <a:off x="4959996" y="3860794"/>
            <a:ext cx="664536" cy="986971"/>
            <a:chOff x="3948881" y="4557582"/>
            <a:chExt cx="3448050" cy="986257"/>
          </a:xfrm>
        </p:grpSpPr>
        <p:sp>
          <p:nvSpPr>
            <p:cNvPr id="99" name="AutoShape 223"/>
            <p:cNvSpPr>
              <a:spLocks noChangeArrowheads="1"/>
            </p:cNvSpPr>
            <p:nvPr/>
          </p:nvSpPr>
          <p:spPr bwMode="auto">
            <a:xfrm flipV="1">
              <a:off x="3948881" y="4557582"/>
              <a:ext cx="3448050" cy="324913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232 w 21600"/>
                <a:gd name="T13" fmla="*/ 2232 h 21600"/>
                <a:gd name="T14" fmla="*/ 19368 w 21600"/>
                <a:gd name="T15" fmla="*/ 1936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863" y="21600"/>
                  </a:lnTo>
                  <a:lnTo>
                    <a:pt x="2073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82649" tIns="41326" rIns="82649" bIns="41326" anchor="ctr"/>
            <a:lstStyle>
              <a:lvl1pPr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2pPr>
              <a:lvl3pPr marL="1143000" indent="-228600"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3pPr>
              <a:lvl4pPr marL="1600200" indent="-228600"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4pPr>
              <a:lvl5pPr marL="2057400" indent="-228600"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5pPr>
              <a:lvl6pPr marL="2514600" indent="-228600" algn="ctr" defTabSz="8270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6pPr>
              <a:lvl7pPr marL="2971800" indent="-228600" algn="ctr" defTabSz="8270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7pPr>
              <a:lvl8pPr marL="3429000" indent="-228600" algn="ctr" defTabSz="8270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8pPr>
              <a:lvl9pPr marL="3886200" indent="-228600" algn="ctr" defTabSz="8270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9pPr>
            </a:lstStyle>
            <a:p>
              <a:pPr algn="ctr" eaLnBrk="1" hangingPunct="1"/>
              <a:r>
                <a:rPr lang="ko-KR" altLang="en-US" sz="1200" dirty="0" smtClean="0">
                  <a:solidFill>
                    <a:schemeClr val="bg1"/>
                  </a:solidFill>
                  <a:latin typeface="+mn-ea"/>
                  <a:ea typeface="나눔바른고딕"/>
                </a:rPr>
                <a:t>선행개발</a:t>
              </a:r>
              <a:endParaRPr lang="ko-KR" altLang="en-US" sz="1200" dirty="0">
                <a:solidFill>
                  <a:schemeClr val="bg1"/>
                </a:solidFill>
                <a:latin typeface="+mn-ea"/>
                <a:ea typeface="나눔바른고딕"/>
              </a:endParaRPr>
            </a:p>
          </p:txBody>
        </p:sp>
        <p:sp>
          <p:nvSpPr>
            <p:cNvPr id="100" name="AutoShape 206"/>
            <p:cNvSpPr>
              <a:spLocks noChangeArrowheads="1"/>
            </p:cNvSpPr>
            <p:nvPr/>
          </p:nvSpPr>
          <p:spPr bwMode="auto">
            <a:xfrm>
              <a:off x="3948881" y="4883148"/>
              <a:ext cx="3448050" cy="660691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41 w 21600"/>
                <a:gd name="T13" fmla="*/ 2941 h 21600"/>
                <a:gd name="T14" fmla="*/ 18659 w 21600"/>
                <a:gd name="T15" fmla="*/ 1865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282" y="21600"/>
                  </a:lnTo>
                  <a:lnTo>
                    <a:pt x="19318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>
                <a:alpha val="50195"/>
              </a:schemeClr>
            </a:solidFill>
            <a:ln w="9525">
              <a:solidFill>
                <a:srgbClr val="5D7EAF"/>
              </a:solidFill>
              <a:miter lim="800000"/>
              <a:headEnd/>
              <a:tailEnd/>
            </a:ln>
          </p:spPr>
          <p:txBody>
            <a:bodyPr wrap="none" lIns="88150" tIns="44075" rIns="88150" bIns="44075" anchor="ctr"/>
            <a:lstStyle>
              <a:lvl1pPr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2pPr>
              <a:lvl3pPr marL="11430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3pPr>
              <a:lvl4pPr marL="16002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4pPr>
              <a:lvl5pPr marL="20574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5pPr>
              <a:lvl6pPr marL="25146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6pPr>
              <a:lvl7pPr marL="29718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7pPr>
              <a:lvl8pPr marL="34290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8pPr>
              <a:lvl9pPr marL="38862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9pPr>
            </a:lstStyle>
            <a:p>
              <a:pPr algn="ctr" eaLnBrk="1" hangingPunct="1"/>
              <a:r>
                <a:rPr lang="ko-KR" altLang="en-US" sz="1200" b="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모델 </a:t>
              </a:r>
              <a:endParaRPr lang="en-US" altLang="ko-KR" sz="1200" b="0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나눔바른고딕"/>
              </a:endParaRPr>
            </a:p>
            <a:p>
              <a:pPr algn="ctr" eaLnBrk="1" hangingPunct="1"/>
              <a:r>
                <a:rPr lang="ko-KR" altLang="en-US" sz="1200" b="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베이스라인</a:t>
              </a:r>
              <a:endParaRPr lang="en-US" altLang="ko-KR" sz="1200" b="0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나눔바른고딕"/>
              </a:endParaRPr>
            </a:p>
            <a:p>
              <a:pPr algn="ctr" eaLnBrk="1" hangingPunct="1"/>
              <a:r>
                <a:rPr lang="ko-KR" altLang="en-US" sz="1200" b="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데이터</a:t>
              </a:r>
              <a:endParaRPr lang="en-US" altLang="ko-KR" sz="1200" b="0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나눔바른고딕"/>
              </a:endParaRPr>
            </a:p>
            <a:p>
              <a:pPr algn="ctr" eaLnBrk="1" hangingPunct="1"/>
              <a:r>
                <a:rPr lang="ko-KR" altLang="en-US" sz="1200" b="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선정</a:t>
              </a:r>
              <a:endParaRPr lang="ko-KR" altLang="en-US" sz="1200" b="0" dirty="0">
                <a:solidFill>
                  <a:schemeClr val="bg2">
                    <a:lumMod val="50000"/>
                  </a:schemeClr>
                </a:solidFill>
                <a:latin typeface="+mn-ea"/>
                <a:ea typeface="나눔바른고딕"/>
              </a:endParaRPr>
            </a:p>
          </p:txBody>
        </p:sp>
      </p:grpSp>
      <p:grpSp>
        <p:nvGrpSpPr>
          <p:cNvPr id="101" name="그룹 39"/>
          <p:cNvGrpSpPr>
            <a:grpSpLocks/>
          </p:cNvGrpSpPr>
          <p:nvPr/>
        </p:nvGrpSpPr>
        <p:grpSpPr bwMode="auto">
          <a:xfrm>
            <a:off x="6928903" y="3860794"/>
            <a:ext cx="577657" cy="986971"/>
            <a:chOff x="3948881" y="4557582"/>
            <a:chExt cx="3448050" cy="986257"/>
          </a:xfrm>
        </p:grpSpPr>
        <p:sp>
          <p:nvSpPr>
            <p:cNvPr id="102" name="AutoShape 223"/>
            <p:cNvSpPr>
              <a:spLocks noChangeArrowheads="1"/>
            </p:cNvSpPr>
            <p:nvPr/>
          </p:nvSpPr>
          <p:spPr bwMode="auto">
            <a:xfrm flipV="1">
              <a:off x="3948881" y="4557582"/>
              <a:ext cx="3448050" cy="324913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232 w 21600"/>
                <a:gd name="T13" fmla="*/ 2232 h 21600"/>
                <a:gd name="T14" fmla="*/ 19368 w 21600"/>
                <a:gd name="T15" fmla="*/ 1936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863" y="21600"/>
                  </a:lnTo>
                  <a:lnTo>
                    <a:pt x="2073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82649" tIns="41326" rIns="82649" bIns="41326" anchor="ctr"/>
            <a:lstStyle>
              <a:lvl1pPr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2pPr>
              <a:lvl3pPr marL="1143000" indent="-228600"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3pPr>
              <a:lvl4pPr marL="1600200" indent="-228600"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4pPr>
              <a:lvl5pPr marL="2057400" indent="-228600"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5pPr>
              <a:lvl6pPr marL="2514600" indent="-228600" algn="ctr" defTabSz="8270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6pPr>
              <a:lvl7pPr marL="2971800" indent="-228600" algn="ctr" defTabSz="8270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7pPr>
              <a:lvl8pPr marL="3429000" indent="-228600" algn="ctr" defTabSz="8270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8pPr>
              <a:lvl9pPr marL="3886200" indent="-228600" algn="ctr" defTabSz="8270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9pPr>
            </a:lstStyle>
            <a:p>
              <a:pPr algn="ctr" eaLnBrk="1" hangingPunct="1"/>
              <a:r>
                <a:rPr lang="ko-KR" altLang="en-US" sz="1200" dirty="0" smtClean="0">
                  <a:solidFill>
                    <a:schemeClr val="bg1"/>
                  </a:solidFill>
                  <a:latin typeface="+mn-ea"/>
                  <a:ea typeface="나눔바른고딕"/>
                </a:rPr>
                <a:t>구현 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+mn-ea"/>
                  <a:ea typeface="나눔바른고딕"/>
                </a:rPr>
                <a:t>2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+mn-ea"/>
                  <a:ea typeface="나눔바른고딕"/>
                </a:rPr>
                <a:t>차 </a:t>
              </a:r>
              <a:endParaRPr lang="ko-KR" altLang="en-US" sz="1200" dirty="0">
                <a:solidFill>
                  <a:schemeClr val="bg1"/>
                </a:solidFill>
                <a:latin typeface="+mn-ea"/>
                <a:ea typeface="나눔바른고딕"/>
              </a:endParaRPr>
            </a:p>
          </p:txBody>
        </p:sp>
        <p:sp>
          <p:nvSpPr>
            <p:cNvPr id="103" name="AutoShape 206"/>
            <p:cNvSpPr>
              <a:spLocks noChangeArrowheads="1"/>
            </p:cNvSpPr>
            <p:nvPr/>
          </p:nvSpPr>
          <p:spPr bwMode="auto">
            <a:xfrm>
              <a:off x="3948881" y="4883148"/>
              <a:ext cx="3448050" cy="660691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41 w 21600"/>
                <a:gd name="T13" fmla="*/ 2941 h 21600"/>
                <a:gd name="T14" fmla="*/ 18659 w 21600"/>
                <a:gd name="T15" fmla="*/ 1865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282" y="21600"/>
                  </a:lnTo>
                  <a:lnTo>
                    <a:pt x="19318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>
                <a:alpha val="50195"/>
              </a:schemeClr>
            </a:solidFill>
            <a:ln w="9525">
              <a:solidFill>
                <a:srgbClr val="5D7EAF"/>
              </a:solidFill>
              <a:miter lim="800000"/>
              <a:headEnd/>
              <a:tailEnd/>
            </a:ln>
          </p:spPr>
          <p:txBody>
            <a:bodyPr wrap="none" lIns="88150" tIns="44075" rIns="88150" bIns="44075" anchor="ctr"/>
            <a:lstStyle>
              <a:lvl1pPr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2pPr>
              <a:lvl3pPr marL="11430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3pPr>
              <a:lvl4pPr marL="16002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4pPr>
              <a:lvl5pPr marL="20574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5pPr>
              <a:lvl6pPr marL="25146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6pPr>
              <a:lvl7pPr marL="29718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7pPr>
              <a:lvl8pPr marL="34290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8pPr>
              <a:lvl9pPr marL="38862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9pPr>
            </a:lstStyle>
            <a:p>
              <a:pPr algn="ctr" eaLnBrk="1" hangingPunct="1"/>
              <a:r>
                <a:rPr lang="ko-KR" altLang="en-US" sz="1200" b="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추가 기능</a:t>
              </a:r>
              <a:endParaRPr lang="en-US" altLang="ko-KR" sz="1200" b="0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나눔바른고딕"/>
              </a:endParaRPr>
            </a:p>
            <a:p>
              <a:pPr algn="ctr" eaLnBrk="1" hangingPunct="1"/>
              <a:r>
                <a:rPr lang="ko-KR" altLang="en-US" sz="1200" b="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구</a:t>
              </a:r>
              <a:r>
                <a:rPr lang="ko-KR" altLang="en-US" sz="1200" b="0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현</a:t>
              </a:r>
            </a:p>
          </p:txBody>
        </p:sp>
      </p:grpSp>
      <p:cxnSp>
        <p:nvCxnSpPr>
          <p:cNvPr id="104" name="직선 연결선 103"/>
          <p:cNvCxnSpPr/>
          <p:nvPr/>
        </p:nvCxnSpPr>
        <p:spPr>
          <a:xfrm>
            <a:off x="6701909" y="2769120"/>
            <a:ext cx="0" cy="3569993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아래쪽 화살표 104"/>
          <p:cNvSpPr/>
          <p:nvPr/>
        </p:nvSpPr>
        <p:spPr>
          <a:xfrm rot="2896267">
            <a:off x="6669524" y="2542311"/>
            <a:ext cx="124218" cy="19092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797341" y="2421732"/>
            <a:ext cx="525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NOW</a:t>
            </a:r>
            <a:endParaRPr lang="ko-KR" altLang="en-US" sz="1200" b="1" dirty="0">
              <a:solidFill>
                <a:srgbClr val="C00000"/>
              </a:solidFill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pic>
        <p:nvPicPr>
          <p:cNvPr id="110" name="그림 10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35" y="1859444"/>
            <a:ext cx="8519782" cy="321049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30135" y="1845376"/>
            <a:ext cx="14439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600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구축 일정</a:t>
            </a:r>
            <a:endParaRPr lang="en-US" altLang="ko-KR" sz="16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32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" y="654"/>
            <a:ext cx="9137730" cy="685734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781" y="1275033"/>
            <a:ext cx="4087376" cy="471526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72451" y="2804984"/>
            <a:ext cx="51730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spc="-8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CFCF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</a:t>
            </a:r>
            <a:endParaRPr lang="ko-KR" altLang="en-US" sz="6000" b="1" spc="-8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CFCF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189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690062" y="4055640"/>
            <a:ext cx="2455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A47C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 Outline</a:t>
            </a:r>
            <a:endParaRPr lang="en-US" altLang="ko-KR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A47C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3939" y="2311105"/>
            <a:ext cx="2033463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A47C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5945"/>
            <a:ext cx="9144000" cy="219205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257" y="939930"/>
            <a:ext cx="4009451" cy="42602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07171" y="4792301"/>
            <a:ext cx="24272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100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개요에 대해 설명해드립니다</a:t>
            </a:r>
            <a:r>
              <a:rPr lang="en-US" altLang="ko-KR" sz="1100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1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291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941"/>
            <a:ext cx="9144000" cy="145405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3115520" y="346059"/>
            <a:ext cx="2912978" cy="841288"/>
            <a:chOff x="3115520" y="346059"/>
            <a:chExt cx="2912978" cy="841288"/>
          </a:xfrm>
        </p:grpSpPr>
        <p:sp>
          <p:nvSpPr>
            <p:cNvPr id="29" name="TextBox 28"/>
            <p:cNvSpPr txBox="1"/>
            <p:nvPr/>
          </p:nvSpPr>
          <p:spPr>
            <a:xfrm>
              <a:off x="3344199" y="346059"/>
              <a:ext cx="24556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Project Outline</a:t>
              </a:r>
              <a:endPara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A47C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115520" y="848793"/>
              <a:ext cx="29129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우리의 프로젝트를 소개합니다</a:t>
              </a:r>
              <a:endPara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84" name="직선 연결선 83"/>
          <p:cNvCxnSpPr/>
          <p:nvPr/>
        </p:nvCxnSpPr>
        <p:spPr>
          <a:xfrm>
            <a:off x="4245802" y="1252623"/>
            <a:ext cx="6523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48"/>
          <p:cNvSpPr/>
          <p:nvPr/>
        </p:nvSpPr>
        <p:spPr>
          <a:xfrm>
            <a:off x="503900" y="6240967"/>
            <a:ext cx="8175963" cy="38015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“</a:t>
            </a:r>
            <a:r>
              <a:rPr lang="ko-KR" altLang="en-US" sz="1600" b="1" dirty="0" smtClean="0"/>
              <a:t>금융지식을 학습한 인공지능 증권 </a:t>
            </a:r>
            <a:r>
              <a:rPr lang="ko-KR" altLang="en-US" sz="1600" b="1" dirty="0" err="1" smtClean="0"/>
              <a:t>트레이딩</a:t>
            </a:r>
            <a:r>
              <a:rPr lang="ko-KR" altLang="en-US" sz="1600" b="1" dirty="0" smtClean="0"/>
              <a:t> 시스템 구축</a:t>
            </a:r>
            <a:r>
              <a:rPr lang="en-US" altLang="ko-KR" sz="1600" b="1" dirty="0" smtClean="0"/>
              <a:t>”</a:t>
            </a:r>
            <a:endParaRPr lang="ko-KR" alt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72331" y="5198306"/>
            <a:ext cx="2400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  <a:cs typeface="BareunDotumOTFPro 3" charset="-127"/>
              </a:rPr>
              <a:t># MACHINE LEARNING</a:t>
            </a:r>
          </a:p>
          <a:p>
            <a:r>
              <a:rPr lang="en-US" sz="1200" dirty="0" smtClean="0">
                <a:solidFill>
                  <a:schemeClr val="tx2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  <a:cs typeface="BareunDotumOTFPro 3" charset="-127"/>
              </a:rPr>
              <a:t># DEEP LEARNING (CNN/RNN)</a:t>
            </a:r>
          </a:p>
          <a:p>
            <a:r>
              <a:rPr lang="en-US" sz="1200" dirty="0" smtClean="0">
                <a:solidFill>
                  <a:schemeClr val="tx2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  <a:cs typeface="BareunDotumOTFPro 3" charset="-127"/>
              </a:rPr>
              <a:t># ALGORITM</a:t>
            </a:r>
            <a:endParaRPr lang="en-US" sz="1200" dirty="0">
              <a:solidFill>
                <a:schemeClr val="tx2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  <a:cs typeface="BareunDotumOTFPro 3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72329" y="4745644"/>
            <a:ext cx="2537330" cy="346912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인공지능 학습</a:t>
            </a:r>
            <a:endParaRPr lang="ko-KR" altLang="en-US" sz="1400" b="1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3293677" y="4745644"/>
            <a:ext cx="2537330" cy="346912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주식 투자 지</a:t>
            </a:r>
            <a:r>
              <a:rPr lang="ko-KR" altLang="en-US" sz="1400" b="1" dirty="0"/>
              <a:t>표</a:t>
            </a:r>
            <a:r>
              <a:rPr lang="ko-KR" altLang="en-US" sz="1400" b="1" dirty="0" smtClean="0"/>
              <a:t> 학습</a:t>
            </a:r>
            <a:endParaRPr lang="ko-KR" altLang="en-US" sz="1400" b="1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6062725" y="4745644"/>
            <a:ext cx="2537330" cy="346912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예측 모델  대회 활용</a:t>
            </a:r>
            <a:endParaRPr lang="ko-KR" altLang="en-US" sz="1400" b="1" dirty="0"/>
          </a:p>
        </p:txBody>
      </p:sp>
      <p:cxnSp>
        <p:nvCxnSpPr>
          <p:cNvPr id="54" name="직선 연결선 53"/>
          <p:cNvCxnSpPr/>
          <p:nvPr/>
        </p:nvCxnSpPr>
        <p:spPr>
          <a:xfrm>
            <a:off x="3207962" y="4745644"/>
            <a:ext cx="0" cy="1098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5938568" y="4745644"/>
            <a:ext cx="0" cy="1098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302938" y="5198306"/>
            <a:ext cx="1487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  <a:cs typeface="BareunDotumOTFPro 3" charset="-127"/>
              </a:rPr>
              <a:t># QUANT</a:t>
            </a:r>
          </a:p>
          <a:p>
            <a:r>
              <a:rPr lang="en-US" sz="1200" dirty="0" smtClean="0">
                <a:solidFill>
                  <a:schemeClr val="tx2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  <a:cs typeface="BareunDotumOTFPro 3" charset="-127"/>
              </a:rPr>
              <a:t># </a:t>
            </a:r>
            <a:r>
              <a:rPr lang="en-US" altLang="ko-KR" sz="1200" dirty="0">
                <a:solidFill>
                  <a:schemeClr val="tx2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  <a:cs typeface="BareunDotumOTFPro 3" charset="-127"/>
                <a:sym typeface="Wingdings" panose="05000000000000000000" pitchFamily="2" charset="2"/>
              </a:rPr>
              <a:t>Bollinger band</a:t>
            </a:r>
            <a:endParaRPr lang="en-US" sz="1200" dirty="0" smtClean="0">
              <a:solidFill>
                <a:schemeClr val="tx2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  <a:cs typeface="BareunDotumOTFPro 3" charset="-127"/>
            </a:endParaRPr>
          </a:p>
          <a:p>
            <a:r>
              <a:rPr lang="en-US" sz="1200" dirty="0" smtClean="0">
                <a:solidFill>
                  <a:schemeClr val="tx2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  <a:cs typeface="BareunDotumOTFPro 3" charset="-127"/>
              </a:rPr>
              <a:t># </a:t>
            </a:r>
            <a:r>
              <a:rPr lang="en-US" altLang="ko-KR" sz="1200" dirty="0">
                <a:solidFill>
                  <a:schemeClr val="tx2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  <a:cs typeface="BareunDotumOTFPro 3" charset="-127"/>
              </a:rPr>
              <a:t>Dual Momentum</a:t>
            </a:r>
            <a:endParaRPr lang="en-US" sz="1200" dirty="0">
              <a:solidFill>
                <a:schemeClr val="tx2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  <a:cs typeface="BareunDotumOTFPro 3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093830" y="5198306"/>
            <a:ext cx="1720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  <a:cs typeface="BareunDotumOTFPro 3" charset="-127"/>
              </a:rPr>
              <a:t># KAGGLE</a:t>
            </a:r>
          </a:p>
          <a:p>
            <a:r>
              <a:rPr lang="en-US" sz="1200" dirty="0" smtClean="0">
                <a:solidFill>
                  <a:schemeClr val="tx2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  <a:cs typeface="BareunDotumOTFPro 3" charset="-127"/>
              </a:rPr>
              <a:t># DACON</a:t>
            </a:r>
          </a:p>
          <a:p>
            <a:r>
              <a:rPr lang="en-US" sz="1200" dirty="0" smtClean="0">
                <a:solidFill>
                  <a:schemeClr val="tx2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  <a:cs typeface="BareunDotumOTFPro 3" charset="-127"/>
              </a:rPr>
              <a:t># BIGDATA-FINANCE</a:t>
            </a:r>
            <a:endParaRPr lang="en-US" sz="1200" dirty="0">
              <a:solidFill>
                <a:schemeClr val="tx2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  <a:cs typeface="BareunDotumOTFPro 3" charset="-127"/>
            </a:endParaRPr>
          </a:p>
        </p:txBody>
      </p:sp>
      <p:pic>
        <p:nvPicPr>
          <p:cNvPr id="8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286901" y="4032122"/>
            <a:ext cx="236413" cy="4018581"/>
          </a:xfrm>
          <a:prstGeom prst="rect">
            <a:avLst/>
          </a:prstGeom>
        </p:spPr>
      </p:pic>
      <p:grpSp>
        <p:nvGrpSpPr>
          <p:cNvPr id="82" name="그룹 81"/>
          <p:cNvGrpSpPr/>
          <p:nvPr/>
        </p:nvGrpSpPr>
        <p:grpSpPr>
          <a:xfrm>
            <a:off x="5192532" y="3463026"/>
            <a:ext cx="3407523" cy="951127"/>
            <a:chOff x="5079437" y="1583581"/>
            <a:chExt cx="2533346" cy="589289"/>
          </a:xfrm>
        </p:grpSpPr>
        <p:sp>
          <p:nvSpPr>
            <p:cNvPr id="83" name="직사각형 82"/>
            <p:cNvSpPr/>
            <p:nvPr/>
          </p:nvSpPr>
          <p:spPr>
            <a:xfrm>
              <a:off x="5079437" y="1583581"/>
              <a:ext cx="2533345" cy="3090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534" b="1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인공지능 증권 </a:t>
              </a:r>
              <a:r>
                <a:rPr lang="ko-KR" altLang="en-US" sz="1534" b="1" spc="-6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트레이딩</a:t>
              </a:r>
              <a:r>
                <a:rPr lang="ko-KR" altLang="en-US" sz="1534" b="1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시스템</a:t>
              </a:r>
              <a:endParaRPr lang="en-US" altLang="ko-KR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5079438" y="1863783"/>
              <a:ext cx="2533345" cy="3090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200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투자의 예측</a:t>
              </a:r>
              <a:r>
                <a:rPr lang="en-US" altLang="ko-KR" sz="1200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200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분석</a:t>
              </a:r>
              <a:r>
                <a:rPr lang="en-US" altLang="ko-KR" sz="1200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200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거래까지 한번에</a:t>
              </a:r>
              <a:endParaRPr lang="en-US" altLang="ko-KR" sz="1200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200" spc="-6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트레이딩</a:t>
              </a:r>
              <a:r>
                <a:rPr lang="ko-KR" altLang="en-US" sz="1200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소요 시간 단축 및 활용의 극대화</a:t>
              </a:r>
              <a:endParaRPr lang="en-US" altLang="ko-KR" sz="1200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86" name="그림 8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381" y="3596885"/>
            <a:ext cx="256224" cy="256223"/>
          </a:xfrm>
          <a:prstGeom prst="rect">
            <a:avLst/>
          </a:prstGeom>
          <a:noFill/>
        </p:spPr>
      </p:pic>
      <p:pic>
        <p:nvPicPr>
          <p:cNvPr id="87" name="그림 8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987" y="2547394"/>
            <a:ext cx="256224" cy="256223"/>
          </a:xfrm>
          <a:prstGeom prst="rect">
            <a:avLst/>
          </a:prstGeom>
          <a:noFill/>
        </p:spPr>
      </p:pic>
      <p:grpSp>
        <p:nvGrpSpPr>
          <p:cNvPr id="88" name="그룹 87"/>
          <p:cNvGrpSpPr/>
          <p:nvPr/>
        </p:nvGrpSpPr>
        <p:grpSpPr>
          <a:xfrm>
            <a:off x="5199549" y="2407120"/>
            <a:ext cx="3308054" cy="961311"/>
            <a:chOff x="5079437" y="1583581"/>
            <a:chExt cx="2533346" cy="616349"/>
          </a:xfrm>
        </p:grpSpPr>
        <p:sp>
          <p:nvSpPr>
            <p:cNvPr id="89" name="직사각형 88"/>
            <p:cNvSpPr/>
            <p:nvPr/>
          </p:nvSpPr>
          <p:spPr>
            <a:xfrm>
              <a:off x="5079437" y="1583581"/>
              <a:ext cx="2533345" cy="3090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534" b="1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금융지식을 학습한 예측 모델 제작 </a:t>
              </a:r>
              <a:endParaRPr lang="en-US" altLang="ko-KR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5079438" y="1890843"/>
              <a:ext cx="2533345" cy="3090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200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증권 데이터를 학습하여 예측하는 인공지능 모델</a:t>
              </a:r>
              <a:endParaRPr lang="en-US" altLang="ko-KR" sz="1200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200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주가 예측을 위한 </a:t>
              </a:r>
              <a:r>
                <a:rPr lang="en-US" altLang="ko-KR" sz="1200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AI </a:t>
              </a:r>
              <a:r>
                <a:rPr lang="ko-KR" altLang="en-US" sz="1200" spc="-6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딥러닝</a:t>
              </a:r>
              <a:r>
                <a:rPr lang="ko-KR" altLang="en-US" sz="1200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모델 생성</a:t>
              </a:r>
              <a:endParaRPr lang="ko-KR" altLang="en-US" sz="12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9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12" y="2308647"/>
            <a:ext cx="3162590" cy="2175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모서리가 둥근 직사각형 94"/>
          <p:cNvSpPr/>
          <p:nvPr/>
        </p:nvSpPr>
        <p:spPr>
          <a:xfrm>
            <a:off x="503673" y="1449060"/>
            <a:ext cx="8176189" cy="77363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BareunDotumOTFPro 3" charset="-127"/>
              </a:rPr>
              <a:t>“Time is the capital that is given equally to everyone. 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BareunDotumOTFPro 3" charset="-127"/>
              </a:rPr>
              <a:t>There is victory for those who use this capital well.” -</a:t>
            </a:r>
            <a:r>
              <a:rPr lang="en-US" altLang="ko-KR" sz="1400" dirty="0" err="1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BareunDotumOTFPro 3" charset="-127"/>
              </a:rPr>
              <a:t>Abunand</a:t>
            </a:r>
            <a:r>
              <a:rPr lang="en-US" altLang="ko-KR" sz="14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BareunDotumOTFPro 3" charset="-127"/>
              </a:rPr>
              <a:t>-</a:t>
            </a:r>
            <a:endParaRPr lang="en-US" altLang="ko-KR" sz="14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BareunDotumOTFPro 3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254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타원 78"/>
          <p:cNvSpPr/>
          <p:nvPr/>
        </p:nvSpPr>
        <p:spPr>
          <a:xfrm>
            <a:off x="3449699" y="2897920"/>
            <a:ext cx="2159530" cy="2159529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746537" y="2194757"/>
            <a:ext cx="3565855" cy="356585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타원 77"/>
          <p:cNvSpPr/>
          <p:nvPr/>
        </p:nvSpPr>
        <p:spPr>
          <a:xfrm>
            <a:off x="3222280" y="2670500"/>
            <a:ext cx="2614369" cy="26143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941"/>
            <a:ext cx="9144000" cy="145405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3216507" y="346059"/>
            <a:ext cx="2711000" cy="841288"/>
            <a:chOff x="3216507" y="346059"/>
            <a:chExt cx="2711000" cy="841288"/>
          </a:xfrm>
        </p:grpSpPr>
        <p:sp>
          <p:nvSpPr>
            <p:cNvPr id="29" name="TextBox 28"/>
            <p:cNvSpPr txBox="1"/>
            <p:nvPr/>
          </p:nvSpPr>
          <p:spPr>
            <a:xfrm>
              <a:off x="3248819" y="346059"/>
              <a:ext cx="26463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Project</a:t>
              </a:r>
              <a:r>
                <a:rPr lang="ko-KR" alt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Member</a:t>
              </a:r>
              <a:endPara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A47C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16507" y="848793"/>
              <a:ext cx="27110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 멤버를 소개합니다</a:t>
              </a:r>
              <a:endPara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84" name="직선 연결선 83"/>
          <p:cNvCxnSpPr/>
          <p:nvPr/>
        </p:nvCxnSpPr>
        <p:spPr>
          <a:xfrm>
            <a:off x="4245802" y="1252623"/>
            <a:ext cx="6523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5079438" y="1665642"/>
            <a:ext cx="2533345" cy="589289"/>
            <a:chOff x="5079438" y="1583581"/>
            <a:chExt cx="2533345" cy="589289"/>
          </a:xfrm>
        </p:grpSpPr>
        <p:sp>
          <p:nvSpPr>
            <p:cNvPr id="39" name="직사각형 38"/>
            <p:cNvSpPr/>
            <p:nvPr/>
          </p:nvSpPr>
          <p:spPr>
            <a:xfrm>
              <a:off x="5079438" y="1583581"/>
              <a:ext cx="1666062" cy="3090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534" b="1" spc="-6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정좌연</a:t>
              </a:r>
              <a:r>
                <a:rPr lang="ko-KR" altLang="en-US" sz="1534" b="1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534" b="1" spc="-6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멘토</a:t>
              </a:r>
              <a:endParaRPr lang="en-US" altLang="ko-KR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079438" y="1863783"/>
              <a:ext cx="2533345" cy="3090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1600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Mentor, Guide</a:t>
              </a:r>
              <a:endParaRPr lang="ko-KR" altLang="en-US" sz="16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6699286" y="3013384"/>
            <a:ext cx="2533345" cy="589289"/>
            <a:chOff x="5079438" y="1583581"/>
            <a:chExt cx="2533345" cy="589289"/>
          </a:xfrm>
        </p:grpSpPr>
        <p:sp>
          <p:nvSpPr>
            <p:cNvPr id="59" name="직사각형 58"/>
            <p:cNvSpPr/>
            <p:nvPr/>
          </p:nvSpPr>
          <p:spPr>
            <a:xfrm>
              <a:off x="5079438" y="1583581"/>
              <a:ext cx="1666062" cy="3090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534" b="1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유태연 대리</a:t>
              </a:r>
              <a:endParaRPr lang="en-US" altLang="ko-KR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5079438" y="1863783"/>
              <a:ext cx="2533345" cy="3090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1600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AI Develop</a:t>
              </a:r>
              <a:endParaRPr lang="ko-KR" altLang="en-US" sz="16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6129163" y="4899626"/>
            <a:ext cx="2533345" cy="589289"/>
            <a:chOff x="5079438" y="1583581"/>
            <a:chExt cx="2533345" cy="589289"/>
          </a:xfrm>
        </p:grpSpPr>
        <p:sp>
          <p:nvSpPr>
            <p:cNvPr id="62" name="직사각형 61"/>
            <p:cNvSpPr/>
            <p:nvPr/>
          </p:nvSpPr>
          <p:spPr>
            <a:xfrm>
              <a:off x="5079438" y="1583581"/>
              <a:ext cx="1666062" cy="3090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534" b="1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박진영 계장</a:t>
              </a:r>
              <a:endParaRPr lang="en-US" altLang="ko-KR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079438" y="1863783"/>
              <a:ext cx="2533345" cy="3090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16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AI Develop</a:t>
              </a:r>
              <a:endParaRPr lang="ko-KR" altLang="en-US" sz="16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70" name="직사각형 69"/>
          <p:cNvSpPr/>
          <p:nvPr/>
        </p:nvSpPr>
        <p:spPr>
          <a:xfrm>
            <a:off x="609312" y="3028374"/>
            <a:ext cx="1666062" cy="3090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34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임완식 과장</a:t>
            </a:r>
            <a:endParaRPr lang="en-US" altLang="ko-KR" sz="1534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04931" y="3308576"/>
            <a:ext cx="2170443" cy="2940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600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Manager, Develop</a:t>
            </a:r>
            <a:endParaRPr lang="ko-KR" altLang="en-US" sz="16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248417" y="4811765"/>
            <a:ext cx="1666062" cy="3090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34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송태현 계장</a:t>
            </a:r>
            <a:endParaRPr lang="en-US" altLang="ko-KR" sz="1534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78040" y="5162245"/>
            <a:ext cx="2533345" cy="3090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6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AI Develop</a:t>
            </a:r>
            <a:endParaRPr lang="ko-KR" altLang="en-US" sz="16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289" y="1660581"/>
            <a:ext cx="1068351" cy="1068350"/>
          </a:xfrm>
          <a:prstGeom prst="rect">
            <a:avLst/>
          </a:prstGeom>
          <a:noFill/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913" y="4628293"/>
            <a:ext cx="1068351" cy="1068350"/>
          </a:xfrm>
          <a:prstGeom prst="rect">
            <a:avLst/>
          </a:prstGeom>
          <a:noFill/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693" y="4631252"/>
            <a:ext cx="1068351" cy="1068350"/>
          </a:xfrm>
          <a:prstGeom prst="rect">
            <a:avLst/>
          </a:prstGeom>
          <a:noFill/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67" y="2841266"/>
            <a:ext cx="1068351" cy="1068350"/>
          </a:xfrm>
          <a:prstGeom prst="rect">
            <a:avLst/>
          </a:prstGeom>
          <a:noFill/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557" y="2856256"/>
            <a:ext cx="1068351" cy="1068350"/>
          </a:xfrm>
          <a:prstGeom prst="rect">
            <a:avLst/>
          </a:prstGeom>
          <a:noFill/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7369" y="4861954"/>
            <a:ext cx="587704" cy="638079"/>
          </a:xfrm>
          <a:prstGeom prst="rect">
            <a:avLst/>
          </a:prstGeom>
          <a:noFill/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8264" y="3045402"/>
            <a:ext cx="644733" cy="660851"/>
          </a:xfrm>
          <a:prstGeom prst="rect">
            <a:avLst/>
          </a:prstGeom>
          <a:noFill/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7254" y="4980670"/>
            <a:ext cx="623613" cy="467710"/>
          </a:xfrm>
          <a:prstGeom prst="rect">
            <a:avLst/>
          </a:prstGeom>
          <a:noFill/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1190" y="1840580"/>
            <a:ext cx="689769" cy="599011"/>
          </a:xfrm>
          <a:prstGeom prst="rect">
            <a:avLst/>
          </a:prstGeom>
          <a:noFill/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7228" y="3167927"/>
            <a:ext cx="737965" cy="4730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3554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690062" y="4055640"/>
            <a:ext cx="2356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A47C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Achievements</a:t>
            </a:r>
            <a:endParaRPr lang="en-US" altLang="ko-KR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A47C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3939" y="2311105"/>
            <a:ext cx="2033463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A47C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en-US" altLang="ko-KR" sz="199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A47C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5945"/>
            <a:ext cx="9144000" cy="219205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257" y="939930"/>
            <a:ext cx="4009451" cy="42602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07171" y="4792301"/>
            <a:ext cx="2606804" cy="651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100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EDA </a:t>
            </a:r>
            <a:r>
              <a:rPr lang="ko-KR" altLang="en-US" sz="1100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과정을 활용한 데이터 전처리 및 가공</a:t>
            </a:r>
            <a:r>
              <a:rPr lang="en-US" altLang="ko-KR" sz="1100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1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100" spc="-6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머신러닝을</a:t>
            </a:r>
            <a:r>
              <a:rPr lang="ko-KR" altLang="en-US" sz="1100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통한 주가 학습 및 </a:t>
            </a:r>
            <a:r>
              <a:rPr lang="ko-KR" altLang="en-US" sz="1100" spc="-6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예측율</a:t>
            </a:r>
            <a:r>
              <a:rPr lang="ko-KR" altLang="en-US" sz="1100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검증</a:t>
            </a:r>
            <a:endParaRPr lang="en-US" altLang="ko-KR" sz="11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1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383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941"/>
            <a:ext cx="9144000" cy="145405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2306005" y="346059"/>
            <a:ext cx="4532010" cy="841288"/>
            <a:chOff x="2306005" y="346059"/>
            <a:chExt cx="4532010" cy="841288"/>
          </a:xfrm>
        </p:grpSpPr>
        <p:sp>
          <p:nvSpPr>
            <p:cNvPr id="7" name="TextBox 6"/>
            <p:cNvSpPr txBox="1"/>
            <p:nvPr/>
          </p:nvSpPr>
          <p:spPr>
            <a:xfrm>
              <a:off x="3553137" y="346059"/>
              <a:ext cx="20377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수집</a:t>
              </a:r>
              <a:endPara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A47C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06005" y="848793"/>
              <a:ext cx="45320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주식 예측을 위한 기초 데이터 수집</a:t>
              </a:r>
              <a:r>
                <a:rPr lang="en-US" altLang="ko-KR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방식 </a:t>
              </a:r>
              <a:r>
                <a:rPr lang="en-US" altLang="ko-KR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</a:t>
              </a:r>
              <a:r>
                <a:rPr lang="ko-KR" altLang="en-US" sz="1600" b="1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크롤링</a:t>
              </a:r>
              <a:endPara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37" name="그림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22" y="1578243"/>
            <a:ext cx="7872762" cy="489784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686622" y="1578243"/>
            <a:ext cx="7872761" cy="472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000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</a:t>
            </a:r>
            <a:r>
              <a:rPr lang="ko-KR" altLang="en-US" sz="20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집</a:t>
            </a:r>
            <a:r>
              <a:rPr lang="ko-KR" altLang="en-US" sz="2000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</a:t>
            </a:r>
            <a:endParaRPr lang="en-US" altLang="ko-KR" sz="20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 flipV="1">
            <a:off x="740357" y="6422054"/>
            <a:ext cx="7819026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 flipV="1">
            <a:off x="740356" y="2165240"/>
            <a:ext cx="7819027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76085" y="2321491"/>
            <a:ext cx="2391003" cy="3495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달러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endParaRPr lang="en-US" altLang="ko-KR" sz="1400" spc="-127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S&amp;P500</a:t>
            </a: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NASDAQ</a:t>
            </a: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MSCI_KR</a:t>
            </a: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Russell 2000</a:t>
            </a: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MACD, </a:t>
            </a:r>
            <a:r>
              <a:rPr lang="en-US" altLang="ko-KR" sz="1400" spc="-127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machist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macdsignal9</a:t>
            </a: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미국 국채 수익률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(5,10,30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4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WTI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 시세</a:t>
            </a:r>
            <a:endParaRPr lang="en-US" altLang="ko-KR" sz="1400" spc="-127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spc="-127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브렌트유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시세</a:t>
            </a:r>
            <a:endParaRPr lang="en-US" altLang="ko-KR" sz="1400" spc="-127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SOX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지수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필라델피아 반도체 지수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SMH</a:t>
            </a: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SOXL</a:t>
            </a: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SOXS</a:t>
            </a:r>
            <a:endParaRPr lang="en-US" altLang="ko-KR" sz="14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376498" y="2321491"/>
            <a:ext cx="2391003" cy="3495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KOSPI</a:t>
            </a: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KOSDAQ</a:t>
            </a: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DJI (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다우지수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Gold</a:t>
            </a: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VIX</a:t>
            </a: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M2 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통화량</a:t>
            </a:r>
            <a:endParaRPr lang="en-US" altLang="ko-KR" sz="1400" spc="-127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NASDAQCOM </a:t>
            </a:r>
            <a:r>
              <a:rPr lang="ko-KR" altLang="en-US" sz="1400" spc="-127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나스닥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종합지수</a:t>
            </a:r>
            <a:endParaRPr lang="en-US" altLang="ko-KR" sz="1400" spc="-127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HSN1F 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주택판매지수</a:t>
            </a:r>
            <a:endParaRPr lang="en-US" altLang="ko-KR" sz="1400" spc="-127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COVID19 </a:t>
            </a:r>
            <a:r>
              <a:rPr lang="ko-KR" altLang="en-US" sz="1400" spc="-127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확진자수</a:t>
            </a:r>
            <a:endParaRPr lang="en-US" altLang="ko-KR" sz="1400" spc="-127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spc="-127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코스피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종목</a:t>
            </a:r>
            <a:endParaRPr lang="en-US" altLang="ko-KR" sz="1400" spc="-127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KOSPI 50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지수</a:t>
            </a:r>
            <a:endParaRPr lang="en-US" altLang="ko-KR" sz="1400" spc="-127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KOSPI 100</a:t>
            </a: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spc="-127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코스피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</a:t>
            </a: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KRX 100</a:t>
            </a: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endParaRPr lang="en-US" altLang="ko-KR" sz="14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999776" y="2321491"/>
            <a:ext cx="2391003" cy="3495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spc="-127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닛케이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225 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선물</a:t>
            </a:r>
            <a:endParaRPr lang="en-US" altLang="ko-KR" sz="1400" spc="-127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Euro </a:t>
            </a:r>
            <a:r>
              <a:rPr lang="en-US" altLang="ko-KR" sz="1400" spc="-127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Stoxx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50</a:t>
            </a: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CSI 300 (</a:t>
            </a:r>
            <a:r>
              <a:rPr lang="ko-KR" altLang="en-US" sz="1400" spc="-127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중극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spc="-127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항셍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중국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영국 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FTSE</a:t>
            </a: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독일 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DAX 30</a:t>
            </a: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프랑스 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CAC 40</a:t>
            </a:r>
            <a:endParaRPr lang="en-US" altLang="ko-KR" sz="14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달러당 원화환율</a:t>
            </a:r>
            <a:endParaRPr lang="en-US" altLang="ko-KR" sz="1400" spc="-127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유로화 환율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엔화 환율</a:t>
            </a:r>
            <a:endParaRPr lang="en-US" altLang="ko-KR" sz="1400" spc="-127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spc="-127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위엔화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환율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오스트레일리아 달러 환율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유로화 엔화 환율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달러 루블화</a:t>
            </a:r>
            <a:endParaRPr lang="en-US" altLang="ko-KR" sz="1400" spc="-127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비트코</a:t>
            </a:r>
            <a:r>
              <a:rPr lang="ko-KR" altLang="en-US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</a:t>
            </a:r>
            <a:endParaRPr lang="en-US" altLang="ko-KR" sz="1400" spc="-127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spc="-127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이더리움</a:t>
            </a:r>
            <a:endParaRPr lang="en-US" altLang="ko-KR" sz="1400" spc="-127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spc="-127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</a:t>
            </a:r>
            <a:r>
              <a:rPr lang="ko-KR" altLang="en-US" sz="1400" spc="-127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</a:t>
            </a:r>
            <a:endParaRPr lang="en-US" altLang="ko-KR" sz="14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793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941"/>
            <a:ext cx="9144000" cy="145405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2608971" y="346059"/>
            <a:ext cx="3926075" cy="841288"/>
            <a:chOff x="2608971" y="346059"/>
            <a:chExt cx="3926075" cy="841288"/>
          </a:xfrm>
        </p:grpSpPr>
        <p:sp>
          <p:nvSpPr>
            <p:cNvPr id="7" name="TextBox 6"/>
            <p:cNvSpPr txBox="1"/>
            <p:nvPr/>
          </p:nvSpPr>
          <p:spPr>
            <a:xfrm>
              <a:off x="3362825" y="346059"/>
              <a:ext cx="24183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EDA</a:t>
              </a:r>
              <a:r>
                <a:rPr lang="ko-KR" altLang="en-US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처리 </a:t>
              </a:r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1/4)</a:t>
              </a:r>
              <a:endPara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A47C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08971" y="848793"/>
              <a:ext cx="39260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</a:t>
              </a:r>
              <a:r>
                <a:rPr lang="ko-KR" altLang="en-US" sz="1600" b="1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전처리를</a:t>
              </a:r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통한 의미 있는 정보 식별</a:t>
              </a:r>
              <a:endPara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9" name="직선 연결선 8"/>
          <p:cNvCxnSpPr/>
          <p:nvPr/>
        </p:nvCxnSpPr>
        <p:spPr>
          <a:xfrm>
            <a:off x="4759146" y="1252623"/>
            <a:ext cx="6523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22" y="1578243"/>
            <a:ext cx="2569925" cy="489784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686622" y="1578243"/>
            <a:ext cx="2569925" cy="472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000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</a:t>
            </a:r>
            <a:r>
              <a:rPr lang="ko-KR" altLang="en-US" sz="20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</a:t>
            </a:r>
            <a:r>
              <a:rPr lang="ko-KR" altLang="en-US" sz="2000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</a:t>
            </a:r>
            <a:endParaRPr lang="en-US" altLang="ko-KR" sz="20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 flipV="1">
            <a:off x="740357" y="6193330"/>
            <a:ext cx="2462452" cy="495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 flipV="1">
            <a:off x="740357" y="2161365"/>
            <a:ext cx="2462452" cy="4959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76085" y="2321491"/>
            <a:ext cx="2391003" cy="3495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달러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endParaRPr lang="en-US" altLang="ko-KR" sz="1400" spc="-127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S&amp;P500</a:t>
            </a: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NASDAQ</a:t>
            </a: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MSCI_KR</a:t>
            </a: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Russell 2000</a:t>
            </a: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MACD, </a:t>
            </a:r>
            <a:r>
              <a:rPr lang="en-US" altLang="ko-KR" sz="1400" spc="-127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machist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macdsignal9</a:t>
            </a: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미국 국채 수익률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(5,10,30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4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WTI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 시세</a:t>
            </a:r>
            <a:endParaRPr lang="en-US" altLang="ko-KR" sz="1400" spc="-127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spc="-127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브렌트유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시세</a:t>
            </a:r>
            <a:endParaRPr lang="en-US" altLang="ko-KR" sz="1400" spc="-127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SOX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지수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필라델피아 반도체 지수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SMH</a:t>
            </a: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SOXL</a:t>
            </a: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SOXS</a:t>
            </a:r>
            <a:endParaRPr lang="en-US" altLang="ko-KR" sz="14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102" y="1582936"/>
            <a:ext cx="1821674" cy="489784"/>
          </a:xfrm>
          <a:prstGeom prst="rect">
            <a:avLst/>
          </a:prstGeom>
        </p:spPr>
      </p:pic>
      <p:sp>
        <p:nvSpPr>
          <p:cNvPr id="70" name="직사각형 69"/>
          <p:cNvSpPr/>
          <p:nvPr/>
        </p:nvSpPr>
        <p:spPr>
          <a:xfrm>
            <a:off x="3756102" y="1582936"/>
            <a:ext cx="1821674" cy="472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2000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EDA </a:t>
            </a:r>
            <a:r>
              <a:rPr lang="ko-KR" altLang="en-US" sz="2000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검증</a:t>
            </a:r>
            <a:endParaRPr lang="en-US" altLang="ko-KR" sz="20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 flipV="1">
            <a:off x="3794192" y="6198023"/>
            <a:ext cx="1745493" cy="495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 flipV="1">
            <a:off x="3794192" y="2166058"/>
            <a:ext cx="1745493" cy="4959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819517" y="2326184"/>
            <a:ext cx="1694846" cy="3495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Line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Graph EDA  </a:t>
            </a:r>
            <a:r>
              <a:rPr lang="en-US" altLang="ko-KR" sz="1400" spc="-127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DataFrame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by </a:t>
            </a:r>
            <a:r>
              <a:rPr lang="en-US" altLang="ko-KR" sz="1400" spc="-127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seaborn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그래프 비교</a:t>
            </a:r>
            <a:endParaRPr lang="en-US" altLang="ko-KR" sz="1400" spc="-127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양의 상관관계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음의 상관관계 식별 작성 수행</a:t>
            </a:r>
            <a:endParaRPr lang="en-US" altLang="ko-KR" sz="1400" spc="-127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endParaRPr lang="en-US" altLang="ko-KR" sz="14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084" y="1578243"/>
            <a:ext cx="2389436" cy="489784"/>
          </a:xfrm>
          <a:prstGeom prst="rect">
            <a:avLst/>
          </a:prstGeom>
        </p:spPr>
      </p:pic>
      <p:sp>
        <p:nvSpPr>
          <p:cNvPr id="77" name="직사각형 76"/>
          <p:cNvSpPr/>
          <p:nvPr/>
        </p:nvSpPr>
        <p:spPr>
          <a:xfrm>
            <a:off x="6128084" y="1578243"/>
            <a:ext cx="2389436" cy="472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000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최종식별데이터</a:t>
            </a:r>
            <a:endParaRPr lang="en-US" altLang="ko-KR" sz="20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 flipV="1">
            <a:off x="6178046" y="6193330"/>
            <a:ext cx="2289512" cy="495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 flipV="1">
            <a:off x="6178046" y="2161365"/>
            <a:ext cx="2289512" cy="4959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211264" y="2321491"/>
            <a:ext cx="2223079" cy="3495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달러</a:t>
            </a:r>
            <a:r>
              <a:rPr lang="en-US" altLang="ko-KR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    → 반비례 관계</a:t>
            </a:r>
            <a:endParaRPr lang="en-US" altLang="ko-KR" sz="14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S&amp;P500</a:t>
            </a: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MACD</a:t>
            </a: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미국 </a:t>
            </a:r>
            <a:r>
              <a:rPr lang="ko-KR" altLang="en-US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국채 수익률</a:t>
            </a:r>
            <a:r>
              <a:rPr lang="en-US" altLang="ko-KR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</a:t>
            </a:r>
            <a:r>
              <a:rPr lang="en-US" altLang="ko-KR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SOX</a:t>
            </a:r>
            <a:r>
              <a:rPr lang="ko-KR" altLang="en-US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지수</a:t>
            </a:r>
            <a:r>
              <a:rPr lang="en-US" altLang="ko-KR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필라델피아 반도체 지수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4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SOXS</a:t>
            </a:r>
          </a:p>
        </p:txBody>
      </p:sp>
      <p:sp>
        <p:nvSpPr>
          <p:cNvPr id="3" name="줄무늬가 있는 오른쪽 화살표 2"/>
          <p:cNvSpPr/>
          <p:nvPr/>
        </p:nvSpPr>
        <p:spPr>
          <a:xfrm>
            <a:off x="3362825" y="3357797"/>
            <a:ext cx="393277" cy="850909"/>
          </a:xfrm>
          <a:prstGeom prst="stripedRightArrow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줄무늬가 있는 오른쪽 화살표 37"/>
          <p:cNvSpPr/>
          <p:nvPr/>
        </p:nvSpPr>
        <p:spPr>
          <a:xfrm>
            <a:off x="5704490" y="3357797"/>
            <a:ext cx="393277" cy="850909"/>
          </a:xfrm>
          <a:prstGeom prst="stripedRightArrow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99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941"/>
            <a:ext cx="9144000" cy="145405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2608971" y="346059"/>
            <a:ext cx="3926075" cy="841288"/>
            <a:chOff x="2608971" y="346059"/>
            <a:chExt cx="3926075" cy="841288"/>
          </a:xfrm>
        </p:grpSpPr>
        <p:sp>
          <p:nvSpPr>
            <p:cNvPr id="7" name="TextBox 6"/>
            <p:cNvSpPr txBox="1"/>
            <p:nvPr/>
          </p:nvSpPr>
          <p:spPr>
            <a:xfrm>
              <a:off x="3362825" y="346059"/>
              <a:ext cx="24183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EDA</a:t>
              </a:r>
              <a:r>
                <a:rPr lang="ko-KR" altLang="en-US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</a:t>
              </a:r>
              <a:r>
                <a:rPr lang="ko-KR" alt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석</a:t>
              </a:r>
              <a:r>
                <a:rPr lang="ko-KR" altLang="en-US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2/4)</a:t>
              </a:r>
              <a:endPara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A47C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08971" y="848793"/>
              <a:ext cx="39260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</a:t>
              </a:r>
              <a:r>
                <a:rPr lang="ko-KR" altLang="en-US" sz="1600" b="1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전처리를</a:t>
              </a:r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통한 의미 있는 정보 식별</a:t>
              </a:r>
              <a:endPara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9" name="직선 연결선 8"/>
          <p:cNvCxnSpPr/>
          <p:nvPr/>
        </p:nvCxnSpPr>
        <p:spPr>
          <a:xfrm>
            <a:off x="4759146" y="1252623"/>
            <a:ext cx="6523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22" y="1578243"/>
            <a:ext cx="7830898" cy="489784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686622" y="1578243"/>
            <a:ext cx="2569925" cy="472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20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 flipV="1">
            <a:off x="683418" y="2199821"/>
            <a:ext cx="7777163" cy="4959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86622" y="1578243"/>
            <a:ext cx="7830898" cy="472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000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비교 데이터</a:t>
            </a:r>
            <a:endParaRPr lang="en-US" altLang="ko-KR" sz="20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 flipV="1">
            <a:off x="683418" y="6198021"/>
            <a:ext cx="7781066" cy="495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22" y="2525634"/>
            <a:ext cx="5160789" cy="3448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5980190" y="3222885"/>
            <a:ext cx="2537330" cy="2777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삼성전자 주가와 환율간의 관계는  종가 상승과 반대로 움직이는 반비례 관계로 파악되기에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en-US" altLang="ko-KR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삼성 전자 주가 예측이 가능하므로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 </a:t>
            </a:r>
            <a:r>
              <a:rPr lang="ko-KR" altLang="en-US" sz="1400" spc="-127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의미있는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지표로 판단 </a:t>
            </a:r>
            <a:endParaRPr lang="en-US" altLang="ko-KR" sz="1400" spc="-127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endParaRPr lang="en-US" altLang="ko-KR" sz="14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b="1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판정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400" spc="-127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lnSpc>
                <a:spcPts val="1534"/>
              </a:lnSpc>
              <a:spcBef>
                <a:spcPts val="681"/>
              </a:spcBef>
              <a:tabLst>
                <a:tab pos="0" algn="l"/>
                <a:tab pos="60873" algn="l"/>
              </a:tabLst>
            </a:pPr>
            <a:r>
              <a:rPr lang="en-US" altLang="ko-KR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75B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환율 정보 예측 지표 </a:t>
            </a:r>
            <a:endParaRPr lang="en-US" altLang="ko-KR" sz="1400" spc="-127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75B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lnSpc>
                <a:spcPts val="1534"/>
              </a:lnSpc>
              <a:spcBef>
                <a:spcPts val="681"/>
              </a:spcBef>
              <a:tabLst>
                <a:tab pos="0" algn="l"/>
                <a:tab pos="60873" algn="l"/>
              </a:tabLst>
            </a:pPr>
            <a:r>
              <a:rPr lang="en-US" altLang="ko-KR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75B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75B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75B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선정 적합</a:t>
            </a:r>
            <a:endParaRPr lang="en-US" altLang="ko-KR" sz="1400" spc="-127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75B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980190" y="2525634"/>
            <a:ext cx="2537330" cy="565983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삼성전자 주가와 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smtClean="0"/>
              <a:t>환율간의 관계 분석</a:t>
            </a:r>
            <a:endParaRPr lang="ko-KR" altLang="en-US" sz="1400" b="1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187" y="4970882"/>
            <a:ext cx="668445" cy="686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690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888</TotalTime>
  <Words>1560</Words>
  <Application>Microsoft Office PowerPoint</Application>
  <PresentationFormat>화면 슬라이드 쇼(4:3)</PresentationFormat>
  <Paragraphs>419</Paragraphs>
  <Slides>27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42" baseType="lpstr">
      <vt:lpstr>굴림</vt:lpstr>
      <vt:lpstr>Arial</vt:lpstr>
      <vt:lpstr>Calibri</vt:lpstr>
      <vt:lpstr>맑은 고딕</vt:lpstr>
      <vt:lpstr>BareunDotumOTFPro 3</vt:lpstr>
      <vt:lpstr>Wingdings</vt:lpstr>
      <vt:lpstr>나눔바른고딕</vt:lpstr>
      <vt:lpstr>Calibri Light</vt:lpstr>
      <vt:lpstr>Yoon 윤고딕 520_TT</vt:lpstr>
      <vt:lpstr>HY견고딕</vt:lpstr>
      <vt:lpstr>HY동녘B</vt:lpstr>
      <vt:lpstr>가는각진제목체</vt:lpstr>
      <vt:lpstr>HY나무M</vt:lpstr>
      <vt:lpstr>HY헤드라인M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AY</dc:creator>
  <cp:lastModifiedBy>user</cp:lastModifiedBy>
  <cp:revision>137</cp:revision>
  <dcterms:created xsi:type="dcterms:W3CDTF">2016-06-20T00:21:39Z</dcterms:created>
  <dcterms:modified xsi:type="dcterms:W3CDTF">2021-01-27T15:41:05Z</dcterms:modified>
</cp:coreProperties>
</file>