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1"/>
  </p:notesMasterIdLst>
  <p:sldIdLst>
    <p:sldId id="274" r:id="rId2"/>
    <p:sldId id="275" r:id="rId3"/>
    <p:sldId id="276" r:id="rId4"/>
    <p:sldId id="284" r:id="rId5"/>
    <p:sldId id="278" r:id="rId6"/>
    <p:sldId id="282" r:id="rId7"/>
    <p:sldId id="287" r:id="rId8"/>
    <p:sldId id="286" r:id="rId9"/>
    <p:sldId id="289" r:id="rId10"/>
    <p:sldId id="291" r:id="rId11"/>
    <p:sldId id="292" r:id="rId12"/>
    <p:sldId id="288" r:id="rId13"/>
    <p:sldId id="290" r:id="rId14"/>
    <p:sldId id="283" r:id="rId15"/>
    <p:sldId id="271" r:id="rId16"/>
    <p:sldId id="281" r:id="rId17"/>
    <p:sldId id="280" r:id="rId18"/>
    <p:sldId id="277" r:id="rId19"/>
    <p:sldId id="264" r:id="rId20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2"/>
    </p:embeddedFont>
    <p:embeddedFont>
      <p:font typeface="HY나무M" panose="02030600000101010101" pitchFamily="18" charset="-127"/>
      <p:regular r:id="rId23"/>
    </p:embeddedFont>
    <p:embeddedFont>
      <p:font typeface="HY동녘B" panose="02030600000101010101" pitchFamily="18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Y헤드라인M" panose="02030600000101010101" pitchFamily="18" charset="-127"/>
      <p:regular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CFCFC"/>
    <a:srgbClr val="B7E3E4"/>
    <a:srgbClr val="0F898F"/>
    <a:srgbClr val="2A47C2"/>
    <a:srgbClr val="B9D631"/>
    <a:srgbClr val="C53E4D"/>
    <a:srgbClr val="79BDDA"/>
    <a:srgbClr val="1A2D4E"/>
    <a:srgbClr val="B0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94615" autoAdjust="0"/>
  </p:normalViewPr>
  <p:slideViewPr>
    <p:cSldViewPr snapToGrid="0">
      <p:cViewPr varScale="1">
        <p:scale>
          <a:sx n="68" d="100"/>
          <a:sy n="68" d="100"/>
        </p:scale>
        <p:origin x="-1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6686-F76A-4CC7-83BF-940E34C5B9C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5AF6F-7FDF-474D-AE52-C66069F05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39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6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1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705590"/>
            <a:ext cx="9144000" cy="604355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74" y="1110910"/>
            <a:ext cx="4087376" cy="471526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49675" y="1237522"/>
            <a:ext cx="5584871" cy="2038390"/>
            <a:chOff x="312211" y="1150965"/>
            <a:chExt cx="5173090" cy="2038390"/>
          </a:xfrm>
        </p:grpSpPr>
        <p:sp>
          <p:nvSpPr>
            <p:cNvPr id="15" name="TextBox 14"/>
            <p:cNvSpPr txBox="1"/>
            <p:nvPr/>
          </p:nvSpPr>
          <p:spPr>
            <a:xfrm>
              <a:off x="312211" y="1150965"/>
              <a:ext cx="51730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BareunDotumOTFPro 3" charset="-127"/>
                </a:rPr>
                <a:t>A.I. Stock</a:t>
              </a:r>
            </a:p>
            <a:p>
              <a:r>
                <a:rPr lang="en-US" altLang="ko-KR" sz="4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BareunDotumOTFPro 3" charset="-127"/>
                </a:rPr>
                <a:t>Trading System</a:t>
              </a:r>
              <a:endPara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17" y="2481469"/>
              <a:ext cx="29298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000" dirty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Investment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Strategy</a:t>
              </a: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   Using Deep Learning</a:t>
              </a:r>
              <a:endParaRPr lang="en-US" altLang="ko-KR" sz="2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BareunDotumOTFPro 3" charset="-127"/>
              </a:endParaRPr>
            </a:p>
          </p:txBody>
        </p:sp>
      </p:grpSp>
      <p:sp>
        <p:nvSpPr>
          <p:cNvPr id="9" name="Rectangle 10"/>
          <p:cNvSpPr/>
          <p:nvPr/>
        </p:nvSpPr>
        <p:spPr>
          <a:xfrm>
            <a:off x="129001" y="922281"/>
            <a:ext cx="4804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『Investing with Quant strategy』</a:t>
            </a:r>
            <a:endParaRPr 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3220" y="192706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Woori FIS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Digital Frontier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AI Team2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 </a:t>
            </a:r>
            <a:r>
              <a:rPr lang="en-US" altLang="ko-KR" sz="1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B &amp; H –Half Report</a:t>
            </a:r>
            <a:endParaRPr 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139815" y="6210267"/>
            <a:ext cx="7789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Jung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jwa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youn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Lim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wansik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Yu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taeyoun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Park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jinyong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Song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taehyun</a:t>
            </a:r>
            <a:endParaRPr lang="en-US" dirty="0">
              <a:solidFill>
                <a:srgbClr val="0F898F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9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2913537" y="346059"/>
              <a:ext cx="3316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상관관계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(3/3)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간 상관관계 분석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10" y="2422426"/>
            <a:ext cx="3608081" cy="361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54018" y="2452407"/>
            <a:ext cx="3335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i="1" dirty="0" smtClean="0"/>
              <a:t>  선정한 지표에 대한 양과 음의 상관관계에 대한 분석진행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085344" y="3136695"/>
            <a:ext cx="3375237" cy="2694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Close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SOXX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SNP500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TrReasury_5Y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SOXL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SOXS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Hang_seng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4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2913537" y="346059"/>
              <a:ext cx="3316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상관관계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(3/3)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간 상관관계 분석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46" y="2342020"/>
            <a:ext cx="3485130" cy="37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0" y="2397125"/>
            <a:ext cx="4356662" cy="325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66302" y="5584149"/>
            <a:ext cx="3918653" cy="366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 상관관계를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Heatmap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분석해봄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2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775409" y="346059"/>
            <a:ext cx="5593199" cy="841288"/>
            <a:chOff x="1775409" y="346059"/>
            <a:chExt cx="5593199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106699" y="346059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ML, DL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(1/2)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75409" y="848793"/>
              <a:ext cx="5593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딥러닝을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학습을 진행하여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예측율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향상 작업 수행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2" y="2051520"/>
            <a:ext cx="5399385" cy="174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428343"/>
            <a:ext cx="7830898" cy="4897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6622" y="1488569"/>
            <a:ext cx="7830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</a:t>
            </a:r>
            <a:endParaRPr lang="en-US" altLang="ko-KR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63" y="1976570"/>
            <a:ext cx="17049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63" y="2354265"/>
            <a:ext cx="2019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63" y="2758558"/>
            <a:ext cx="22764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63" y="3432178"/>
            <a:ext cx="1495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686622" y="4051889"/>
            <a:ext cx="7830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endParaRPr lang="en-US" altLang="ko-KR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12" y="4112373"/>
            <a:ext cx="4047792" cy="221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156616" y="4236555"/>
            <a:ext cx="3277727" cy="15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RMSE = 0.0293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검증된 모델을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딥러닝으로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전환하여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LSTM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 학습 진행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8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775409" y="346059"/>
            <a:ext cx="5593199" cy="841288"/>
            <a:chOff x="1775409" y="346059"/>
            <a:chExt cx="5593199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106699" y="346059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ML, DL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(2/2)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75409" y="848793"/>
              <a:ext cx="5593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딥러닝을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학습을 진행하여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예측율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향상 작업 수행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428343"/>
            <a:ext cx="7830898" cy="4897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6622" y="1488569"/>
            <a:ext cx="7830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en-US" altLang="ko-KR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3" y="2039012"/>
            <a:ext cx="7830898" cy="214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19" y="4297582"/>
            <a:ext cx="2866511" cy="200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6" y="4401821"/>
            <a:ext cx="37623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4297582"/>
            <a:ext cx="495103" cy="200729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86622" y="4401822"/>
            <a:ext cx="461665" cy="1905816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evaluate</a:t>
            </a:r>
            <a:endParaRPr lang="en-US" altLang="ko-KR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14" y="4297582"/>
            <a:ext cx="495103" cy="200729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205614" y="4401822"/>
            <a:ext cx="461665" cy="1905816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Rmse</a:t>
            </a:r>
            <a:r>
              <a:rPr lang="en-US" altLang="ko-KR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/Error rate</a:t>
            </a:r>
            <a:endParaRPr lang="en-US" altLang="ko-KR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7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194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Plan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en-US" altLang="ko-KR" sz="19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72125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세부 사항을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19469" y="346059"/>
            <a:ext cx="2105063" cy="841288"/>
            <a:chOff x="3519469" y="346059"/>
            <a:chExt cx="2105063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679256" y="346059"/>
              <a:ext cx="1785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Slide Title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19469" y="848793"/>
              <a:ext cx="2105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 입력하세요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976718" y="2069215"/>
            <a:ext cx="3190564" cy="3173137"/>
            <a:chOff x="2922289" y="1919675"/>
            <a:chExt cx="3190564" cy="317313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289" y="1919675"/>
              <a:ext cx="1540853" cy="154085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919675"/>
              <a:ext cx="1540853" cy="154085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289" y="3551959"/>
              <a:ext cx="1540853" cy="15408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551959"/>
              <a:ext cx="1540853" cy="154085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6276140" y="2269845"/>
            <a:ext cx="2533345" cy="1235848"/>
            <a:chOff x="6276140" y="1954435"/>
            <a:chExt cx="2533345" cy="1235848"/>
          </a:xfrm>
        </p:grpSpPr>
        <p:sp>
          <p:nvSpPr>
            <p:cNvPr id="20" name="직사각형 19"/>
            <p:cNvSpPr/>
            <p:nvPr/>
          </p:nvSpPr>
          <p:spPr>
            <a:xfrm>
              <a:off x="6276140" y="195443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276140" y="2454616"/>
              <a:ext cx="2533345" cy="735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276139" y="3902129"/>
            <a:ext cx="2533345" cy="1235848"/>
            <a:chOff x="6276140" y="1954435"/>
            <a:chExt cx="2533345" cy="1235848"/>
          </a:xfrm>
        </p:grpSpPr>
        <p:sp>
          <p:nvSpPr>
            <p:cNvPr id="24" name="직사각형 23"/>
            <p:cNvSpPr/>
            <p:nvPr/>
          </p:nvSpPr>
          <p:spPr>
            <a:xfrm>
              <a:off x="6276140" y="195443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276140" y="2454616"/>
              <a:ext cx="2533345" cy="735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34515" y="2224465"/>
            <a:ext cx="2533345" cy="2868132"/>
            <a:chOff x="986124" y="2026798"/>
            <a:chExt cx="2533345" cy="2868132"/>
          </a:xfrm>
        </p:grpSpPr>
        <p:sp>
          <p:nvSpPr>
            <p:cNvPr id="27" name="직사각형 26"/>
            <p:cNvSpPr/>
            <p:nvPr/>
          </p:nvSpPr>
          <p:spPr>
            <a:xfrm>
              <a:off x="1853407" y="2026798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86124" y="2526979"/>
              <a:ext cx="2533345" cy="735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53407" y="3659082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86124" y="4159263"/>
              <a:ext cx="2533345" cy="735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48211" y="2614639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32200" y="2614639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3020" y="421121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5976" y="4211216"/>
            <a:ext cx="407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268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266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Upcoming Event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en-US" altLang="ko-KR" sz="19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80429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저희가 진행하고 있는 프로젝트의</a:t>
            </a:r>
            <a:endParaRPr lang="en-US" altLang="ko-KR" sz="1100" spc="-6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진척 및 향후 일정에 대해 알려드립니다</a:t>
            </a: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2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238112" y="346059"/>
            <a:ext cx="2667782" cy="841288"/>
            <a:chOff x="3238112" y="346059"/>
            <a:chExt cx="2667782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238112" y="346059"/>
              <a:ext cx="2667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Upcoming Event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46109" y="848793"/>
              <a:ext cx="1851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진행일정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4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13898"/>
              </p:ext>
            </p:extLst>
          </p:nvPr>
        </p:nvGraphicFramePr>
        <p:xfrm>
          <a:off x="328839" y="2249935"/>
          <a:ext cx="8498678" cy="4121836"/>
        </p:xfrm>
        <a:graphic>
          <a:graphicData uri="http://schemas.openxmlformats.org/drawingml/2006/table">
            <a:tbl>
              <a:tblPr/>
              <a:tblGrid>
                <a:gridCol w="1374896"/>
                <a:gridCol w="323944"/>
                <a:gridCol w="323944"/>
                <a:gridCol w="322451"/>
                <a:gridCol w="323944"/>
                <a:gridCol w="323944"/>
                <a:gridCol w="323944"/>
                <a:gridCol w="323944"/>
                <a:gridCol w="323944"/>
                <a:gridCol w="323944"/>
                <a:gridCol w="323944"/>
                <a:gridCol w="322451"/>
                <a:gridCol w="323944"/>
                <a:gridCol w="323944"/>
                <a:gridCol w="323944"/>
                <a:gridCol w="323944"/>
                <a:gridCol w="323944"/>
                <a:gridCol w="325437"/>
                <a:gridCol w="323944"/>
                <a:gridCol w="322451"/>
                <a:gridCol w="323944"/>
                <a:gridCol w="323944"/>
                <a:gridCol w="323944"/>
              </a:tblGrid>
              <a:tr h="444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M1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M2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M3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M4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620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나눔바른고딕"/>
                        </a:rPr>
                        <a:t>주요 마일스톤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4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나눔바른고딕"/>
                        </a:rPr>
                        <a:t>인공지능개발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나눔바른고딕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788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나눔바른고딕"/>
                        </a:rPr>
                        <a:t>업무개발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 Box 185"/>
          <p:cNvSpPr txBox="1">
            <a:spLocks noChangeArrowheads="1"/>
          </p:cNvSpPr>
          <p:nvPr/>
        </p:nvSpPr>
        <p:spPr bwMode="auto">
          <a:xfrm>
            <a:off x="3715680" y="2852951"/>
            <a:ext cx="927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en-US" altLang="ko-KR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Kick-off</a:t>
            </a:r>
          </a:p>
        </p:txBody>
      </p:sp>
      <p:sp>
        <p:nvSpPr>
          <p:cNvPr id="38" name="Text Box 189"/>
          <p:cNvSpPr txBox="1">
            <a:spLocks noChangeArrowheads="1"/>
          </p:cNvSpPr>
          <p:nvPr/>
        </p:nvSpPr>
        <p:spPr bwMode="auto">
          <a:xfrm>
            <a:off x="5034228" y="2820308"/>
            <a:ext cx="7822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착수 보고</a:t>
            </a:r>
          </a:p>
        </p:txBody>
      </p:sp>
      <p:sp>
        <p:nvSpPr>
          <p:cNvPr id="39" name="Text Box 244"/>
          <p:cNvSpPr txBox="1">
            <a:spLocks noChangeArrowheads="1"/>
          </p:cNvSpPr>
          <p:nvPr/>
        </p:nvSpPr>
        <p:spPr bwMode="auto">
          <a:xfrm>
            <a:off x="7992168" y="2805794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종료보고</a:t>
            </a:r>
          </a:p>
        </p:txBody>
      </p:sp>
      <p:grpSp>
        <p:nvGrpSpPr>
          <p:cNvPr id="40" name="그룹 44"/>
          <p:cNvGrpSpPr>
            <a:grpSpLocks/>
          </p:cNvGrpSpPr>
          <p:nvPr/>
        </p:nvGrpSpPr>
        <p:grpSpPr bwMode="auto">
          <a:xfrm>
            <a:off x="4358863" y="3481243"/>
            <a:ext cx="1181100" cy="142875"/>
            <a:chOff x="2708275" y="3573016"/>
            <a:chExt cx="1182414" cy="144016"/>
          </a:xfrm>
        </p:grpSpPr>
        <p:sp>
          <p:nvSpPr>
            <p:cNvPr id="41" name="AutoShape 196"/>
            <p:cNvSpPr>
              <a:spLocks noChangeArrowheads="1"/>
            </p:cNvSpPr>
            <p:nvPr/>
          </p:nvSpPr>
          <p:spPr bwMode="auto">
            <a:xfrm>
              <a:off x="2708275" y="3573016"/>
              <a:ext cx="108000" cy="12960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42" name="Text Box 197"/>
            <p:cNvSpPr txBox="1">
              <a:spLocks noChangeArrowheads="1"/>
            </p:cNvSpPr>
            <p:nvPr/>
          </p:nvSpPr>
          <p:spPr bwMode="auto">
            <a:xfrm>
              <a:off x="2849289" y="3573016"/>
              <a:ext cx="1041400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l" eaLnBrk="1" hangingPunct="1"/>
              <a:r>
                <a:rPr lang="ko-KR" altLang="en-US" sz="1200" b="0" dirty="0">
                  <a:solidFill>
                    <a:schemeClr val="bg2">
                      <a:lumMod val="25000"/>
                    </a:schemeClr>
                  </a:solidFill>
                  <a:latin typeface="+mn-ea"/>
                  <a:ea typeface="나눔바른고딕"/>
                </a:rPr>
                <a:t>개발환경 구축완료</a:t>
              </a:r>
            </a:p>
          </p:txBody>
        </p:sp>
      </p:grpSp>
      <p:grpSp>
        <p:nvGrpSpPr>
          <p:cNvPr id="47" name="그룹 38"/>
          <p:cNvGrpSpPr>
            <a:grpSpLocks/>
          </p:cNvGrpSpPr>
          <p:nvPr/>
        </p:nvGrpSpPr>
        <p:grpSpPr bwMode="auto">
          <a:xfrm>
            <a:off x="3672100" y="5181592"/>
            <a:ext cx="1226098" cy="986972"/>
            <a:chOff x="1881187" y="4557492"/>
            <a:chExt cx="2071688" cy="986969"/>
          </a:xfrm>
        </p:grpSpPr>
        <p:sp>
          <p:nvSpPr>
            <p:cNvPr id="49" name="AutoShape 211"/>
            <p:cNvSpPr>
              <a:spLocks noChangeArrowheads="1"/>
            </p:cNvSpPr>
            <p:nvPr/>
          </p:nvSpPr>
          <p:spPr bwMode="auto">
            <a:xfrm flipV="1">
              <a:off x="1881188" y="4557492"/>
              <a:ext cx="2071687" cy="32407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분석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설계</a:t>
              </a:r>
            </a:p>
          </p:txBody>
        </p:sp>
        <p:sp>
          <p:nvSpPr>
            <p:cNvPr id="50" name="AutoShape 206"/>
            <p:cNvSpPr>
              <a:spLocks noChangeArrowheads="1"/>
            </p:cNvSpPr>
            <p:nvPr/>
          </p:nvSpPr>
          <p:spPr bwMode="auto">
            <a:xfrm>
              <a:off x="1881187" y="4883149"/>
              <a:ext cx="841580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0" tIns="44075" rIns="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요구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사항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분석</a:t>
              </a:r>
            </a:p>
          </p:txBody>
        </p:sp>
        <p:sp>
          <p:nvSpPr>
            <p:cNvPr id="51" name="AutoShape 206"/>
            <p:cNvSpPr>
              <a:spLocks noChangeArrowheads="1"/>
            </p:cNvSpPr>
            <p:nvPr/>
          </p:nvSpPr>
          <p:spPr bwMode="auto">
            <a:xfrm>
              <a:off x="2722768" y="4883149"/>
              <a:ext cx="1222120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프로그램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설계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52" name="그룹 40"/>
          <p:cNvGrpSpPr>
            <a:grpSpLocks/>
          </p:cNvGrpSpPr>
          <p:nvPr/>
        </p:nvGrpSpPr>
        <p:grpSpPr bwMode="auto">
          <a:xfrm>
            <a:off x="7540043" y="5181592"/>
            <a:ext cx="647354" cy="986974"/>
            <a:chOff x="7400925" y="4557490"/>
            <a:chExt cx="1081088" cy="986974"/>
          </a:xfrm>
        </p:grpSpPr>
        <p:sp>
          <p:nvSpPr>
            <p:cNvPr id="53" name="AutoShape 223"/>
            <p:cNvSpPr>
              <a:spLocks noChangeArrowheads="1"/>
            </p:cNvSpPr>
            <p:nvPr/>
          </p:nvSpPr>
          <p:spPr bwMode="auto">
            <a:xfrm flipV="1">
              <a:off x="7400925" y="4557490"/>
              <a:ext cx="1081088" cy="32566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테스트</a:t>
              </a:r>
            </a:p>
          </p:txBody>
        </p:sp>
        <p:sp>
          <p:nvSpPr>
            <p:cNvPr id="54" name="AutoShape 206"/>
            <p:cNvSpPr>
              <a:spLocks noChangeArrowheads="1"/>
            </p:cNvSpPr>
            <p:nvPr/>
          </p:nvSpPr>
          <p:spPr bwMode="auto">
            <a:xfrm>
              <a:off x="7400925" y="4883149"/>
              <a:ext cx="1074738" cy="66131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0" tIns="44075" rIns="3600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단위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eaLnBrk="1" hangingPunct="1"/>
              <a:r>
                <a:rPr lang="en-US" altLang="ko-KR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/ </a:t>
              </a:r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통합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eaLnBrk="1" hangingPunct="1"/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테스트</a:t>
              </a:r>
            </a:p>
          </p:txBody>
        </p:sp>
      </p:grp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264731" y="1314897"/>
            <a:ext cx="888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 자동 트레이딩 시스템은 분석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및 단위테스트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테스트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주의 일정으로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예측율이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높고 정확한 인공지능 모델 구성에 심혈을 기울이고 있습니다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7" name="그룹 39"/>
          <p:cNvGrpSpPr>
            <a:grpSpLocks/>
          </p:cNvGrpSpPr>
          <p:nvPr/>
        </p:nvGrpSpPr>
        <p:grpSpPr bwMode="auto">
          <a:xfrm>
            <a:off x="4949038" y="5181591"/>
            <a:ext cx="973460" cy="986971"/>
            <a:chOff x="3948881" y="4557582"/>
            <a:chExt cx="3448050" cy="986257"/>
          </a:xfrm>
        </p:grpSpPr>
        <p:sp>
          <p:nvSpPr>
            <p:cNvPr id="58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1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59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트레이딩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eaLnBrk="1" hangingPunct="1"/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prototype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sp>
        <p:nvSpPr>
          <p:cNvPr id="61" name="Text Box 244"/>
          <p:cNvSpPr txBox="1">
            <a:spLocks noChangeArrowheads="1"/>
          </p:cNvSpPr>
          <p:nvPr/>
        </p:nvSpPr>
        <p:spPr bwMode="auto">
          <a:xfrm>
            <a:off x="6659662" y="2801778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중간보고</a:t>
            </a:r>
            <a:endParaRPr lang="ko-KR" altLang="en-US" sz="1200" b="0" dirty="0">
              <a:solidFill>
                <a:schemeClr val="bg2">
                  <a:lumMod val="25000"/>
                </a:schemeClr>
              </a:solidFill>
              <a:latin typeface="+mn-ea"/>
              <a:ea typeface="나눔바른고딕"/>
            </a:endParaRPr>
          </a:p>
        </p:txBody>
      </p:sp>
      <p:grpSp>
        <p:nvGrpSpPr>
          <p:cNvPr id="62" name="그룹 44"/>
          <p:cNvGrpSpPr>
            <a:grpSpLocks/>
          </p:cNvGrpSpPr>
          <p:nvPr/>
        </p:nvGrpSpPr>
        <p:grpSpPr bwMode="auto">
          <a:xfrm>
            <a:off x="3990403" y="3167084"/>
            <a:ext cx="1181100" cy="142875"/>
            <a:chOff x="2708275" y="3573016"/>
            <a:chExt cx="1182414" cy="144016"/>
          </a:xfrm>
        </p:grpSpPr>
        <p:sp>
          <p:nvSpPr>
            <p:cNvPr id="63" name="AutoShape 196"/>
            <p:cNvSpPr>
              <a:spLocks noChangeArrowheads="1"/>
            </p:cNvSpPr>
            <p:nvPr/>
          </p:nvSpPr>
          <p:spPr bwMode="auto">
            <a:xfrm>
              <a:off x="2708275" y="3573016"/>
              <a:ext cx="108000" cy="12960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64" name="Text Box 197"/>
            <p:cNvSpPr txBox="1">
              <a:spLocks noChangeArrowheads="1"/>
            </p:cNvSpPr>
            <p:nvPr/>
          </p:nvSpPr>
          <p:spPr bwMode="auto">
            <a:xfrm>
              <a:off x="2849289" y="3573016"/>
              <a:ext cx="1041400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l" eaLnBrk="1" hangingPunct="1"/>
              <a:r>
                <a:rPr lang="en-US" altLang="ko-KR" sz="1200" b="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ea typeface="나눔바른고딕"/>
                </a:rPr>
                <a:t>GitHub </a:t>
              </a:r>
              <a:r>
                <a:rPr lang="ko-KR" altLang="en-US" sz="1200" b="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ea typeface="나눔바른고딕"/>
                </a:rPr>
                <a:t>구성</a:t>
              </a:r>
              <a:endPara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65" name="그룹 38"/>
          <p:cNvGrpSpPr>
            <a:grpSpLocks/>
          </p:cNvGrpSpPr>
          <p:nvPr/>
        </p:nvGrpSpPr>
        <p:grpSpPr bwMode="auto">
          <a:xfrm>
            <a:off x="3656006" y="3860793"/>
            <a:ext cx="1258102" cy="986974"/>
            <a:chOff x="1881187" y="4557490"/>
            <a:chExt cx="1536821" cy="986971"/>
          </a:xfrm>
        </p:grpSpPr>
        <p:sp>
          <p:nvSpPr>
            <p:cNvPr id="66" name="AutoShape 211"/>
            <p:cNvSpPr>
              <a:spLocks noChangeArrowheads="1"/>
            </p:cNvSpPr>
            <p:nvPr/>
          </p:nvSpPr>
          <p:spPr bwMode="auto">
            <a:xfrm flipV="1">
              <a:off x="1881190" y="4557490"/>
              <a:ext cx="1536818" cy="32407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분석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설계</a:t>
              </a:r>
            </a:p>
          </p:txBody>
        </p:sp>
        <p:sp>
          <p:nvSpPr>
            <p:cNvPr id="90" name="AutoShape 206"/>
            <p:cNvSpPr>
              <a:spLocks noChangeArrowheads="1"/>
            </p:cNvSpPr>
            <p:nvPr/>
          </p:nvSpPr>
          <p:spPr bwMode="auto">
            <a:xfrm>
              <a:off x="1881187" y="4883149"/>
              <a:ext cx="841580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0" tIns="44075" rIns="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요구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사항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분석</a:t>
              </a:r>
            </a:p>
          </p:txBody>
        </p:sp>
        <p:sp>
          <p:nvSpPr>
            <p:cNvPr id="91" name="AutoShape 206"/>
            <p:cNvSpPr>
              <a:spLocks noChangeArrowheads="1"/>
            </p:cNvSpPr>
            <p:nvPr/>
          </p:nvSpPr>
          <p:spPr bwMode="auto">
            <a:xfrm>
              <a:off x="2722768" y="4883149"/>
              <a:ext cx="695238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모델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설계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/</a:t>
              </a:r>
              <a:endParaRPr lang="en-US" altLang="ko-KR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데이터수집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92" name="그룹 39"/>
          <p:cNvGrpSpPr>
            <a:grpSpLocks/>
          </p:cNvGrpSpPr>
          <p:nvPr/>
        </p:nvGrpSpPr>
        <p:grpSpPr bwMode="auto">
          <a:xfrm>
            <a:off x="5661965" y="3860794"/>
            <a:ext cx="1245271" cy="986971"/>
            <a:chOff x="3948881" y="4557582"/>
            <a:chExt cx="3448050" cy="986257"/>
          </a:xfrm>
        </p:grpSpPr>
        <p:sp>
          <p:nvSpPr>
            <p:cNvPr id="93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1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 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94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모델 생성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, </a:t>
              </a: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학습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, </a:t>
              </a:r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평가 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,</a:t>
              </a:r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개선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95" name="그룹 39"/>
          <p:cNvGrpSpPr>
            <a:grpSpLocks/>
          </p:cNvGrpSpPr>
          <p:nvPr/>
        </p:nvGrpSpPr>
        <p:grpSpPr bwMode="auto">
          <a:xfrm>
            <a:off x="6898251" y="5181591"/>
            <a:ext cx="608309" cy="986971"/>
            <a:chOff x="3948881" y="4557582"/>
            <a:chExt cx="3448050" cy="986257"/>
          </a:xfrm>
        </p:grpSpPr>
        <p:sp>
          <p:nvSpPr>
            <p:cNvPr id="96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2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97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인공지능 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연동 구현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98" name="그룹 39"/>
          <p:cNvGrpSpPr>
            <a:grpSpLocks/>
          </p:cNvGrpSpPr>
          <p:nvPr/>
        </p:nvGrpSpPr>
        <p:grpSpPr bwMode="auto">
          <a:xfrm>
            <a:off x="4959996" y="3860794"/>
            <a:ext cx="664536" cy="986971"/>
            <a:chOff x="3948881" y="4557582"/>
            <a:chExt cx="3448050" cy="986257"/>
          </a:xfrm>
        </p:grpSpPr>
        <p:sp>
          <p:nvSpPr>
            <p:cNvPr id="99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선행개발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100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모델 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베이스라인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데이터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선정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101" name="그룹 39"/>
          <p:cNvGrpSpPr>
            <a:grpSpLocks/>
          </p:cNvGrpSpPr>
          <p:nvPr/>
        </p:nvGrpSpPr>
        <p:grpSpPr bwMode="auto">
          <a:xfrm>
            <a:off x="6928903" y="3860794"/>
            <a:ext cx="577657" cy="986971"/>
            <a:chOff x="3948881" y="4557582"/>
            <a:chExt cx="3448050" cy="986257"/>
          </a:xfrm>
        </p:grpSpPr>
        <p:sp>
          <p:nvSpPr>
            <p:cNvPr id="102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2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 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103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추가 기능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구</a:t>
              </a:r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현</a:t>
              </a: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6447079" y="2769120"/>
            <a:ext cx="0" cy="3569993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아래쪽 화살표 104"/>
          <p:cNvSpPr/>
          <p:nvPr/>
        </p:nvSpPr>
        <p:spPr>
          <a:xfrm rot="2896267">
            <a:off x="6414694" y="2542311"/>
            <a:ext cx="124218" cy="19092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42511" y="2421732"/>
            <a:ext cx="52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NOW</a:t>
            </a:r>
            <a:endParaRPr lang="ko-KR" altLang="en-US" sz="1200" b="1" dirty="0">
              <a:solidFill>
                <a:srgbClr val="C0000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5" y="1859444"/>
            <a:ext cx="8519782" cy="32104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0135" y="1845376"/>
            <a:ext cx="1443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일정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" y="654"/>
            <a:ext cx="9137730" cy="6857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81" y="1275033"/>
            <a:ext cx="4087376" cy="4715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2451" y="2804984"/>
            <a:ext cx="5173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6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109586" y="346059"/>
            <a:ext cx="2924840" cy="841288"/>
            <a:chOff x="3109586" y="346059"/>
            <a:chExt cx="2924840" cy="841288"/>
          </a:xfrm>
        </p:grpSpPr>
        <p:sp>
          <p:nvSpPr>
            <p:cNvPr id="29" name="TextBox 28"/>
            <p:cNvSpPr txBox="1"/>
            <p:nvPr/>
          </p:nvSpPr>
          <p:spPr>
            <a:xfrm>
              <a:off x="3109586" y="346059"/>
              <a:ext cx="29248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</a:t>
              </a:r>
              <a:r>
                <a:rPr lang="ko-KR" altLang="en-US" sz="28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일정별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9469" y="848793"/>
              <a:ext cx="2105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 입력하세요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743980" y="2243257"/>
            <a:ext cx="1666062" cy="1533436"/>
            <a:chOff x="611368" y="2003772"/>
            <a:chExt cx="1666062" cy="1533436"/>
          </a:xfrm>
        </p:grpSpPr>
        <p:cxnSp>
          <p:nvCxnSpPr>
            <p:cNvPr id="106" name="직선 연결선 105"/>
            <p:cNvCxnSpPr/>
            <p:nvPr/>
          </p:nvCxnSpPr>
          <p:spPr>
            <a:xfrm>
              <a:off x="1444401" y="2752321"/>
              <a:ext cx="2" cy="784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969432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2008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25" y="2003772"/>
              <a:ext cx="1068351" cy="1068350"/>
            </a:xfrm>
            <a:prstGeom prst="rect">
              <a:avLst/>
            </a:prstGeom>
          </p:spPr>
        </p:pic>
        <p:sp>
          <p:nvSpPr>
            <p:cNvPr id="109" name="직사각형 108"/>
            <p:cNvSpPr/>
            <p:nvPr/>
          </p:nvSpPr>
          <p:spPr>
            <a:xfrm>
              <a:off x="611368" y="2426016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endPara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 rot="10800000">
            <a:off x="5357119" y="3819836"/>
            <a:ext cx="1666062" cy="1533436"/>
            <a:chOff x="623091" y="2003772"/>
            <a:chExt cx="1666062" cy="1533436"/>
          </a:xfrm>
        </p:grpSpPr>
        <p:cxnSp>
          <p:nvCxnSpPr>
            <p:cNvPr id="134" name="직선 연결선 133"/>
            <p:cNvCxnSpPr/>
            <p:nvPr/>
          </p:nvCxnSpPr>
          <p:spPr>
            <a:xfrm>
              <a:off x="1444401" y="2752321"/>
              <a:ext cx="2" cy="784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/>
            <p:cNvSpPr/>
            <p:nvPr/>
          </p:nvSpPr>
          <p:spPr>
            <a:xfrm>
              <a:off x="969432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2008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25" y="2003772"/>
              <a:ext cx="1068351" cy="1068350"/>
            </a:xfrm>
            <a:prstGeom prst="rect">
              <a:avLst/>
            </a:prstGeom>
          </p:spPr>
        </p:pic>
        <p:sp>
          <p:nvSpPr>
            <p:cNvPr id="137" name="직사각형 136"/>
            <p:cNvSpPr/>
            <p:nvPr/>
          </p:nvSpPr>
          <p:spPr>
            <a:xfrm rot="10800000">
              <a:off x="623091" y="236740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endPara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8" name="그림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04282" y="4760289"/>
            <a:ext cx="1348290" cy="705259"/>
          </a:xfrm>
          <a:prstGeom prst="rect">
            <a:avLst/>
          </a:prstGeom>
        </p:spPr>
      </p:pic>
      <p:grpSp>
        <p:nvGrpSpPr>
          <p:cNvPr id="123" name="그룹 122"/>
          <p:cNvGrpSpPr/>
          <p:nvPr/>
        </p:nvGrpSpPr>
        <p:grpSpPr>
          <a:xfrm rot="10800000">
            <a:off x="2156494" y="3819836"/>
            <a:ext cx="1666062" cy="1533436"/>
            <a:chOff x="623091" y="2003772"/>
            <a:chExt cx="1666062" cy="1533436"/>
          </a:xfrm>
        </p:grpSpPr>
        <p:cxnSp>
          <p:nvCxnSpPr>
            <p:cNvPr id="124" name="직선 연결선 123"/>
            <p:cNvCxnSpPr/>
            <p:nvPr/>
          </p:nvCxnSpPr>
          <p:spPr>
            <a:xfrm>
              <a:off x="1444401" y="2752321"/>
              <a:ext cx="2" cy="784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>
            <a:xfrm>
              <a:off x="969432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2008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25" y="2003772"/>
              <a:ext cx="1068351" cy="1068350"/>
            </a:xfrm>
            <a:prstGeom prst="rect">
              <a:avLst/>
            </a:prstGeom>
          </p:spPr>
        </p:pic>
        <p:sp>
          <p:nvSpPr>
            <p:cNvPr id="127" name="직사각형 126"/>
            <p:cNvSpPr/>
            <p:nvPr/>
          </p:nvSpPr>
          <p:spPr>
            <a:xfrm rot="10800000">
              <a:off x="623091" y="236740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endPara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03657" y="4760289"/>
            <a:ext cx="1348290" cy="705259"/>
          </a:xfrm>
          <a:prstGeom prst="rect">
            <a:avLst/>
          </a:prstGeom>
        </p:spPr>
      </p:pic>
      <p:grpSp>
        <p:nvGrpSpPr>
          <p:cNvPr id="113" name="그룹 112"/>
          <p:cNvGrpSpPr/>
          <p:nvPr/>
        </p:nvGrpSpPr>
        <p:grpSpPr>
          <a:xfrm>
            <a:off x="6876590" y="2243257"/>
            <a:ext cx="1666062" cy="1533436"/>
            <a:chOff x="611368" y="2003772"/>
            <a:chExt cx="1666062" cy="1533436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1444401" y="2752321"/>
              <a:ext cx="2" cy="784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/>
            <p:cNvSpPr/>
            <p:nvPr/>
          </p:nvSpPr>
          <p:spPr>
            <a:xfrm>
              <a:off x="969432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2008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25" y="2003772"/>
              <a:ext cx="1068351" cy="1068350"/>
            </a:xfrm>
            <a:prstGeom prst="rect">
              <a:avLst/>
            </a:prstGeom>
          </p:spPr>
        </p:pic>
        <p:sp>
          <p:nvSpPr>
            <p:cNvPr id="117" name="직사각형 116"/>
            <p:cNvSpPr/>
            <p:nvPr/>
          </p:nvSpPr>
          <p:spPr>
            <a:xfrm>
              <a:off x="611368" y="2426016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endPara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442949" y="4101440"/>
            <a:ext cx="2533345" cy="831758"/>
            <a:chOff x="177727" y="3861955"/>
            <a:chExt cx="2533345" cy="831758"/>
          </a:xfrm>
        </p:grpSpPr>
        <p:sp>
          <p:nvSpPr>
            <p:cNvPr id="119" name="직사각형 118"/>
            <p:cNvSpPr/>
            <p:nvPr/>
          </p:nvSpPr>
          <p:spPr>
            <a:xfrm>
              <a:off x="611368" y="38619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5</a:t>
              </a: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7727" y="4384626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368" y="2243257"/>
            <a:ext cx="1666062" cy="1533436"/>
            <a:chOff x="611368" y="2003772"/>
            <a:chExt cx="1666062" cy="153343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44401" y="2752321"/>
              <a:ext cx="2" cy="784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969432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2008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25" y="2003772"/>
              <a:ext cx="1068351" cy="1068350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611368" y="2426016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endPara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890052" y="3819836"/>
            <a:ext cx="73638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503984" y="3751821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376385" y="3751821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35011" y="3751821"/>
            <a:ext cx="136035" cy="136035"/>
          </a:xfrm>
          <a:prstGeom prst="ellips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626968" y="3751821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7727" y="4101440"/>
            <a:ext cx="2533345" cy="831758"/>
            <a:chOff x="177727" y="3861955"/>
            <a:chExt cx="2533345" cy="831758"/>
          </a:xfrm>
        </p:grpSpPr>
        <p:sp>
          <p:nvSpPr>
            <p:cNvPr id="101" name="직사각형 100"/>
            <p:cNvSpPr/>
            <p:nvPr/>
          </p:nvSpPr>
          <p:spPr>
            <a:xfrm>
              <a:off x="611368" y="38619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study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77727" y="4384626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310339" y="4101440"/>
            <a:ext cx="2533345" cy="831758"/>
            <a:chOff x="177727" y="3861955"/>
            <a:chExt cx="2533345" cy="831758"/>
          </a:xfrm>
        </p:grpSpPr>
        <p:sp>
          <p:nvSpPr>
            <p:cNvPr id="111" name="직사각형 110"/>
            <p:cNvSpPr/>
            <p:nvPr/>
          </p:nvSpPr>
          <p:spPr>
            <a:xfrm>
              <a:off x="611368" y="38619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3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77727" y="4384626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4" y="2114785"/>
            <a:ext cx="1348290" cy="705259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78" y="2114785"/>
            <a:ext cx="1348290" cy="705259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44" y="2114785"/>
            <a:ext cx="1348290" cy="705259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2937875" y="3751821"/>
            <a:ext cx="136035" cy="136035"/>
          </a:xfrm>
          <a:prstGeom prst="ellips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722852" y="2835121"/>
            <a:ext cx="2533345" cy="831758"/>
            <a:chOff x="177727" y="3861955"/>
            <a:chExt cx="2533345" cy="831758"/>
          </a:xfrm>
        </p:grpSpPr>
        <p:sp>
          <p:nvSpPr>
            <p:cNvPr id="131" name="직사각형 130"/>
            <p:cNvSpPr/>
            <p:nvPr/>
          </p:nvSpPr>
          <p:spPr>
            <a:xfrm>
              <a:off x="611368" y="38619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2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77727" y="4384626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928543" y="2838715"/>
            <a:ext cx="2533345" cy="831758"/>
            <a:chOff x="177727" y="3861955"/>
            <a:chExt cx="2533345" cy="831758"/>
          </a:xfrm>
        </p:grpSpPr>
        <p:sp>
          <p:nvSpPr>
            <p:cNvPr id="141" name="직사각형 140"/>
            <p:cNvSpPr/>
            <p:nvPr/>
          </p:nvSpPr>
          <p:spPr>
            <a:xfrm>
              <a:off x="611368" y="38619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4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77727" y="4384626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89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92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09" y="1406518"/>
            <a:ext cx="208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35"/>
          <a:stretch/>
        </p:blipFill>
        <p:spPr>
          <a:xfrm>
            <a:off x="5056624" y="279306"/>
            <a:ext cx="4087376" cy="1912749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26709" y="3059139"/>
            <a:ext cx="8255957" cy="2519733"/>
            <a:chOff x="511356" y="2796178"/>
            <a:chExt cx="8255957" cy="2519733"/>
          </a:xfrm>
        </p:grpSpPr>
        <p:grpSp>
          <p:nvGrpSpPr>
            <p:cNvPr id="36" name="그룹 35"/>
            <p:cNvGrpSpPr/>
            <p:nvPr/>
          </p:nvGrpSpPr>
          <p:grpSpPr>
            <a:xfrm>
              <a:off x="511356" y="2796178"/>
              <a:ext cx="1913045" cy="1909310"/>
              <a:chOff x="704895" y="2796178"/>
              <a:chExt cx="1913045" cy="1909310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704895" y="2796178"/>
                <a:ext cx="1902489" cy="1909310"/>
                <a:chOff x="704895" y="2796178"/>
                <a:chExt cx="1902489" cy="1909310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29947" y="3335882"/>
                  <a:ext cx="1877437" cy="1369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Project Outline</a:t>
                  </a:r>
                  <a:endPara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프로젝트 소개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구축 </a:t>
                  </a:r>
                  <a:r>
                    <a:rPr lang="ko-KR" altLang="en-US" sz="1400" spc="-60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컨셉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소개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최종 목표 소개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35" name="직선 연결선 34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4691858" y="2796178"/>
              <a:ext cx="2213087" cy="2278642"/>
              <a:chOff x="704895" y="2796178"/>
              <a:chExt cx="2213087" cy="2278642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704895" y="2796178"/>
                <a:ext cx="2213087" cy="2278642"/>
                <a:chOff x="704895" y="2796178"/>
                <a:chExt cx="2213087" cy="2278642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9947" y="3335882"/>
                  <a:ext cx="2188035" cy="1738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Future Plan</a:t>
                  </a:r>
                </a:p>
                <a:p>
                  <a:endPara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세부 사항을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입력하세요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2.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세부 사항을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입력하세요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39" name="직선 연결선 38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601607" y="2796178"/>
              <a:ext cx="2255150" cy="2519733"/>
              <a:chOff x="704895" y="2796178"/>
              <a:chExt cx="2255150" cy="2519733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704895" y="2796178"/>
                <a:ext cx="2255150" cy="2519733"/>
                <a:chOff x="704895" y="2796178"/>
                <a:chExt cx="2255150" cy="2519733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29947" y="3335882"/>
                  <a:ext cx="2230098" cy="19800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Achievements</a:t>
                  </a:r>
                </a:p>
                <a:p>
                  <a:endParaRPr lang="en-US" altLang="ko-KR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데이터 수집 내역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  <a:endParaRPr lang="en-US" altLang="ko-KR" sz="1400" spc="-6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 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EDA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를 통한 데이터 선정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3. 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ML, DL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을 통한 학습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예측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6782109" y="2796178"/>
              <a:ext cx="1985204" cy="2278642"/>
              <a:chOff x="704895" y="2796178"/>
              <a:chExt cx="1985204" cy="2278642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704895" y="2796178"/>
                <a:ext cx="1985204" cy="2278642"/>
                <a:chOff x="704895" y="2796178"/>
                <a:chExt cx="1985204" cy="2278642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29947" y="3335882"/>
                  <a:ext cx="1960152" cy="1738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Upcoming Event</a:t>
                  </a:r>
                  <a:endPara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프로젝트 </a:t>
                  </a:r>
                  <a:r>
                    <a:rPr lang="ko-KR" altLang="en-US" sz="1400" spc="-60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마일스톤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향후 일정안내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49" name="직선 연결선 48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73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24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Outline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427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개요에 대해 설명해드립니다</a:t>
            </a: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9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115520" y="346059"/>
            <a:ext cx="2912978" cy="841288"/>
            <a:chOff x="3115520" y="346059"/>
            <a:chExt cx="2912978" cy="841288"/>
          </a:xfrm>
        </p:grpSpPr>
        <p:sp>
          <p:nvSpPr>
            <p:cNvPr id="29" name="TextBox 28"/>
            <p:cNvSpPr txBox="1"/>
            <p:nvPr/>
          </p:nvSpPr>
          <p:spPr>
            <a:xfrm>
              <a:off x="3344199" y="346059"/>
              <a:ext cx="2455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Project Outline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5520" y="848793"/>
              <a:ext cx="2912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우리의 프로젝트를 소개합니다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03900" y="6240967"/>
            <a:ext cx="8175963" cy="380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“</a:t>
            </a:r>
            <a:r>
              <a:rPr lang="ko-KR" altLang="en-US" sz="1600" b="1" dirty="0" smtClean="0"/>
              <a:t>금융지식을 학습한 인공지능 증권 </a:t>
            </a:r>
            <a:r>
              <a:rPr lang="ko-KR" altLang="en-US" sz="1600" b="1" dirty="0" err="1" smtClean="0"/>
              <a:t>트레이딩</a:t>
            </a:r>
            <a:r>
              <a:rPr lang="ko-KR" altLang="en-US" sz="1600" b="1" dirty="0" smtClean="0"/>
              <a:t> 시스템 구축</a:t>
            </a:r>
            <a:r>
              <a:rPr lang="en-US" altLang="ko-KR" sz="1600" b="1" dirty="0" smtClean="0"/>
              <a:t>”</a:t>
            </a:r>
            <a:endParaRPr lang="ko-KR" alt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331" y="5198306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MACHINE LEARNING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DEEP LEARNING (CNN/RNN)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ALGORITM</a:t>
            </a:r>
            <a:endParaRPr lang="en-US" sz="1200" dirty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72329" y="4745644"/>
            <a:ext cx="2537330" cy="34691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인공지능 학습</a:t>
            </a:r>
            <a:endParaRPr lang="ko-KR" altLang="en-US" sz="14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93677" y="4745644"/>
            <a:ext cx="2537330" cy="34691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주식 투자 지</a:t>
            </a:r>
            <a:r>
              <a:rPr lang="ko-KR" altLang="en-US" sz="1400" b="1" dirty="0"/>
              <a:t>표</a:t>
            </a:r>
            <a:r>
              <a:rPr lang="ko-KR" altLang="en-US" sz="1400" b="1" dirty="0" smtClean="0"/>
              <a:t> 학습</a:t>
            </a:r>
            <a:endParaRPr lang="ko-KR" altLang="en-US" sz="14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062725" y="4745644"/>
            <a:ext cx="2537330" cy="34691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예측 모델  대회 활용</a:t>
            </a:r>
            <a:endParaRPr lang="ko-KR" altLang="en-US" sz="1400" b="1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3207962" y="4745644"/>
            <a:ext cx="0" cy="109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938568" y="4745644"/>
            <a:ext cx="0" cy="109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02938" y="5198306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QUANT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</a:t>
            </a:r>
            <a:r>
              <a:rPr lang="en-US" altLang="ko-KR" sz="1200" dirty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  <a:sym typeface="Wingdings" panose="05000000000000000000" pitchFamily="2" charset="2"/>
              </a:rPr>
              <a:t>Bollinger band</a:t>
            </a:r>
            <a:endParaRPr lang="en-US" sz="1200" dirty="0" smtClean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</a:t>
            </a:r>
            <a:r>
              <a:rPr lang="en-US" altLang="ko-KR" sz="1200" dirty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Dual Momentum</a:t>
            </a:r>
            <a:endParaRPr lang="en-US" sz="1200" dirty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3830" y="5198306"/>
            <a:ext cx="17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KAGGLE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DACON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BIGDATA-FINANCE</a:t>
            </a:r>
            <a:endParaRPr lang="en-US" sz="1200" dirty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</p:txBody>
      </p:sp>
      <p:pic>
        <p:nvPicPr>
          <p:cNvPr id="8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86908" y="4032113"/>
            <a:ext cx="236415" cy="4018598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5192532" y="3463026"/>
            <a:ext cx="3407523" cy="951127"/>
            <a:chOff x="5079437" y="1583581"/>
            <a:chExt cx="2533346" cy="589289"/>
          </a:xfrm>
        </p:grpSpPr>
        <p:sp>
          <p:nvSpPr>
            <p:cNvPr id="83" name="직사각형 82"/>
            <p:cNvSpPr/>
            <p:nvPr/>
          </p:nvSpPr>
          <p:spPr>
            <a:xfrm>
              <a:off x="5079437" y="1583581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인공지능 증권 </a:t>
              </a: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트레이딩</a:t>
              </a: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시스템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투자의 예측</a:t>
              </a: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</a:t>
              </a: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거래까지 한번에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트레이딩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소요 시간 단축 및 활용의 극대화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81" y="3596885"/>
            <a:ext cx="256224" cy="256223"/>
          </a:xfrm>
          <a:prstGeom prst="rect">
            <a:avLst/>
          </a:prstGeom>
          <a:noFill/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87" y="2547394"/>
            <a:ext cx="256224" cy="256223"/>
          </a:xfrm>
          <a:prstGeom prst="rect">
            <a:avLst/>
          </a:prstGeom>
          <a:noFill/>
        </p:spPr>
      </p:pic>
      <p:grpSp>
        <p:nvGrpSpPr>
          <p:cNvPr id="88" name="그룹 87"/>
          <p:cNvGrpSpPr/>
          <p:nvPr/>
        </p:nvGrpSpPr>
        <p:grpSpPr>
          <a:xfrm>
            <a:off x="5199549" y="2407120"/>
            <a:ext cx="3308054" cy="961311"/>
            <a:chOff x="5079437" y="1583581"/>
            <a:chExt cx="2533346" cy="616349"/>
          </a:xfrm>
        </p:grpSpPr>
        <p:sp>
          <p:nvSpPr>
            <p:cNvPr id="89" name="직사각형 88"/>
            <p:cNvSpPr/>
            <p:nvPr/>
          </p:nvSpPr>
          <p:spPr>
            <a:xfrm>
              <a:off x="5079437" y="1583581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금융지식을 학습한 예측 모델 제작 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079438" y="189084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증권 데이터를 학습하여 예측하는 인공지능 모델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주가 예측을 위한 </a:t>
              </a: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 </a:t>
              </a:r>
              <a:r>
                <a:rPr lang="ko-KR" altLang="en-US" sz="1200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딥러닝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모델 생성</a:t>
              </a: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12" y="2308647"/>
            <a:ext cx="3162590" cy="217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모서리가 둥근 직사각형 94"/>
          <p:cNvSpPr/>
          <p:nvPr/>
        </p:nvSpPr>
        <p:spPr>
          <a:xfrm>
            <a:off x="503673" y="1449060"/>
            <a:ext cx="8176189" cy="773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“Time is the capital that is given equally to everyone.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There is victory for those who use this capital well.” -</a:t>
            </a:r>
            <a:r>
              <a:rPr lang="en-US" altLang="ko-KR" sz="14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Abunand</a:t>
            </a:r>
            <a:r>
              <a:rPr lang="en-US" altLang="ko-KR" sz="1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-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타원 78"/>
          <p:cNvSpPr/>
          <p:nvPr/>
        </p:nvSpPr>
        <p:spPr>
          <a:xfrm>
            <a:off x="3449699" y="2897920"/>
            <a:ext cx="2159530" cy="215952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46537" y="2194757"/>
            <a:ext cx="3565855" cy="35658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3222280" y="2670500"/>
            <a:ext cx="2614369" cy="2614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216507" y="346059"/>
            <a:ext cx="2711000" cy="841288"/>
            <a:chOff x="3216507" y="346059"/>
            <a:chExt cx="2711000" cy="841288"/>
          </a:xfrm>
        </p:grpSpPr>
        <p:sp>
          <p:nvSpPr>
            <p:cNvPr id="29" name="TextBox 28"/>
            <p:cNvSpPr txBox="1"/>
            <p:nvPr/>
          </p:nvSpPr>
          <p:spPr>
            <a:xfrm>
              <a:off x="3248819" y="346059"/>
              <a:ext cx="2646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Project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Member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16507" y="848793"/>
              <a:ext cx="2711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멤버를 소개합니다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079438" y="1665642"/>
            <a:ext cx="2533345" cy="589289"/>
            <a:chOff x="5079438" y="1583581"/>
            <a:chExt cx="2533345" cy="589289"/>
          </a:xfrm>
        </p:grpSpPr>
        <p:sp>
          <p:nvSpPr>
            <p:cNvPr id="39" name="직사각형 38"/>
            <p:cNvSpPr/>
            <p:nvPr/>
          </p:nvSpPr>
          <p:spPr>
            <a:xfrm>
              <a:off x="5079438" y="158358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정좌연</a:t>
              </a: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멘토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6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Mentor, Guide</a:t>
              </a:r>
              <a:endParaRPr lang="ko-KR" altLang="en-US" sz="1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699286" y="3013384"/>
            <a:ext cx="2533345" cy="589289"/>
            <a:chOff x="5079438" y="1583581"/>
            <a:chExt cx="2533345" cy="589289"/>
          </a:xfrm>
        </p:grpSpPr>
        <p:sp>
          <p:nvSpPr>
            <p:cNvPr id="59" name="직사각형 58"/>
            <p:cNvSpPr/>
            <p:nvPr/>
          </p:nvSpPr>
          <p:spPr>
            <a:xfrm>
              <a:off x="5079438" y="158358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유태연 대리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6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 </a:t>
              </a:r>
              <a:r>
                <a:rPr lang="en-US" altLang="ko-KR" sz="16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Develop</a:t>
              </a:r>
              <a:endParaRPr lang="ko-KR" altLang="en-US" sz="1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129163" y="4899626"/>
            <a:ext cx="2533345" cy="589289"/>
            <a:chOff x="5079438" y="1583581"/>
            <a:chExt cx="2533345" cy="589289"/>
          </a:xfrm>
        </p:grpSpPr>
        <p:sp>
          <p:nvSpPr>
            <p:cNvPr id="62" name="직사각형 61"/>
            <p:cNvSpPr/>
            <p:nvPr/>
          </p:nvSpPr>
          <p:spPr>
            <a:xfrm>
              <a:off x="5079438" y="158358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박진영 계장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6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 Develop</a:t>
              </a:r>
              <a:endParaRPr lang="ko-KR" altLang="en-US" sz="1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609312" y="3028374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임완식 과장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4931" y="3308576"/>
            <a:ext cx="2170443" cy="294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Manager, Develop</a:t>
            </a:r>
            <a:endParaRPr lang="ko-KR" altLang="en-US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48417" y="4811765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송태현 계장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8040" y="5162245"/>
            <a:ext cx="2533345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Develop</a:t>
            </a:r>
            <a:endParaRPr lang="ko-KR" altLang="en-US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89" y="1660581"/>
            <a:ext cx="1068351" cy="1068350"/>
          </a:xfrm>
          <a:prstGeom prst="rect">
            <a:avLst/>
          </a:prstGeom>
          <a:noFill/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13" y="4628293"/>
            <a:ext cx="1068351" cy="1068350"/>
          </a:xfrm>
          <a:prstGeom prst="rect">
            <a:avLst/>
          </a:prstGeom>
          <a:noFill/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93" y="4631252"/>
            <a:ext cx="1068351" cy="1068350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67" y="2841266"/>
            <a:ext cx="1068351" cy="1068350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57" y="2856256"/>
            <a:ext cx="1068351" cy="1068350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69" y="4861954"/>
            <a:ext cx="587704" cy="638079"/>
          </a:xfrm>
          <a:prstGeom prst="rect">
            <a:avLst/>
          </a:prstGeom>
          <a:noFill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264" y="3045402"/>
            <a:ext cx="644733" cy="660851"/>
          </a:xfrm>
          <a:prstGeom prst="rect">
            <a:avLst/>
          </a:prstGeom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254" y="4980670"/>
            <a:ext cx="623613" cy="467710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190" y="1840580"/>
            <a:ext cx="689769" cy="599011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7228" y="3167927"/>
            <a:ext cx="737965" cy="473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55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235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Achievements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en-US" altLang="ko-KR" sz="19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606804" cy="65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 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과정을 활용한 데이터 전처리 및 가공</a:t>
            </a: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머신러닝을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주가 학습 및 </a:t>
            </a:r>
            <a:r>
              <a:rPr lang="ko-KR" altLang="en-US" sz="1100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예측율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검증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306005" y="346059"/>
            <a:ext cx="4532010" cy="841288"/>
            <a:chOff x="2306005" y="346059"/>
            <a:chExt cx="4532010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553137" y="346059"/>
              <a:ext cx="2037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수집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06005" y="848793"/>
              <a:ext cx="4532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주식 예측을 위한 기초 데이터 수집</a:t>
              </a:r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방식 </a:t>
              </a:r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크롤링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72762" cy="48978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86622" y="1578243"/>
            <a:ext cx="7872761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740357" y="6422054"/>
            <a:ext cx="7819026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 flipV="1">
            <a:off x="740356" y="2165240"/>
            <a:ext cx="7819027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6085" y="2321491"/>
            <a:ext cx="2391003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S&amp;P500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NASDAQ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MSCI_KR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Russell 2000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MACD,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machist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macdsignal9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 국채 수익률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(5,10,30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WTI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 시세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브렌트유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필라델피아 반도체 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SMH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SOXL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SOXS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76498" y="2321491"/>
            <a:ext cx="2391003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KOSPI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KOSDAQ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DJI (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다우지수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Gold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VIX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M2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통화량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NASDAQCOM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나스닥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종합지수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HSN1F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주택판매지수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COVID19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확진자수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코스피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KOSPI 50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KOSPI 100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코스피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KRX 100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99776" y="2321491"/>
            <a:ext cx="2391003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닛케이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225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선물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Euro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Stoxx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CSI 300 (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중극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항셍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중국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영국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FTSE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독일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DAX 30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프랑스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CAC 40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달러당 원화환율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유로화 환율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엔화 환율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위엔화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환율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오스트레일리아 달러 환율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유로화 엔화 환율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 루블화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비트코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이더리움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9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62825" y="346059"/>
              <a:ext cx="2418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(1/3)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2569925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 flipV="1">
            <a:off x="740357" y="6193330"/>
            <a:ext cx="2462452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740357" y="2161365"/>
            <a:ext cx="2462452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085" y="2321491"/>
            <a:ext cx="2391003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S&amp;P500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NASDAQ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MSCI_KR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Russell 2000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MACD,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machist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macdsignal9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 국채 수익률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(5,10,30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WTI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 시세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브렌트유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필라델피아 반도체 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SMH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SOXL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SOXS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02" y="1582936"/>
            <a:ext cx="1821674" cy="489784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3756102" y="1582936"/>
            <a:ext cx="1821674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 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 flipV="1">
            <a:off x="3794192" y="6198023"/>
            <a:ext cx="1745493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 flipV="1">
            <a:off x="3794192" y="2166058"/>
            <a:ext cx="174549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19517" y="2326184"/>
            <a:ext cx="1694846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Graph EDA 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by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seaborn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그래프 비교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양의 상관관계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음의 상관관계 식별 작성 수행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84" y="1578243"/>
            <a:ext cx="2389436" cy="489784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128084" y="1578243"/>
            <a:ext cx="2389436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최종식별데이터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 flipV="1">
            <a:off x="6178046" y="6193330"/>
            <a:ext cx="2289512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 flipV="1">
            <a:off x="6178046" y="2161365"/>
            <a:ext cx="2289512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11264" y="2321491"/>
            <a:ext cx="2223079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   → 반비례 관계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S&amp;P500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국채 수익률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필라델피아 반도체 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SOXS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줄무늬가 있는 오른쪽 화살표 2"/>
          <p:cNvSpPr/>
          <p:nvPr/>
        </p:nvSpPr>
        <p:spPr>
          <a:xfrm>
            <a:off x="3362825" y="3357797"/>
            <a:ext cx="393277" cy="850909"/>
          </a:xfrm>
          <a:prstGeom prst="striped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줄무늬가 있는 오른쪽 화살표 37"/>
          <p:cNvSpPr/>
          <p:nvPr/>
        </p:nvSpPr>
        <p:spPr>
          <a:xfrm>
            <a:off x="5704490" y="3357797"/>
            <a:ext cx="393277" cy="850909"/>
          </a:xfrm>
          <a:prstGeom prst="striped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62825" y="346059"/>
              <a:ext cx="2418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(2/3)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2" y="2354346"/>
            <a:ext cx="2537353" cy="172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22" y="2406988"/>
            <a:ext cx="2590352" cy="171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04" y="4377223"/>
            <a:ext cx="2550603" cy="172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53" y="4377223"/>
            <a:ext cx="2563853" cy="172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5" y="4358198"/>
            <a:ext cx="2543978" cy="172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81" y="2406988"/>
            <a:ext cx="2550603" cy="172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9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916</Words>
  <Application>Microsoft Office PowerPoint</Application>
  <PresentationFormat>화면 슬라이드 쇼(4:3)</PresentationFormat>
  <Paragraphs>314</Paragraphs>
  <Slides>19</Slides>
  <Notes>16</Notes>
  <HiddenSlides>1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4" baseType="lpstr">
      <vt:lpstr>굴림</vt:lpstr>
      <vt:lpstr>Arial</vt:lpstr>
      <vt:lpstr>HY견고딕</vt:lpstr>
      <vt:lpstr>가는각진제목체</vt:lpstr>
      <vt:lpstr>HY나무M</vt:lpstr>
      <vt:lpstr>HY동녘B</vt:lpstr>
      <vt:lpstr>나눔바른고딕</vt:lpstr>
      <vt:lpstr>Calibri</vt:lpstr>
      <vt:lpstr>HY헤드라인M</vt:lpstr>
      <vt:lpstr>BareunDotumOTFPro 3</vt:lpstr>
      <vt:lpstr>Calibri Light</vt:lpstr>
      <vt:lpstr>맑은 고딕</vt:lpstr>
      <vt:lpstr>Yoon 윤고딕 520_TT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AY</dc:creator>
  <cp:lastModifiedBy>user</cp:lastModifiedBy>
  <cp:revision>105</cp:revision>
  <dcterms:created xsi:type="dcterms:W3CDTF">2016-06-20T00:21:39Z</dcterms:created>
  <dcterms:modified xsi:type="dcterms:W3CDTF">2021-01-27T08:15:53Z</dcterms:modified>
</cp:coreProperties>
</file>