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AC2"/>
    <a:srgbClr val="24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-570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1D7A-7DFD-D144-9844-5A74C7182E5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5769-89CC-964D-A693-4C744F53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1811" y="446926"/>
            <a:ext cx="2776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Research</a:t>
            </a:r>
            <a:endParaRPr lang="en-US" sz="48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179" y="1265113"/>
            <a:ext cx="8428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인공지능을 활용한 </a:t>
            </a:r>
            <a:r>
              <a:rPr lang="ko-KR" altLang="en-US" sz="20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트레이딩</a:t>
            </a:r>
            <a:r>
              <a:rPr lang="ko-KR" altLang="en-US" sz="20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관련 논문 조사 내역</a:t>
            </a:r>
            <a:endParaRPr lang="en-US" sz="20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93864" y="1738517"/>
            <a:ext cx="2457336" cy="42629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논문제목</a:t>
            </a:r>
            <a:endParaRPr lang="ko-KR" altLang="en-US" sz="16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3352819" y="2055655"/>
            <a:ext cx="58056" cy="451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6" y="576674"/>
            <a:ext cx="714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488492" y="1738517"/>
            <a:ext cx="2457336" cy="42629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알고리즘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모델</a:t>
            </a:r>
            <a:endParaRPr lang="ko-KR" altLang="en-US" sz="1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047447" y="2186281"/>
            <a:ext cx="0" cy="438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168570" y="1738517"/>
            <a:ext cx="2457336" cy="42629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활용 데이터</a:t>
            </a:r>
            <a:endParaRPr lang="ko-KR" altLang="en-US" sz="1600" b="1"/>
          </a:p>
        </p:txBody>
      </p:sp>
      <p:cxnSp>
        <p:nvCxnSpPr>
          <p:cNvPr id="35" name="직선 연결선 34"/>
          <p:cNvCxnSpPr/>
          <p:nvPr/>
        </p:nvCxnSpPr>
        <p:spPr>
          <a:xfrm>
            <a:off x="8727525" y="2055655"/>
            <a:ext cx="0" cy="451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853713" y="1738517"/>
            <a:ext cx="2457336" cy="42629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예측 대상</a:t>
            </a:r>
            <a:endParaRPr lang="ko-KR" altLang="en-US" sz="1600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854623" y="3360063"/>
            <a:ext cx="10456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623" y="4185569"/>
            <a:ext cx="10456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54623" y="4873188"/>
            <a:ext cx="10456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8379" y="2244140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/>
              <a:t>데이터 증강을 통한 </a:t>
            </a:r>
            <a:r>
              <a:rPr lang="ko-KR" altLang="en-US" sz="1200" dirty="0" err="1"/>
              <a:t>딥러닝</a:t>
            </a:r>
            <a:r>
              <a:rPr lang="ko-KR" altLang="en-US" sz="1200" dirty="0"/>
              <a:t> 기반 주가 패턴 예측 정확도 향상 방안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8492" y="2215457"/>
            <a:ext cx="245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 err="1"/>
              <a:t>딥러닝</a:t>
            </a:r>
            <a:r>
              <a:rPr lang="ko-KR" altLang="en-US" sz="1200" dirty="0"/>
              <a:t> 기법 중 </a:t>
            </a:r>
            <a:r>
              <a:rPr lang="ko-KR" altLang="en-US" sz="1200" dirty="0" err="1"/>
              <a:t>컴볼루셔널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뉴럴</a:t>
            </a:r>
            <a:r>
              <a:rPr lang="ko-KR" altLang="en-US" sz="1200" dirty="0"/>
              <a:t> 네트워크</a:t>
            </a:r>
            <a:r>
              <a:rPr lang="en-US" altLang="ko-KR" sz="1200" dirty="0"/>
              <a:t>(CNN</a:t>
            </a:r>
            <a:r>
              <a:rPr lang="en-US" altLang="ko-KR" sz="1200" dirty="0" smtClean="0"/>
              <a:t>) ,</a:t>
            </a:r>
            <a:r>
              <a:rPr lang="ko-KR" altLang="en-US" sz="1200" dirty="0" smtClean="0"/>
              <a:t>데이터 </a:t>
            </a:r>
            <a:r>
              <a:rPr lang="ko-KR" altLang="en-US" sz="1200" dirty="0"/>
              <a:t>증강 방안으로는 차트를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변경하는 방안과 </a:t>
            </a:r>
            <a:r>
              <a:rPr lang="ko-KR" altLang="en-US" sz="1200" dirty="0" err="1"/>
              <a:t>가우시안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노이즈</a:t>
            </a:r>
            <a:r>
              <a:rPr lang="ko-KR" altLang="en-US" sz="1200" dirty="0"/>
              <a:t> 적용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2569" y="2202394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/>
              <a:t>주식 데이터를 </a:t>
            </a:r>
            <a:r>
              <a:rPr lang="ko-KR" altLang="en-US" sz="1200" dirty="0" err="1"/>
              <a:t>캔들스틱</a:t>
            </a:r>
            <a:r>
              <a:rPr lang="ko-KR" altLang="en-US" sz="1200" dirty="0"/>
              <a:t> 차트 </a:t>
            </a:r>
            <a:endParaRPr lang="en-US" altLang="ko-KR" sz="1200" dirty="0" smtClean="0"/>
          </a:p>
          <a:p>
            <a:pPr latinLnBrk="1"/>
            <a:r>
              <a:rPr lang="ko-KR" altLang="en-US" sz="1200" dirty="0" smtClean="0"/>
              <a:t>이미지로 </a:t>
            </a:r>
            <a:r>
              <a:rPr lang="ko-KR" altLang="en-US" sz="1200" dirty="0"/>
              <a:t>만들어 특징 추출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53713" y="2215457"/>
            <a:ext cx="245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1200" dirty="0" smtClean="0"/>
              <a:t>당일 주가 데이터로 생성한  </a:t>
            </a:r>
            <a:r>
              <a:rPr lang="ko-KR" altLang="en-US" sz="1200" dirty="0" err="1" smtClean="0"/>
              <a:t>캔들스틱</a:t>
            </a:r>
            <a:r>
              <a:rPr lang="ko-KR" altLang="en-US" sz="1200" dirty="0" smtClean="0"/>
              <a:t> 이미지로 당일 주가 패턴 예측</a:t>
            </a:r>
            <a:endParaRPr lang="en-US" altLang="ko-KR" sz="1200" dirty="0" smtClean="0"/>
          </a:p>
          <a:p>
            <a:pPr marL="228600" indent="-228600" latinLnBrk="1">
              <a:buAutoNum type="arabicPeriod"/>
            </a:pPr>
            <a:r>
              <a:rPr lang="ko-KR" altLang="en-US" sz="1200" dirty="0" smtClean="0"/>
              <a:t>전일 주가 데이터로 생성한 캔들 </a:t>
            </a:r>
            <a:r>
              <a:rPr lang="ko-KR" altLang="en-US" sz="1200" dirty="0" err="1" smtClean="0"/>
              <a:t>스틱</a:t>
            </a:r>
            <a:r>
              <a:rPr lang="ko-KR" altLang="en-US" sz="1200" dirty="0" smtClean="0"/>
              <a:t> 이미지로 다음날 주가 상승 여부 예측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8379" y="3386420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err="1"/>
              <a:t>XGBoost</a:t>
            </a:r>
            <a:r>
              <a:rPr lang="ko-KR" altLang="en-US" sz="1200" dirty="0"/>
              <a:t>를 활용한 </a:t>
            </a:r>
            <a:r>
              <a:rPr lang="ko-KR" altLang="en-US" sz="1200" dirty="0" err="1"/>
              <a:t>리스크패리티</a:t>
            </a:r>
            <a:r>
              <a:rPr lang="ko-KR" altLang="en-US" sz="1200" dirty="0"/>
              <a:t> 자산배분 모형에 관한 연구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88492" y="3402730"/>
            <a:ext cx="24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err="1" smtClean="0"/>
              <a:t>XGBoost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CART </a:t>
            </a:r>
            <a:r>
              <a:rPr lang="ko-KR" altLang="en-US" sz="1200" dirty="0" smtClean="0"/>
              <a:t>방식 트리 사용</a:t>
            </a:r>
            <a:r>
              <a:rPr lang="en-US" altLang="ko-KR" sz="1200" dirty="0" smtClean="0"/>
              <a:t> (Classification And Regression Tress) </a:t>
            </a:r>
            <a:r>
              <a:rPr lang="ko-KR" altLang="en-US" sz="1200" dirty="0" smtClean="0"/>
              <a:t>모형 사용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92569" y="3402730"/>
            <a:ext cx="24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/>
              <a:t>2003</a:t>
            </a:r>
            <a:r>
              <a:rPr lang="ko-KR" altLang="en-US" sz="1200" dirty="0"/>
              <a:t>년부터 </a:t>
            </a:r>
            <a:r>
              <a:rPr lang="en-US" altLang="ko-KR" sz="1200" dirty="0"/>
              <a:t>2019</a:t>
            </a:r>
            <a:r>
              <a:rPr lang="ko-KR" altLang="en-US" sz="1200" dirty="0"/>
              <a:t>년까지 한국 주식시장의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업종 지수 </a:t>
            </a:r>
            <a:r>
              <a:rPr lang="ko-KR" altLang="en-US" sz="1200" dirty="0" smtClean="0"/>
              <a:t>데이터 </a:t>
            </a:r>
            <a:endParaRPr lang="en-US" altLang="ko-KR" sz="1200" dirty="0" smtClean="0"/>
          </a:p>
          <a:p>
            <a:pPr latinLnBrk="1"/>
            <a:r>
              <a:rPr lang="ko-KR" altLang="en-US" sz="1200" dirty="0" smtClean="0"/>
              <a:t>활용</a:t>
            </a:r>
            <a:endParaRPr lang="en-US" altLang="ko-KR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853713" y="3402730"/>
            <a:ext cx="245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 smtClean="0"/>
              <a:t>실투자 </a:t>
            </a:r>
            <a:r>
              <a:rPr lang="ko-KR" altLang="en-US" sz="1200" dirty="0"/>
              <a:t>기간의 변동성을 </a:t>
            </a:r>
            <a:r>
              <a:rPr lang="ko-KR" altLang="en-US" sz="1200" dirty="0" smtClean="0"/>
              <a:t>예측하여</a:t>
            </a:r>
            <a:endParaRPr lang="en-US" altLang="ko-KR" sz="1200" dirty="0"/>
          </a:p>
          <a:p>
            <a:pPr latinLnBrk="1"/>
            <a:r>
              <a:rPr lang="ko-KR" altLang="en-US" sz="1200" dirty="0"/>
              <a:t>최적화 자산배분 모형의 추정 오차를 줄여 모형의 안정성과 포트폴리오 </a:t>
            </a:r>
            <a:r>
              <a:rPr lang="ko-KR" altLang="en-US" sz="1200" dirty="0" smtClean="0"/>
              <a:t>성과 개선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08379" y="4218730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/>
              <a:t>NARX </a:t>
            </a:r>
            <a:r>
              <a:rPr lang="ko-KR" altLang="en-US" sz="1200" dirty="0"/>
              <a:t>신경망 최적화를 통한 주가 예측 및 영향 요인에 관한 연구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10875" y="4235040"/>
            <a:ext cx="259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ko-KR" altLang="en-US" sz="1200" dirty="0"/>
              <a:t>러닝의 </a:t>
            </a:r>
            <a:r>
              <a:rPr lang="en-US" altLang="ko-KR" sz="1200" dirty="0"/>
              <a:t>Nonlinear </a:t>
            </a:r>
            <a:r>
              <a:rPr lang="en-US" altLang="ko-KR" sz="1200" dirty="0" err="1"/>
              <a:t>AutoRegressive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eXternal</a:t>
            </a:r>
            <a:r>
              <a:rPr lang="en-US" altLang="ko-KR" sz="1200" dirty="0"/>
              <a:t> input (NARX) </a:t>
            </a:r>
            <a:r>
              <a:rPr lang="ko-KR" altLang="en-US" sz="1200" dirty="0"/>
              <a:t>모델 활용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92569" y="4235040"/>
            <a:ext cx="24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1200" dirty="0"/>
              <a:t>KOSDAQ</a:t>
            </a:r>
            <a:r>
              <a:rPr lang="ko-KR" altLang="en-US" sz="1200" dirty="0"/>
              <a:t>을 대상으로 </a:t>
            </a:r>
            <a:r>
              <a:rPr lang="en-US" altLang="ko-KR" sz="1200" dirty="0"/>
              <a:t>1</a:t>
            </a:r>
            <a:r>
              <a:rPr lang="ko-KR" altLang="en-US" sz="1200" dirty="0"/>
              <a:t>년 치 종 가</a:t>
            </a:r>
            <a:r>
              <a:rPr lang="en-US" altLang="ko-KR" sz="1200" dirty="0"/>
              <a:t>, </a:t>
            </a:r>
            <a:r>
              <a:rPr lang="ko-KR" altLang="en-US" sz="1200" dirty="0"/>
              <a:t>외국인 비율</a:t>
            </a:r>
            <a:r>
              <a:rPr lang="en-US" altLang="ko-KR" sz="1200" dirty="0"/>
              <a:t>, </a:t>
            </a:r>
            <a:r>
              <a:rPr lang="ko-KR" altLang="en-US" sz="1200" dirty="0"/>
              <a:t>금리</a:t>
            </a:r>
            <a:r>
              <a:rPr lang="en-US" altLang="ko-KR" sz="1200" dirty="0"/>
              <a:t>, </a:t>
            </a:r>
            <a:r>
              <a:rPr lang="ko-KR" altLang="en-US" sz="1200" dirty="0"/>
              <a:t>환율 데이터를 다양하게 조합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3713" y="4235040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/>
              <a:t>NARX </a:t>
            </a:r>
            <a:r>
              <a:rPr lang="ko-KR" altLang="en-US" sz="1200" dirty="0" smtClean="0"/>
              <a:t>모델을  활용하여 </a:t>
            </a:r>
            <a:r>
              <a:rPr lang="en-US" altLang="ko-KR" sz="1200" dirty="0" smtClean="0"/>
              <a:t>2019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한 달간의 </a:t>
            </a:r>
            <a:r>
              <a:rPr lang="en-US" altLang="ko-KR" sz="1200" dirty="0" smtClean="0"/>
              <a:t>KOSDAQ </a:t>
            </a:r>
            <a:r>
              <a:rPr lang="ko-KR" altLang="en-US" sz="1200" dirty="0" smtClean="0"/>
              <a:t>종가 예측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08379" y="4907176"/>
            <a:ext cx="24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>
                <a:solidFill>
                  <a:schemeClr val="dk1"/>
                </a:solidFill>
              </a:rPr>
              <a:t>인공지능 </a:t>
            </a:r>
            <a:r>
              <a:rPr lang="en-US" altLang="ko-KR" sz="1200" dirty="0">
                <a:solidFill>
                  <a:schemeClr val="dk1"/>
                </a:solidFill>
              </a:rPr>
              <a:t>(AI)</a:t>
            </a:r>
            <a:r>
              <a:rPr lang="ko-KR" altLang="en-US" sz="1200" dirty="0">
                <a:solidFill>
                  <a:schemeClr val="dk1"/>
                </a:solidFill>
              </a:rPr>
              <a:t>을 활용한 공모주 투자여부 </a:t>
            </a:r>
            <a:r>
              <a:rPr lang="ko-KR" altLang="en-US" sz="1200" dirty="0" err="1">
                <a:solidFill>
                  <a:schemeClr val="dk1"/>
                </a:solidFill>
              </a:rPr>
              <a:t>및기준</a:t>
            </a:r>
            <a:r>
              <a:rPr lang="ko-KR" altLang="en-US" sz="1200" dirty="0">
                <a:solidFill>
                  <a:schemeClr val="dk1"/>
                </a:solidFill>
              </a:rPr>
              <a:t> 수익률 달성 여부 예측 모델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10875" y="4923486"/>
            <a:ext cx="259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>
                <a:solidFill>
                  <a:schemeClr val="dk1"/>
                </a:solidFill>
              </a:rPr>
              <a:t>판별분석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의사결정나무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 err="1">
                <a:solidFill>
                  <a:schemeClr val="dk1"/>
                </a:solidFill>
              </a:rPr>
              <a:t>로지스틱</a:t>
            </a:r>
            <a:r>
              <a:rPr lang="ko-KR" altLang="en-US" sz="1200" dirty="0">
                <a:solidFill>
                  <a:schemeClr val="dk1"/>
                </a:solidFill>
              </a:rPr>
              <a:t> 회귀분석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인공신경망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유전자 알고리즘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192569" y="4923486"/>
            <a:ext cx="245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/>
              <a:t>공모주 데이터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53713" y="4923486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200" dirty="0" smtClean="0">
                <a:solidFill>
                  <a:schemeClr val="dk1"/>
                </a:solidFill>
              </a:rPr>
              <a:t>공모주 시초가 예측 및  </a:t>
            </a:r>
            <a:r>
              <a:rPr lang="ko-KR" altLang="en-US" sz="1200" dirty="0">
                <a:solidFill>
                  <a:schemeClr val="dk1"/>
                </a:solidFill>
              </a:rPr>
              <a:t>투자 시의 수익률을 예측</a:t>
            </a:r>
            <a:endParaRPr lang="ko-KR" altLang="en-US" sz="12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4623" y="5569817"/>
            <a:ext cx="10456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8379" y="5594145"/>
            <a:ext cx="245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>
                <a:solidFill>
                  <a:schemeClr val="dk1"/>
                </a:solidFill>
              </a:rPr>
              <a:t>AI</a:t>
            </a:r>
            <a:r>
              <a:rPr lang="ko-KR" altLang="en-US" sz="1200" dirty="0">
                <a:solidFill>
                  <a:schemeClr val="dk1"/>
                </a:solidFill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</a:rPr>
              <a:t>LSTM</a:t>
            </a:r>
            <a:r>
              <a:rPr lang="ko-KR" altLang="en-US" sz="1200" dirty="0">
                <a:solidFill>
                  <a:schemeClr val="dk1"/>
                </a:solidFill>
              </a:rPr>
              <a:t>기법을 이용한 </a:t>
            </a:r>
            <a:r>
              <a:rPr lang="ko-KR" altLang="en-US" sz="1200" dirty="0" err="1">
                <a:solidFill>
                  <a:schemeClr val="dk1"/>
                </a:solidFill>
              </a:rPr>
              <a:t>금융시계열</a:t>
            </a:r>
            <a:r>
              <a:rPr lang="ko-KR" altLang="en-US" sz="1200" dirty="0">
                <a:solidFill>
                  <a:schemeClr val="dk1"/>
                </a:solidFill>
              </a:rPr>
              <a:t> 데이터 변동성 예측방법 연구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0875" y="5610455"/>
            <a:ext cx="259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/>
              <a:t>LSTM : </a:t>
            </a:r>
            <a:r>
              <a:rPr lang="ko-KR" altLang="en-US" sz="1200" dirty="0" err="1" smtClean="0"/>
              <a:t>입력게이트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망각 </a:t>
            </a:r>
            <a:r>
              <a:rPr lang="ko-KR" altLang="en-US" sz="1200" dirty="0" err="1" smtClean="0"/>
              <a:t>게이트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 </a:t>
            </a:r>
            <a:r>
              <a:rPr lang="ko-KR" altLang="en-US" sz="1200" dirty="0" err="1" smtClean="0"/>
              <a:t>게이트를</a:t>
            </a:r>
            <a:r>
              <a:rPr lang="ko-KR" altLang="en-US" sz="1200" dirty="0" smtClean="0"/>
              <a:t> 사용한 셀 모델</a:t>
            </a:r>
            <a:endParaRPr lang="en-US" altLang="ko-KR" sz="1200" dirty="0"/>
          </a:p>
          <a:p>
            <a:pPr latinLnBrk="1"/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순환신경망보다 시퀀스가 긴 </a:t>
            </a:r>
            <a:r>
              <a:rPr lang="ko-KR" altLang="en-US" sz="1200" dirty="0" err="1" smtClean="0"/>
              <a:t>시계열에</a:t>
            </a:r>
            <a:r>
              <a:rPr lang="ko-KR" altLang="en-US" sz="1200" dirty="0" smtClean="0"/>
              <a:t> 적합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2569" y="5610455"/>
            <a:ext cx="245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>
                <a:solidFill>
                  <a:schemeClr val="dk1"/>
                </a:solidFill>
              </a:rPr>
              <a:t>KOSPI, SP&amp;P500, NIKKEI </a:t>
            </a:r>
            <a:r>
              <a:rPr lang="ko-KR" altLang="en-US" sz="1200" dirty="0" smtClean="0">
                <a:solidFill>
                  <a:schemeClr val="dk1"/>
                </a:solidFill>
              </a:rPr>
              <a:t>등 </a:t>
            </a:r>
            <a:r>
              <a:rPr lang="en-US" altLang="ko-KR" sz="1200" dirty="0" smtClean="0">
                <a:solidFill>
                  <a:schemeClr val="dk1"/>
                </a:solidFill>
              </a:rPr>
              <a:t>7</a:t>
            </a:r>
            <a:r>
              <a:rPr lang="ko-KR" altLang="en-US" sz="1200" dirty="0" smtClean="0">
                <a:solidFill>
                  <a:schemeClr val="dk1"/>
                </a:solidFill>
              </a:rPr>
              <a:t>개의 종목 종가의 </a:t>
            </a:r>
            <a:r>
              <a:rPr lang="en-US" altLang="ko-KR" sz="1200" dirty="0" smtClean="0">
                <a:solidFill>
                  <a:schemeClr val="dk1"/>
                </a:solidFill>
              </a:rPr>
              <a:t>30</a:t>
            </a:r>
            <a:r>
              <a:rPr lang="ko-KR" altLang="en-US" sz="1200" dirty="0" smtClean="0">
                <a:solidFill>
                  <a:schemeClr val="dk1"/>
                </a:solidFill>
              </a:rPr>
              <a:t>일 이동평균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모멘텀</a:t>
            </a:r>
            <a:r>
              <a:rPr lang="ko-KR" altLang="en-US" sz="1200" dirty="0" smtClean="0">
                <a:solidFill>
                  <a:schemeClr val="dk1"/>
                </a:solidFill>
              </a:rPr>
              <a:t> 등</a:t>
            </a:r>
            <a:r>
              <a:rPr lang="en-US" altLang="ko-KR" sz="1200" dirty="0" smtClean="0">
                <a:solidFill>
                  <a:schemeClr val="dk1"/>
                </a:solidFill>
              </a:rPr>
              <a:t>(2003</a:t>
            </a:r>
            <a:r>
              <a:rPr lang="ko-KR" altLang="en-US" sz="1200" dirty="0">
                <a:solidFill>
                  <a:schemeClr val="dk1"/>
                </a:solidFill>
              </a:rPr>
              <a:t>년 </a:t>
            </a:r>
            <a:r>
              <a:rPr lang="en-US" altLang="ko-KR" sz="1200" dirty="0" smtClean="0">
                <a:solidFill>
                  <a:schemeClr val="dk1"/>
                </a:solidFill>
              </a:rPr>
              <a:t>9</a:t>
            </a:r>
            <a:r>
              <a:rPr lang="ko-KR" altLang="en-US" sz="1200" dirty="0" smtClean="0">
                <a:solidFill>
                  <a:schemeClr val="dk1"/>
                </a:solidFill>
              </a:rPr>
              <a:t>월부터 </a:t>
            </a:r>
            <a:r>
              <a:rPr lang="en-US" altLang="ko-KR" sz="1200" dirty="0">
                <a:solidFill>
                  <a:schemeClr val="dk1"/>
                </a:solidFill>
              </a:rPr>
              <a:t>2019</a:t>
            </a:r>
            <a:r>
              <a:rPr lang="ko-KR" altLang="en-US" sz="1200" dirty="0">
                <a:solidFill>
                  <a:schemeClr val="dk1"/>
                </a:solidFill>
              </a:rPr>
              <a:t>년 </a:t>
            </a:r>
            <a:r>
              <a:rPr lang="en-US" altLang="ko-KR" sz="1200" dirty="0" smtClean="0">
                <a:solidFill>
                  <a:schemeClr val="dk1"/>
                </a:solidFill>
              </a:rPr>
              <a:t>10</a:t>
            </a:r>
            <a:r>
              <a:rPr lang="ko-KR" altLang="en-US" sz="1200" dirty="0" smtClean="0">
                <a:solidFill>
                  <a:schemeClr val="dk1"/>
                </a:solidFill>
              </a:rPr>
              <a:t>월 </a:t>
            </a:r>
            <a:r>
              <a:rPr lang="ko-KR" altLang="en-US" sz="1200" dirty="0">
                <a:solidFill>
                  <a:schemeClr val="dk1"/>
                </a:solidFill>
              </a:rPr>
              <a:t>까지의 </a:t>
            </a:r>
            <a:r>
              <a:rPr lang="en-US" altLang="ko-KR" sz="1200" dirty="0">
                <a:solidFill>
                  <a:schemeClr val="dk1"/>
                </a:solidFill>
              </a:rPr>
              <a:t>5799</a:t>
            </a:r>
            <a:r>
              <a:rPr lang="ko-KR" altLang="en-US" sz="1200" dirty="0">
                <a:solidFill>
                  <a:schemeClr val="dk1"/>
                </a:solidFill>
              </a:rPr>
              <a:t>개의 데이터 중 </a:t>
            </a:r>
            <a:r>
              <a:rPr lang="en-US" altLang="ko-KR" sz="1200" dirty="0">
                <a:solidFill>
                  <a:schemeClr val="dk1"/>
                </a:solidFill>
              </a:rPr>
              <a:t>5445</a:t>
            </a:r>
            <a:r>
              <a:rPr lang="ko-KR" altLang="en-US" sz="1200" dirty="0">
                <a:solidFill>
                  <a:schemeClr val="dk1"/>
                </a:solidFill>
              </a:rPr>
              <a:t>개는 학습</a:t>
            </a:r>
            <a:r>
              <a:rPr lang="en-US" altLang="ko-KR" sz="1200" dirty="0">
                <a:solidFill>
                  <a:schemeClr val="dk1"/>
                </a:solidFill>
              </a:rPr>
              <a:t>, 354</a:t>
            </a:r>
            <a:r>
              <a:rPr lang="ko-KR" altLang="en-US" sz="1200" dirty="0" smtClean="0">
                <a:solidFill>
                  <a:schemeClr val="dk1"/>
                </a:solidFill>
              </a:rPr>
              <a:t>개로 예측 테스트</a:t>
            </a:r>
            <a:r>
              <a:rPr lang="en-US" altLang="ko-KR" sz="1200" dirty="0" smtClean="0">
                <a:solidFill>
                  <a:schemeClr val="dk1"/>
                </a:solidFill>
              </a:rPr>
              <a:t>)</a:t>
            </a:r>
            <a:endParaRPr lang="ko-KR" altLang="en-US" sz="1200" dirty="0"/>
          </a:p>
          <a:p>
            <a:pPr latinLnBrk="1"/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853713" y="5610455"/>
            <a:ext cx="245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>
                <a:solidFill>
                  <a:schemeClr val="dk1"/>
                </a:solidFill>
              </a:rPr>
              <a:t>KOSPI</a:t>
            </a:r>
            <a:r>
              <a:rPr lang="en-US" altLang="ko-KR" sz="1200" dirty="0">
                <a:solidFill>
                  <a:schemeClr val="dk1"/>
                </a:solidFill>
              </a:rPr>
              <a:t>, S&amp;P500, NIKKEI </a:t>
            </a:r>
            <a:r>
              <a:rPr lang="ko-KR" altLang="en-US" sz="1200" dirty="0">
                <a:solidFill>
                  <a:schemeClr val="dk1"/>
                </a:solidFill>
              </a:rPr>
              <a:t>등 </a:t>
            </a:r>
            <a:r>
              <a:rPr lang="en-US" altLang="ko-KR" sz="1200" dirty="0" smtClean="0">
                <a:solidFill>
                  <a:schemeClr val="dk1"/>
                </a:solidFill>
              </a:rPr>
              <a:t>7</a:t>
            </a:r>
            <a:r>
              <a:rPr lang="ko-KR" altLang="en-US" sz="1200" dirty="0" smtClean="0">
                <a:solidFill>
                  <a:schemeClr val="dk1"/>
                </a:solidFill>
              </a:rPr>
              <a:t>개의 국가 지수의 </a:t>
            </a:r>
            <a:r>
              <a:rPr lang="en-US" altLang="ko-KR" sz="1200" dirty="0" smtClean="0">
                <a:solidFill>
                  <a:schemeClr val="dk1"/>
                </a:solidFill>
              </a:rPr>
              <a:t>30</a:t>
            </a:r>
            <a:r>
              <a:rPr lang="ko-KR" altLang="en-US" sz="1200" dirty="0" smtClean="0">
                <a:solidFill>
                  <a:schemeClr val="dk1"/>
                </a:solidFill>
              </a:rPr>
              <a:t>일 후 변동성 예측</a:t>
            </a:r>
            <a:r>
              <a:rPr lang="en-US" altLang="ko-KR" sz="1200" dirty="0" smtClean="0">
                <a:solidFill>
                  <a:schemeClr val="dk1"/>
                </a:solidFill>
              </a:rPr>
              <a:t>(RMSE </a:t>
            </a:r>
            <a:r>
              <a:rPr lang="ko-KR" altLang="en-US" sz="1200" dirty="0" smtClean="0">
                <a:solidFill>
                  <a:schemeClr val="dk1"/>
                </a:solidFill>
              </a:rPr>
              <a:t>활용</a:t>
            </a:r>
            <a:r>
              <a:rPr lang="en-US" altLang="ko-KR" sz="1200" dirty="0" smtClean="0">
                <a:solidFill>
                  <a:schemeClr val="dk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2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301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Registered User</cp:lastModifiedBy>
  <cp:revision>40</cp:revision>
  <dcterms:created xsi:type="dcterms:W3CDTF">2015-07-02T05:09:23Z</dcterms:created>
  <dcterms:modified xsi:type="dcterms:W3CDTF">2020-12-06T09:12:11Z</dcterms:modified>
</cp:coreProperties>
</file>