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Old Standard TT"/>
      <p:regular r:id="rId52"/>
      <p:bold r:id="rId53"/>
      <p: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OldStandardTT-bold.fntdata"/><Relationship Id="rId52" Type="http://schemas.openxmlformats.org/officeDocument/2006/relationships/font" Target="fonts/OldStandardTT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OldStandardT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da9274b3_0_2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9da9274b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da9274b3_0_2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da9274b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9da9274b3_0_2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9da9274b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b187ecd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b187ec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b187ecd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b187ecd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b187ecdf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b187ecd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b187ecdf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b187ecd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b187ecdf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b187ec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b187ecdf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b187ecd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b187ecdf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b187ecd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b187ecdf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b187ecd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9e1601c0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9e1601c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9e1601c0c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9e1601c0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9e1601c0c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9e1601c0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9e1601c0c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9e1601c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9e1601c0c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9e1601c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9e1601c0c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9e1601c0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9e1601c0c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9e1601c0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9e1601c0c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9e1601c0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9e1601c0c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9e1601c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9e1601c0c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9e1601c0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9e1601c0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9e1601c0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9e1601c0c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9e1601c0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9e1601c0c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9e1601c0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9e1601c0c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9e1601c0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9e1601c0c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9e1601c0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9e1601c0c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9e1601c0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9e1601c0c_0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9e1601c0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9da9274b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9da9274b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9e1601c0c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9e1601c0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9e1601c0c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9e1601c0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9e1601c0c_0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9e1601c0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9e1601c0c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9e1601c0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9e1601c0c_0_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9e1601c0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9e1601c0c_0_1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9e1601c0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9e1601c0c_0_1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9e1601c0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a8c012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a8c012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da9274b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da9274b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hyperlink" Target="https://en.wikipedia.org/wiki/Creditworthines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3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Relationship Id="rId4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jpg"/><Relationship Id="rId4" Type="http://schemas.openxmlformats.org/officeDocument/2006/relationships/image" Target="../media/image2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jpg"/><Relationship Id="rId4" Type="http://schemas.openxmlformats.org/officeDocument/2006/relationships/image" Target="../media/image2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jpg"/><Relationship Id="rId4" Type="http://schemas.openxmlformats.org/officeDocument/2006/relationships/image" Target="../media/image3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jpg"/><Relationship Id="rId4" Type="http://schemas.openxmlformats.org/officeDocument/2006/relationships/image" Target="../media/image4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jpg"/><Relationship Id="rId4" Type="http://schemas.openxmlformats.org/officeDocument/2006/relationships/image" Target="../media/image4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jpg"/><Relationship Id="rId4" Type="http://schemas.openxmlformats.org/officeDocument/2006/relationships/image" Target="../media/image37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jpg"/><Relationship Id="rId4" Type="http://schemas.openxmlformats.org/officeDocument/2006/relationships/image" Target="../media/image39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3.png"/><Relationship Id="rId4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27931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Prediction of Home Credit Default Risk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Wanjia Song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50" y="358725"/>
            <a:ext cx="2512575" cy="10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32725" y="-4748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</a:t>
            </a:r>
            <a:r>
              <a:rPr lang="en" sz="3000"/>
              <a:t>. Feature importance in Lightbgm</a:t>
            </a:r>
            <a:endParaRPr sz="3000"/>
          </a:p>
        </p:txBody>
      </p:sp>
      <p:sp>
        <p:nvSpPr>
          <p:cNvPr id="115" name="Google Shape;115;p22"/>
          <p:cNvSpPr txBox="1"/>
          <p:nvPr/>
        </p:nvSpPr>
        <p:spPr>
          <a:xfrm>
            <a:off x="120742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064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064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featureimportance196CREDIT_TERM452.527EXT_SOURCE_1306.529EXT_SOURCE_3300.528EXT_SOURCE_2287.59DAYS_BIRTH234.0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50" y="1247950"/>
            <a:ext cx="3791069" cy="28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350" y="1312725"/>
            <a:ext cx="4490449" cy="26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1259625" y="4112900"/>
            <a:ext cx="62124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EXT_SOURCE is a credit score type </a:t>
            </a:r>
            <a:r>
              <a:rPr lang="en" sz="1800">
                <a:solidFill>
                  <a:srgbClr val="F3F3F3"/>
                </a:solidFill>
                <a:highlight>
                  <a:srgbClr val="000000"/>
                </a:highlight>
              </a:rPr>
              <a:t>to represent the </a:t>
            </a:r>
            <a:r>
              <a:rPr lang="en" sz="1800">
                <a:solidFill>
                  <a:srgbClr val="F3F3F3"/>
                </a:solidFill>
                <a:highlight>
                  <a:srgbClr val="000000"/>
                </a:highlight>
                <a:uFill>
                  <a:noFill/>
                </a:uFill>
                <a:hlinkClick r:id="rId5"/>
              </a:rPr>
              <a:t>creditworthiness</a:t>
            </a:r>
            <a:r>
              <a:rPr lang="en" sz="1800">
                <a:solidFill>
                  <a:srgbClr val="F3F3F3"/>
                </a:solidFill>
                <a:highlight>
                  <a:srgbClr val="000000"/>
                </a:highlight>
              </a:rPr>
              <a:t> of an individual</a:t>
            </a:r>
            <a:endParaRPr sz="1800">
              <a:solidFill>
                <a:srgbClr val="F3F3F3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07800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* </a:t>
            </a:r>
            <a:r>
              <a:rPr lang="en" sz="2400"/>
              <a:t>Deleting the features with  high missing value percentage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* Deleting the rows with high missing value percentage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* Data encoding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* Impute missing value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* Undersampling/ Smote oversampling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* Feature selections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02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 Deleting the features with  high missing value percentage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725" y="991950"/>
            <a:ext cx="4897048" cy="39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41925" y="1245475"/>
            <a:ext cx="2253300" cy="2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627500" y="1968050"/>
            <a:ext cx="2804700" cy="28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Delete the data with the missing value percentage &gt;60%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02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r>
              <a:rPr lang="en" sz="2400"/>
              <a:t>. Deleting the rows with  high missing value percentage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2" name="Google Shape;142;p26"/>
          <p:cNvSpPr txBox="1"/>
          <p:nvPr/>
        </p:nvSpPr>
        <p:spPr>
          <a:xfrm>
            <a:off x="541925" y="1245475"/>
            <a:ext cx="2253300" cy="2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0250"/>
            <a:ext cx="4091300" cy="24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865175" y="3945575"/>
            <a:ext cx="3013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missing data percentage for</a:t>
            </a:r>
            <a:r>
              <a:rPr lang="en" sz="1800"/>
              <a:t> data points of label zero </a:t>
            </a:r>
            <a:endParaRPr sz="1800"/>
          </a:p>
        </p:txBody>
      </p:sp>
      <p:sp>
        <p:nvSpPr>
          <p:cNvPr id="145" name="Google Shape;145;p26"/>
          <p:cNvSpPr txBox="1"/>
          <p:nvPr/>
        </p:nvSpPr>
        <p:spPr>
          <a:xfrm>
            <a:off x="4991675" y="4012425"/>
            <a:ext cx="3013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missing data percentage for data points of label one</a:t>
            </a:r>
            <a:endParaRPr sz="1800"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375" y="1410250"/>
            <a:ext cx="4188682" cy="24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865175" y="833625"/>
            <a:ext cx="19395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Before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302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Deleting the rows with  high missing value percentage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3" name="Google Shape;153;p27"/>
          <p:cNvSpPr txBox="1"/>
          <p:nvPr/>
        </p:nvSpPr>
        <p:spPr>
          <a:xfrm>
            <a:off x="541925" y="1245475"/>
            <a:ext cx="2253300" cy="2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865175" y="3945575"/>
            <a:ext cx="3013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missing data percentage for data points of label zero </a:t>
            </a:r>
            <a:endParaRPr sz="1800"/>
          </a:p>
        </p:txBody>
      </p:sp>
      <p:sp>
        <p:nvSpPr>
          <p:cNvPr id="155" name="Google Shape;155;p27"/>
          <p:cNvSpPr txBox="1"/>
          <p:nvPr/>
        </p:nvSpPr>
        <p:spPr>
          <a:xfrm>
            <a:off x="4991675" y="4012425"/>
            <a:ext cx="30138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missing data percentage for data points of label one</a:t>
            </a:r>
            <a:endParaRPr sz="180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75" y="1462713"/>
            <a:ext cx="3870875" cy="236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800" y="1462725"/>
            <a:ext cx="3872500" cy="23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865175" y="833625"/>
            <a:ext cx="19395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After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302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Deleting the rows with  high missing value percentage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4" name="Google Shape;164;p28"/>
          <p:cNvSpPr txBox="1"/>
          <p:nvPr/>
        </p:nvSpPr>
        <p:spPr>
          <a:xfrm>
            <a:off x="541925" y="1245475"/>
            <a:ext cx="2253300" cy="2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125" y="915600"/>
            <a:ext cx="4194996" cy="372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1796900" y="4303975"/>
            <a:ext cx="19395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Before</a:t>
            </a:r>
            <a:endParaRPr sz="2400"/>
          </a:p>
        </p:txBody>
      </p:sp>
      <p:sp>
        <p:nvSpPr>
          <p:cNvPr id="167" name="Google Shape;167;p28"/>
          <p:cNvSpPr txBox="1"/>
          <p:nvPr/>
        </p:nvSpPr>
        <p:spPr>
          <a:xfrm>
            <a:off x="6522350" y="4512950"/>
            <a:ext cx="19395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After</a:t>
            </a:r>
            <a:endParaRPr sz="2400"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50" y="915600"/>
            <a:ext cx="4229560" cy="33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1770000" y="35520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this, we got a 146794*105 matrix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302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 Data Encoding &amp; Imputing missing value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9" name="Google Shape;179;p30"/>
          <p:cNvSpPr txBox="1"/>
          <p:nvPr/>
        </p:nvSpPr>
        <p:spPr>
          <a:xfrm>
            <a:off x="580350" y="876550"/>
            <a:ext cx="51909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</a:t>
            </a:r>
            <a:r>
              <a:rPr lang="en" sz="3000"/>
              <a:t>4</a:t>
            </a:r>
            <a:r>
              <a:rPr lang="en" sz="1800"/>
              <a:t> of the features, we use Data encoding：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'NAME_CONTRACT_TYPE', 'FLAG_OWN_CAR', 'FLAG_OWN_REALTY', 'EMERGENCYSTATE_MODE'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</a:t>
            </a:r>
            <a:r>
              <a:rPr lang="en" sz="3000"/>
              <a:t>11</a:t>
            </a:r>
            <a:r>
              <a:rPr lang="en" sz="1800"/>
              <a:t> of the feature, we use one hot Encoding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'CODE_GENDER', 'NAME_TYPE_SUITE', 'NAME_INCOME_TYPE', 'NAME_EDUCATION_TYPE', 'NAME_FAMILY_STATUS', 'NAME_HOUSING_TYPE', 'OCCUPATION_TYPE', 'WEEKDAY_APPR_PROCESS_START', 'ORGANIZATION_TYPE', 'HOUSETYPE_MODE', 'WALLSMATERIAL_MODE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30"/>
          <p:cNvSpPr txBox="1"/>
          <p:nvPr/>
        </p:nvSpPr>
        <p:spPr>
          <a:xfrm>
            <a:off x="580350" y="3489925"/>
            <a:ext cx="56190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r>
              <a:rPr lang="en" sz="1800"/>
              <a:t>mpute the missing value with median number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302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4. Smote oversampling method &amp; Undersampling</a:t>
            </a:r>
            <a:endParaRPr sz="2400"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4325"/>
            <a:ext cx="4590900" cy="296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462" y="1144325"/>
            <a:ext cx="4877763" cy="296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/>
        </p:nvSpPr>
        <p:spPr>
          <a:xfrm>
            <a:off x="1059225" y="4208325"/>
            <a:ext cx="24237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distribution after Undersampling</a:t>
            </a:r>
            <a:endParaRPr/>
          </a:p>
        </p:txBody>
      </p:sp>
      <p:sp>
        <p:nvSpPr>
          <p:cNvPr id="189" name="Google Shape;189;p31"/>
          <p:cNvSpPr txBox="1"/>
          <p:nvPr/>
        </p:nvSpPr>
        <p:spPr>
          <a:xfrm>
            <a:off x="5744375" y="3023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data distribution after smote oversampling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80775" y="933675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capable each applicant is of repaying a loan?</a:t>
            </a:r>
            <a:endParaRPr b="1"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302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5. Feature selection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5" name="Google Shape;195;p32"/>
          <p:cNvSpPr txBox="1"/>
          <p:nvPr/>
        </p:nvSpPr>
        <p:spPr>
          <a:xfrm>
            <a:off x="582100" y="954250"/>
            <a:ext cx="57732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collinear features with the correlation greater than 0.9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302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</a:t>
            </a:r>
            <a:r>
              <a:rPr lang="en" sz="2400"/>
              <a:t>. Remove no-importance features by using LightGBM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1" name="Google Shape;201;p33"/>
          <p:cNvSpPr txBox="1"/>
          <p:nvPr/>
        </p:nvSpPr>
        <p:spPr>
          <a:xfrm>
            <a:off x="582100" y="954250"/>
            <a:ext cx="57732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LightGBM is a gradient boosting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drop </a:t>
            </a:r>
            <a:r>
              <a:rPr lang="en" sz="2400"/>
              <a:t>105</a:t>
            </a:r>
            <a:r>
              <a:rPr lang="en"/>
              <a:t> features  which have no importance in this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302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7</a:t>
            </a:r>
            <a:r>
              <a:rPr lang="en" sz="2400"/>
              <a:t>. Add features using domain knowledge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7" name="Google Shape;207;p34"/>
          <p:cNvSpPr txBox="1"/>
          <p:nvPr/>
        </p:nvSpPr>
        <p:spPr>
          <a:xfrm>
            <a:off x="564150" y="1216375"/>
            <a:ext cx="80157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CREDIT_INCOME_PERCENT = AMT_CREDIT / AMT_INCOME_TOTAL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ANNUITY_INCOME_PERCENT = AMT_ANNUITY / AMT_INCOME_TOTAL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DAYS_EMPLOYED_PERCENT = DAYS_EMPLOYED / DAYS_BIRTH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CREDIT_TERM = AMT_ANNUITY / AMT_CREDIT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 txBox="1"/>
          <p:nvPr/>
        </p:nvSpPr>
        <p:spPr>
          <a:xfrm>
            <a:off x="-534400" y="4723625"/>
            <a:ext cx="7872600" cy="3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207800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512700" y="20078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 data sets: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Undersampled dataset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Smote oversampled dataset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Not sampled dataset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50475" y="2475425"/>
            <a:ext cx="8631300" cy="16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Measurement of performance</a:t>
            </a:r>
            <a:r>
              <a:rPr lang="en" sz="3600"/>
              <a:t>:</a:t>
            </a:r>
            <a:endParaRPr sz="36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Testing Accuracy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Cross Validation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Recall: How many relevant items are selected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Precision: How many selected item are relevant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F1 score</a:t>
            </a:r>
            <a:endParaRPr sz="3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162250" y="95425"/>
            <a:ext cx="3559500" cy="18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SVM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 importance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25" y="1584075"/>
            <a:ext cx="6422249" cy="26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162250" y="95425"/>
            <a:ext cx="3559500" cy="18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SVM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Performance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9250"/>
            <a:ext cx="8839202" cy="2004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162250" y="95425"/>
            <a:ext cx="4103400" cy="17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SVM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 selection using PCA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1307075"/>
            <a:ext cx="6487560" cy="293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000" y="2859949"/>
            <a:ext cx="3066626" cy="19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162250" y="95425"/>
            <a:ext cx="7090200" cy="17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SVM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 selection using feature importance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50" y="1335850"/>
            <a:ext cx="6451151" cy="23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7350" y="2614650"/>
            <a:ext cx="3378376" cy="21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Exploratory Data Analysis</a:t>
            </a:r>
            <a:endParaRPr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162250" y="95425"/>
            <a:ext cx="7090200" cy="17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KNN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Performance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50" y="1507625"/>
            <a:ext cx="8509099" cy="19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162250" y="95425"/>
            <a:ext cx="7090200" cy="17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KNN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Feature selection using PCA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261" name="Google Shape;2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00" y="1288125"/>
            <a:ext cx="5282808" cy="296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1708" y="2881775"/>
            <a:ext cx="3251291" cy="2047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162250" y="95425"/>
            <a:ext cx="7090200" cy="17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Logistic Regression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Performance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0" y="1479000"/>
            <a:ext cx="8839202" cy="209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162250" y="95425"/>
            <a:ext cx="7090200" cy="17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Logistic Regression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Feature selection using PCA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274" name="Google Shape;2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50" y="1202250"/>
            <a:ext cx="5386689" cy="29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2776" y="2833325"/>
            <a:ext cx="3909424" cy="21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162250" y="95425"/>
            <a:ext cx="7090200" cy="17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Random Forest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 importance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281" name="Google Shape;2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50" y="1488525"/>
            <a:ext cx="8612577" cy="296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162250" y="95425"/>
            <a:ext cx="7090200" cy="17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Random Forest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Performance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287" name="Google Shape;2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9850"/>
            <a:ext cx="8839201" cy="203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type="title"/>
          </p:nvPr>
        </p:nvSpPr>
        <p:spPr>
          <a:xfrm>
            <a:off x="162250" y="95425"/>
            <a:ext cx="7090200" cy="17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Neural Network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Performance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293" name="Google Shape;2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25" y="1550300"/>
            <a:ext cx="8839199" cy="2042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type="title"/>
          </p:nvPr>
        </p:nvSpPr>
        <p:spPr>
          <a:xfrm>
            <a:off x="162250" y="95425"/>
            <a:ext cx="7090200" cy="17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Comparison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299" name="Google Shape;2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25" y="1326300"/>
            <a:ext cx="4010376" cy="26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450" y="1326300"/>
            <a:ext cx="4188121" cy="26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9"/>
          <p:cNvSpPr txBox="1"/>
          <p:nvPr/>
        </p:nvSpPr>
        <p:spPr>
          <a:xfrm>
            <a:off x="1389650" y="4170150"/>
            <a:ext cx="17655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Accuracy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2" name="Google Shape;302;p49"/>
          <p:cNvSpPr txBox="1"/>
          <p:nvPr/>
        </p:nvSpPr>
        <p:spPr>
          <a:xfrm>
            <a:off x="5631778" y="4208325"/>
            <a:ext cx="2193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Cross Validation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162250" y="95425"/>
            <a:ext cx="7090200" cy="17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Comparison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308" name="Google Shape;30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75" y="1296950"/>
            <a:ext cx="4125200" cy="2663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100" y="1296950"/>
            <a:ext cx="3909094" cy="26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0"/>
          <p:cNvSpPr txBox="1"/>
          <p:nvPr/>
        </p:nvSpPr>
        <p:spPr>
          <a:xfrm>
            <a:off x="1335975" y="4265575"/>
            <a:ext cx="19275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0"/>
          <p:cNvSpPr txBox="1"/>
          <p:nvPr/>
        </p:nvSpPr>
        <p:spPr>
          <a:xfrm>
            <a:off x="1497975" y="4170150"/>
            <a:ext cx="17655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Recall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2" name="Google Shape;312;p50"/>
          <p:cNvSpPr txBox="1"/>
          <p:nvPr/>
        </p:nvSpPr>
        <p:spPr>
          <a:xfrm>
            <a:off x="5778825" y="4170150"/>
            <a:ext cx="17655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F1 Score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type="title"/>
          </p:nvPr>
        </p:nvSpPr>
        <p:spPr>
          <a:xfrm>
            <a:off x="23356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tuning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93500" y="18103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Size of data:307511*122</a:t>
            </a:r>
            <a:endParaRPr sz="4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/>
          <p:nvPr>
            <p:ph type="title"/>
          </p:nvPr>
        </p:nvSpPr>
        <p:spPr>
          <a:xfrm>
            <a:off x="311700" y="11416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* SVM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* Random Forest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* Logistic Regression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254450" y="292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SVM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 C value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 gamma Value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28" name="Google Shape;3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50" y="1845853"/>
            <a:ext cx="6770300" cy="12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63" y="3298575"/>
            <a:ext cx="6706275" cy="1645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>
            <p:ph type="title"/>
          </p:nvPr>
        </p:nvSpPr>
        <p:spPr>
          <a:xfrm>
            <a:off x="254450" y="292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Random Forest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 Number of trees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 Max depth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35" name="Google Shape;33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50" y="1764125"/>
            <a:ext cx="6938549" cy="14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450" y="3344525"/>
            <a:ext cx="6938550" cy="1368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>
            <p:ph type="title"/>
          </p:nvPr>
        </p:nvSpPr>
        <p:spPr>
          <a:xfrm>
            <a:off x="254450" y="292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Logistic Regression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 C value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42" name="Google Shape;34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5" y="1723900"/>
            <a:ext cx="80962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/>
          <p:nvPr>
            <p:ph type="title"/>
          </p:nvPr>
        </p:nvSpPr>
        <p:spPr>
          <a:xfrm>
            <a:off x="254450" y="292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Majority Vote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 Logistic Regression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 SVM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 Random Forest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48" name="Google Shape;34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50" y="2308025"/>
            <a:ext cx="45720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7"/>
          <p:cNvSpPr txBox="1"/>
          <p:nvPr>
            <p:ph type="title"/>
          </p:nvPr>
        </p:nvSpPr>
        <p:spPr>
          <a:xfrm>
            <a:off x="254450" y="292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Performance Comparison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54" name="Google Shape;35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50" y="1439625"/>
            <a:ext cx="4229150" cy="25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658" y="1439625"/>
            <a:ext cx="4292392" cy="2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8"/>
          <p:cNvSpPr txBox="1"/>
          <p:nvPr>
            <p:ph type="title"/>
          </p:nvPr>
        </p:nvSpPr>
        <p:spPr>
          <a:xfrm>
            <a:off x="254450" y="292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Performance Comparison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61" name="Google Shape;36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75" y="1439613"/>
            <a:ext cx="4292401" cy="2587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326" y="1439625"/>
            <a:ext cx="4241725" cy="2556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68" name="Google Shape;368;p5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If we want to recognize most person who have repay problems, we should SVM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If we want to </a:t>
            </a:r>
            <a:r>
              <a:rPr lang="en"/>
              <a:t>recognize</a:t>
            </a:r>
            <a:r>
              <a:rPr lang="en"/>
              <a:t> the person </a:t>
            </a:r>
            <a:r>
              <a:rPr lang="en"/>
              <a:t>who have repay problems as accurate as possible, we should use </a:t>
            </a:r>
            <a:r>
              <a:rPr lang="en"/>
              <a:t> Random Forest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3. If we want to consider both situations, we also would consider </a:t>
            </a: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345600" y="734775"/>
            <a:ext cx="8798400" cy="3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Features of Data: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FFFF"/>
                </a:solidFill>
              </a:rPr>
              <a:t>Employment Status</a:t>
            </a:r>
            <a:r>
              <a:rPr lang="en" sz="2400">
                <a:solidFill>
                  <a:srgbClr val="FFFFFF"/>
                </a:solidFill>
              </a:rPr>
              <a:t>: How many days employed, Occupation type, Organization Type.....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FFFF"/>
                </a:solidFill>
              </a:rPr>
              <a:t>Personal Asset:</a:t>
            </a:r>
            <a:r>
              <a:rPr b="1" lang="en" sz="2400">
                <a:solidFill>
                  <a:srgbClr val="FFFFFF"/>
                </a:solidFill>
              </a:rPr>
              <a:t> </a:t>
            </a:r>
            <a:r>
              <a:rPr lang="en" sz="2400">
                <a:solidFill>
                  <a:srgbClr val="FFFFFF"/>
                </a:solidFill>
              </a:rPr>
              <a:t>Apartment Avg, Living Apartment Avg...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FFFF"/>
                </a:solidFill>
              </a:rPr>
              <a:t>Personal Information:</a:t>
            </a:r>
            <a:r>
              <a:rPr i="1" lang="en" sz="2400">
                <a:solidFill>
                  <a:srgbClr val="FFFFFF"/>
                </a:solidFill>
              </a:rPr>
              <a:t> </a:t>
            </a:r>
            <a:r>
              <a:rPr lang="en" sz="2400">
                <a:solidFill>
                  <a:srgbClr val="FFFFFF"/>
                </a:solidFill>
              </a:rPr>
              <a:t>Age, Education, Family Status…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FFFF"/>
                </a:solidFill>
              </a:rPr>
              <a:t>Credit Score: </a:t>
            </a:r>
            <a:r>
              <a:rPr lang="en" sz="2400">
                <a:solidFill>
                  <a:srgbClr val="FFFFFF"/>
                </a:solidFill>
              </a:rPr>
              <a:t>EXT_SOURCE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17850" y="161050"/>
            <a:ext cx="4963800" cy="35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number of class 0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282686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number of class 1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24825</a:t>
            </a:r>
            <a:endParaRPr sz="30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025" y="1292076"/>
            <a:ext cx="4437150" cy="264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18125" y="6570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1.Checking missing value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900" y="213250"/>
            <a:ext cx="3974326" cy="272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7" y="1470200"/>
            <a:ext cx="5229725" cy="31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5582525" y="3530775"/>
            <a:ext cx="33837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There are </a:t>
            </a:r>
            <a:r>
              <a:rPr lang="en" sz="1800">
                <a:solidFill>
                  <a:srgbClr val="FFFFFF"/>
                </a:solidFill>
              </a:rPr>
              <a:t>67 features having missing values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Correlation  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75" y="1354463"/>
            <a:ext cx="4451176" cy="24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101" y="1265050"/>
            <a:ext cx="3951449" cy="2613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32725" y="-4748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The impact of age in loan repay</a:t>
            </a:r>
            <a:endParaRPr sz="30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00" y="1306000"/>
            <a:ext cx="3903470" cy="25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400" y="1306000"/>
            <a:ext cx="4082157" cy="25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